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xls" ContentType="application/vnd.ms-excel"/>
  <Default Extension="bin" ContentType="application/vnd.openxmlformats-officedocument.oleObject"/>
  <Default Extension="jpeg" ContentType="image/jpeg"/>
  <Default Extension="JPG" ContentType="image/.jpg"/>
  <Default Extension="png" ContentType="image/png"/>
  <Default Extension="wmf" ContentType="image/x-wmf"/>
  <Default Extension="emf" ContentType="image/x-emf"/>
  <Default Extension="wdp" ContentType="image/vnd.ms-photo"/>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8" r:id="rId3"/>
    <p:sldMasterId id="2147483693" r:id="rId4"/>
  </p:sldMasterIdLst>
  <p:notesMasterIdLst>
    <p:notesMasterId r:id="rId9"/>
  </p:notesMasterIdLst>
  <p:sldIdLst>
    <p:sldId id="871" r:id="rId5"/>
    <p:sldId id="872" r:id="rId6"/>
    <p:sldId id="873" r:id="rId7"/>
    <p:sldId id="874" r:id="rId8"/>
    <p:sldId id="875" r:id="rId10"/>
    <p:sldId id="876" r:id="rId11"/>
    <p:sldId id="993" r:id="rId12"/>
    <p:sldId id="878" r:id="rId13"/>
    <p:sldId id="879" r:id="rId14"/>
    <p:sldId id="880" r:id="rId15"/>
    <p:sldId id="881" r:id="rId16"/>
    <p:sldId id="882" r:id="rId17"/>
    <p:sldId id="883" r:id="rId18"/>
    <p:sldId id="884" r:id="rId19"/>
    <p:sldId id="885" r:id="rId20"/>
    <p:sldId id="886" r:id="rId21"/>
    <p:sldId id="887" r:id="rId22"/>
    <p:sldId id="888" r:id="rId23"/>
    <p:sldId id="889" r:id="rId24"/>
    <p:sldId id="890" r:id="rId25"/>
    <p:sldId id="891" r:id="rId26"/>
    <p:sldId id="892" r:id="rId27"/>
    <p:sldId id="893" r:id="rId28"/>
    <p:sldId id="894" r:id="rId29"/>
    <p:sldId id="895" r:id="rId30"/>
    <p:sldId id="896" r:id="rId31"/>
    <p:sldId id="1005" r:id="rId32"/>
    <p:sldId id="1006" r:id="rId33"/>
    <p:sldId id="1007" r:id="rId34"/>
    <p:sldId id="1057" r:id="rId35"/>
    <p:sldId id="1058" r:id="rId36"/>
    <p:sldId id="1059" r:id="rId37"/>
    <p:sldId id="1008" r:id="rId38"/>
    <p:sldId id="1009" r:id="rId39"/>
    <p:sldId id="997" r:id="rId40"/>
    <p:sldId id="1062" r:id="rId41"/>
    <p:sldId id="1063" r:id="rId42"/>
    <p:sldId id="1004" r:id="rId43"/>
    <p:sldId id="1065" r:id="rId44"/>
    <p:sldId id="1066" r:id="rId45"/>
    <p:sldId id="1067" r:id="rId46"/>
    <p:sldId id="1013" r:id="rId47"/>
    <p:sldId id="1070" r:id="rId48"/>
    <p:sldId id="1068" r:id="rId49"/>
    <p:sldId id="1010" r:id="rId50"/>
    <p:sldId id="1072" r:id="rId51"/>
    <p:sldId id="1015" r:id="rId52"/>
    <p:sldId id="1012" r:id="rId53"/>
    <p:sldId id="897" r:id="rId54"/>
    <p:sldId id="898" r:id="rId55"/>
    <p:sldId id="899" r:id="rId56"/>
    <p:sldId id="900" r:id="rId57"/>
    <p:sldId id="901" r:id="rId58"/>
    <p:sldId id="902" r:id="rId59"/>
    <p:sldId id="922" r:id="rId60"/>
    <p:sldId id="923" r:id="rId61"/>
    <p:sldId id="903" r:id="rId62"/>
    <p:sldId id="904" r:id="rId63"/>
    <p:sldId id="924" r:id="rId64"/>
    <p:sldId id="925" r:id="rId65"/>
    <p:sldId id="1316" r:id="rId66"/>
    <p:sldId id="1317" r:id="rId67"/>
    <p:sldId id="1320" r:id="rId68"/>
    <p:sldId id="1318" r:id="rId69"/>
    <p:sldId id="1319" r:id="rId70"/>
    <p:sldId id="1321" r:id="rId71"/>
    <p:sldId id="1323" r:id="rId72"/>
    <p:sldId id="926" r:id="rId73"/>
    <p:sldId id="927" r:id="rId74"/>
    <p:sldId id="928" r:id="rId75"/>
    <p:sldId id="929" r:id="rId76"/>
    <p:sldId id="930" r:id="rId77"/>
    <p:sldId id="931" r:id="rId78"/>
    <p:sldId id="936" r:id="rId79"/>
    <p:sldId id="932" r:id="rId80"/>
    <p:sldId id="933" r:id="rId81"/>
    <p:sldId id="934" r:id="rId82"/>
    <p:sldId id="935" r:id="rId83"/>
    <p:sldId id="905" r:id="rId84"/>
    <p:sldId id="906" r:id="rId85"/>
    <p:sldId id="907" r:id="rId86"/>
    <p:sldId id="908" r:id="rId87"/>
    <p:sldId id="909" r:id="rId88"/>
    <p:sldId id="1016" r:id="rId89"/>
    <p:sldId id="1017" r:id="rId90"/>
    <p:sldId id="1018" r:id="rId91"/>
    <p:sldId id="1019" r:id="rId92"/>
    <p:sldId id="1020" r:id="rId93"/>
    <p:sldId id="1021" r:id="rId94"/>
    <p:sldId id="1022" r:id="rId95"/>
    <p:sldId id="1023" r:id="rId96"/>
    <p:sldId id="921" r:id="rId97"/>
    <p:sldId id="720" r:id="rId98"/>
    <p:sldId id="721" r:id="rId99"/>
    <p:sldId id="722" r:id="rId100"/>
    <p:sldId id="723" r:id="rId101"/>
    <p:sldId id="724" r:id="rId102"/>
    <p:sldId id="937" r:id="rId103"/>
    <p:sldId id="725" r:id="rId104"/>
    <p:sldId id="726" r:id="rId105"/>
    <p:sldId id="788" r:id="rId106"/>
    <p:sldId id="938" r:id="rId107"/>
    <p:sldId id="858" r:id="rId108"/>
    <p:sldId id="727" r:id="rId109"/>
    <p:sldId id="939" r:id="rId110"/>
    <p:sldId id="728" r:id="rId111"/>
    <p:sldId id="941" r:id="rId112"/>
    <p:sldId id="729" r:id="rId113"/>
    <p:sldId id="940" r:id="rId114"/>
    <p:sldId id="730" r:id="rId115"/>
    <p:sldId id="731" r:id="rId116"/>
    <p:sldId id="732" r:id="rId117"/>
    <p:sldId id="733" r:id="rId118"/>
    <p:sldId id="769" r:id="rId119"/>
    <p:sldId id="770" r:id="rId120"/>
    <p:sldId id="735" r:id="rId121"/>
    <p:sldId id="736" r:id="rId122"/>
    <p:sldId id="737" r:id="rId123"/>
    <p:sldId id="738" r:id="rId124"/>
    <p:sldId id="739" r:id="rId125"/>
    <p:sldId id="740" r:id="rId126"/>
    <p:sldId id="741" r:id="rId127"/>
    <p:sldId id="742" r:id="rId128"/>
    <p:sldId id="743" r:id="rId129"/>
    <p:sldId id="744" r:id="rId130"/>
    <p:sldId id="745" r:id="rId131"/>
    <p:sldId id="746" r:id="rId132"/>
    <p:sldId id="747" r:id="rId133"/>
    <p:sldId id="942" r:id="rId134"/>
    <p:sldId id="748" r:id="rId135"/>
    <p:sldId id="749" r:id="rId136"/>
    <p:sldId id="1314" r:id="rId137"/>
    <p:sldId id="1056" r:id="rId138"/>
    <p:sldId id="1315" r:id="rId139"/>
    <p:sldId id="943" r:id="rId140"/>
    <p:sldId id="750" r:id="rId141"/>
    <p:sldId id="751" r:id="rId142"/>
    <p:sldId id="752" r:id="rId143"/>
    <p:sldId id="753" r:id="rId144"/>
    <p:sldId id="754" r:id="rId145"/>
    <p:sldId id="755" r:id="rId146"/>
    <p:sldId id="756" r:id="rId147"/>
    <p:sldId id="757" r:id="rId148"/>
    <p:sldId id="758" r:id="rId149"/>
    <p:sldId id="759" r:id="rId150"/>
    <p:sldId id="764" r:id="rId151"/>
    <p:sldId id="949" r:id="rId152"/>
    <p:sldId id="944" r:id="rId153"/>
    <p:sldId id="945" r:id="rId154"/>
    <p:sldId id="946" r:id="rId155"/>
    <p:sldId id="947" r:id="rId156"/>
    <p:sldId id="948" r:id="rId157"/>
    <p:sldId id="1025" r:id="rId158"/>
    <p:sldId id="950" r:id="rId159"/>
    <p:sldId id="951" r:id="rId160"/>
    <p:sldId id="995" r:id="rId161"/>
    <p:sldId id="996" r:id="rId162"/>
    <p:sldId id="1553" r:id="rId163"/>
    <p:sldId id="952" r:id="rId164"/>
    <p:sldId id="953" r:id="rId165"/>
    <p:sldId id="957" r:id="rId166"/>
    <p:sldId id="958" r:id="rId167"/>
    <p:sldId id="959" r:id="rId168"/>
    <p:sldId id="960" r:id="rId169"/>
    <p:sldId id="961" r:id="rId170"/>
    <p:sldId id="962" r:id="rId171"/>
    <p:sldId id="963" r:id="rId172"/>
    <p:sldId id="964" r:id="rId173"/>
    <p:sldId id="1558" r:id="rId174"/>
    <p:sldId id="1559" r:id="rId175"/>
    <p:sldId id="1560" r:id="rId176"/>
    <p:sldId id="1561" r:id="rId177"/>
    <p:sldId id="1562" r:id="rId178"/>
    <p:sldId id="968" r:id="rId179"/>
    <p:sldId id="969" r:id="rId180"/>
    <p:sldId id="970" r:id="rId181"/>
    <p:sldId id="971" r:id="rId182"/>
    <p:sldId id="1563" r:id="rId183"/>
    <p:sldId id="972" r:id="rId184"/>
    <p:sldId id="1556" r:id="rId185"/>
    <p:sldId id="973" r:id="rId186"/>
    <p:sldId id="974" r:id="rId187"/>
    <p:sldId id="975" r:id="rId188"/>
    <p:sldId id="976" r:id="rId189"/>
    <p:sldId id="977" r:id="rId190"/>
    <p:sldId id="1554" r:id="rId191"/>
    <p:sldId id="1555" r:id="rId192"/>
    <p:sldId id="978" r:id="rId193"/>
    <p:sldId id="979" r:id="rId194"/>
    <p:sldId id="980" r:id="rId195"/>
    <p:sldId id="981" r:id="rId196"/>
    <p:sldId id="982" r:id="rId197"/>
    <p:sldId id="983" r:id="rId198"/>
    <p:sldId id="1024" r:id="rId199"/>
    <p:sldId id="984" r:id="rId200"/>
    <p:sldId id="985" r:id="rId201"/>
    <p:sldId id="1557" r:id="rId202"/>
    <p:sldId id="784" r:id="rId203"/>
    <p:sldId id="785" r:id="rId204"/>
    <p:sldId id="786" r:id="rId205"/>
    <p:sldId id="787" r:id="rId206"/>
    <p:sldId id="789" r:id="rId207"/>
    <p:sldId id="790" r:id="rId208"/>
    <p:sldId id="791" r:id="rId209"/>
    <p:sldId id="792" r:id="rId210"/>
    <p:sldId id="793" r:id="rId211"/>
    <p:sldId id="794" r:id="rId212"/>
    <p:sldId id="795" r:id="rId213"/>
    <p:sldId id="796" r:id="rId214"/>
    <p:sldId id="799" r:id="rId215"/>
    <p:sldId id="823" r:id="rId216"/>
    <p:sldId id="824" r:id="rId217"/>
    <p:sldId id="1702" r:id="rId218"/>
    <p:sldId id="825" r:id="rId219"/>
    <p:sldId id="800" r:id="rId220"/>
    <p:sldId id="801" r:id="rId221"/>
    <p:sldId id="827" r:id="rId222"/>
    <p:sldId id="802" r:id="rId223"/>
    <p:sldId id="1703" r:id="rId224"/>
    <p:sldId id="828" r:id="rId225"/>
    <p:sldId id="1704" r:id="rId226"/>
    <p:sldId id="829" r:id="rId227"/>
    <p:sldId id="1705" r:id="rId228"/>
    <p:sldId id="1706" r:id="rId229"/>
    <p:sldId id="803" r:id="rId230"/>
    <p:sldId id="1061" r:id="rId231"/>
    <p:sldId id="804" r:id="rId232"/>
    <p:sldId id="809" r:id="rId233"/>
    <p:sldId id="830" r:id="rId234"/>
    <p:sldId id="831" r:id="rId235"/>
    <p:sldId id="810" r:id="rId236"/>
    <p:sldId id="811" r:id="rId237"/>
    <p:sldId id="812" r:id="rId238"/>
    <p:sldId id="813" r:id="rId239"/>
    <p:sldId id="817" r:id="rId240"/>
    <p:sldId id="682" r:id="rId241"/>
    <p:sldId id="1026" r:id="rId242"/>
    <p:sldId id="1027" r:id="rId243"/>
    <p:sldId id="1028" r:id="rId244"/>
    <p:sldId id="1029" r:id="rId245"/>
    <p:sldId id="1030" r:id="rId246"/>
    <p:sldId id="683" r:id="rId247"/>
    <p:sldId id="686" r:id="rId248"/>
    <p:sldId id="687" r:id="rId249"/>
    <p:sldId id="684" r:id="rId250"/>
    <p:sldId id="1053" r:id="rId251"/>
    <p:sldId id="863" r:id="rId252"/>
    <p:sldId id="864" r:id="rId253"/>
    <p:sldId id="688" r:id="rId254"/>
    <p:sldId id="1031" r:id="rId255"/>
    <p:sldId id="1032" r:id="rId256"/>
    <p:sldId id="690" r:id="rId257"/>
    <p:sldId id="1054" r:id="rId258"/>
    <p:sldId id="865" r:id="rId259"/>
    <p:sldId id="866" r:id="rId260"/>
    <p:sldId id="867" r:id="rId261"/>
    <p:sldId id="868" r:id="rId262"/>
    <p:sldId id="869" r:id="rId263"/>
    <p:sldId id="1033" r:id="rId264"/>
    <p:sldId id="1034" r:id="rId265"/>
    <p:sldId id="1035" r:id="rId266"/>
    <p:sldId id="1036" r:id="rId267"/>
    <p:sldId id="1037" r:id="rId268"/>
    <p:sldId id="1038" r:id="rId269"/>
    <p:sldId id="1039" r:id="rId270"/>
    <p:sldId id="1040" r:id="rId271"/>
    <p:sldId id="1041" r:id="rId272"/>
    <p:sldId id="1042" r:id="rId273"/>
    <p:sldId id="1043" r:id="rId274"/>
    <p:sldId id="1044" r:id="rId275"/>
    <p:sldId id="1045" r:id="rId276"/>
    <p:sldId id="1046" r:id="rId277"/>
    <p:sldId id="779" r:id="rId278"/>
    <p:sldId id="780" r:id="rId279"/>
    <p:sldId id="781" r:id="rId280"/>
    <p:sldId id="782" r:id="rId281"/>
    <p:sldId id="783" r:id="rId282"/>
    <p:sldId id="986" r:id="rId283"/>
    <p:sldId id="987" r:id="rId284"/>
    <p:sldId id="988" r:id="rId285"/>
    <p:sldId id="989" r:id="rId286"/>
    <p:sldId id="990" r:id="rId287"/>
    <p:sldId id="991" r:id="rId288"/>
    <p:sldId id="992" r:id="rId289"/>
    <p:sldId id="692" r:id="rId290"/>
    <p:sldId id="1047" r:id="rId291"/>
    <p:sldId id="1048" r:id="rId292"/>
    <p:sldId id="1049" r:id="rId293"/>
    <p:sldId id="1050" r:id="rId294"/>
    <p:sldId id="1051" r:id="rId295"/>
    <p:sldId id="1055" r:id="rId296"/>
    <p:sldId id="697" r:id="rId297"/>
    <p:sldId id="698" r:id="rId298"/>
    <p:sldId id="699" r:id="rId299"/>
    <p:sldId id="700" r:id="rId300"/>
    <p:sldId id="701" r:id="rId301"/>
    <p:sldId id="702" r:id="rId302"/>
    <p:sldId id="703" r:id="rId303"/>
    <p:sldId id="704" r:id="rId304"/>
    <p:sldId id="705" r:id="rId305"/>
    <p:sldId id="707" r:id="rId306"/>
    <p:sldId id="708" r:id="rId307"/>
    <p:sldId id="709" r:id="rId308"/>
    <p:sldId id="710" r:id="rId309"/>
    <p:sldId id="711" r:id="rId310"/>
    <p:sldId id="712" r:id="rId311"/>
    <p:sldId id="714" r:id="rId312"/>
    <p:sldId id="715" r:id="rId313"/>
    <p:sldId id="716" r:id="rId314"/>
    <p:sldId id="870" r:id="rId315"/>
    <p:sldId id="272" r:id="rId316"/>
  </p:sldIdLst>
  <p:sldSz cx="9144000" cy="6858000" type="screen4x3"/>
  <p:notesSz cx="7559675" cy="1069149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FFCC"/>
    <a:srgbClr val="FF9900"/>
    <a:srgbClr val="0099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84" autoAdjust="0"/>
    <p:restoredTop sz="73333" autoAdjust="0"/>
  </p:normalViewPr>
  <p:slideViewPr>
    <p:cSldViewPr snapToGrid="0" snapToObjects="1">
      <p:cViewPr varScale="1">
        <p:scale>
          <a:sx n="51" d="100"/>
          <a:sy n="51" d="100"/>
        </p:scale>
        <p:origin x="948" y="60"/>
      </p:cViewPr>
      <p:guideLst>
        <p:guide orient="horz" pos="2216"/>
        <p:guide pos="2955"/>
      </p:guideLst>
    </p:cSldViewPr>
  </p:slideViewPr>
  <p:notesTextViewPr>
    <p:cViewPr>
      <p:scale>
        <a:sx n="100" d="100"/>
        <a:sy n="100" d="100"/>
      </p:scale>
      <p:origin x="0" y="0"/>
    </p:cViewPr>
  </p:notesTextViewPr>
  <p:gridSpacing cx="71999" cy="71999"/>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notesMaster" Target="notesMasters/notesMaster1.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9" Type="http://schemas.openxmlformats.org/officeDocument/2006/relationships/tableStyles" Target="tableStyles.xml"/><Relationship Id="rId318" Type="http://schemas.openxmlformats.org/officeDocument/2006/relationships/viewProps" Target="viewProps.xml"/><Relationship Id="rId317" Type="http://schemas.openxmlformats.org/officeDocument/2006/relationships/presProps" Target="presProps.xml"/><Relationship Id="rId316" Type="http://schemas.openxmlformats.org/officeDocument/2006/relationships/slide" Target="slides/slide311.xml"/><Relationship Id="rId315" Type="http://schemas.openxmlformats.org/officeDocument/2006/relationships/slide" Target="slides/slide310.xml"/><Relationship Id="rId314" Type="http://schemas.openxmlformats.org/officeDocument/2006/relationships/slide" Target="slides/slide309.xml"/><Relationship Id="rId313" Type="http://schemas.openxmlformats.org/officeDocument/2006/relationships/slide" Target="slides/slide308.xml"/><Relationship Id="rId312" Type="http://schemas.openxmlformats.org/officeDocument/2006/relationships/slide" Target="slides/slide307.xml"/><Relationship Id="rId311" Type="http://schemas.openxmlformats.org/officeDocument/2006/relationships/slide" Target="slides/slide306.xml"/><Relationship Id="rId310" Type="http://schemas.openxmlformats.org/officeDocument/2006/relationships/slide" Target="slides/slide305.xml"/><Relationship Id="rId31" Type="http://schemas.openxmlformats.org/officeDocument/2006/relationships/slide" Target="slides/slide26.xml"/><Relationship Id="rId309" Type="http://schemas.openxmlformats.org/officeDocument/2006/relationships/slide" Target="slides/slide304.xml"/><Relationship Id="rId308" Type="http://schemas.openxmlformats.org/officeDocument/2006/relationships/slide" Target="slides/slide303.xml"/><Relationship Id="rId307" Type="http://schemas.openxmlformats.org/officeDocument/2006/relationships/slide" Target="slides/slide302.xml"/><Relationship Id="rId306" Type="http://schemas.openxmlformats.org/officeDocument/2006/relationships/slide" Target="slides/slide301.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1" Type="http://schemas.openxmlformats.org/officeDocument/2006/relationships/slide" Target="slides/slide296.xml"/><Relationship Id="rId300" Type="http://schemas.openxmlformats.org/officeDocument/2006/relationships/slide" Target="slides/slide295.xml"/><Relationship Id="rId30" Type="http://schemas.openxmlformats.org/officeDocument/2006/relationships/slide" Target="slides/slide25.xml"/><Relationship Id="rId3" Type="http://schemas.openxmlformats.org/officeDocument/2006/relationships/slideMaster" Target="slideMasters/slideMaster2.xml"/><Relationship Id="rId299" Type="http://schemas.openxmlformats.org/officeDocument/2006/relationships/slide" Target="slides/slide294.xml"/><Relationship Id="rId298" Type="http://schemas.openxmlformats.org/officeDocument/2006/relationships/slide" Target="slides/slide293.xml"/><Relationship Id="rId297" Type="http://schemas.openxmlformats.org/officeDocument/2006/relationships/slide" Target="slides/slide292.xml"/><Relationship Id="rId296" Type="http://schemas.openxmlformats.org/officeDocument/2006/relationships/slide" Target="slides/slide291.xml"/><Relationship Id="rId295" Type="http://schemas.openxmlformats.org/officeDocument/2006/relationships/slide" Target="slides/slide290.xml"/><Relationship Id="rId294" Type="http://schemas.openxmlformats.org/officeDocument/2006/relationships/slide" Target="slides/slide289.xml"/><Relationship Id="rId293" Type="http://schemas.openxmlformats.org/officeDocument/2006/relationships/slide" Target="slides/slide288.xml"/><Relationship Id="rId292" Type="http://schemas.openxmlformats.org/officeDocument/2006/relationships/slide" Target="slides/slide287.xml"/><Relationship Id="rId291" Type="http://schemas.openxmlformats.org/officeDocument/2006/relationships/slide" Target="slides/slide286.xml"/><Relationship Id="rId290" Type="http://schemas.openxmlformats.org/officeDocument/2006/relationships/slide" Target="slides/slide285.xml"/><Relationship Id="rId29" Type="http://schemas.openxmlformats.org/officeDocument/2006/relationships/slide" Target="slides/slide24.xml"/><Relationship Id="rId289" Type="http://schemas.openxmlformats.org/officeDocument/2006/relationships/slide" Target="slides/slide284.xml"/><Relationship Id="rId288" Type="http://schemas.openxmlformats.org/officeDocument/2006/relationships/slide" Target="slides/slide283.xml"/><Relationship Id="rId287" Type="http://schemas.openxmlformats.org/officeDocument/2006/relationships/slide" Target="slides/slide282.xml"/><Relationship Id="rId286" Type="http://schemas.openxmlformats.org/officeDocument/2006/relationships/slide" Target="slides/slide281.xml"/><Relationship Id="rId285" Type="http://schemas.openxmlformats.org/officeDocument/2006/relationships/slide" Target="slides/slide280.xml"/><Relationship Id="rId284" Type="http://schemas.openxmlformats.org/officeDocument/2006/relationships/slide" Target="slides/slide279.xml"/><Relationship Id="rId283" Type="http://schemas.openxmlformats.org/officeDocument/2006/relationships/slide" Target="slides/slide278.xml"/><Relationship Id="rId282" Type="http://schemas.openxmlformats.org/officeDocument/2006/relationships/slide" Target="slides/slide277.xml"/><Relationship Id="rId281" Type="http://schemas.openxmlformats.org/officeDocument/2006/relationships/slide" Target="slides/slide276.xml"/><Relationship Id="rId280" Type="http://schemas.openxmlformats.org/officeDocument/2006/relationships/slide" Target="slides/slide275.xml"/><Relationship Id="rId28" Type="http://schemas.openxmlformats.org/officeDocument/2006/relationships/slide" Target="slides/slide23.xml"/><Relationship Id="rId279" Type="http://schemas.openxmlformats.org/officeDocument/2006/relationships/slide" Target="slides/slide274.xml"/><Relationship Id="rId278" Type="http://schemas.openxmlformats.org/officeDocument/2006/relationships/slide" Target="slides/slide273.xml"/><Relationship Id="rId277" Type="http://schemas.openxmlformats.org/officeDocument/2006/relationships/slide" Target="slides/slide272.xml"/><Relationship Id="rId276" Type="http://schemas.openxmlformats.org/officeDocument/2006/relationships/slide" Target="slides/slide271.xml"/><Relationship Id="rId275" Type="http://schemas.openxmlformats.org/officeDocument/2006/relationships/slide" Target="slides/slide270.xml"/><Relationship Id="rId274" Type="http://schemas.openxmlformats.org/officeDocument/2006/relationships/slide" Target="slides/slide269.xml"/><Relationship Id="rId273" Type="http://schemas.openxmlformats.org/officeDocument/2006/relationships/slide" Target="slides/slide268.xml"/><Relationship Id="rId272" Type="http://schemas.openxmlformats.org/officeDocument/2006/relationships/slide" Target="slides/slide267.xml"/><Relationship Id="rId271" Type="http://schemas.openxmlformats.org/officeDocument/2006/relationships/slide" Target="slides/slide266.xml"/><Relationship Id="rId270" Type="http://schemas.openxmlformats.org/officeDocument/2006/relationships/slide" Target="slides/slide265.xml"/><Relationship Id="rId27" Type="http://schemas.openxmlformats.org/officeDocument/2006/relationships/slide" Target="slides/slide22.xml"/><Relationship Id="rId269" Type="http://schemas.openxmlformats.org/officeDocument/2006/relationships/slide" Target="slides/slide264.xml"/><Relationship Id="rId268" Type="http://schemas.openxmlformats.org/officeDocument/2006/relationships/slide" Target="slides/slide263.xml"/><Relationship Id="rId267" Type="http://schemas.openxmlformats.org/officeDocument/2006/relationships/slide" Target="slides/slide262.xml"/><Relationship Id="rId266" Type="http://schemas.openxmlformats.org/officeDocument/2006/relationships/slide" Target="slides/slide261.xml"/><Relationship Id="rId265" Type="http://schemas.openxmlformats.org/officeDocument/2006/relationships/slide" Target="slides/slide260.xml"/><Relationship Id="rId264" Type="http://schemas.openxmlformats.org/officeDocument/2006/relationships/slide" Target="slides/slide259.xml"/><Relationship Id="rId263" Type="http://schemas.openxmlformats.org/officeDocument/2006/relationships/slide" Target="slides/slide258.xml"/><Relationship Id="rId262" Type="http://schemas.openxmlformats.org/officeDocument/2006/relationships/slide" Target="slides/slide257.xml"/><Relationship Id="rId261" Type="http://schemas.openxmlformats.org/officeDocument/2006/relationships/slide" Target="slides/slide256.xml"/><Relationship Id="rId260" Type="http://schemas.openxmlformats.org/officeDocument/2006/relationships/slide" Target="slides/slide255.xml"/><Relationship Id="rId26" Type="http://schemas.openxmlformats.org/officeDocument/2006/relationships/slide" Target="slides/slide21.xml"/><Relationship Id="rId259" Type="http://schemas.openxmlformats.org/officeDocument/2006/relationships/slide" Target="slides/slide254.xml"/><Relationship Id="rId258" Type="http://schemas.openxmlformats.org/officeDocument/2006/relationships/slide" Target="slides/slide253.xml"/><Relationship Id="rId257" Type="http://schemas.openxmlformats.org/officeDocument/2006/relationships/slide" Target="slides/slide252.xml"/><Relationship Id="rId256" Type="http://schemas.openxmlformats.org/officeDocument/2006/relationships/slide" Target="slides/slide251.xml"/><Relationship Id="rId255" Type="http://schemas.openxmlformats.org/officeDocument/2006/relationships/slide" Target="slides/slide250.xml"/><Relationship Id="rId254" Type="http://schemas.openxmlformats.org/officeDocument/2006/relationships/slide" Target="slides/slide249.xml"/><Relationship Id="rId253" Type="http://schemas.openxmlformats.org/officeDocument/2006/relationships/slide" Target="slides/slide248.xml"/><Relationship Id="rId252" Type="http://schemas.openxmlformats.org/officeDocument/2006/relationships/slide" Target="slides/slide247.xml"/><Relationship Id="rId251" Type="http://schemas.openxmlformats.org/officeDocument/2006/relationships/slide" Target="slides/slide246.xml"/><Relationship Id="rId250" Type="http://schemas.openxmlformats.org/officeDocument/2006/relationships/slide" Target="slides/slide245.xml"/><Relationship Id="rId25" Type="http://schemas.openxmlformats.org/officeDocument/2006/relationships/slide" Target="slides/slide20.xml"/><Relationship Id="rId249" Type="http://schemas.openxmlformats.org/officeDocument/2006/relationships/slide" Target="slides/slide244.xml"/><Relationship Id="rId248" Type="http://schemas.openxmlformats.org/officeDocument/2006/relationships/slide" Target="slides/slide243.xml"/><Relationship Id="rId247" Type="http://schemas.openxmlformats.org/officeDocument/2006/relationships/slide" Target="slides/slide242.xml"/><Relationship Id="rId246" Type="http://schemas.openxmlformats.org/officeDocument/2006/relationships/slide" Target="slides/slide241.xml"/><Relationship Id="rId245" Type="http://schemas.openxmlformats.org/officeDocument/2006/relationships/slide" Target="slides/slide240.xml"/><Relationship Id="rId244" Type="http://schemas.openxmlformats.org/officeDocument/2006/relationships/slide" Target="slides/slide239.xml"/><Relationship Id="rId243" Type="http://schemas.openxmlformats.org/officeDocument/2006/relationships/slide" Target="slides/slide238.xml"/><Relationship Id="rId242" Type="http://schemas.openxmlformats.org/officeDocument/2006/relationships/slide" Target="slides/slide237.xml"/><Relationship Id="rId241" Type="http://schemas.openxmlformats.org/officeDocument/2006/relationships/slide" Target="slides/slide236.xml"/><Relationship Id="rId240" Type="http://schemas.openxmlformats.org/officeDocument/2006/relationships/slide" Target="slides/slide235.xml"/><Relationship Id="rId24" Type="http://schemas.openxmlformats.org/officeDocument/2006/relationships/slide" Target="slides/slide19.xml"/><Relationship Id="rId239" Type="http://schemas.openxmlformats.org/officeDocument/2006/relationships/slide" Target="slides/slide234.xml"/><Relationship Id="rId238" Type="http://schemas.openxmlformats.org/officeDocument/2006/relationships/slide" Target="slides/slide233.xml"/><Relationship Id="rId237" Type="http://schemas.openxmlformats.org/officeDocument/2006/relationships/slide" Target="slides/slide232.xml"/><Relationship Id="rId236" Type="http://schemas.openxmlformats.org/officeDocument/2006/relationships/slide" Target="slides/slide231.xml"/><Relationship Id="rId235" Type="http://schemas.openxmlformats.org/officeDocument/2006/relationships/slide" Target="slides/slide230.xml"/><Relationship Id="rId234" Type="http://schemas.openxmlformats.org/officeDocument/2006/relationships/slide" Target="slides/slide229.xml"/><Relationship Id="rId233" Type="http://schemas.openxmlformats.org/officeDocument/2006/relationships/slide" Target="slides/slide228.xml"/><Relationship Id="rId232" Type="http://schemas.openxmlformats.org/officeDocument/2006/relationships/slide" Target="slides/slide227.xml"/><Relationship Id="rId231" Type="http://schemas.openxmlformats.org/officeDocument/2006/relationships/slide" Target="slides/slide226.xml"/><Relationship Id="rId230" Type="http://schemas.openxmlformats.org/officeDocument/2006/relationships/slide" Target="slides/slide225.xml"/><Relationship Id="rId23" Type="http://schemas.openxmlformats.org/officeDocument/2006/relationships/slide" Target="slides/slide18.xml"/><Relationship Id="rId229" Type="http://schemas.openxmlformats.org/officeDocument/2006/relationships/slide" Target="slides/slide224.xml"/><Relationship Id="rId228" Type="http://schemas.openxmlformats.org/officeDocument/2006/relationships/slide" Target="slides/slide223.xml"/><Relationship Id="rId227" Type="http://schemas.openxmlformats.org/officeDocument/2006/relationships/slide" Target="slides/slide222.xml"/><Relationship Id="rId226" Type="http://schemas.openxmlformats.org/officeDocument/2006/relationships/slide" Target="slides/slide221.xml"/><Relationship Id="rId225" Type="http://schemas.openxmlformats.org/officeDocument/2006/relationships/slide" Target="slides/slide220.xml"/><Relationship Id="rId224" Type="http://schemas.openxmlformats.org/officeDocument/2006/relationships/slide" Target="slides/slide219.xml"/><Relationship Id="rId223" Type="http://schemas.openxmlformats.org/officeDocument/2006/relationships/slide" Target="slides/slide218.xml"/><Relationship Id="rId222" Type="http://schemas.openxmlformats.org/officeDocument/2006/relationships/slide" Target="slides/slide217.xml"/><Relationship Id="rId221" Type="http://schemas.openxmlformats.org/officeDocument/2006/relationships/slide" Target="slides/slide216.xml"/><Relationship Id="rId220" Type="http://schemas.openxmlformats.org/officeDocument/2006/relationships/slide" Target="slides/slide215.xml"/><Relationship Id="rId22" Type="http://schemas.openxmlformats.org/officeDocument/2006/relationships/slide" Target="slides/slide17.xml"/><Relationship Id="rId219" Type="http://schemas.openxmlformats.org/officeDocument/2006/relationships/slide" Target="slides/slide214.xml"/><Relationship Id="rId218" Type="http://schemas.openxmlformats.org/officeDocument/2006/relationships/slide" Target="slides/slide213.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21" Type="http://schemas.openxmlformats.org/officeDocument/2006/relationships/slide" Target="slides/slide16.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 Id="rId20" Type="http://schemas.openxmlformats.org/officeDocument/2006/relationships/slide" Target="slides/slide15.xml"/><Relationship Id="rId2" Type="http://schemas.openxmlformats.org/officeDocument/2006/relationships/theme" Target="theme/theme1.xml"/><Relationship Id="rId199" Type="http://schemas.openxmlformats.org/officeDocument/2006/relationships/slide" Target="slides/slide194.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90" Type="http://schemas.openxmlformats.org/officeDocument/2006/relationships/slide" Target="slides/slide185.xml"/><Relationship Id="rId19" Type="http://schemas.openxmlformats.org/officeDocument/2006/relationships/slide" Target="slides/slide14.xml"/><Relationship Id="rId189" Type="http://schemas.openxmlformats.org/officeDocument/2006/relationships/slide" Target="slides/slide184.xml"/><Relationship Id="rId188" Type="http://schemas.openxmlformats.org/officeDocument/2006/relationships/slide" Target="slides/slide183.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8" Type="http://schemas.openxmlformats.org/officeDocument/2006/relationships/slide" Target="slides/slide13.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54.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169.wmf"/><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177.wmf"/><Relationship Id="rId4" Type="http://schemas.openxmlformats.org/officeDocument/2006/relationships/image" Target="../media/image176.wmf"/><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183.wmf"/><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27.vml.rels><?xml version="1.0" encoding="UTF-8" standalone="yes"?>
<Relationships xmlns="http://schemas.openxmlformats.org/package/2006/relationships"><Relationship Id="rId5" Type="http://schemas.openxmlformats.org/officeDocument/2006/relationships/image" Target="../media/image206.wmf"/><Relationship Id="rId4" Type="http://schemas.openxmlformats.org/officeDocument/2006/relationships/image" Target="../media/image205.wmf"/><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230.wmf"/><Relationship Id="rId4" Type="http://schemas.openxmlformats.org/officeDocument/2006/relationships/image" Target="../media/image229.wmf"/><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49.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image" Target="../media/image275.emf"/></Relationships>
</file>

<file path=ppt/drawings/_rels/vmlDrawing36.vml.rels><?xml version="1.0" encoding="UTF-8" standalone="yes"?>
<Relationships xmlns="http://schemas.openxmlformats.org/package/2006/relationships"><Relationship Id="rId6" Type="http://schemas.openxmlformats.org/officeDocument/2006/relationships/image" Target="../media/image282.emf"/><Relationship Id="rId5" Type="http://schemas.openxmlformats.org/officeDocument/2006/relationships/image" Target="../media/image281.emf"/><Relationship Id="rId4" Type="http://schemas.openxmlformats.org/officeDocument/2006/relationships/image" Target="../media/image280.emf"/><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image" Target="../media/image277.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86.wmf"/><Relationship Id="rId1" Type="http://schemas.openxmlformats.org/officeDocument/2006/relationships/image" Target="../media/image28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wmf"/><Relationship Id="rId1" Type="http://schemas.openxmlformats.org/officeDocument/2006/relationships/image" Target="../media/image287.wmf"/></Relationships>
</file>

<file path=ppt/drawings/_rels/vmlDrawing39.vml.rels><?xml version="1.0" encoding="UTF-8" standalone="yes"?>
<Relationships xmlns="http://schemas.openxmlformats.org/package/2006/relationships"><Relationship Id="rId5" Type="http://schemas.openxmlformats.org/officeDocument/2006/relationships/image" Target="../media/image294.wmf"/><Relationship Id="rId4" Type="http://schemas.openxmlformats.org/officeDocument/2006/relationships/image" Target="../media/image293.wmf"/><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97.wmf"/><Relationship Id="rId1" Type="http://schemas.openxmlformats.org/officeDocument/2006/relationships/image" Target="../media/image296.wmf"/></Relationships>
</file>

<file path=ppt/drawings/_rels/vmlDrawing42.vml.rels><?xml version="1.0" encoding="UTF-8" standalone="yes"?>
<Relationships xmlns="http://schemas.openxmlformats.org/package/2006/relationships"><Relationship Id="rId9" Type="http://schemas.openxmlformats.org/officeDocument/2006/relationships/image" Target="../media/image306.wmf"/><Relationship Id="rId8" Type="http://schemas.openxmlformats.org/officeDocument/2006/relationships/image" Target="../media/image305.wmf"/><Relationship Id="rId7" Type="http://schemas.openxmlformats.org/officeDocument/2006/relationships/image" Target="../media/image304.wmf"/><Relationship Id="rId6" Type="http://schemas.openxmlformats.org/officeDocument/2006/relationships/image" Target="../media/image303.wmf"/><Relationship Id="rId5" Type="http://schemas.openxmlformats.org/officeDocument/2006/relationships/image" Target="../media/image302.wmf"/><Relationship Id="rId4" Type="http://schemas.openxmlformats.org/officeDocument/2006/relationships/image" Target="../media/image301.wmf"/><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2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326.wmf"/><Relationship Id="rId1" Type="http://schemas.openxmlformats.org/officeDocument/2006/relationships/image" Target="../media/image3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6.vml.rels><?xml version="1.0" encoding="UTF-8" standalone="yes"?>
<Relationships xmlns="http://schemas.openxmlformats.org/package/2006/relationships"><Relationship Id="rId7" Type="http://schemas.openxmlformats.org/officeDocument/2006/relationships/image" Target="../media/image134.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7.vml.rels><?xml version="1.0" encoding="UTF-8" standalone="yes"?>
<Relationships xmlns="http://schemas.openxmlformats.org/package/2006/relationships"><Relationship Id="rId7" Type="http://schemas.openxmlformats.org/officeDocument/2006/relationships/image" Target="../media/image134.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3055FA7D-0735-43D2-ADD6-96CF894770BE}" type="datetimeFigureOut">
              <a:rPr lang="zh-CN" altLang="en-US"/>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eaLnBrk="1" hangingPunct="1">
              <a:buFont typeface="Arial" panose="020B0604020202020204" pitchFamily="34" charset="0"/>
              <a:buNone/>
              <a:defRPr sz="1200"/>
            </a:lvl1pPr>
          </a:lstStyle>
          <a:p>
            <a:pPr>
              <a:defRPr/>
            </a:pPr>
            <a:fld id="{C6FB4D0A-2325-43F3-8F2F-E41D12C739D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7.xml.rels><?xml version="1.0" encoding="UTF-8" standalone="yes"?>
<Relationships xmlns="http://schemas.openxmlformats.org/package/2006/relationships"><Relationship Id="rId6" Type="http://schemas.openxmlformats.org/officeDocument/2006/relationships/hyperlink" Target="http://baike.baidu.com/view/34078.htm" TargetMode="External"/><Relationship Id="rId5" Type="http://schemas.openxmlformats.org/officeDocument/2006/relationships/hyperlink" Target="http://baike.baidu.com/view/72489.htm" TargetMode="External"/><Relationship Id="rId4" Type="http://schemas.openxmlformats.org/officeDocument/2006/relationships/hyperlink" Target="http://baike.baidu.com/view/368131.htm" TargetMode="External"/><Relationship Id="rId3" Type="http://schemas.openxmlformats.org/officeDocument/2006/relationships/hyperlink" Target="http://baike.baidu.com/view/794.htm"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TextEdit="1"/>
          </p:cNvSpPr>
          <p:nvPr>
            <p:ph type="sldImg"/>
          </p:nvPr>
        </p:nvSpPr>
        <p:spPr>
          <a:xfrm>
            <a:off x="995363" y="769938"/>
            <a:ext cx="5113337" cy="3835400"/>
          </a:xfrm>
        </p:spPr>
      </p:sp>
      <p:sp>
        <p:nvSpPr>
          <p:cNvPr id="82947" name="Rectangle 3"/>
          <p:cNvSpPr>
            <a:spLocks noGrp="1"/>
          </p:cNvSpPr>
          <p:nvPr>
            <p:ph type="body" idx="1"/>
          </p:nvPr>
        </p:nvSpPr>
        <p:spPr>
          <a:xfrm>
            <a:off x="946150" y="4860925"/>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FC79F4B7-4437-43E8-AE23-7596F23D0024}"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65540" name="Rectangle 3"/>
          <p:cNvSpPr>
            <a:spLocks noGrp="1" noChangeArrowheads="1"/>
          </p:cNvSpPr>
          <p:nvPr>
            <p:ph type="body" idx="1"/>
          </p:nvPr>
        </p:nvSpPr>
        <p:spPr bwMode="auto">
          <a:solidFill>
            <a:srgbClr val="FFFFFF"/>
          </a:solidFill>
          <a:ln>
            <a:solidFill>
              <a:srgbClr val="000000"/>
            </a:solidFill>
            <a:miter lim="800000"/>
          </a:ln>
        </p:spPr>
        <p:txBody>
          <a:bodyPr wrap="square" numCol="1" anchor="t" anchorCtr="0" compatLnSpc="1"/>
          <a:lstStyle/>
          <a:p>
            <a:pPr eaLnBrk="1" hangingPunct="1"/>
            <a:r>
              <a:rPr lang="zh-CN" altLang="en-GB" smtClean="0">
                <a:ea typeface="MS Song"/>
                <a:cs typeface="MS Song"/>
              </a:rPr>
              <a:t>模型构造：用来构造模型的数据集称为训练数据。</a:t>
            </a:r>
            <a:r>
              <a:rPr lang="zh-CN" altLang="en-US" smtClean="0">
                <a:ea typeface="MS Song"/>
                <a:cs typeface="MS Song"/>
              </a:rPr>
              <a:t>通过分析样本的类别和其他特征之间的依赖关系，把这种关系用特定的模型表示出来。</a:t>
            </a:r>
            <a:r>
              <a:rPr lang="zh-CN" altLang="en-GB" smtClean="0">
                <a:solidFill>
                  <a:srgbClr val="000000"/>
                </a:solidFill>
                <a:ea typeface="MS Song"/>
                <a:cs typeface="MS Song"/>
              </a:rPr>
              <a:t>例如，分析以往的病例，根据病人的症状和诊断结果，得到疾病诊断模型。</a:t>
            </a:r>
            <a:endParaRPr lang="zh-CN" altLang="en-GB" smtClean="0"/>
          </a:p>
          <a:p>
            <a:pPr eaLnBrk="1" hangingPunct="1"/>
            <a:r>
              <a:rPr lang="zh-CN" altLang="en-GB" smtClean="0">
                <a:solidFill>
                  <a:srgbClr val="000000"/>
                </a:solidFill>
                <a:ea typeface="MS Song"/>
                <a:cs typeface="MS Song"/>
              </a:rPr>
              <a:t>模型评价：利用另一组数据检测模型的准确度，</a:t>
            </a:r>
            <a:r>
              <a:rPr lang="zh-CN" altLang="en-US" smtClean="0">
                <a:ea typeface="MS Song"/>
                <a:cs typeface="MS Song"/>
              </a:rPr>
              <a:t>用来评价模型的数据集称为测试数据。</a:t>
            </a:r>
            <a:r>
              <a:rPr lang="zh-CN" altLang="en-GB" smtClean="0">
                <a:solidFill>
                  <a:srgbClr val="000000"/>
                </a:solidFill>
                <a:ea typeface="MS Song"/>
                <a:cs typeface="MS Song"/>
              </a:rPr>
              <a:t>例如，得到诊断模型后，用另一组病例测试模型的准确程度。为了评价的客观性，测试数据集与训练数据集不应该包含相同的样本。评价的作法是把测试数据依次输入模型，确定样本的类别，然后比较模型推导出来的类标志和已知的类标志，如果相同，则称结果是正确的。模型的准确度就等于测试数据中结果正确的比例。</a:t>
            </a:r>
            <a:endParaRPr lang="zh-CN" altLang="en-GB" smtClean="0"/>
          </a:p>
          <a:p>
            <a:pPr eaLnBrk="1" hangingPunct="1"/>
            <a:r>
              <a:rPr lang="zh-CN" altLang="en-US" smtClean="0">
                <a:solidFill>
                  <a:srgbClr val="000000"/>
                </a:solidFill>
                <a:ea typeface="MS Song"/>
                <a:cs typeface="MS Song"/>
              </a:rPr>
              <a:t>模型应用：利用模型解决新的决策问题。</a:t>
            </a:r>
            <a:r>
              <a:rPr lang="zh-CN" altLang="en-US" smtClean="0">
                <a:ea typeface="MS Song"/>
                <a:cs typeface="MS Song"/>
              </a:rPr>
              <a:t>用决策树进行新数据的分类时，从根结点开始，根据属性值的测试结果，确定下一个结点，直到到达叶结点为止，叶结点标识的类别就是新数据的类别。</a:t>
            </a:r>
            <a:r>
              <a:rPr lang="zh-CN" altLang="en-US" smtClean="0">
                <a:solidFill>
                  <a:srgbClr val="000000"/>
                </a:solidFill>
                <a:ea typeface="MS Song"/>
                <a:cs typeface="MS Song"/>
              </a:rPr>
              <a:t>这个过程与模型评价基本相同，只是输入数据的类别是未知的。例如，医生利用疾病诊断的模型，为新的病人确定疾病的类型。</a:t>
            </a:r>
            <a:r>
              <a:rPr lang="zh-CN" altLang="en-US" smtClean="0"/>
              <a:t> </a:t>
            </a:r>
            <a:endParaRPr lang="zh-CN" alt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CC3FA499-2593-424C-8A64-4346ABB16AF0}"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2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82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E5236FAE-6E59-4742-B6FD-2BCC781CC3AA}"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fld id="{A5CA7F4A-BE0F-433C-9F30-2A938B7A95C7}"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latin typeface="Arial" panose="020B0604020202020204" pitchFamily="34" charset="0"/>
              </a:rPr>
              <a:t>决策树都有什么用？</a:t>
            </a:r>
            <a:r>
              <a:rPr lang="en-US" altLang="zh-CN" smtClean="0">
                <a:latin typeface="Arial" panose="020B0604020202020204" pitchFamily="34" charset="0"/>
              </a:rPr>
              <a:t>(</a:t>
            </a:r>
            <a:r>
              <a:rPr lang="zh-CN" altLang="en-US" smtClean="0">
                <a:latin typeface="Arial" panose="020B0604020202020204" pitchFamily="34" charset="0"/>
              </a:rPr>
              <a:t>实际上，由此开始本章第二次课；</a:t>
            </a:r>
            <a:r>
              <a:rPr lang="en-US" altLang="zh-CN" smtClean="0">
                <a:latin typeface="Arial" panose="020B0604020202020204" pitchFamily="34" charset="0"/>
              </a:rPr>
              <a:t>)</a:t>
            </a:r>
            <a:endParaRPr lang="en-US" altLang="zh-CN" smtClean="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条件概率</a:t>
            </a:r>
            <a:endParaRPr lang="zh-CN" altLang="en-US" dirty="0" smtClean="0"/>
          </a:p>
          <a:p>
            <a:pPr marL="0" indent="0">
              <a:buNone/>
            </a:pPr>
            <a:r>
              <a:rPr lang="zh-CN" altLang="en-US" dirty="0" smtClean="0">
                <a:solidFill>
                  <a:schemeClr val="accent1"/>
                </a:solidFill>
                <a:latin typeface="微软雅黑" panose="020B0503020204020204" pitchFamily="34" charset="-122"/>
                <a:ea typeface="微软雅黑" panose="020B0503020204020204" pitchFamily="34" charset="-122"/>
              </a:rPr>
              <a:t>先验概率</a:t>
            </a:r>
            <a:endParaRPr lang="en-US" altLang="zh-CN" dirty="0" smtClean="0">
              <a:solidFill>
                <a:schemeClr val="accent1"/>
              </a:solidFill>
              <a:latin typeface="微软雅黑" panose="020B0503020204020204" pitchFamily="34" charset="-122"/>
              <a:ea typeface="微软雅黑" panose="020B0503020204020204" pitchFamily="34" charset="-122"/>
            </a:endParaRPr>
          </a:p>
          <a:p>
            <a:pPr lvl="1"/>
            <a:r>
              <a:rPr lang="zh-CN" altLang="en-US" sz="2400" dirty="0" smtClean="0">
                <a:latin typeface="微软雅黑" panose="020B0503020204020204" pitchFamily="34" charset="-122"/>
                <a:ea typeface="微软雅黑" panose="020B0503020204020204" pitchFamily="34" charset="-122"/>
              </a:rPr>
              <a:t>根据以往的经验和分析得到的概率</a:t>
            </a:r>
            <a:endParaRPr lang="en-US" altLang="zh-CN" sz="2400" dirty="0" smtClean="0">
              <a:latin typeface="微软雅黑" panose="020B0503020204020204" pitchFamily="34" charset="-122"/>
              <a:ea typeface="微软雅黑" panose="020B0503020204020204" pitchFamily="34" charset="-122"/>
            </a:endParaRPr>
          </a:p>
          <a:p>
            <a:pPr marL="0" indent="0">
              <a:buNone/>
            </a:pPr>
            <a:r>
              <a:rPr lang="zh-CN" altLang="en-US" dirty="0" smtClean="0">
                <a:solidFill>
                  <a:schemeClr val="accent1"/>
                </a:solidFill>
                <a:latin typeface="微软雅黑" panose="020B0503020204020204" pitchFamily="34" charset="-122"/>
                <a:ea typeface="微软雅黑" panose="020B0503020204020204" pitchFamily="34" charset="-122"/>
              </a:rPr>
              <a:t>后验概率 </a:t>
            </a:r>
            <a:endParaRPr lang="en-US" altLang="zh-CN" dirty="0" smtClean="0">
              <a:solidFill>
                <a:schemeClr val="accent1"/>
              </a:solidFill>
              <a:latin typeface="微软雅黑" panose="020B0503020204020204" pitchFamily="34" charset="-122"/>
              <a:ea typeface="微软雅黑" panose="020B0503020204020204" pitchFamily="34" charset="-122"/>
            </a:endParaRPr>
          </a:p>
          <a:p>
            <a:pPr marL="457200" lvl="1" indent="0">
              <a:buNone/>
            </a:pPr>
            <a:r>
              <a:rPr lang="zh-CN" altLang="en-US" sz="2400" dirty="0" smtClean="0">
                <a:latin typeface="微软雅黑" panose="020B0503020204020204" pitchFamily="34" charset="-122"/>
                <a:ea typeface="微软雅黑" panose="020B0503020204020204" pitchFamily="34" charset="-122"/>
              </a:rPr>
              <a:t>得到“结果”的信息后重新修正的概率</a:t>
            </a:r>
            <a:endParaRPr lang="en-US" altLang="zh-CN" sz="24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dirty="0">
                <a:sym typeface="+mn-ea"/>
              </a:rPr>
              <a:t>分类也可以理解为预测属于某一类的概率是多少。</a:t>
            </a:r>
            <a:endParaRPr lang="zh-CN" altLang="en-US" dirty="0">
              <a:sym typeface="+mn-ea"/>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下面不加证明给出贝叶斯定理公式</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t>贝叶斯推理的结果很大程度上依赖于先验概率，另外</a:t>
            </a:r>
            <a:r>
              <a:rPr lang="zh-CN" altLang="en-US" sz="1200" dirty="0" smtClean="0">
                <a:solidFill>
                  <a:srgbClr val="FF0000"/>
                </a:solidFill>
                <a:effectLst>
                  <a:outerShdw blurRad="38100" dist="38100" dir="2700000" algn="tl">
                    <a:srgbClr val="C0C0C0"/>
                  </a:outerShdw>
                </a:effectLst>
              </a:rPr>
              <a:t>不是完全接受或拒绝假设，只是在观察到较多的数据后增大或减小了假设的可能性</a:t>
            </a:r>
            <a:endParaRPr lang="zh-CN" altLang="en-US" sz="1200" dirty="0" smtClean="0">
              <a:solidFill>
                <a:srgbClr val="FF0000"/>
              </a:solidFill>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 加上条件独立假设的贝叶斯方法就是朴素贝叶斯方法（Naive Bayes）</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如果疾病</a:t>
            </a: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显现症状</a:t>
            </a:r>
            <a:r>
              <a:rPr lang="en-US" altLang="zh-CN" sz="1200" dirty="0" smtClean="0">
                <a:latin typeface="微软雅黑" panose="020B0503020204020204" pitchFamily="34" charset="-122"/>
                <a:ea typeface="微软雅黑" panose="020B0503020204020204" pitchFamily="34" charset="-122"/>
              </a:rPr>
              <a:t>A</a:t>
            </a:r>
            <a:r>
              <a:rPr lang="zh-CN" altLang="en-US" sz="1200" dirty="0" smtClean="0">
                <a:latin typeface="微软雅黑" panose="020B0503020204020204" pitchFamily="34" charset="-122"/>
                <a:ea typeface="微软雅黑" panose="020B0503020204020204" pitchFamily="34" charset="-122"/>
              </a:rPr>
              <a:t>时，很大可能显现症状</a:t>
            </a:r>
            <a:r>
              <a:rPr lang="en-US" altLang="zh-CN" sz="1200" dirty="0" smtClean="0">
                <a:latin typeface="微软雅黑" panose="020B0503020204020204" pitchFamily="34" charset="-122"/>
                <a:ea typeface="微软雅黑" panose="020B0503020204020204" pitchFamily="34" charset="-122"/>
              </a:rPr>
              <a:t>B</a:t>
            </a:r>
            <a:r>
              <a:rPr lang="zh-CN" altLang="en-US" sz="1200" dirty="0" smtClean="0">
                <a:latin typeface="微软雅黑" panose="020B0503020204020204" pitchFamily="34" charset="-122"/>
                <a:ea typeface="微软雅黑" panose="020B0503020204020204" pitchFamily="34" charset="-122"/>
              </a:rPr>
              <a:t>，则症状</a:t>
            </a:r>
            <a:r>
              <a:rPr lang="en-US" altLang="zh-CN" sz="1200" dirty="0" smtClean="0">
                <a:latin typeface="微软雅黑" panose="020B0503020204020204" pitchFamily="34" charset="-122"/>
                <a:ea typeface="微软雅黑" panose="020B0503020204020204" pitchFamily="34" charset="-122"/>
              </a:rPr>
              <a:t>AB</a:t>
            </a:r>
            <a:r>
              <a:rPr lang="zh-CN" altLang="en-US" sz="1200" dirty="0" smtClean="0">
                <a:latin typeface="微软雅黑" panose="020B0503020204020204" pitchFamily="34" charset="-122"/>
                <a:ea typeface="微软雅黑" panose="020B0503020204020204" pitchFamily="34" charset="-122"/>
              </a:rPr>
              <a:t>之间就是相互依赖的关系。</a:t>
            </a:r>
            <a:endParaRPr lang="zh-CN" altLang="en-US"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mj-ea"/>
                <a:ea typeface="+mj-ea"/>
              </a:rPr>
              <a:t>人们往往先入为主地认为，其根本性假设都不对，那么效果一定好不到哪里去。但事实是，它在很多应用中表现很好。</a:t>
            </a:r>
            <a:endParaRPr lang="en-US" altLang="zh-CN" dirty="0" smtClean="0">
              <a:latin typeface="+mj-ea"/>
              <a:ea typeface="+mj-ea"/>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包含上述那些词语的概率等同于某一类邮件中包含每一种词语概率的乘积！！这其实就是朴素贝叶斯的实质，也是条件独立假设的实质。既然如此，那每一项都变得特别好求解了。只需要分别统计各类邮件中该关键词出现的概率</a:t>
            </a:r>
            <a:r>
              <a:rPr lang="zh-CN" altLang="en-US"/>
              <a:t>就可以了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altLang="zh-CN" smtClean="0"/>
              <a:t>tenured </a:t>
            </a:r>
            <a:r>
              <a:rPr lang="zh-CN" altLang="en-US" smtClean="0"/>
              <a:t>英 </a:t>
            </a:r>
            <a:r>
              <a:rPr lang="en-US" altLang="zh-CN" smtClean="0"/>
              <a:t>[‘tenjəd] </a:t>
            </a:r>
            <a:r>
              <a:rPr lang="zh-CN" altLang="en-US" smtClean="0"/>
              <a:t>终身职位</a:t>
            </a:r>
            <a:endParaRPr lang="zh-CN" altLang="en-US" smtClean="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FFD2CCF4-DBAB-40C8-B267-26072D17572F}"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以垃圾邮件识别来引出朴素贝叶斯。我们要做的是判断上面那个邮件：“我司可办理正规发票（保真）17%增值税发票点数优惠”是否属于垃圾邮件。我们不能直接判断一整个邮件是否属于垃圾邮件，我们首先想到的应该是“分词”，所谓分词就是把邮件拆成一个个的词语，通过该词语是否属于训练样本中的垃圾邮件来做出进一步判断：</a:t>
            </a:r>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前面我们提到：</a:t>
            </a:r>
            <a:endParaRPr lang="zh-CN" altLang="en-US"/>
          </a:p>
          <a:p>
            <a:endParaRPr lang="zh-CN" altLang="en-US"/>
          </a:p>
          <a:p>
            <a:r>
              <a:rPr lang="zh-CN" altLang="en-US"/>
              <a:t>  贝叶斯方法把计算“具有某特征条件下属于某类（就是分类）”的概率转化为需要计算“属于某类条件下具有某特征（分别训练模型）”的概率，属于有监督学习。也就是说，我们现在要计算的是：正常邮件 or 垃圾邮件中具有上述那些词语的概率。</a:t>
            </a:r>
            <a:endParaRPr lang="zh-CN" altLang="en-US"/>
          </a:p>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 我们把求某一类邮件中包含上述那些词语的概率等同于某一类邮件中包含每一种词语概率的乘积！！这其实就是朴素贝叶斯的实质，也是条件独立假设的实质。</a:t>
            </a:r>
            <a:endParaRPr lang="zh-CN" altLang="en-US"/>
          </a:p>
          <a:p>
            <a:endParaRPr lang="zh-CN" altLang="en-US"/>
          </a:p>
          <a:p>
            <a:r>
              <a:rPr lang="zh-CN" altLang="en-US"/>
              <a:t>  既然如此，那每一项都变得特别好求解了：</a:t>
            </a:r>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要算P(x1|C)，那就直接在训练集中统计一下，看看x1在类别c1中出现的概率是多少即可。</a:t>
            </a:r>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smtClean="0">
                <a:solidFill>
                  <a:srgbClr val="4F4F4F"/>
                </a:solidFill>
                <a:latin typeface="Arial" panose="020B0604020202020204" pitchFamily="34" charset="0"/>
              </a:rPr>
              <a:t>P(</a:t>
            </a:r>
            <a:r>
              <a:rPr lang="en-US" altLang="zh-CN" sz="1200" dirty="0" err="1" smtClean="0">
                <a:solidFill>
                  <a:srgbClr val="4F4F4F"/>
                </a:solidFill>
                <a:latin typeface="Arial" panose="020B0604020202020204" pitchFamily="34" charset="0"/>
              </a:rPr>
              <a:t>t</a:t>
            </a:r>
            <a:r>
              <a:rPr lang="en-US" altLang="zh-CN" sz="1200" baseline="-25000" dirty="0" err="1" smtClean="0">
                <a:solidFill>
                  <a:srgbClr val="4F4F4F"/>
                </a:solidFill>
                <a:latin typeface="Arial" panose="020B0604020202020204" pitchFamily="34" charset="0"/>
              </a:rPr>
              <a:t>k</a:t>
            </a:r>
            <a:r>
              <a:rPr lang="en-US" altLang="zh-CN" sz="1200" dirty="0" err="1" smtClean="0">
                <a:solidFill>
                  <a:srgbClr val="4F4F4F"/>
                </a:solidFill>
                <a:latin typeface="Arial" panose="020B0604020202020204" pitchFamily="34" charset="0"/>
              </a:rPr>
              <a:t>|c</a:t>
            </a:r>
            <a:r>
              <a:rPr lang="en-US" altLang="zh-CN" sz="1200" dirty="0" smtClean="0">
                <a:solidFill>
                  <a:srgbClr val="4F4F4F"/>
                </a:solidFill>
                <a:latin typeface="Arial" panose="020B0604020202020204" pitchFamily="34" charset="0"/>
              </a:rPr>
              <a:t>)</a:t>
            </a:r>
            <a:r>
              <a:rPr lang="zh-CN" altLang="en-US" sz="1200" dirty="0" smtClean="0">
                <a:solidFill>
                  <a:srgbClr val="4F4F4F"/>
                </a:solidFill>
                <a:latin typeface="Arial" panose="020B0604020202020204" pitchFamily="34" charset="0"/>
              </a:rPr>
              <a:t>可以看作是单词</a:t>
            </a:r>
            <a:r>
              <a:rPr lang="en-US" altLang="zh-CN" sz="1200" dirty="0" err="1" smtClean="0">
                <a:solidFill>
                  <a:srgbClr val="4F4F4F"/>
                </a:solidFill>
                <a:latin typeface="Arial" panose="020B0604020202020204" pitchFamily="34" charset="0"/>
              </a:rPr>
              <a:t>t</a:t>
            </a:r>
            <a:r>
              <a:rPr lang="en-US" altLang="zh-CN" sz="1200" baseline="-25000" dirty="0" err="1" smtClean="0">
                <a:solidFill>
                  <a:srgbClr val="4F4F4F"/>
                </a:solidFill>
                <a:latin typeface="Arial" panose="020B0604020202020204" pitchFamily="34" charset="0"/>
              </a:rPr>
              <a:t>k</a:t>
            </a:r>
            <a:r>
              <a:rPr lang="zh-CN" altLang="en-US" sz="1200" dirty="0" smtClean="0">
                <a:solidFill>
                  <a:srgbClr val="4F4F4F"/>
                </a:solidFill>
                <a:latin typeface="Arial" panose="020B0604020202020204" pitchFamily="34" charset="0"/>
              </a:rPr>
              <a:t>在证明</a:t>
            </a:r>
            <a:r>
              <a:rPr lang="en-US" altLang="zh-CN" sz="1200" dirty="0" smtClean="0">
                <a:solidFill>
                  <a:srgbClr val="4F4F4F"/>
                </a:solidFill>
                <a:latin typeface="Arial" panose="020B0604020202020204" pitchFamily="34" charset="0"/>
              </a:rPr>
              <a:t>d</a:t>
            </a:r>
            <a:r>
              <a:rPr lang="zh-CN" altLang="en-US" sz="1200" dirty="0" smtClean="0">
                <a:solidFill>
                  <a:srgbClr val="4F4F4F"/>
                </a:solidFill>
                <a:latin typeface="Arial" panose="020B0604020202020204" pitchFamily="34" charset="0"/>
              </a:rPr>
              <a:t>属于类</a:t>
            </a:r>
            <a:r>
              <a:rPr lang="en-US" altLang="zh-CN" sz="1200" dirty="0" smtClean="0">
                <a:solidFill>
                  <a:srgbClr val="4F4F4F"/>
                </a:solidFill>
                <a:latin typeface="Arial" panose="020B0604020202020204" pitchFamily="34" charset="0"/>
              </a:rPr>
              <a:t>c</a:t>
            </a:r>
            <a:r>
              <a:rPr lang="zh-CN" altLang="en-US" sz="1200" dirty="0" smtClean="0">
                <a:solidFill>
                  <a:srgbClr val="4F4F4F"/>
                </a:solidFill>
                <a:latin typeface="Arial" panose="020B0604020202020204" pitchFamily="34" charset="0"/>
              </a:rPr>
              <a:t>上提供了多大的证据，而</a:t>
            </a:r>
            <a:r>
              <a:rPr lang="en-US" altLang="zh-CN" sz="1200" dirty="0" smtClean="0">
                <a:solidFill>
                  <a:srgbClr val="4F4F4F"/>
                </a:solidFill>
                <a:latin typeface="Arial" panose="020B0604020202020204" pitchFamily="34" charset="0"/>
              </a:rPr>
              <a:t>P(c)</a:t>
            </a:r>
            <a:r>
              <a:rPr lang="zh-CN" altLang="en-US" sz="1200" dirty="0" smtClean="0">
                <a:solidFill>
                  <a:srgbClr val="4F4F4F"/>
                </a:solidFill>
                <a:latin typeface="Arial" panose="020B0604020202020204" pitchFamily="34" charset="0"/>
              </a:rPr>
              <a:t>则可以认为是类别</a:t>
            </a:r>
            <a:r>
              <a:rPr lang="en-US" altLang="zh-CN" sz="1200" dirty="0" smtClean="0">
                <a:solidFill>
                  <a:srgbClr val="4F4F4F"/>
                </a:solidFill>
                <a:latin typeface="Arial" panose="020B0604020202020204" pitchFamily="34" charset="0"/>
              </a:rPr>
              <a:t>c</a:t>
            </a:r>
            <a:r>
              <a:rPr lang="zh-CN" altLang="en-US" sz="1200" dirty="0" smtClean="0">
                <a:solidFill>
                  <a:srgbClr val="4F4F4F"/>
                </a:solidFill>
                <a:latin typeface="Arial" panose="020B0604020202020204" pitchFamily="34" charset="0"/>
              </a:rPr>
              <a:t>在整体上占多大比例</a:t>
            </a:r>
            <a:r>
              <a:rPr lang="en-US" altLang="zh-CN" sz="1200" dirty="0" smtClean="0">
                <a:solidFill>
                  <a:srgbClr val="4F4F4F"/>
                </a:solidFill>
                <a:latin typeface="Arial" panose="020B0604020202020204" pitchFamily="34" charset="0"/>
              </a:rPr>
              <a:t>(</a:t>
            </a:r>
            <a:r>
              <a:rPr lang="zh-CN" altLang="en-US" sz="1200" dirty="0" smtClean="0">
                <a:solidFill>
                  <a:srgbClr val="4F4F4F"/>
                </a:solidFill>
                <a:latin typeface="Arial" panose="020B0604020202020204" pitchFamily="34" charset="0"/>
              </a:rPr>
              <a:t>有多大可能性</a:t>
            </a:r>
            <a:r>
              <a:rPr lang="en-US" altLang="zh-CN" sz="1200" dirty="0" smtClean="0">
                <a:solidFill>
                  <a:srgbClr val="4F4F4F"/>
                </a:solidFill>
                <a:latin typeface="Arial" panose="020B0604020202020204" pitchFamily="34" charset="0"/>
              </a:rPr>
              <a:t>)</a:t>
            </a:r>
            <a:r>
              <a:rPr lang="zh-CN" altLang="en-US" sz="1200" dirty="0" smtClean="0">
                <a:solidFill>
                  <a:srgbClr val="4F4F4F"/>
                </a:solidFill>
                <a:latin typeface="Arial" panose="020B0604020202020204" pitchFamily="34" charset="0"/>
              </a:rPr>
              <a:t>。</a:t>
            </a:r>
            <a:endParaRPr lang="zh-CN" altLang="en-US" sz="1200" dirty="0" smtClean="0">
              <a:solidFill>
                <a:srgbClr val="4F4F4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smtClean="0">
                <a:solidFill>
                  <a:srgbClr val="4F4F4F"/>
                </a:solidFill>
                <a:latin typeface="Arial" panose="020B0604020202020204" pitchFamily="34" charset="0"/>
              </a:rPr>
              <a:t>多项式模型跟我们思维是一样的，例如在上述条件概率中，“发票”一词语出现了三次，那利用条件独立假设条件之后，自然应该出现三次方，这就是多项式模型。</a:t>
            </a:r>
            <a:endParaRPr lang="en-US" altLang="zh-CN" sz="1200" dirty="0" smtClean="0">
              <a:solidFill>
                <a:srgbClr val="4F4F4F"/>
              </a:solidFill>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类</a:t>
            </a:r>
            <a:r>
              <a:rPr lang="en-US" altLang="zh-CN" sz="1200" b="0" i="0" kern="1200" dirty="0" smtClean="0">
                <a:solidFill>
                  <a:schemeClr val="tx1"/>
                </a:solidFill>
                <a:effectLst/>
                <a:latin typeface="+mn-lt"/>
                <a:ea typeface="+mn-ea"/>
                <a:cs typeface="+mn-cs"/>
              </a:rPr>
              <a:t>yes</a:t>
            </a:r>
            <a:r>
              <a:rPr lang="zh-CN" altLang="en-US" sz="1200" b="0" i="0" kern="1200" dirty="0" smtClean="0">
                <a:solidFill>
                  <a:schemeClr val="tx1"/>
                </a:solidFill>
                <a:effectLst/>
                <a:latin typeface="+mn-lt"/>
                <a:ea typeface="+mn-ea"/>
                <a:cs typeface="+mn-cs"/>
              </a:rPr>
              <a:t>下单词</a:t>
            </a:r>
            <a:r>
              <a:rPr lang="en-US" altLang="zh-CN" sz="1200" b="0" i="0" kern="1200" dirty="0" smtClean="0">
                <a:solidFill>
                  <a:schemeClr val="tx1"/>
                </a:solidFill>
                <a:effectLst/>
                <a:latin typeface="+mn-lt"/>
                <a:ea typeface="+mn-ea"/>
                <a:cs typeface="+mn-cs"/>
              </a:rPr>
              <a:t>Chinese</a:t>
            </a:r>
            <a:r>
              <a:rPr lang="zh-CN" altLang="en-US" sz="1200" b="0" i="0" kern="1200" dirty="0" smtClean="0">
                <a:solidFill>
                  <a:schemeClr val="tx1"/>
                </a:solidFill>
                <a:effectLst/>
                <a:latin typeface="+mn-lt"/>
                <a:ea typeface="+mn-ea"/>
                <a:cs typeface="+mn-cs"/>
              </a:rPr>
              <a:t>在各个文档中出现过的次数之和</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类</a:t>
            </a:r>
            <a:r>
              <a:rPr lang="en-US" altLang="zh-CN" sz="1200" b="0" i="0" kern="1200" dirty="0" smtClean="0">
                <a:solidFill>
                  <a:schemeClr val="tx1"/>
                </a:solidFill>
                <a:effectLst/>
                <a:latin typeface="+mn-lt"/>
                <a:ea typeface="+mn-ea"/>
                <a:cs typeface="+mn-cs"/>
              </a:rPr>
              <a:t>yes</a:t>
            </a:r>
            <a:r>
              <a:rPr lang="zh-CN" altLang="en-US" sz="1200" b="0" i="0" kern="1200" dirty="0" smtClean="0">
                <a:solidFill>
                  <a:schemeClr val="tx1"/>
                </a:solidFill>
                <a:effectLst/>
                <a:latin typeface="+mn-lt"/>
                <a:ea typeface="+mn-ea"/>
                <a:cs typeface="+mn-cs"/>
              </a:rPr>
              <a:t>下单词的总数</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总训练样本的不重复单词</a:t>
            </a:r>
            <a:r>
              <a:rPr lang="en-US" altLang="zh-CN" sz="1200" b="0" i="0" kern="1200" dirty="0" smtClean="0">
                <a:solidFill>
                  <a:schemeClr val="tx1"/>
                </a:solidFill>
                <a:effectLst/>
                <a:latin typeface="+mn-lt"/>
                <a:ea typeface="+mn-ea"/>
                <a:cs typeface="+mn-cs"/>
              </a:rPr>
              <a:t>(6)</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分母中的</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，是指</a:t>
            </a:r>
            <a:r>
              <a:rPr lang="en-US" altLang="zh-CN" sz="1200" b="0" i="0" kern="1200" dirty="0" smtClean="0">
                <a:solidFill>
                  <a:schemeClr val="tx1"/>
                </a:solidFill>
                <a:effectLst/>
                <a:latin typeface="+mn-lt"/>
                <a:ea typeface="+mn-ea"/>
                <a:cs typeface="+mn-cs"/>
              </a:rPr>
              <a:t>yes</a:t>
            </a:r>
            <a:r>
              <a:rPr lang="zh-CN" altLang="en-US" sz="1200" b="0" i="0" kern="1200" dirty="0" smtClean="0">
                <a:solidFill>
                  <a:schemeClr val="tx1"/>
                </a:solidFill>
                <a:effectLst/>
                <a:latin typeface="+mn-lt"/>
                <a:ea typeface="+mn-ea"/>
                <a:cs typeface="+mn-cs"/>
              </a:rPr>
              <a:t>类别下</a:t>
            </a:r>
            <a:r>
              <a:rPr lang="en-US" altLang="zh-CN" sz="1200" b="0" i="0" kern="1200" dirty="0" err="1" smtClean="0">
                <a:solidFill>
                  <a:schemeClr val="tx1"/>
                </a:solidFill>
                <a:effectLst/>
                <a:latin typeface="+mn-lt"/>
                <a:ea typeface="+mn-ea"/>
                <a:cs typeface="+mn-cs"/>
              </a:rPr>
              <a:t>text</a:t>
            </a:r>
            <a:r>
              <a:rPr lang="en-US" altLang="zh-CN" sz="1200" b="0" i="0" kern="1200" baseline="-25000" dirty="0" err="1"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的长度，也即训练样本的单词总数，</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是指训练样本有</a:t>
            </a:r>
            <a:r>
              <a:rPr lang="en-US" altLang="zh-CN" sz="1200" b="0" i="0" kern="1200" dirty="0" err="1" smtClean="0">
                <a:solidFill>
                  <a:schemeClr val="tx1"/>
                </a:solidFill>
                <a:effectLst/>
                <a:latin typeface="+mn-lt"/>
                <a:ea typeface="+mn-ea"/>
                <a:cs typeface="+mn-cs"/>
              </a:rPr>
              <a:t>Chinese,Beijing,Shanghai</a:t>
            </a:r>
            <a:r>
              <a:rPr lang="en-US" altLang="zh-CN" sz="1200" b="0" i="0" kern="1200" dirty="0" smtClean="0">
                <a:solidFill>
                  <a:schemeClr val="tx1"/>
                </a:solidFill>
                <a:effectLst/>
                <a:latin typeface="+mn-lt"/>
                <a:ea typeface="+mn-ea"/>
                <a:cs typeface="+mn-cs"/>
              </a:rPr>
              <a:t>, Macao, Tokyo, Japan </a:t>
            </a:r>
            <a:r>
              <a:rPr lang="zh-CN" altLang="en-US" sz="1200" b="0" i="0" kern="1200" dirty="0" smtClean="0">
                <a:solidFill>
                  <a:schemeClr val="tx1"/>
                </a:solidFill>
                <a:effectLst/>
                <a:latin typeface="+mn-lt"/>
                <a:ea typeface="+mn-ea"/>
                <a:cs typeface="+mn-cs"/>
              </a:rPr>
              <a:t>共</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个单词，</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是指</a:t>
            </a:r>
            <a:r>
              <a:rPr lang="en-US" altLang="zh-CN" sz="1200" b="0" i="0" kern="1200" dirty="0" smtClean="0">
                <a:solidFill>
                  <a:schemeClr val="tx1"/>
                </a:solidFill>
                <a:effectLst/>
                <a:latin typeface="+mn-lt"/>
                <a:ea typeface="+mn-ea"/>
                <a:cs typeface="+mn-cs"/>
              </a:rPr>
              <a:t>no</a:t>
            </a:r>
            <a:r>
              <a:rPr lang="zh-CN" altLang="en-US" sz="1200" b="0" i="0" kern="1200" dirty="0" smtClean="0">
                <a:solidFill>
                  <a:schemeClr val="tx1"/>
                </a:solidFill>
                <a:effectLst/>
                <a:latin typeface="+mn-lt"/>
                <a:ea typeface="+mn-ea"/>
                <a:cs typeface="+mn-cs"/>
              </a:rPr>
              <a:t>类下共有</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个单词。</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https://www.jianshu.com/p/0bf2eb488afa</a:t>
            </a:r>
            <a:endParaRPr lang="en-US" altLang="zh-CN" dirty="0" smtClean="0"/>
          </a:p>
          <a:p>
            <a:r>
              <a:rPr lang="zh-CN" altLang="en-US" dirty="0"/>
              <a:t>在伯努利模型中我们可以看到，即使“发票”一词出现三次，但是我们在最终计算时只算一次。</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先来看这样一种可能：我们在求P(“正规发票”|S)时，通常的做法就是在训练集中遍历，看看“正规发票”一词出现了多少次，但是好巧不巧，该词在训练集中一次都没有出现过，那概率不就是0了么，然后条件独立假设相乘。。。于是整个概率都变成了0，这显然是极不合理的，但是这种情况却不少见。</a:t>
            </a:r>
            <a:endParaRPr lang="zh-CN" altLang="en-US"/>
          </a:p>
          <a:p>
            <a:endParaRPr lang="zh-CN" altLang="en-US"/>
          </a:p>
          <a:p>
            <a:r>
              <a:rPr lang="zh-CN" altLang="en-US"/>
              <a:t>  于是我们引入了平滑技术这一概念来解决这个问题：这样，上述概率就不为0了，方便后续判断。</a:t>
            </a:r>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2D5E7FEB-9FF9-4F01-BE91-D69863274B7D}"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条件概率如下：</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在混合模型中，我们计算句子概率时不考虑重复词语出现的次数，但在统计计算词语概率时考虑重复次数。</a:t>
            </a:r>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从人为主观角度似乎可以判定含有创新和广告的邮件属于垃圾邮件，但是对于概率论模型，需要通过计算、量化值得出准确的概率值，二者的区别在于定性和定量的角度。</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值得注意的是，在本例中给定的训练数据相对较少，尤其是特征项，在实际中除了训练数据会较多之外，特征项也相对会较多，不会进行简单的概率计算，实际流程还会比较复杂。</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正所谓“三个臭皮匠赛过诸葛亮”的道理，使用单一决策的弱分类器显然不是一个明智的选择，因为各种分类器在设计的时候都有自己的优势和缺点，也就是说每个分类器都有自己工作偏向，那集成学习就是平衡各个分类器的优缺点，使得我们的分类任务完成的更加优秀。</a:t>
            </a: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mtClean="0"/>
              <a:t>分类器</a:t>
            </a: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D1B9E9-D024-4EB9-809D-D9A3CC0624F0}" type="slidenum">
              <a:rPr lang="zh-CN" altLang="en-US" smtClean="0"/>
            </a:fld>
            <a:endParaRPr lang="zh-CN" alt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en-US" altLang="zh-CN" dirty="0" err="1" smtClean="0">
                <a:latin typeface="微软雅黑" panose="020B0503020204020204" pitchFamily="34" charset="-122"/>
                <a:ea typeface="微软雅黑" panose="020B0503020204020204" pitchFamily="34" charset="-122"/>
                <a:sym typeface="+mn-ea"/>
              </a:rPr>
              <a:t>Adaboost</a:t>
            </a:r>
            <a:r>
              <a:rPr lang="zh-CN" altLang="en-US" dirty="0" smtClean="0">
                <a:latin typeface="微软雅黑" panose="020B0503020204020204" pitchFamily="34" charset="-122"/>
                <a:ea typeface="微软雅黑" panose="020B0503020204020204" pitchFamily="34" charset="-122"/>
                <a:sym typeface="+mn-ea"/>
              </a:rPr>
              <a:t>会根据前一次的分类效果调整数据权重</a:t>
            </a:r>
            <a:endParaRPr lang="zh-CN" altLang="en-US"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sym typeface="+mn-ea"/>
              </a:rPr>
              <a:t>解释：如果某一个数据在这次分错了，那么在下一次给出更大的权重</a:t>
            </a:r>
            <a:endParaRPr lang="zh-CN" altLang="en-US" dirty="0" smtClean="0">
              <a:latin typeface="微软雅黑" panose="020B0503020204020204" pitchFamily="34" charset="-122"/>
              <a:ea typeface="微软雅黑" panose="020B0503020204020204" pitchFamily="34" charset="-122"/>
            </a:endParaRPr>
          </a:p>
          <a:p>
            <a:pPr algn="l"/>
            <a:endParaRPr lang="zh-CN" altLang="en-US"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比如A的真实年龄是18岁，但第一棵树的预测年龄是12岁，差了6岁，即残差为6岁。那么在第二棵树里我们把A的年龄设为6岁去学习，如果第二棵树真的能把A分到6岁的叶子节点，那累加两棵树的结论就是A的真实年龄；如果第二棵树的结论是5岁，则A仍然存在1岁的残差，第三棵树里A的年龄就变成1岁，继续学习。</a:t>
            </a:r>
            <a:endParaRPr lang="zh-CN" altLang="en-US"/>
          </a:p>
          <a:p>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t>堆叠法</a:t>
            </a:r>
            <a:r>
              <a:rPr lang="en-US" altLang="zh-CN" sz="1200" dirty="0" smtClean="0"/>
              <a:t>Stacking</a:t>
            </a:r>
            <a:r>
              <a:rPr lang="zh-CN" altLang="en-US" sz="1200" dirty="0" smtClean="0"/>
              <a:t>与</a:t>
            </a:r>
            <a:r>
              <a:rPr lang="en-US" altLang="zh-CN" sz="1200" dirty="0" smtClean="0"/>
              <a:t>Bagging</a:t>
            </a:r>
            <a:r>
              <a:rPr lang="zh-CN" altLang="en-US" sz="1200" dirty="0" smtClean="0"/>
              <a:t>和</a:t>
            </a:r>
            <a:r>
              <a:rPr lang="en-US" altLang="zh-CN" sz="1200" dirty="0" smtClean="0"/>
              <a:t>Boosting</a:t>
            </a:r>
            <a:r>
              <a:rPr lang="zh-CN" altLang="en-US" sz="1200" dirty="0" smtClean="0"/>
              <a:t>主要存在两方面的差异。</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我们先看一个实际工作场景，矿石经过传送带，工人手动进行挑拣。为了提高智能化，我们可以通过计算机对矿石进行实时提取目标参数进而指导生产过程。哪些参数特征比较重要？比如矿石的纹理特征、颜色特征等。铁矿、铜矿他们的特征肯定不相同。为了能理解、识别、分类复杂矿石图像等，我们先将图像分块</a:t>
            </a:r>
            <a:r>
              <a:rPr lang="en-US" altLang="zh-CN" dirty="0" smtClean="0"/>
              <a:t>, </a:t>
            </a:r>
            <a:r>
              <a:rPr lang="zh-CN" altLang="en-US" dirty="0" smtClean="0"/>
              <a:t>提取子块的纹理特征、图像的</a:t>
            </a:r>
            <a:r>
              <a:rPr lang="en-US" altLang="zh-CN" dirty="0" smtClean="0"/>
              <a:t>RGB</a:t>
            </a:r>
            <a:r>
              <a:rPr lang="zh-CN" altLang="en-US" dirty="0" smtClean="0"/>
              <a:t>颜色特征</a:t>
            </a:r>
            <a:r>
              <a:rPr lang="en-US" altLang="zh-CN" dirty="0" smtClean="0"/>
              <a:t>, </a:t>
            </a:r>
            <a:r>
              <a:rPr lang="zh-CN" altLang="en-US" dirty="0" smtClean="0"/>
              <a:t>组成每个子块的特征向量。最后应用</a:t>
            </a:r>
            <a:r>
              <a:rPr lang="en-US" altLang="zh-CN" dirty="0" err="1" smtClean="0"/>
              <a:t>Kmeans</a:t>
            </a:r>
            <a:r>
              <a:rPr lang="en-US" altLang="zh-CN" dirty="0" smtClean="0"/>
              <a:t> </a:t>
            </a:r>
            <a:r>
              <a:rPr lang="zh-CN" altLang="en-US" dirty="0" smtClean="0"/>
              <a:t>聚类方法对图像内容进行识别 。</a:t>
            </a:r>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我们先看一个实际工作场景，矿石经过传送带，工人手动进行挑拣。为了提高智能化，我们可以通过计算机对矿石进行实时提取目标参数进而指导生产过程。哪些参数特征比较重要？比如矿石的纹理特征、颜色特征等。铁矿、铜矿他们的特征肯定不相同。为了能理解、识别、分类复杂矿石图像等，我们先将图像分块</a:t>
            </a:r>
            <a:r>
              <a:rPr lang="en-US" altLang="zh-CN" dirty="0" smtClean="0"/>
              <a:t>, </a:t>
            </a:r>
            <a:r>
              <a:rPr lang="zh-CN" altLang="en-US" dirty="0" smtClean="0"/>
              <a:t>提取子块的纹理特征、图像的</a:t>
            </a:r>
            <a:r>
              <a:rPr lang="en-US" altLang="zh-CN" dirty="0" smtClean="0"/>
              <a:t>RGB</a:t>
            </a:r>
            <a:r>
              <a:rPr lang="zh-CN" altLang="en-US" dirty="0" smtClean="0"/>
              <a:t>颜色特征</a:t>
            </a:r>
            <a:r>
              <a:rPr lang="en-US" altLang="zh-CN" dirty="0" smtClean="0"/>
              <a:t>, </a:t>
            </a:r>
            <a:r>
              <a:rPr lang="zh-CN" altLang="en-US" dirty="0" smtClean="0"/>
              <a:t>组成每个子块的特征向量。最后应用</a:t>
            </a:r>
            <a:r>
              <a:rPr lang="en-US" altLang="zh-CN" dirty="0" err="1" smtClean="0"/>
              <a:t>Kmeans</a:t>
            </a:r>
            <a:r>
              <a:rPr lang="en-US" altLang="zh-CN" dirty="0" smtClean="0"/>
              <a:t> </a:t>
            </a:r>
            <a:r>
              <a:rPr lang="zh-CN" altLang="en-US" dirty="0" smtClean="0"/>
              <a:t>聚类方法对图像内容进行识别 。</a:t>
            </a:r>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latin typeface="Arial" panose="020B0604020202020204" pitchFamily="34" charset="0"/>
                <a:ea typeface="黑体" panose="02010609060101010101" pitchFamily="49" charset="-122"/>
              </a:rPr>
              <a:t>这里只给定了一组样本，让我们去发现这些样本中的内在联系。将相同性质的分到一起</a:t>
            </a:r>
            <a:r>
              <a:rPr lang="en-US" altLang="zh-CN" sz="1200" dirty="0" smtClean="0">
                <a:latin typeface="Arial" panose="020B0604020202020204" pitchFamily="34" charset="0"/>
                <a:ea typeface="黑体" panose="02010609060101010101" pitchFamily="49" charset="-122"/>
              </a:rPr>
              <a:t>,</a:t>
            </a:r>
            <a:r>
              <a:rPr lang="zh-CN" altLang="en-US" sz="1200" dirty="0" smtClean="0">
                <a:latin typeface="Arial" panose="020B0604020202020204" pitchFamily="34" charset="0"/>
                <a:ea typeface="黑体" panose="02010609060101010101" pitchFamily="49" charset="-122"/>
              </a:rPr>
              <a:t>，这就是聚类。</a:t>
            </a:r>
            <a:endParaRPr lang="zh-CN" altLang="en-US" sz="1200" dirty="0" smtClean="0">
              <a:latin typeface="Arial" panose="020B0604020202020204" pitchFamily="34" charset="0"/>
              <a:ea typeface="黑体" panose="02010609060101010101" pitchFamily="49" charset="-122"/>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没有预定义的类</a:t>
            </a:r>
            <a:endParaRPr lang="en-US" altLang="zh-CN" dirty="0" smtClean="0"/>
          </a:p>
          <a:p>
            <a:r>
              <a:rPr lang="zh-CN" altLang="en-US" sz="1200" dirty="0" smtClean="0">
                <a:latin typeface="Arial" panose="020B0604020202020204" pitchFamily="34" charset="0"/>
                <a:ea typeface="黑体" panose="02010609060101010101" pitchFamily="49" charset="-122"/>
              </a:rPr>
              <a:t>像矿石图像分析，每个簇中可能有相同的纹理或者相同的颜色，簇间不同。</a:t>
            </a:r>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xfrm>
            <a:off x="755650" y="5145088"/>
            <a:ext cx="6048375" cy="4210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266700" indent="-266700">
              <a:lnSpc>
                <a:spcPct val="90000"/>
              </a:lnSpc>
              <a:tabLst>
                <a:tab pos="812800" algn="l"/>
              </a:tabLst>
            </a:pPr>
            <a:endParaRPr lang="zh-CN" altLang="en-US" dirty="0"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A9174278-1810-43B4-93D3-740D076E757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市场分割</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社交网络分析</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组织计算机集群</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星系的形成</a:t>
            </a:r>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ts val="600"/>
              </a:spcBef>
              <a:spcAft>
                <a:spcPct val="0"/>
              </a:spcAft>
              <a:buClrTx/>
              <a:buSzTx/>
              <a:buFontTx/>
              <a:buNone/>
              <a:defRPr/>
            </a:pPr>
            <a:r>
              <a:rPr lang="zh-CN" altLang="en-US" sz="1200" dirty="0" smtClean="0"/>
              <a:t>按照聚类聚类分析算法的主要思路，可以被归纳为如下几</a:t>
            </a:r>
            <a:r>
              <a:rPr lang="zh-CN" altLang="en-US" sz="1200" dirty="0" smtClean="0">
                <a:latin typeface="微软雅黑" panose="020B0503020204020204" pitchFamily="34" charset="-122"/>
                <a:ea typeface="微软雅黑" panose="020B0503020204020204" pitchFamily="34" charset="-122"/>
              </a:rPr>
              <a:t>：</a:t>
            </a:r>
            <a:endParaRPr lang="zh-CN" altLang="en-US" sz="1100" dirty="0" smtClean="0">
              <a:latin typeface="微软雅黑" panose="020B0503020204020204" pitchFamily="34" charset="-122"/>
              <a:ea typeface="微软雅黑" panose="020B0503020204020204" pitchFamily="34" charset="-122"/>
            </a:endParaRPr>
          </a:p>
          <a:p>
            <a:pPr eaLnBrk="1" hangingPunct="1">
              <a:lnSpc>
                <a:spcPct val="100000"/>
              </a:lnSpc>
              <a:spcBef>
                <a:spcPts val="600"/>
              </a:spcBef>
              <a:defRPr/>
            </a:pPr>
            <a:endParaRPr lang="zh-CN" altLang="en-US" dirty="0" smtClean="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重点 难点</a:t>
            </a:r>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相似度的计算根据一个簇中对象的平均值来进行</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0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z="1200" b="0" i="0" kern="1200" dirty="0" smtClean="0">
                <a:solidFill>
                  <a:schemeClr val="tx1"/>
                </a:solidFill>
                <a:effectLst/>
                <a:latin typeface="+mn-lt"/>
                <a:ea typeface="+mn-ea"/>
                <a:cs typeface="+mn-cs"/>
              </a:rPr>
              <a:t>一种迭代求解的聚类分析算法。算法思想是：</a:t>
            </a:r>
            <a:r>
              <a:rPr lang="zh-CN" altLang="en-US" dirty="0" smtClean="0"/>
              <a:t>首先随机地选择</a:t>
            </a:r>
            <a:r>
              <a:rPr lang="en-US" altLang="zh-CN" i="1" dirty="0" smtClean="0"/>
              <a:t>k</a:t>
            </a:r>
            <a:r>
              <a:rPr lang="zh-CN" altLang="en-US" dirty="0" smtClean="0"/>
              <a:t>个对象，每个对象初始地代表了一个簇的平均值或中心。对剩余的每个对象根据其与各个簇中心的距离，将它赋给最近的簇。然后重新计算每个簇的平均值。这个过程不断重复，直到准则函数收敛。达到预先设定的迭代次数或中心点不再频繁波动。</a:t>
            </a:r>
            <a:endParaRPr lang="zh-CN" altLang="en-US" dirty="0" smtClean="0"/>
          </a:p>
          <a:p>
            <a:r>
              <a:rPr lang="zh-CN" altLang="en-US" dirty="0" smtClean="0"/>
              <a:t>准则函数试图使生成的结果簇尽可能地紧凑和独立。</a:t>
            </a:r>
            <a:endParaRPr lang="zh-CN" altLang="en-US" dirty="0" smtClean="0"/>
          </a:p>
          <a:p>
            <a:endParaRPr lang="zh-CN" altLang="en-US" dirty="0" smtClean="0"/>
          </a:p>
        </p:txBody>
      </p:sp>
      <p:sp>
        <p:nvSpPr>
          <p:cNvPr id="220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CBDCB8-AF03-473F-999E-10FCDCC0682E}" type="slidenum">
              <a:rPr lang="zh-CN" altLang="en-US" smtClean="0"/>
            </a:fld>
            <a:endParaRPr lang="zh-CN" altLang="en-US"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dirty="0" smtClean="0"/>
              <a:t>k-means中的mean的含义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aseline="-25000" dirty="0" smtClean="0">
                <a:solidFill>
                  <a:schemeClr val="tx1"/>
                </a:solidFill>
                <a:latin typeface="Tahoma" panose="020B0604030504040204" pitchFamily="34" charset="0"/>
              </a:rPr>
              <a:t>这里的平均值是简单的相加除</a:t>
            </a:r>
            <a:r>
              <a:rPr lang="en-US" altLang="zh-CN" baseline="-25000" smtClean="0">
                <a:solidFill>
                  <a:schemeClr val="tx1"/>
                </a:solidFill>
                <a:latin typeface="Tahoma" panose="020B0604030504040204" pitchFamily="34" charset="0"/>
              </a:rPr>
              <a:t>2</a:t>
            </a:r>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直观的角度分析，上述新闻的标题主要属于三大类别：体育、互联网、军事。</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有时数据难于收敛，处于少量波动状态，则可以通过设定最大迭代次数进行约束。</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其中包括两次世界杯和一次亚洲杯。我提前对数据做了如下</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mtClean="0"/>
              <a:t>如何保证训练好的模型在新数据集上可进行较好的预测？</a:t>
            </a:r>
            <a:endParaRPr lang="en-US" altLang="en-US" sz="1200" smtClean="0"/>
          </a:p>
          <a:p>
            <a:endParaRPr lang="zh-CN" altLang="en-US"/>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如果随机选取的初始中心点均是同一个聚类簇时，则计算量相对较大。</a:t>
            </a:r>
            <a:endParaRPr lang="en-US" altLang="zh-CN" dirty="0" smtClean="0"/>
          </a:p>
          <a:p>
            <a:r>
              <a:rPr lang="zh-CN" altLang="en-US" dirty="0" smtClean="0"/>
              <a:t>对异常值、摇摆值比较敏感，导致收敛变慢</a:t>
            </a:r>
            <a:endParaRPr lang="en-US" altLang="zh-CN" dirty="0" smtClean="0"/>
          </a:p>
          <a:p>
            <a:r>
              <a:rPr lang="zh-CN" altLang="en-US" smtClean="0"/>
              <a:t>非常不适合分布均匀、数据界限不明晰的聚类，这样的聚类效果比较差</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AB7DE1-EAC7-495F-8AF0-0426A260C84A}" type="slidenum">
              <a:rPr lang="zh-CN" altLang="en-US" smtClean="0"/>
            </a:fld>
            <a:endParaRPr lang="en-US" altLang="zh-CN" smtClean="0"/>
          </a:p>
        </p:txBody>
      </p:sp>
      <p:sp>
        <p:nvSpPr>
          <p:cNvPr id="225283"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A1789A-75E7-4C91-996E-25B1E113B776}" type="slidenum">
              <a:rPr lang="zh-CN" altLang="en-US" smtClean="0"/>
            </a:fld>
            <a:endParaRPr lang="en-US" altLang="zh-CN" smtClean="0"/>
          </a:p>
        </p:txBody>
      </p:sp>
      <p:sp>
        <p:nvSpPr>
          <p:cNvPr id="227331"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7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258770-7AE8-4BA1-8E34-46707C58B51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xfrm>
            <a:off x="755650" y="5145088"/>
            <a:ext cx="6048375" cy="4210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266700" indent="-266700">
              <a:lnSpc>
                <a:spcPct val="90000"/>
              </a:lnSpc>
              <a:tabLst>
                <a:tab pos="812800" algn="l"/>
              </a:tabLst>
            </a:pPr>
            <a:r>
              <a:rPr lang="zh-CN" altLang="en-US" dirty="0" smtClean="0"/>
              <a:t>保持法和交叉验证是两种基于给定数据随机选样划分的、常用的评估分类方法准确率的技术。</a:t>
            </a:r>
            <a:endParaRPr lang="zh-CN" altLang="en-US" b="1" dirty="0" smtClean="0"/>
          </a:p>
          <a:p>
            <a:pPr marL="446405" lvl="1" indent="0">
              <a:lnSpc>
                <a:spcPct val="90000"/>
              </a:lnSpc>
              <a:tabLst>
                <a:tab pos="812800" algn="l"/>
              </a:tabLst>
            </a:pPr>
            <a:r>
              <a:rPr lang="zh-CN" altLang="en-US" b="1" dirty="0" smtClean="0">
                <a:solidFill>
                  <a:schemeClr val="tx2"/>
                </a:solidFill>
              </a:rPr>
              <a:t>（</a:t>
            </a:r>
            <a:r>
              <a:rPr lang="en-US" altLang="zh-CN" b="1" dirty="0" smtClean="0">
                <a:solidFill>
                  <a:schemeClr val="tx2"/>
                </a:solidFill>
              </a:rPr>
              <a:t>1</a:t>
            </a:r>
            <a:r>
              <a:rPr lang="zh-CN" altLang="en-US" b="1" dirty="0" smtClean="0">
                <a:solidFill>
                  <a:schemeClr val="tx2"/>
                </a:solidFill>
              </a:rPr>
              <a:t>）保持法</a:t>
            </a:r>
            <a:endParaRPr lang="zh-CN" altLang="en-US" dirty="0" smtClean="0">
              <a:solidFill>
                <a:schemeClr val="tx2"/>
              </a:solidFill>
            </a:endParaRPr>
          </a:p>
          <a:p>
            <a:pPr marL="446405" lvl="1" indent="0">
              <a:lnSpc>
                <a:spcPct val="90000"/>
              </a:lnSpc>
              <a:buFont typeface="Wingdings" panose="05000000000000000000" pitchFamily="2" charset="2"/>
              <a:buNone/>
              <a:tabLst>
                <a:tab pos="812800" algn="l"/>
              </a:tabLst>
            </a:pPr>
            <a:r>
              <a:rPr lang="zh-CN" altLang="en-US" dirty="0" smtClean="0">
                <a:latin typeface="华文新魏" panose="02010800040101010101" pitchFamily="2" charset="-122"/>
                <a:ea typeface="华文新魏" panose="02010800040101010101" pitchFamily="2" charset="-122"/>
              </a:rPr>
              <a:t>把给定的数据随机地划分成两个独立的集合：训练集和测试集。通常，三分之一的数据分配到训练集，其余三分之二分配到测试集。使用训练集得到分类器，其准确率用测试集评估。</a:t>
            </a:r>
            <a:endParaRPr lang="zh-CN" altLang="en-US" b="1" dirty="0" smtClean="0">
              <a:latin typeface="华文新魏" panose="02010800040101010101" pitchFamily="2" charset="-122"/>
              <a:ea typeface="华文新魏" panose="02010800040101010101" pitchFamily="2" charset="-122"/>
            </a:endParaRPr>
          </a:p>
          <a:p>
            <a:endParaRPr lang="zh-CN" altLang="en-US" dirty="0" smtClean="0"/>
          </a:p>
        </p:txBody>
      </p:sp>
      <p:sp>
        <p:nvSpPr>
          <p:cNvPr id="190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9B735904-7933-416A-B168-010FF7C60B1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2515" name="备注占位符 2"/>
          <p:cNvSpPr>
            <a:spLocks noGrp="1"/>
          </p:cNvSpPr>
          <p:nvPr>
            <p:ph type="body" idx="1"/>
          </p:nvPr>
        </p:nvSpPr>
        <p:spPr bwMode="auto">
          <a:xfrm>
            <a:off x="755650" y="5145088"/>
            <a:ext cx="6048375" cy="4210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446405" lvl="1" indent="0">
              <a:lnSpc>
                <a:spcPct val="90000"/>
              </a:lnSpc>
              <a:tabLst>
                <a:tab pos="812800" algn="l"/>
              </a:tabLst>
            </a:pPr>
            <a:r>
              <a:rPr lang="zh-CN" altLang="en-US" b="1" dirty="0" smtClean="0">
                <a:solidFill>
                  <a:schemeClr val="tx2"/>
                </a:solidFill>
              </a:rPr>
              <a:t>（</a:t>
            </a:r>
            <a:r>
              <a:rPr lang="en-US" altLang="zh-CN" b="1" dirty="0" smtClean="0">
                <a:solidFill>
                  <a:schemeClr val="tx2"/>
                </a:solidFill>
              </a:rPr>
              <a:t>2</a:t>
            </a:r>
            <a:r>
              <a:rPr lang="zh-CN" altLang="en-US" b="1" dirty="0" smtClean="0">
                <a:solidFill>
                  <a:schemeClr val="tx2"/>
                </a:solidFill>
              </a:rPr>
              <a:t>）交叉验证</a:t>
            </a:r>
            <a:endParaRPr lang="zh-CN" altLang="en-US" dirty="0" smtClean="0">
              <a:solidFill>
                <a:schemeClr val="tx2"/>
              </a:solidFill>
            </a:endParaRPr>
          </a:p>
          <a:p>
            <a:pPr marL="446405" lvl="1" indent="0">
              <a:lnSpc>
                <a:spcPct val="90000"/>
              </a:lnSpc>
              <a:buFont typeface="Wingdings" panose="05000000000000000000" pitchFamily="2" charset="2"/>
              <a:buNone/>
              <a:tabLst>
                <a:tab pos="812800" algn="l"/>
              </a:tabLst>
            </a:pPr>
            <a:r>
              <a:rPr lang="zh-CN" altLang="en-US" dirty="0" smtClean="0">
                <a:latin typeface="华文新魏" panose="02010800040101010101" pitchFamily="2" charset="-122"/>
                <a:ea typeface="华文新魏" panose="02010800040101010101" pitchFamily="2" charset="-122"/>
              </a:rPr>
              <a:t>先把数据随机分成不相交的</a:t>
            </a:r>
            <a:r>
              <a:rPr lang="en-US" altLang="zh-CN" dirty="0" smtClean="0">
                <a:latin typeface="华文新魏" panose="02010800040101010101" pitchFamily="2" charset="-122"/>
                <a:ea typeface="华文新魏" panose="02010800040101010101" pitchFamily="2" charset="-122"/>
              </a:rPr>
              <a:t>n</a:t>
            </a:r>
            <a:r>
              <a:rPr lang="zh-CN" altLang="en-US" dirty="0" smtClean="0">
                <a:latin typeface="华文新魏" panose="02010800040101010101" pitchFamily="2" charset="-122"/>
                <a:ea typeface="华文新魏" panose="02010800040101010101" pitchFamily="2" charset="-122"/>
              </a:rPr>
              <a:t>份，每份大小基本相等，训练和测试都进行</a:t>
            </a:r>
            <a:r>
              <a:rPr lang="en-US" altLang="zh-CN" dirty="0" smtClean="0">
                <a:latin typeface="华文新魏" panose="02010800040101010101" pitchFamily="2" charset="-122"/>
                <a:ea typeface="华文新魏" panose="02010800040101010101" pitchFamily="2" charset="-122"/>
              </a:rPr>
              <a:t>n</a:t>
            </a:r>
            <a:r>
              <a:rPr lang="zh-CN" altLang="en-US" dirty="0" smtClean="0">
                <a:latin typeface="华文新魏" panose="02010800040101010101" pitchFamily="2" charset="-122"/>
                <a:ea typeface="华文新魏" panose="02010800040101010101" pitchFamily="2" charset="-122"/>
              </a:rPr>
              <a:t>次。比如，如果把数据分成</a:t>
            </a:r>
            <a:r>
              <a:rPr lang="en-US" altLang="zh-CN" dirty="0" smtClean="0">
                <a:latin typeface="华文新魏" panose="02010800040101010101" pitchFamily="2" charset="-122"/>
                <a:ea typeface="华文新魏" panose="02010800040101010101" pitchFamily="2" charset="-122"/>
              </a:rPr>
              <a:t>10</a:t>
            </a:r>
            <a:r>
              <a:rPr lang="zh-CN" altLang="en-US" dirty="0" smtClean="0">
                <a:latin typeface="华文新魏" panose="02010800040101010101" pitchFamily="2" charset="-122"/>
                <a:ea typeface="华文新魏" panose="02010800040101010101" pitchFamily="2" charset="-122"/>
              </a:rPr>
              <a:t>份，先把第一份拿出来放在一边用作模型测试，把其他</a:t>
            </a:r>
            <a:r>
              <a:rPr lang="en-US" altLang="zh-CN" dirty="0" smtClean="0">
                <a:latin typeface="华文新魏" panose="02010800040101010101" pitchFamily="2" charset="-122"/>
                <a:ea typeface="华文新魏" panose="02010800040101010101" pitchFamily="2" charset="-122"/>
              </a:rPr>
              <a:t>9</a:t>
            </a:r>
            <a:r>
              <a:rPr lang="zh-CN" altLang="en-US" dirty="0" smtClean="0">
                <a:latin typeface="华文新魏" panose="02010800040101010101" pitchFamily="2" charset="-122"/>
                <a:ea typeface="华文新魏" panose="02010800040101010101" pitchFamily="2" charset="-122"/>
              </a:rPr>
              <a:t>份合在一起来建立模型，然后把这个用</a:t>
            </a:r>
            <a:r>
              <a:rPr lang="en-US" altLang="zh-CN" dirty="0" smtClean="0">
                <a:latin typeface="华文新魏" panose="02010800040101010101" pitchFamily="2" charset="-122"/>
                <a:ea typeface="华文新魏" panose="02010800040101010101" pitchFamily="2" charset="-122"/>
              </a:rPr>
              <a:t>90%</a:t>
            </a:r>
            <a:r>
              <a:rPr lang="zh-CN" altLang="en-US" dirty="0" smtClean="0">
                <a:latin typeface="华文新魏" panose="02010800040101010101" pitchFamily="2" charset="-122"/>
                <a:ea typeface="华文新魏" panose="02010800040101010101" pitchFamily="2" charset="-122"/>
              </a:rPr>
              <a:t>的数据建立起来的模型用上面放在一边的第一份数据做测试。这个过程对每一份数据都重复进行一次，得到</a:t>
            </a:r>
            <a:r>
              <a:rPr lang="en-US" altLang="zh-CN" dirty="0" smtClean="0">
                <a:latin typeface="华文新魏" panose="02010800040101010101" pitchFamily="2" charset="-122"/>
                <a:ea typeface="华文新魏" panose="02010800040101010101" pitchFamily="2" charset="-122"/>
              </a:rPr>
              <a:t>10</a:t>
            </a:r>
            <a:r>
              <a:rPr lang="zh-CN" altLang="en-US" dirty="0" smtClean="0">
                <a:latin typeface="华文新魏" panose="02010800040101010101" pitchFamily="2" charset="-122"/>
                <a:ea typeface="华文新魏" panose="02010800040101010101" pitchFamily="2" charset="-122"/>
              </a:rPr>
              <a:t>个不同的错误率。最后把所有数据放在一起建立一个模型，模型的错误率为上面</a:t>
            </a:r>
            <a:r>
              <a:rPr lang="en-US" altLang="zh-CN" dirty="0" smtClean="0">
                <a:latin typeface="华文新魏" panose="02010800040101010101" pitchFamily="2" charset="-122"/>
                <a:ea typeface="华文新魏" panose="02010800040101010101" pitchFamily="2" charset="-122"/>
              </a:rPr>
              <a:t>10</a:t>
            </a:r>
            <a:r>
              <a:rPr lang="zh-CN" altLang="en-US" dirty="0" smtClean="0">
                <a:latin typeface="华文新魏" panose="02010800040101010101" pitchFamily="2" charset="-122"/>
                <a:ea typeface="华文新魏" panose="02010800040101010101" pitchFamily="2" charset="-122"/>
              </a:rPr>
              <a:t>个错误率的平均。</a:t>
            </a:r>
            <a:r>
              <a:rPr lang="zh-CN" altLang="en-US" dirty="0" smtClean="0"/>
              <a:t> </a:t>
            </a:r>
            <a:endParaRPr lang="zh-CN" altLang="en-US" dirty="0" smtClean="0"/>
          </a:p>
          <a:p>
            <a:endParaRPr lang="zh-CN" altLang="en-US" dirty="0"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4DF16CC7-3A9A-4562-A85C-977A839D3B7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smtClean="0">
                <a:solidFill>
                  <a:srgbClr val="3E3E3E"/>
                </a:solidFill>
                <a:effectLst/>
                <a:latin typeface="Helvetica Neue"/>
              </a:rPr>
              <a:t>k</a:t>
            </a:r>
            <a:r>
              <a:rPr lang="zh-CN" altLang="en-US" b="0" i="0" dirty="0" smtClean="0">
                <a:solidFill>
                  <a:srgbClr val="3E3E3E"/>
                </a:solidFill>
                <a:effectLst/>
                <a:latin typeface="Helvetica Neue"/>
              </a:rPr>
              <a:t>折交叉验证广泛用于检查模型是否过拟合。如果</a:t>
            </a:r>
            <a:r>
              <a:rPr lang="en-US" altLang="zh-CN" b="0" i="0" dirty="0" smtClean="0">
                <a:solidFill>
                  <a:srgbClr val="3E3E3E"/>
                </a:solidFill>
                <a:effectLst/>
                <a:latin typeface="Helvetica Neue"/>
              </a:rPr>
              <a:t>k</a:t>
            </a:r>
            <a:r>
              <a:rPr lang="zh-CN" altLang="en-US" b="0" i="0" dirty="0" smtClean="0">
                <a:solidFill>
                  <a:srgbClr val="3E3E3E"/>
                </a:solidFill>
                <a:effectLst/>
                <a:latin typeface="Helvetica Neue"/>
              </a:rPr>
              <a:t>次建模中的每一次的性能度量彼此接近，则度量的均值最高。</a:t>
            </a:r>
            <a:endParaRPr lang="en-US" altLang="zh-CN" b="0" i="0" dirty="0" smtClean="0">
              <a:solidFill>
                <a:srgbClr val="3E3E3E"/>
              </a:solidFill>
              <a:effectLst/>
              <a:latin typeface="Helvetica Neue"/>
            </a:endParaRPr>
          </a:p>
          <a:p>
            <a:pPr algn="l"/>
            <a:r>
              <a:rPr lang="zh-CN" altLang="en-US" b="0" i="0" dirty="0" smtClean="0">
                <a:effectLst/>
                <a:latin typeface="Helvetica Neue"/>
              </a:rPr>
              <a:t>这是棘手的部分。我们需要权衡选择</a:t>
            </a:r>
            <a:r>
              <a:rPr lang="en-US" altLang="zh-CN" b="0" i="0" dirty="0" smtClean="0">
                <a:effectLst/>
                <a:latin typeface="Helvetica Neue"/>
              </a:rPr>
              <a:t>k</a:t>
            </a:r>
            <a:r>
              <a:rPr lang="zh-CN" altLang="en-US" b="0" i="0" dirty="0" smtClean="0">
                <a:effectLst/>
                <a:latin typeface="Helvetica Neue"/>
              </a:rPr>
              <a:t>。</a:t>
            </a:r>
            <a:endParaRPr lang="zh-CN" altLang="en-US" b="0" i="0" dirty="0" smtClean="0">
              <a:effectLst/>
              <a:latin typeface="Helvetica Neue"/>
            </a:endParaRPr>
          </a:p>
          <a:p>
            <a:pPr algn="l"/>
            <a:r>
              <a:rPr lang="zh-CN" altLang="en-US" b="0" i="0" dirty="0" smtClean="0">
                <a:effectLst/>
                <a:latin typeface="Helvetica Neue"/>
              </a:rPr>
              <a:t>对于小</a:t>
            </a:r>
            <a:r>
              <a:rPr lang="en-US" altLang="zh-CN" b="0" i="0" dirty="0" smtClean="0">
                <a:effectLst/>
                <a:latin typeface="Helvetica Neue"/>
              </a:rPr>
              <a:t>k</a:t>
            </a:r>
            <a:r>
              <a:rPr lang="zh-CN" altLang="en-US" b="0" i="0" dirty="0" smtClean="0">
                <a:effectLst/>
                <a:latin typeface="Helvetica Neue"/>
              </a:rPr>
              <a:t>，我们有更高的选择偏差但方差很小。</a:t>
            </a:r>
            <a:endParaRPr lang="zh-CN" altLang="en-US" b="0" i="0" dirty="0" smtClean="0">
              <a:effectLst/>
              <a:latin typeface="Helvetica Neue"/>
            </a:endParaRPr>
          </a:p>
          <a:p>
            <a:pPr algn="l"/>
            <a:r>
              <a:rPr lang="zh-CN" altLang="en-US" b="0" i="0" dirty="0" smtClean="0">
                <a:effectLst/>
                <a:latin typeface="Helvetica Neue"/>
              </a:rPr>
              <a:t>对于大</a:t>
            </a:r>
            <a:r>
              <a:rPr lang="en-US" altLang="zh-CN" b="0" i="0" dirty="0" smtClean="0">
                <a:effectLst/>
                <a:latin typeface="Helvetica Neue"/>
              </a:rPr>
              <a:t>k</a:t>
            </a:r>
            <a:r>
              <a:rPr lang="zh-CN" altLang="en-US" b="0" i="0" dirty="0" smtClean="0">
                <a:effectLst/>
                <a:latin typeface="Helvetica Neue"/>
              </a:rPr>
              <a:t>，我们有一个小的选择偏差但方差很大。</a:t>
            </a:r>
            <a:endParaRPr lang="zh-CN" altLang="en-US" b="0" i="0" dirty="0" smtClean="0">
              <a:effectLst/>
              <a:latin typeface="Helvetica Neue"/>
            </a:endParaRPr>
          </a:p>
          <a:p>
            <a:pPr algn="l"/>
            <a:r>
              <a:rPr lang="en-US" altLang="zh-CN" b="0" i="0" dirty="0" smtClean="0">
                <a:effectLst/>
                <a:latin typeface="Helvetica Neue"/>
              </a:rPr>
              <a:t>k =</a:t>
            </a:r>
            <a:r>
              <a:rPr lang="zh-CN" altLang="en-US" b="0" i="0" dirty="0" smtClean="0">
                <a:effectLst/>
                <a:latin typeface="Helvetica Neue"/>
              </a:rPr>
              <a:t>样本数</a:t>
            </a:r>
            <a:r>
              <a:rPr lang="en-US" altLang="zh-CN" b="0" i="0" dirty="0" smtClean="0">
                <a:effectLst/>
                <a:latin typeface="Helvetica Neue"/>
              </a:rPr>
              <a:t>(n)</a:t>
            </a:r>
            <a:r>
              <a:rPr lang="zh-CN" altLang="en-US" b="0" i="0" dirty="0" smtClean="0">
                <a:effectLst/>
                <a:latin typeface="Helvetica Neue"/>
              </a:rPr>
              <a:t>：这也称为“留一法”。我们有</a:t>
            </a:r>
            <a:r>
              <a:rPr lang="en-US" altLang="zh-CN" b="0" i="0" dirty="0" smtClean="0">
                <a:effectLst/>
                <a:latin typeface="Helvetica Neue"/>
              </a:rPr>
              <a:t>n</a:t>
            </a:r>
            <a:r>
              <a:rPr lang="zh-CN" altLang="en-US" b="0" i="0" dirty="0" smtClean="0">
                <a:effectLst/>
                <a:latin typeface="Helvetica Neue"/>
              </a:rPr>
              <a:t>个样本集合和并重复建模</a:t>
            </a:r>
            <a:r>
              <a:rPr lang="en-US" altLang="zh-CN" b="0" i="0" dirty="0" smtClean="0">
                <a:effectLst/>
                <a:latin typeface="Helvetica Neue"/>
              </a:rPr>
              <a:t>n</a:t>
            </a:r>
            <a:r>
              <a:rPr lang="zh-CN" altLang="en-US" b="0" i="0" dirty="0" smtClean="0">
                <a:effectLst/>
                <a:latin typeface="Helvetica Neue"/>
              </a:rPr>
              <a:t>次，只留下一个样本集进行交叉验证。</a:t>
            </a:r>
            <a:br>
              <a:rPr lang="zh-CN" altLang="en-US" b="0" i="0" dirty="0" smtClean="0">
                <a:effectLst/>
                <a:latin typeface="Helvetica Neue"/>
              </a:rPr>
            </a:br>
            <a:r>
              <a:rPr lang="zh-CN" altLang="en-US" b="0" i="0" dirty="0" smtClean="0">
                <a:effectLst/>
                <a:latin typeface="Helvetica Neue"/>
              </a:rPr>
              <a:t>通常，对于大多数目的，建议使用</a:t>
            </a:r>
            <a:r>
              <a:rPr lang="en-US" altLang="zh-CN" b="0" i="0" dirty="0" smtClean="0">
                <a:effectLst/>
                <a:latin typeface="Helvetica Neue"/>
              </a:rPr>
              <a:t>k = 10</a:t>
            </a:r>
            <a:r>
              <a:rPr lang="zh-CN" altLang="en-US" b="0" i="0" dirty="0" smtClean="0">
                <a:effectLst/>
                <a:latin typeface="Helvetica Neue"/>
              </a:rPr>
              <a:t>的值。</a:t>
            </a:r>
            <a:endParaRPr lang="zh-CN" altLang="en-US" b="0" i="0" dirty="0" smtClean="0">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smtClean="0">
                <a:latin typeface="Times New Roman" panose="02020603050405020304" pitchFamily="18" charset="0"/>
              </a:rPr>
              <a:t>对同样的数据，不同的分类器算法可能产生不同的分类结果</a:t>
            </a:r>
            <a:r>
              <a:rPr lang="zh-CN" altLang="en-US" sz="1200" b="1" dirty="0" smtClean="0">
                <a:latin typeface="Times New Roman" panose="02020603050405020304" pitchFamily="18" charset="0"/>
              </a:rPr>
              <a:t>。</a:t>
            </a:r>
            <a:endParaRPr lang="en-US" altLang="zh-CN" sz="1200" b="1" dirty="0" smtClean="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mn-lt"/>
                <a:ea typeface="+mn-ea"/>
                <a:cs typeface="+mn-cs"/>
              </a:rPr>
              <a:t>我们将定义用于评估分类模型指标的主要组成部分先。不妨，我们从一则寓言故事开</a:t>
            </a:r>
            <a:endParaRPr lang="zh-CN" altLang="en-US" sz="1200" b="1" dirty="0" smtClean="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a:xfrm>
            <a:off x="995363" y="769938"/>
            <a:ext cx="5113337" cy="3835400"/>
          </a:xfrm>
        </p:spPr>
      </p:sp>
      <p:sp>
        <p:nvSpPr>
          <p:cNvPr id="80899" name="Rectangle 3"/>
          <p:cNvSpPr>
            <a:spLocks noGrp="1"/>
          </p:cNvSpPr>
          <p:nvPr>
            <p:ph type="body" idx="1"/>
          </p:nvPr>
        </p:nvSpPr>
        <p:spPr>
          <a:xfrm>
            <a:off x="946150" y="4860925"/>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我们做出以下定义：</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t>围绕着这四个指标，可以衍生出评价模型好坏的一些列指标。这些指标可以分为两类，一类是强调模型精准情况，另一类强调模型的覆盖情况。</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ct val="0"/>
              </a:spcAft>
              <a:buClrTx/>
              <a:buSzTx/>
              <a:buFont typeface="Wingdings" panose="05000000000000000000" pitchFamily="2" charset="2"/>
              <a:buNone/>
              <a:defRPr/>
            </a:pPr>
            <a:r>
              <a:rPr lang="en-US" altLang="zh-CN" sz="1200" b="0" i="0" kern="1200" dirty="0" smtClean="0">
                <a:solidFill>
                  <a:schemeClr val="tx1"/>
                </a:solidFill>
                <a:effectLst/>
                <a:latin typeface="+mn-lt"/>
                <a:ea typeface="+mn-ea"/>
                <a:cs typeface="+mn-cs"/>
              </a:rPr>
              <a:t>TP = </a:t>
            </a:r>
            <a:r>
              <a:rPr lang="zh-CN" altLang="en-US" sz="1200" b="0" i="0" kern="1200" dirty="0" smtClean="0">
                <a:solidFill>
                  <a:schemeClr val="tx1"/>
                </a:solidFill>
                <a:effectLst/>
                <a:latin typeface="+mn-lt"/>
                <a:ea typeface="+mn-ea"/>
                <a:cs typeface="+mn-cs"/>
              </a:rPr>
              <a:t>真正例，</a:t>
            </a:r>
            <a:r>
              <a:rPr lang="en-US" altLang="zh-CN" sz="1200" b="0" i="0" kern="1200" dirty="0" smtClean="0">
                <a:solidFill>
                  <a:schemeClr val="tx1"/>
                </a:solidFill>
                <a:effectLst/>
                <a:latin typeface="+mn-lt"/>
                <a:ea typeface="+mn-ea"/>
                <a:cs typeface="+mn-cs"/>
              </a:rPr>
              <a:t>TN = </a:t>
            </a:r>
            <a:r>
              <a:rPr lang="zh-CN" altLang="en-US" sz="1200" b="0" i="0" kern="1200" dirty="0" smtClean="0">
                <a:solidFill>
                  <a:schemeClr val="tx1"/>
                </a:solidFill>
                <a:effectLst/>
                <a:latin typeface="+mn-lt"/>
                <a:ea typeface="+mn-ea"/>
                <a:cs typeface="+mn-cs"/>
              </a:rPr>
              <a:t>真负例，</a:t>
            </a:r>
            <a:r>
              <a:rPr lang="en-US" altLang="zh-CN" sz="1200" b="0" i="0" kern="1200" dirty="0" smtClean="0">
                <a:solidFill>
                  <a:schemeClr val="tx1"/>
                </a:solidFill>
                <a:effectLst/>
                <a:latin typeface="+mn-lt"/>
                <a:ea typeface="+mn-ea"/>
                <a:cs typeface="+mn-cs"/>
              </a:rPr>
              <a:t>FP = </a:t>
            </a:r>
            <a:r>
              <a:rPr lang="zh-CN" altLang="en-US" sz="1200" b="0" i="0" kern="1200" dirty="0" smtClean="0">
                <a:solidFill>
                  <a:schemeClr val="tx1"/>
                </a:solidFill>
                <a:effectLst/>
                <a:latin typeface="+mn-lt"/>
                <a:ea typeface="+mn-ea"/>
                <a:cs typeface="+mn-cs"/>
              </a:rPr>
              <a:t>假正例，</a:t>
            </a:r>
            <a:r>
              <a:rPr lang="en-US" altLang="zh-CN" sz="1200" b="0" i="0" kern="1200" dirty="0" smtClean="0">
                <a:solidFill>
                  <a:schemeClr val="tx1"/>
                </a:solidFill>
                <a:effectLst/>
                <a:latin typeface="+mn-lt"/>
                <a:ea typeface="+mn-ea"/>
                <a:cs typeface="+mn-cs"/>
              </a:rPr>
              <a:t>FN = </a:t>
            </a:r>
            <a:r>
              <a:rPr lang="zh-CN" altLang="en-US" sz="1200" b="0" i="0" kern="1200" dirty="0" smtClean="0">
                <a:solidFill>
                  <a:schemeClr val="tx1"/>
                </a:solidFill>
                <a:effectLst/>
                <a:latin typeface="+mn-lt"/>
                <a:ea typeface="+mn-ea"/>
                <a:cs typeface="+mn-cs"/>
              </a:rPr>
              <a:t>假负例。</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ct val="0"/>
              </a:spcAft>
              <a:buClrTx/>
              <a:buSzTx/>
              <a:buFont typeface="Wingdings" panose="05000000000000000000" pitchFamily="2" charset="2"/>
              <a:buNone/>
              <a:defRPr/>
            </a:pPr>
            <a:r>
              <a:rPr lang="zh-CN" altLang="en-US" sz="1200" b="0" i="0" kern="1200" dirty="0" smtClean="0">
                <a:solidFill>
                  <a:schemeClr val="tx1"/>
                </a:solidFill>
                <a:effectLst/>
                <a:latin typeface="+mn-lt"/>
                <a:ea typeface="+mn-ea"/>
                <a:cs typeface="+mn-cs"/>
              </a:rPr>
              <a:t>准确率为 </a:t>
            </a:r>
            <a:r>
              <a:rPr lang="en-US" altLang="zh-CN" sz="1200" b="0" i="0" kern="1200" dirty="0" smtClean="0">
                <a:solidFill>
                  <a:schemeClr val="tx1"/>
                </a:solidFill>
                <a:effectLst/>
                <a:latin typeface="+mn-lt"/>
                <a:ea typeface="+mn-ea"/>
                <a:cs typeface="+mn-cs"/>
              </a:rPr>
              <a:t>0.91</a:t>
            </a:r>
            <a:r>
              <a:rPr lang="zh-CN" altLang="en-US" sz="1200" b="0" i="0" kern="1200" dirty="0" smtClean="0">
                <a:solidFill>
                  <a:schemeClr val="tx1"/>
                </a:solidFill>
                <a:effectLst/>
                <a:latin typeface="+mn-lt"/>
                <a:ea typeface="+mn-ea"/>
                <a:cs typeface="+mn-cs"/>
              </a:rPr>
              <a:t>，即 </a:t>
            </a:r>
            <a:r>
              <a:rPr lang="en-US" altLang="zh-CN" sz="1200" b="0" i="0" kern="1200" dirty="0" smtClean="0">
                <a:solidFill>
                  <a:schemeClr val="tx1"/>
                </a:solidFill>
                <a:effectLst/>
                <a:latin typeface="+mn-lt"/>
                <a:ea typeface="+mn-ea"/>
                <a:cs typeface="+mn-cs"/>
              </a:rPr>
              <a:t>91%</a:t>
            </a:r>
            <a:r>
              <a:rPr lang="zh-CN" altLang="en-US" sz="1200" b="0" i="0" kern="1200" dirty="0" smtClean="0">
                <a:solidFill>
                  <a:schemeClr val="tx1"/>
                </a:solidFill>
                <a:effectLst/>
                <a:latin typeface="+mn-lt"/>
                <a:ea typeface="+mn-ea"/>
                <a:cs typeface="+mn-cs"/>
              </a:rPr>
              <a:t>（总共 </a:t>
            </a:r>
            <a:r>
              <a:rPr lang="en-US" altLang="zh-CN" sz="1200" b="0" i="0" kern="1200" dirty="0" smtClean="0">
                <a:solidFill>
                  <a:schemeClr val="tx1"/>
                </a:solidFill>
                <a:effectLst/>
                <a:latin typeface="+mn-lt"/>
                <a:ea typeface="+mn-ea"/>
                <a:cs typeface="+mn-cs"/>
              </a:rPr>
              <a:t>100 </a:t>
            </a:r>
            <a:r>
              <a:rPr lang="zh-CN" altLang="en-US" sz="1200" b="0" i="0" kern="1200" dirty="0" smtClean="0">
                <a:solidFill>
                  <a:schemeClr val="tx1"/>
                </a:solidFill>
                <a:effectLst/>
                <a:latin typeface="+mn-lt"/>
                <a:ea typeface="+mn-ea"/>
                <a:cs typeface="+mn-cs"/>
              </a:rPr>
              <a:t>个样本中有 </a:t>
            </a:r>
            <a:r>
              <a:rPr lang="en-US" altLang="zh-CN" sz="1200" b="0" i="0" kern="1200" dirty="0" smtClean="0">
                <a:solidFill>
                  <a:schemeClr val="tx1"/>
                </a:solidFill>
                <a:effectLst/>
                <a:latin typeface="+mn-lt"/>
                <a:ea typeface="+mn-ea"/>
                <a:cs typeface="+mn-cs"/>
              </a:rPr>
              <a:t>91 </a:t>
            </a:r>
            <a:r>
              <a:rPr lang="zh-CN" altLang="en-US" sz="1200" b="0" i="0" kern="1200" dirty="0" smtClean="0">
                <a:solidFill>
                  <a:schemeClr val="tx1"/>
                </a:solidFill>
                <a:effectLst/>
                <a:latin typeface="+mn-lt"/>
                <a:ea typeface="+mn-ea"/>
                <a:cs typeface="+mn-cs"/>
              </a:rPr>
              <a:t>个预测正确）。这表示这个肿瘤分类器在识别恶性肿瘤方面表现得非常出色。但是我们看</a:t>
            </a:r>
            <a:r>
              <a:rPr lang="zh-CN" altLang="en-US" dirty="0" smtClean="0"/>
              <a:t>这种情况，其实只需要将全部样本预测为正样本即可得到</a:t>
            </a:r>
            <a:r>
              <a:rPr lang="en-US" altLang="zh-CN" dirty="0" smtClean="0"/>
              <a:t>90%</a:t>
            </a:r>
            <a:r>
              <a:rPr lang="zh-CN" altLang="en-US" dirty="0" smtClean="0"/>
              <a:t>的高准确率。这就说明了：</a:t>
            </a:r>
            <a:r>
              <a:rPr lang="zh-CN" altLang="en-US" sz="1200" b="0" i="0" kern="1200" dirty="0" smtClean="0">
                <a:solidFill>
                  <a:schemeClr val="tx1"/>
                </a:solidFill>
                <a:effectLst/>
                <a:latin typeface="+mn-lt"/>
                <a:ea typeface="+mn-ea"/>
                <a:cs typeface="+mn-cs"/>
              </a:rPr>
              <a:t>当你使用</a:t>
            </a:r>
            <a:r>
              <a:rPr lang="zh-CN" altLang="en-US" sz="1200" b="1" i="0" kern="1200" dirty="0" smtClean="0">
                <a:solidFill>
                  <a:schemeClr val="tx1"/>
                </a:solidFill>
                <a:effectLst/>
                <a:latin typeface="+mn-lt"/>
                <a:ea typeface="+mn-ea"/>
                <a:cs typeface="+mn-cs"/>
              </a:rPr>
              <a:t>分类不平衡的数据集</a:t>
            </a:r>
            <a:r>
              <a:rPr lang="zh-CN" altLang="en-US" sz="1200" b="0" i="0" kern="1200" dirty="0" smtClean="0">
                <a:solidFill>
                  <a:schemeClr val="tx1"/>
                </a:solidFill>
                <a:effectLst/>
                <a:latin typeface="+mn-lt"/>
                <a:ea typeface="+mn-ea"/>
                <a:cs typeface="+mn-cs"/>
              </a:rPr>
              <a:t>（比如正类别标签和负类别标签的数量之间存在明显差异）时，单单准确率一项并不能反映全面情况。</a:t>
            </a:r>
            <a:endParaRPr lang="en-US" altLang="zh-CN" dirty="0" smtClean="0"/>
          </a:p>
          <a:p>
            <a:pPr marL="0" marR="0" lvl="0" indent="0" algn="l" defTabSz="914400" rtl="0" eaLnBrk="0" fontAlgn="base" latinLnBrk="0" hangingPunct="0">
              <a:lnSpc>
                <a:spcPct val="100000"/>
              </a:lnSpc>
              <a:spcBef>
                <a:spcPts val="0"/>
              </a:spcBef>
              <a:spcAft>
                <a:spcPct val="0"/>
              </a:spcAft>
              <a:buClrTx/>
              <a:buSzTx/>
              <a:buFont typeface="Wingdings" panose="05000000000000000000" pitchFamily="2" charset="2"/>
              <a:buNone/>
              <a:defRPr/>
            </a:pPr>
            <a:r>
              <a:rPr lang="zh-CN" altLang="en-US" sz="1200" b="0" i="0" kern="1200" dirty="0" smtClean="0">
                <a:solidFill>
                  <a:schemeClr val="tx1"/>
                </a:solidFill>
                <a:effectLst/>
                <a:latin typeface="+mn-lt"/>
                <a:ea typeface="+mn-ea"/>
                <a:cs typeface="+mn-cs"/>
              </a:rPr>
              <a:t>两个能够更好地评估分类不平衡问题的指标：精确率和召回率</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mn-lt"/>
                <a:ea typeface="+mn-ea"/>
                <a:cs typeface="+mn-cs"/>
              </a:rPr>
              <a:t>如果模型的预测结果中没有假正例，则模型的精确率为 </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该模型的精确率为 </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，也就是说，该模型在预测恶性肿瘤方面的正确率是 </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dirty="0" smtClean="0"/>
              <a:t>精准率和准确率看上去有些类似，但是完全不同的两个概念。</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nSpc>
                <a:spcPct val="100000"/>
              </a:lnSpc>
              <a:spcBef>
                <a:spcPts val="0"/>
              </a:spcBef>
              <a:buFont typeface="Wingdings" panose="05000000000000000000" pitchFamily="2" charset="2"/>
              <a:buNone/>
            </a:pPr>
            <a:r>
              <a:rPr lang="zh-CN" altLang="en-US" sz="1200" b="0" i="0" kern="1200" dirty="0" smtClean="0">
                <a:solidFill>
                  <a:schemeClr val="tx1"/>
                </a:solidFill>
                <a:effectLst/>
                <a:latin typeface="+mn-lt"/>
                <a:ea typeface="+mn-ea"/>
                <a:cs typeface="+mn-cs"/>
              </a:rPr>
              <a:t>如果模型的预测结果中没有假负例，则模型的召回率为 </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a:t>
            </a:r>
            <a:r>
              <a:rPr lang="zh-CN" altLang="en-US" dirty="0" smtClean="0"/>
              <a:t>召回</a:t>
            </a:r>
            <a:r>
              <a:rPr lang="zh-CN" altLang="en-US" dirty="0" smtClean="0"/>
              <a:t>率的应用场景：比如拿网贷违约率为例，相对好用户，我们更关心坏用户，不能错放过任何一个坏用户。因为如果我们过多的将坏用户当成好用户，这样后续可能发生的违约金额会远超过好用户偿还的借贷利息金额，造成严重偿失。召回率越高，代表实际坏用户被预测出来的概率越高，它的含义类似：宁可错杀一千，绝不放过一个。</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该模型的召回率是 </a:t>
            </a:r>
            <a:r>
              <a:rPr lang="en-US" altLang="zh-CN" sz="1200" b="0" i="0" kern="1200" dirty="0" smtClean="0">
                <a:solidFill>
                  <a:schemeClr val="tx1"/>
                </a:solidFill>
                <a:effectLst/>
                <a:latin typeface="+mn-lt"/>
                <a:ea typeface="+mn-ea"/>
                <a:cs typeface="+mn-cs"/>
              </a:rPr>
              <a:t>0.11</a:t>
            </a:r>
            <a:r>
              <a:rPr lang="zh-CN" altLang="en-US" sz="1200" b="0" i="0" kern="1200" dirty="0" smtClean="0">
                <a:solidFill>
                  <a:schemeClr val="tx1"/>
                </a:solidFill>
                <a:effectLst/>
                <a:latin typeface="+mn-lt"/>
                <a:ea typeface="+mn-ea"/>
                <a:cs typeface="+mn-cs"/>
              </a:rPr>
              <a:t>，也就是说，该模型能够正确识别出所有恶性肿瘤的百分比是 </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smtClean="0"/>
              <a:t>一般来说精确率和召回率是一对矛盾的度量。为了更好的表征学习器在精确率和召回率的性能度量，我们引入 </a:t>
            </a:r>
            <a:r>
              <a:rPr lang="en-US" altLang="zh-CN" sz="1200" smtClean="0"/>
              <a:t>F1 </a:t>
            </a:r>
            <a:r>
              <a:rPr lang="zh-CN" altLang="en-US" sz="1200" smtClean="0"/>
              <a:t>值，让二者同时达到最高，取一个平衡。</a:t>
            </a:r>
            <a:endParaRPr lang="zh-CN" altLang="en-US" sz="120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该曲线最早应用于雷达信号检测领域，用于区分信号与噪声。后来人们将其用于评价模型的预测能力，</a:t>
            </a:r>
            <a:r>
              <a:rPr lang="en-US" altLang="zh-CN" sz="1200" dirty="0" smtClean="0"/>
              <a:t>ROC</a:t>
            </a:r>
            <a:r>
              <a:rPr lang="zh-CN" altLang="en-US" sz="1200" dirty="0" smtClean="0"/>
              <a:t>曲线是基于混淆矩阵得出的。虚报的越少越好，覆盖的越多越好。所以总结一下就是</a:t>
            </a:r>
            <a:endParaRPr lang="en-US" altLang="zh-CN" sz="1200" dirty="0" smtClean="0"/>
          </a:p>
          <a:p>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89A631-6BE5-4788-B5E9-B74F56E656E4}" type="slidenum">
              <a:rPr lang="en-US" altLang="zh-CN" smtClean="0"/>
            </a:fld>
            <a:endParaRPr lang="en-US" altLang="zh-CN" smtClean="0"/>
          </a:p>
        </p:txBody>
      </p:sp>
      <p:sp>
        <p:nvSpPr>
          <p:cNvPr id="45059" name="Rectangle 2"/>
          <p:cNvSpPr>
            <a:spLocks noGrp="1" noRot="1" noChangeAspect="1" noChangeArrowheads="1" noTextEdit="1"/>
          </p:cNvSpPr>
          <p:nvPr>
            <p:ph type="sldImg"/>
          </p:nvPr>
        </p:nvSpPr>
        <p:spPr bwMode="auto">
          <a:xfrm>
            <a:off x="1258888" y="720725"/>
            <a:ext cx="4791075" cy="3594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为了计算 </a:t>
            </a:r>
            <a:r>
              <a:rPr lang="en-US" altLang="zh-CN" sz="1200" b="0" i="0" kern="1200" dirty="0" smtClean="0">
                <a:solidFill>
                  <a:schemeClr val="tx1"/>
                </a:solidFill>
                <a:effectLst/>
                <a:latin typeface="+mn-lt"/>
                <a:ea typeface="+mn-ea"/>
                <a:cs typeface="+mn-cs"/>
              </a:rPr>
              <a:t>ROC </a:t>
            </a:r>
            <a:r>
              <a:rPr lang="zh-CN" altLang="en-US" sz="1200" b="0" i="0" kern="1200" dirty="0" smtClean="0">
                <a:solidFill>
                  <a:schemeClr val="tx1"/>
                </a:solidFill>
                <a:effectLst/>
                <a:latin typeface="+mn-lt"/>
                <a:ea typeface="+mn-ea"/>
                <a:cs typeface="+mn-cs"/>
              </a:rPr>
              <a:t>曲线上的点，我们可以使用不同的分类阈值多次评估逻辑回归模型，但这样做效率非常低。幸运的是，有一种基于排序的高效算法可以为我们提供此类信息，这种算法称为曲线下面积。</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B3AB6D6D-62D8-4EEA-94FB-5756FED8751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F95CE5DB-AE5E-4199-8E0A-659A8C1EF13D}"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C265F90C-D052-47DE-A60B-9C36B2CE7DB4}"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sym typeface="+mn-ea"/>
              </a:rPr>
              <a:t>所谓K最近邻，就是k个最近的邻居的意思，说的是每个样本都可以用它最接近的k个邻居来代表。</a:t>
            </a:r>
            <a:r>
              <a:rPr lang="zh-CN" altLang="en-US" dirty="0" smtClean="0">
                <a:solidFill>
                  <a:schemeClr val="tx1">
                    <a:lumMod val="75000"/>
                    <a:lumOff val="25000"/>
                  </a:schemeClr>
                </a:solidFill>
              </a:rPr>
              <a:t>单从名字来猜想，可以简单粗暴的认为是：</a:t>
            </a:r>
            <a:r>
              <a:rPr lang="zh-CN" altLang="en-US" dirty="0" smtClean="0"/>
              <a:t>分析一个人时，我们不妨观察和他最亲密的几个人。同理的，在判定一个未知事物时，可以观察离它最近的几个样本，这就是 kNN（k最近邻）的方法。</a:t>
            </a:r>
            <a:endParaRPr lang="en-US" altLang="zh-CN" dirty="0" smtClean="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5170F473-187F-4A78-80E5-FCBE86EE734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200" b="1" dirty="0" smtClean="0">
                <a:latin typeface="黑体" panose="02010609060101010101" pitchFamily="49" charset="-122"/>
                <a:ea typeface="黑体" panose="02010609060101010101" pitchFamily="49" charset="-122"/>
              </a:rPr>
              <a:t>是一种用于分类和回归的统计方法</a:t>
            </a:r>
            <a:r>
              <a:rPr lang="en-US" altLang="zh-CN" sz="1200" b="1" dirty="0" smtClean="0">
                <a:latin typeface="黑体" panose="02010609060101010101" pitchFamily="49" charset="-122"/>
                <a:ea typeface="黑体" panose="02010609060101010101" pitchFamily="49" charset="-122"/>
              </a:rPr>
              <a:t>;</a:t>
            </a:r>
            <a:endParaRPr lang="en-US" altLang="zh-CN"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altLang="zh-CN" dirty="0" smtClean="0"/>
              <a:t>KNN</a:t>
            </a:r>
            <a:r>
              <a:rPr lang="zh-CN" altLang="en-US" dirty="0" smtClean="0"/>
              <a:t>思想容易理解，但是计算过程相对复杂，尤其数据量较大时，必须依靠分布式计算</a:t>
            </a:r>
            <a:endParaRPr lang="zh-CN" altLang="en-US" dirty="0"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C1C2C8E3-4852-467F-9C38-E237100FBE8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）算距离：给定测试对象，计算它与训练集中的每个对象的距离</a:t>
            </a:r>
            <a:endParaRPr lang="zh-CN" altLang="en-US" dirty="0" smtClean="0"/>
          </a:p>
          <a:p>
            <a:endParaRPr lang="zh-CN" altLang="en-US" dirty="0" smtClean="0"/>
          </a:p>
          <a:p>
            <a:r>
              <a:rPr lang="en-US" altLang="zh-CN" dirty="0" smtClean="0"/>
              <a:t>2</a:t>
            </a:r>
            <a:r>
              <a:rPr lang="zh-CN" altLang="en-US" dirty="0" smtClean="0"/>
              <a:t>）找邻居：圈定距离最近的</a:t>
            </a:r>
            <a:r>
              <a:rPr lang="en-US" altLang="zh-CN" dirty="0" smtClean="0"/>
              <a:t>k</a:t>
            </a:r>
            <a:r>
              <a:rPr lang="zh-CN" altLang="en-US" dirty="0" smtClean="0"/>
              <a:t>个训练对象，作为测试对象的近邻</a:t>
            </a:r>
            <a:endParaRPr lang="zh-CN" altLang="en-US" dirty="0" smtClean="0"/>
          </a:p>
          <a:p>
            <a:endParaRPr lang="zh-CN" altLang="en-US" dirty="0" smtClean="0"/>
          </a:p>
          <a:p>
            <a:r>
              <a:rPr lang="en-US" altLang="zh-CN" dirty="0" smtClean="0"/>
              <a:t>3</a:t>
            </a:r>
            <a:r>
              <a:rPr lang="zh-CN" altLang="en-US" dirty="0" smtClean="0"/>
              <a:t>）做分类：根据这</a:t>
            </a:r>
            <a:r>
              <a:rPr lang="en-US" altLang="zh-CN" dirty="0" smtClean="0"/>
              <a:t>k</a:t>
            </a:r>
            <a:r>
              <a:rPr lang="zh-CN" altLang="en-US" dirty="0" smtClean="0"/>
              <a:t>个近邻归属的主要类别，来对测试对象分类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smtClean="0">
                <a:latin typeface="宋体" panose="02010600030101010101" pitchFamily="2" charset="-122"/>
                <a:cs typeface="Arial" panose="020B0604020202020204" pitchFamily="34" charset="0"/>
              </a:rPr>
              <a:t>KNN</a:t>
            </a:r>
            <a:r>
              <a:rPr lang="zh-CN" altLang="en-US" sz="1200" b="1" dirty="0" smtClean="0">
                <a:latin typeface="宋体" panose="02010600030101010101" pitchFamily="2" charset="-122"/>
                <a:cs typeface="Arial" panose="020B0604020202020204" pitchFamily="34" charset="0"/>
              </a:rPr>
              <a:t>算法中，距离如何定义？</a:t>
            </a:r>
            <a:r>
              <a:rPr lang="zh-CN" altLang="zh-CN" sz="1200" dirty="0" smtClean="0"/>
              <a:t>就是如何度量邻居之间的</a:t>
            </a:r>
            <a:r>
              <a:rPr lang="zh-CN" altLang="en-US" sz="1200" dirty="0" smtClean="0"/>
              <a:t>相似</a:t>
            </a:r>
            <a:r>
              <a:rPr lang="zh-CN" altLang="zh-CN" sz="1200" dirty="0" smtClean="0"/>
              <a:t>度，也就是如何选取邻居的问题</a:t>
            </a:r>
            <a:r>
              <a:rPr lang="zh-CN" altLang="en-US" sz="1200" dirty="0" smtClean="0"/>
              <a:t>。</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chemeClr val="tx1"/>
                </a:solidFill>
                <a:latin typeface="黑体" panose="02010609060101010101" pitchFamily="49" charset="-122"/>
                <a:ea typeface="黑体" panose="02010609060101010101" pitchFamily="49" charset="-122"/>
              </a:rPr>
              <a:t>距离函数决定了哪些样本是待分样本的</a:t>
            </a:r>
            <a:r>
              <a:rPr lang="en-US" altLang="zh-CN" sz="1200" dirty="0" smtClean="0">
                <a:solidFill>
                  <a:schemeClr val="tx1"/>
                </a:solidFill>
                <a:latin typeface="黑体" panose="02010609060101010101" pitchFamily="49" charset="-122"/>
                <a:ea typeface="黑体" panose="02010609060101010101" pitchFamily="49" charset="-122"/>
              </a:rPr>
              <a:t>K</a:t>
            </a:r>
            <a:r>
              <a:rPr lang="zh-CN" altLang="en-US" sz="1200" dirty="0" smtClean="0">
                <a:solidFill>
                  <a:schemeClr val="tx1"/>
                </a:solidFill>
                <a:latin typeface="黑体" panose="02010609060101010101" pitchFamily="49" charset="-122"/>
                <a:ea typeface="黑体" panose="02010609060101010101" pitchFamily="49" charset="-122"/>
              </a:rPr>
              <a:t>个最近邻居，它的选择取决于实际的数据和决策问题。如果样本是空间中的点，最常用是欧几里德距离。其它常用的距离函数有：绝对距离、平方差或标准差等。 </a:t>
            </a:r>
            <a:r>
              <a:rPr lang="en-US" altLang="zh-CN" sz="1200" dirty="0" smtClean="0"/>
              <a:t> </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dirty="0" smtClean="0"/>
              <a:t>曼哈顿距离也称为</a:t>
            </a:r>
            <a:r>
              <a:rPr lang="zh-CN" altLang="zh-CN" sz="1200" b="1" dirty="0" smtClean="0"/>
              <a:t>城市街区距离</a:t>
            </a:r>
            <a:r>
              <a:rPr lang="en-US" altLang="zh-CN" sz="1200" b="1" dirty="0" smtClean="0"/>
              <a:t>(City Block distance)</a:t>
            </a:r>
            <a:r>
              <a:rPr lang="zh-CN" altLang="zh-CN" sz="1200" dirty="0" smtClean="0"/>
              <a:t>。</a:t>
            </a:r>
            <a:endParaRPr lang="en-US" altLang="zh-CN" dirty="0" smtClean="0">
              <a:solidFill>
                <a:schemeClr val="accent6">
                  <a:lumMod val="75000"/>
                </a:schemeClr>
              </a:solidFill>
              <a:latin typeface="Arial" panose="020B0604020202020204" pitchFamily="34" charset="0"/>
              <a:ea typeface="微软雅黑" panose="020B0503020204020204" pitchFamily="34" charset="-122"/>
            </a:endParaRPr>
          </a:p>
          <a:p>
            <a:pPr>
              <a:defRPr/>
            </a:pPr>
            <a:r>
              <a:rPr lang="zh-CN" altLang="zh-CN" sz="1200" dirty="0" smtClean="0"/>
              <a:t>其中</a:t>
            </a:r>
            <a:r>
              <a:rPr lang="en-US" altLang="zh-CN" sz="1200" dirty="0" smtClean="0"/>
              <a:t>p</a:t>
            </a:r>
            <a:r>
              <a:rPr lang="zh-CN" altLang="zh-CN" sz="1200" dirty="0" smtClean="0"/>
              <a:t>是一个变参数。</a:t>
            </a:r>
            <a:endParaRPr lang="zh-CN" altLang="zh-CN" sz="1200" dirty="0" smtClean="0"/>
          </a:p>
          <a:p>
            <a:pPr>
              <a:defRPr/>
            </a:pPr>
            <a:r>
              <a:rPr lang="zh-CN" altLang="zh-CN" sz="1200" dirty="0" smtClean="0"/>
              <a:t>当</a:t>
            </a:r>
            <a:r>
              <a:rPr lang="en-US" altLang="zh-CN" sz="1200" dirty="0" smtClean="0"/>
              <a:t>p=1</a:t>
            </a:r>
            <a:r>
              <a:rPr lang="zh-CN" altLang="zh-CN" sz="1200" dirty="0" smtClean="0"/>
              <a:t>时，就是曼哈顿距离</a:t>
            </a:r>
            <a:endParaRPr lang="zh-CN" altLang="zh-CN" sz="1200" dirty="0" smtClean="0"/>
          </a:p>
          <a:p>
            <a:pPr>
              <a:defRPr/>
            </a:pPr>
            <a:r>
              <a:rPr lang="zh-CN" altLang="zh-CN" sz="1200" dirty="0" smtClean="0"/>
              <a:t>当</a:t>
            </a:r>
            <a:r>
              <a:rPr lang="en-US" altLang="zh-CN" sz="1200" dirty="0" smtClean="0"/>
              <a:t>p=2</a:t>
            </a:r>
            <a:r>
              <a:rPr lang="zh-CN" altLang="zh-CN" sz="1200" dirty="0" smtClean="0"/>
              <a:t>时，就是欧氏距离</a:t>
            </a:r>
            <a:endParaRPr lang="zh-CN" altLang="zh-CN" sz="1200" dirty="0" smtClean="0"/>
          </a:p>
          <a:p>
            <a:pPr>
              <a:defRPr/>
            </a:pPr>
            <a:r>
              <a:rPr lang="zh-CN" altLang="zh-CN" sz="1200" dirty="0" smtClean="0"/>
              <a:t>当</a:t>
            </a:r>
            <a:r>
              <a:rPr lang="en-US" altLang="zh-CN" sz="1200" dirty="0" smtClean="0"/>
              <a:t>p</a:t>
            </a:r>
            <a:r>
              <a:rPr lang="zh-CN" altLang="zh-CN" sz="1200" dirty="0" smtClean="0"/>
              <a:t>→</a:t>
            </a:r>
            <a:r>
              <a:rPr lang="en-US" altLang="zh-CN" sz="1200" dirty="0" smtClean="0"/>
              <a:t>∞</a:t>
            </a:r>
            <a:r>
              <a:rPr lang="zh-CN" altLang="zh-CN" sz="1200" dirty="0" smtClean="0"/>
              <a:t>时，就是切比雪夫距离</a:t>
            </a:r>
            <a:endParaRPr lang="zh-CN" altLang="zh-CN" sz="1200" dirty="0" smtClean="0"/>
          </a:p>
          <a:p>
            <a:pPr>
              <a:defRPr/>
            </a:pPr>
            <a:r>
              <a:rPr lang="en-US" altLang="zh-CN" sz="1200" dirty="0" smtClean="0"/>
              <a:t>       </a:t>
            </a:r>
            <a:r>
              <a:rPr lang="zh-CN" altLang="zh-CN" sz="1200" dirty="0" smtClean="0"/>
              <a:t>根据变参数的不同，闵氏距离可以表示一类的距离。</a:t>
            </a:r>
            <a:endParaRPr lang="zh-CN" altLang="en-US" sz="1050" dirty="0" smtClean="0">
              <a:solidFill>
                <a:schemeClr val="tx1">
                  <a:lumMod val="90000"/>
                  <a:lumOff val="10000"/>
                </a:schemeClr>
              </a:solidFill>
              <a:ea typeface="微软雅黑"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489175-CAF8-4052-A59C-678A6BD16C01}" type="slidenum">
              <a:rPr lang="en-US" altLang="zh-CN" smtClean="0"/>
            </a:fld>
            <a:endParaRPr lang="en-US" altLang="zh-CN" smtClean="0"/>
          </a:p>
        </p:txBody>
      </p:sp>
      <p:sp>
        <p:nvSpPr>
          <p:cNvPr id="47107" name="Rectangle 2"/>
          <p:cNvSpPr>
            <a:spLocks noGrp="1" noRot="1" noChangeAspect="1" noChangeArrowheads="1" noTextEdit="1"/>
          </p:cNvSpPr>
          <p:nvPr>
            <p:ph type="sldImg"/>
          </p:nvPr>
        </p:nvSpPr>
        <p:spPr bwMode="auto">
          <a:xfrm>
            <a:off x="1258888" y="720725"/>
            <a:ext cx="4791075" cy="3594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请注意，它们的大小并不重要，因为这是方向的量度。</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t>
            </a:r>
            <a:r>
              <a:rPr lang="zh-CN" altLang="en-US" dirty="0" smtClean="0"/>
              <a:t>值选择过小，得到的近邻数过少，会降低分类精度，同时也会放大噪声数据的干扰；例如取K值为1时，一旦最近的一个点是噪声，那么就会出现偏差，K值的减小就意味着整体模型变得复杂，容易发生过拟合；而如果</a:t>
            </a:r>
            <a:r>
              <a:rPr lang="en-US" altLang="zh-CN" dirty="0" smtClean="0"/>
              <a:t>k</a:t>
            </a:r>
            <a:r>
              <a:rPr lang="zh-CN" altLang="en-US" dirty="0" smtClean="0"/>
              <a:t>值选择过大，并且待分类样本属于训练集中包含数据数较少的类，那么在选择</a:t>
            </a:r>
            <a:r>
              <a:rPr lang="en-US" altLang="zh-CN" dirty="0" smtClean="0"/>
              <a:t>k</a:t>
            </a:r>
            <a:r>
              <a:rPr lang="zh-CN" altLang="en-US" dirty="0" smtClean="0"/>
              <a:t>个近邻的时候，实际上并不相似的数据亦被包含进来，造成噪声增加而导致分类效果的降低。</a:t>
            </a:r>
            <a:endParaRPr lang="zh-CN" altLang="en-US" dirty="0" smtClean="0"/>
          </a:p>
          <a:p>
            <a:r>
              <a:rPr lang="en-US" altLang="zh-CN" dirty="0" smtClean="0"/>
              <a:t>如果取偶数可能会产生相等的情况，不利于预测。</a:t>
            </a:r>
            <a:endParaRPr lang="en-US" altLang="zh-CN"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zh-CN" sz="1200" dirty="0" smtClean="0"/>
              <a:t>经验规则：</a:t>
            </a:r>
            <a:r>
              <a:rPr lang="en-US" altLang="zh-CN" sz="1200" dirty="0" smtClean="0"/>
              <a:t>k</a:t>
            </a:r>
            <a:r>
              <a:rPr lang="zh-CN" altLang="zh-CN" sz="1200" dirty="0" smtClean="0"/>
              <a:t>一般低于训练样本数的平方根</a:t>
            </a:r>
            <a:r>
              <a:rPr lang="zh-CN" altLang="en-US" sz="1200" dirty="0" smtClean="0"/>
              <a:t>。通</a:t>
            </a:r>
            <a:r>
              <a:rPr lang="zh-CN" altLang="en-US" dirty="0" smtClean="0"/>
              <a:t>常，</a:t>
            </a:r>
            <a:r>
              <a:rPr lang="en-US" altLang="zh-CN" dirty="0" smtClean="0"/>
              <a:t>K</a:t>
            </a:r>
            <a:r>
              <a:rPr lang="zh-CN" altLang="en-US" dirty="0" smtClean="0"/>
              <a:t>值的设定采用交叉检验的方式。</a:t>
            </a:r>
            <a:r>
              <a:rPr lang="zh-CN" altLang="en-US" sz="1200" dirty="0" smtClean="0"/>
              <a:t>将</a:t>
            </a:r>
            <a:r>
              <a:rPr lang="en-US" altLang="zh-CN" sz="1200" dirty="0" smtClean="0"/>
              <a:t>数据样本的一部分作为训练样本，一部分作为测试样本，比如选择95%作为训练样本，剩下的用作测试样本。通过训练数据训练一个模型，然后利用测试数据测试其误差率</a:t>
            </a:r>
            <a:r>
              <a:rPr lang="zh-CN" altLang="en-US" sz="1200" dirty="0" smtClean="0"/>
              <a:t>，</a:t>
            </a:r>
            <a:r>
              <a:rPr lang="en-US" altLang="zh-CN" sz="1200" dirty="0" err="1" smtClean="0"/>
              <a:t>是比较不同K值时的交叉验证平均误差率，选择误差率最小的那个K值。例如选择K</a:t>
            </a:r>
            <a:r>
              <a:rPr lang="en-US" altLang="zh-CN" sz="1200" dirty="0" smtClean="0"/>
              <a:t>=1,2,3,... ，   </a:t>
            </a:r>
            <a:r>
              <a:rPr lang="en-US" altLang="zh-CN" sz="1200" dirty="0" err="1" smtClean="0"/>
              <a:t>对每个K</a:t>
            </a:r>
            <a:r>
              <a:rPr lang="en-US" altLang="zh-CN" sz="1200" dirty="0" smtClean="0"/>
              <a:t>=i做100次交叉验证，计算出平均误差，然后比较、选出最小的那个。</a:t>
            </a:r>
            <a:endParaRPr lang="en-US" altLang="zh-CN" sz="1200" dirty="0" smtClean="0"/>
          </a:p>
          <a:p>
            <a:r>
              <a:rPr lang="zh-CN" altLang="en-US" dirty="0"/>
              <a:t>常用的方法是从k=1开始，使用检验集估计分类器的误差率。重复该过程，每次K增值1，允许增加一个近邻。选取产生最小误差率的K。</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t>往往是多数表决，即由输入实例的 </a:t>
            </a:r>
            <a:r>
              <a:rPr lang="en-US" altLang="zh-CN" sz="1200" dirty="0" smtClean="0"/>
              <a:t>K </a:t>
            </a:r>
            <a:r>
              <a:rPr lang="zh-CN" altLang="en-US" sz="1200" dirty="0" smtClean="0"/>
              <a:t>个最临近的训练实例中的多数类决定输入实例的类别。</a:t>
            </a:r>
            <a:r>
              <a:rPr lang="zh-CN" altLang="en-US" sz="1200" dirty="0" smtClean="0">
                <a:sym typeface="Arial" panose="020B0604020202020204" pitchFamily="34" charset="0"/>
              </a:rPr>
              <a:t>如果训练数据大部分都属于某一类，投票算法就有很大问题了。这时候就需要考虑设计每个投票者票的权重了。</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smtClean="0">
                <a:solidFill>
                  <a:srgbClr val="FF0000"/>
                </a:solidFill>
                <a:latin typeface="黑体" panose="02010609060101010101" pitchFamily="49" charset="-122"/>
                <a:ea typeface="黑体" panose="02010609060101010101" pitchFamily="49" charset="-122"/>
              </a:rPr>
              <a:t>多数法</a:t>
            </a:r>
            <a:r>
              <a:rPr lang="zh-CN" altLang="en-US" b="1" dirty="0" smtClean="0">
                <a:latin typeface="黑体" panose="02010609060101010101" pitchFamily="49" charset="-122"/>
                <a:ea typeface="黑体" panose="02010609060101010101" pitchFamily="49" charset="-122"/>
              </a:rPr>
              <a:t>是最简单一种综合方法。从邻居中选择一个出现频率最高的类别作为最后的结果，如果频率最高的类别不止一个，就选择最近邻居的类别。</a:t>
            </a:r>
            <a:r>
              <a:rPr lang="zh-CN" altLang="en-US" b="1" dirty="0" smtClean="0">
                <a:solidFill>
                  <a:srgbClr val="FF0000"/>
                </a:solidFill>
                <a:latin typeface="黑体" panose="02010609060101010101" pitchFamily="49" charset="-122"/>
                <a:ea typeface="黑体" panose="02010609060101010101" pitchFamily="49" charset="-122"/>
              </a:rPr>
              <a:t>权重法</a:t>
            </a:r>
            <a:r>
              <a:rPr lang="zh-CN" altLang="en-US" b="1" dirty="0" smtClean="0">
                <a:latin typeface="黑体" panose="02010609060101010101" pitchFamily="49" charset="-122"/>
                <a:ea typeface="黑体" panose="02010609060101010101" pitchFamily="49" charset="-122"/>
              </a:rPr>
              <a:t>是较复杂的一种方法，对</a:t>
            </a:r>
            <a:r>
              <a:rPr lang="en-US" altLang="zh-CN" b="1" dirty="0" smtClean="0">
                <a:latin typeface="黑体" panose="02010609060101010101" pitchFamily="49" charset="-122"/>
                <a:ea typeface="黑体" panose="02010609060101010101" pitchFamily="49" charset="-122"/>
              </a:rPr>
              <a:t>K</a:t>
            </a:r>
            <a:r>
              <a:rPr lang="zh-CN" altLang="en-US" b="1" dirty="0" smtClean="0">
                <a:latin typeface="黑体" panose="02010609060101010101" pitchFamily="49" charset="-122"/>
                <a:ea typeface="黑体" panose="02010609060101010101" pitchFamily="49" charset="-122"/>
              </a:rPr>
              <a:t>个最近邻居设置权重，距离越大，权重就越小。在统计类别时，计算每个类别的</a:t>
            </a:r>
            <a:r>
              <a:rPr lang="zh-CN" altLang="en-US" b="1" dirty="0" smtClean="0">
                <a:solidFill>
                  <a:srgbClr val="FF0000"/>
                </a:solidFill>
                <a:latin typeface="黑体" panose="02010609060101010101" pitchFamily="49" charset="-122"/>
                <a:ea typeface="黑体" panose="02010609060101010101" pitchFamily="49" charset="-122"/>
              </a:rPr>
              <a:t>权重和</a:t>
            </a:r>
            <a:r>
              <a:rPr lang="zh-CN" altLang="en-US" b="1" dirty="0" smtClean="0">
                <a:latin typeface="黑体" panose="02010609060101010101" pitchFamily="49" charset="-122"/>
                <a:ea typeface="黑体" panose="02010609060101010101" pitchFamily="49" charset="-122"/>
              </a:rPr>
              <a:t>，最大的那个就是新样本的类别。 </a:t>
            </a:r>
            <a:endParaRPr lang="zh-CN" altLang="en-US" b="1"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投票法没有考虑近邻的距离的远近，距离更近的近邻也许更应该决定最终的分类，所以加权投票法更恰当一些。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https://www.cnblogs.com/ahu-lichang/p/7151007.html A</a:t>
            </a:r>
            <a:r>
              <a:rPr lang="zh-CN" altLang="en-US" dirty="0" smtClean="0"/>
              <a:t>、</a:t>
            </a:r>
            <a:r>
              <a:rPr lang="en-US" altLang="zh-CN" dirty="0" smtClean="0"/>
              <a:t>B</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该算法不需要花费时间做模型的构建。其他大多数分类算法，如决策树等都需要构建模型的阶段，而且该阶段非常耗时，但是它们在分类的时候非常省时。</a:t>
            </a:r>
            <a:endParaRPr lang="en-US" altLang="zh-CN" dirty="0" smtClean="0"/>
          </a:p>
          <a:p>
            <a:pPr marL="457200" marR="0" lvl="1" indent="0" algn="l" defTabSz="914400" rtl="0" eaLnBrk="1" fontAlgn="auto" latinLnBrk="0" hangingPunct="1">
              <a:lnSpc>
                <a:spcPct val="100000"/>
              </a:lnSpc>
              <a:spcBef>
                <a:spcPts val="600"/>
              </a:spcBef>
              <a:spcAft>
                <a:spcPts val="0"/>
              </a:spcAft>
              <a:buClrTx/>
              <a:buSzTx/>
              <a:buFontTx/>
              <a:buNone/>
              <a:defRPr/>
            </a:pPr>
            <a:r>
              <a:rPr lang="zh-CN" altLang="en-US" dirty="0" smtClean="0"/>
              <a:t>kNN是基于实例的学习算法，训练过程仅是保存训练数据</a:t>
            </a:r>
            <a:endParaRPr lang="zh-CN" altLang="en-US" dirty="0" smtClean="0"/>
          </a:p>
          <a:p>
            <a:pPr>
              <a:lnSpc>
                <a:spcPct val="100000"/>
              </a:lnSpc>
              <a:spcBef>
                <a:spcPts val="600"/>
              </a:spcBef>
              <a:defRPr/>
            </a:pPr>
            <a:r>
              <a:rPr lang="zh-CN" altLang="en-US" dirty="0" smtClean="0"/>
              <a:t>必须保存全部训练数据，如果训练数据集很大，必须使用大量的存储空间</a:t>
            </a:r>
            <a:endParaRPr lang="zh-CN" altLang="en-US" dirty="0" smtClean="0"/>
          </a:p>
          <a:p>
            <a:pPr>
              <a:lnSpc>
                <a:spcPct val="100000"/>
              </a:lnSpc>
              <a:spcBef>
                <a:spcPts val="600"/>
              </a:spcBef>
              <a:defRPr/>
            </a:pPr>
            <a:r>
              <a:rPr lang="zh-CN" altLang="en-US" dirty="0" smtClean="0"/>
              <a:t>在分类时必须对数据集中的每个数据计算距离值，实际使用时可能非常耗时，尤其数据量较大时，必须依靠分布式计算</a:t>
            </a:r>
            <a:endParaRPr lang="zh-CN" altLang="en-US" dirty="0" smtClean="0"/>
          </a:p>
          <a:p>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当样本不平衡时（如一个类的样本容量很大，而其他类样本容量很小时）有可能导致分类错误。</a:t>
            </a:r>
            <a:endParaRPr lang="en-US" altLang="zh-CN" dirty="0" smtClean="0"/>
          </a:p>
          <a:p>
            <a:pPr eaLnBrk="1" fontAlgn="auto" hangingPunct="1">
              <a:spcBef>
                <a:spcPts val="0"/>
              </a:spcBef>
              <a:spcAft>
                <a:spcPts val="0"/>
              </a:spcAft>
              <a:defRPr/>
            </a:pP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观察下面的例子，我们看到，对于未知样本</a:t>
            </a:r>
            <a:r>
              <a:rPr lang="en-US" altLang="zh-CN" sz="1200" b="1" dirty="0" smtClean="0">
                <a:solidFill>
                  <a:schemeClr val="tx1">
                    <a:lumMod val="90000"/>
                    <a:lumOff val="10000"/>
                  </a:schemeClr>
                </a:solidFill>
                <a:ea typeface="微软雅黑" panose="020B0503020204020204" pitchFamily="34" charset="-122"/>
                <a:cs typeface="Arial" panose="020B0604020202020204" pitchFamily="34" charset="0"/>
              </a:rPr>
              <a:t>X</a:t>
            </a: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，通过</a:t>
            </a:r>
            <a:r>
              <a:rPr lang="en-US" altLang="zh-CN" sz="1200" b="1" dirty="0" smtClean="0">
                <a:solidFill>
                  <a:schemeClr val="tx1">
                    <a:lumMod val="90000"/>
                    <a:lumOff val="10000"/>
                  </a:schemeClr>
                </a:solidFill>
                <a:ea typeface="微软雅黑" panose="020B0503020204020204" pitchFamily="34" charset="-122"/>
                <a:cs typeface="Arial" panose="020B0604020202020204" pitchFamily="34" charset="0"/>
              </a:rPr>
              <a:t>KNN</a:t>
            </a: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算法，我们显然可以得到</a:t>
            </a:r>
            <a:r>
              <a:rPr lang="en-US" altLang="zh-CN" sz="1200" b="1" dirty="0" smtClean="0">
                <a:solidFill>
                  <a:schemeClr val="tx1">
                    <a:lumMod val="90000"/>
                    <a:lumOff val="10000"/>
                  </a:schemeClr>
                </a:solidFill>
                <a:ea typeface="微软雅黑" panose="020B0503020204020204" pitchFamily="34" charset="-122"/>
                <a:cs typeface="Arial" panose="020B0604020202020204" pitchFamily="34" charset="0"/>
              </a:rPr>
              <a:t>X</a:t>
            </a: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应属于红点，但对于未知样本</a:t>
            </a:r>
            <a:r>
              <a:rPr lang="en-US" altLang="zh-CN" sz="1200" b="1" dirty="0" smtClean="0">
                <a:solidFill>
                  <a:schemeClr val="tx1">
                    <a:lumMod val="90000"/>
                    <a:lumOff val="10000"/>
                  </a:schemeClr>
                </a:solidFill>
                <a:ea typeface="微软雅黑" panose="020B0503020204020204" pitchFamily="34" charset="-122"/>
                <a:cs typeface="Arial" panose="020B0604020202020204" pitchFamily="34" charset="0"/>
              </a:rPr>
              <a:t>Y</a:t>
            </a: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，通过</a:t>
            </a:r>
            <a:r>
              <a:rPr lang="en-US" altLang="zh-CN" sz="1200" b="1" dirty="0" smtClean="0">
                <a:solidFill>
                  <a:schemeClr val="tx1">
                    <a:lumMod val="90000"/>
                    <a:lumOff val="10000"/>
                  </a:schemeClr>
                </a:solidFill>
                <a:ea typeface="微软雅黑" panose="020B0503020204020204" pitchFamily="34" charset="-122"/>
                <a:cs typeface="Arial" panose="020B0604020202020204" pitchFamily="34" charset="0"/>
              </a:rPr>
              <a:t>KNN</a:t>
            </a: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算法我们似乎得到了</a:t>
            </a:r>
            <a:r>
              <a:rPr lang="en-US" altLang="zh-CN" sz="1200" b="1" dirty="0" smtClean="0">
                <a:solidFill>
                  <a:schemeClr val="tx1">
                    <a:lumMod val="90000"/>
                    <a:lumOff val="10000"/>
                  </a:schemeClr>
                </a:solidFill>
                <a:ea typeface="微软雅黑" panose="020B0503020204020204" pitchFamily="34" charset="-122"/>
                <a:cs typeface="Arial" panose="020B0604020202020204" pitchFamily="34" charset="0"/>
              </a:rPr>
              <a:t>Y</a:t>
            </a:r>
            <a:r>
              <a:rPr lang="zh-CN" altLang="en-US" sz="1200" b="1" dirty="0" smtClean="0">
                <a:solidFill>
                  <a:schemeClr val="tx1">
                    <a:lumMod val="90000"/>
                    <a:lumOff val="10000"/>
                  </a:schemeClr>
                </a:solidFill>
                <a:ea typeface="微软雅黑" panose="020B0503020204020204" pitchFamily="34" charset="-122"/>
                <a:cs typeface="Arial" panose="020B0604020202020204" pitchFamily="34" charset="0"/>
              </a:rPr>
              <a:t>应属于蓝点的结论，而这个结论直观来看并没有说服力。</a:t>
            </a:r>
            <a:endParaRPr lang="en-US" altLang="zh-CN" dirty="0" smtClean="0">
              <a:solidFill>
                <a:schemeClr val="accent6">
                  <a:lumMod val="75000"/>
                </a:schemeClr>
              </a:solidFill>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fontAlgn="auto" hangingPunct="1">
              <a:spcBef>
                <a:spcPts val="0"/>
              </a:spcBef>
              <a:spcAft>
                <a:spcPts val="0"/>
              </a:spcAft>
              <a:defRPr/>
            </a:pPr>
            <a:endParaRPr lang="en-US" altLang="zh-CN" dirty="0" smtClean="0">
              <a:solidFill>
                <a:schemeClr val="accent6">
                  <a:lumMod val="75000"/>
                </a:schemeClr>
              </a:solidFill>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1</a:t>
            </a:r>
            <a:r>
              <a:rPr lang="zh-CN" altLang="en-US" dirty="0" smtClean="0"/>
              <a:t>、将手写的图像转化为二维矩阵，有墨迹的地方就是</a:t>
            </a:r>
            <a:r>
              <a:rPr lang="en-US" altLang="zh-CN" dirty="0" smtClean="0"/>
              <a:t>1</a:t>
            </a:r>
            <a:r>
              <a:rPr lang="zh-CN" altLang="en-US" dirty="0" smtClean="0"/>
              <a:t>，空白的地方就是</a:t>
            </a:r>
            <a:r>
              <a:rPr lang="en-US" altLang="zh-CN" dirty="0" smtClean="0"/>
              <a:t>0</a:t>
            </a:r>
            <a:r>
              <a:rPr lang="zh-CN" altLang="en-US" dirty="0" smtClean="0"/>
              <a:t>。然后比较矩阵之间的距离，来猜测出可能的文字。</a:t>
            </a:r>
            <a:endParaRPr lang="en-US" altLang="zh-CN" dirty="0" smtClean="0"/>
          </a:p>
          <a:p>
            <a:pPr eaLnBrk="1" hangingPunct="1"/>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Netflix</a:t>
            </a:r>
            <a:r>
              <a:rPr lang="zh-CN" altLang="en-US" sz="1200" b="0" i="0" kern="1200" dirty="0" smtClean="0">
                <a:solidFill>
                  <a:schemeClr val="tx1"/>
                </a:solidFill>
                <a:effectLst/>
                <a:latin typeface="+mn-lt"/>
                <a:ea typeface="+mn-ea"/>
                <a:cs typeface="+mn-cs"/>
              </a:rPr>
              <a:t>是一家美国公司，在美国、加拿大提供互联网随选</a:t>
            </a:r>
            <a:r>
              <a:rPr lang="zh-CN" altLang="en-US" sz="1200" b="0" i="0" u="none" strike="noStrike" kern="1200" dirty="0" smtClean="0">
                <a:solidFill>
                  <a:schemeClr val="tx1"/>
                </a:solidFill>
                <a:effectLst/>
                <a:latin typeface="+mn-lt"/>
                <a:ea typeface="+mn-ea"/>
                <a:cs typeface="+mn-cs"/>
                <a:hlinkClick r:id="rId3"/>
              </a:rPr>
              <a:t>流媒体</a:t>
            </a:r>
            <a:r>
              <a:rPr lang="zh-CN" altLang="en-US" sz="1200" b="0" i="0" kern="1200" dirty="0" smtClean="0">
                <a:solidFill>
                  <a:schemeClr val="tx1"/>
                </a:solidFill>
                <a:effectLst/>
                <a:latin typeface="+mn-lt"/>
                <a:ea typeface="+mn-ea"/>
                <a:cs typeface="+mn-cs"/>
              </a:rPr>
              <a:t>播放，定制</a:t>
            </a:r>
            <a:r>
              <a:rPr lang="en-US" altLang="zh-CN" sz="1200" b="0" i="0" kern="1200" dirty="0" smtClean="0">
                <a:solidFill>
                  <a:schemeClr val="tx1"/>
                </a:solidFill>
                <a:effectLst/>
                <a:latin typeface="+mn-lt"/>
                <a:ea typeface="+mn-ea"/>
                <a:cs typeface="+mn-cs"/>
              </a:rPr>
              <a:t>DVD</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蓝光光碟</a:t>
            </a:r>
            <a:r>
              <a:rPr lang="zh-CN" altLang="en-US" sz="1200" b="0" i="0" kern="1200" dirty="0" smtClean="0">
                <a:solidFill>
                  <a:schemeClr val="tx1"/>
                </a:solidFill>
                <a:effectLst/>
                <a:latin typeface="+mn-lt"/>
                <a:ea typeface="+mn-ea"/>
                <a:cs typeface="+mn-cs"/>
              </a:rPr>
              <a:t>在线出租业务。</a:t>
            </a:r>
            <a:endParaRPr lang="en-US" altLang="zh-CN" sz="1200" b="0" i="0" kern="1200" dirty="0" smtClean="0">
              <a:solidFill>
                <a:schemeClr val="tx1"/>
              </a:solidFill>
              <a:effectLst/>
              <a:latin typeface="+mn-lt"/>
              <a:ea typeface="+mn-ea"/>
              <a:cs typeface="+mn-cs"/>
            </a:endParaRPr>
          </a:p>
          <a:p>
            <a:pPr eaLnBrk="1" hangingPunct="1"/>
            <a:r>
              <a:rPr lang="zh-CN" altLang="en-US" sz="1200" b="0" i="0" kern="1200" dirty="0" smtClean="0">
                <a:solidFill>
                  <a:schemeClr val="tx1"/>
                </a:solidFill>
                <a:effectLst/>
                <a:latin typeface="+mn-lt"/>
                <a:ea typeface="+mn-ea"/>
                <a:cs typeface="+mn-cs"/>
              </a:rPr>
              <a:t>援引</a:t>
            </a:r>
            <a:r>
              <a:rPr lang="zh-CN" altLang="en-US" sz="1200" b="0" i="0" u="none" strike="noStrike" kern="1200" dirty="0" smtClean="0">
                <a:solidFill>
                  <a:schemeClr val="tx1"/>
                </a:solidFill>
                <a:effectLst/>
                <a:latin typeface="+mn-lt"/>
                <a:ea typeface="+mn-ea"/>
                <a:cs typeface="+mn-cs"/>
                <a:hlinkClick r:id="rId5"/>
              </a:rPr>
              <a:t>路透社</a:t>
            </a:r>
            <a:r>
              <a:rPr lang="zh-CN" altLang="en-US" sz="1200" b="0" i="0" kern="1200" dirty="0" smtClean="0">
                <a:solidFill>
                  <a:schemeClr val="tx1"/>
                </a:solidFill>
                <a:effectLst/>
                <a:latin typeface="+mn-lt"/>
                <a:ea typeface="+mn-ea"/>
                <a:cs typeface="+mn-cs"/>
              </a:rPr>
              <a:t>纽约</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21</a:t>
            </a:r>
            <a:r>
              <a:rPr lang="zh-CN" altLang="en-US" sz="1200" b="0" i="0" kern="1200" dirty="0" smtClean="0">
                <a:solidFill>
                  <a:schemeClr val="tx1"/>
                </a:solidFill>
                <a:effectLst/>
                <a:latin typeface="+mn-lt"/>
                <a:ea typeface="+mn-ea"/>
                <a:cs typeface="+mn-cs"/>
              </a:rPr>
              <a:t>日消息： 来自</a:t>
            </a:r>
            <a:r>
              <a:rPr lang="en-US" altLang="zh-CN" sz="1200" b="0" i="0" kern="1200" dirty="0" smtClean="0">
                <a:solidFill>
                  <a:schemeClr val="tx1"/>
                </a:solidFill>
                <a:effectLst/>
                <a:latin typeface="+mn-lt"/>
                <a:ea typeface="+mn-ea"/>
                <a:cs typeface="+mn-cs"/>
              </a:rPr>
              <a:t>186</a:t>
            </a:r>
            <a:r>
              <a:rPr lang="zh-CN" altLang="en-US" sz="1200" b="0" i="0" kern="1200" dirty="0" smtClean="0">
                <a:solidFill>
                  <a:schemeClr val="tx1"/>
                </a:solidFill>
                <a:effectLst/>
                <a:latin typeface="+mn-lt"/>
                <a:ea typeface="+mn-ea"/>
                <a:cs typeface="+mn-cs"/>
              </a:rPr>
              <a:t>个国家的四万多个团队经过近三年的较量，世界最大的在线影片</a:t>
            </a:r>
            <a:r>
              <a:rPr lang="zh-CN" altLang="en-US" sz="1200" b="0" i="0" u="none" strike="noStrike" kern="1200" dirty="0" smtClean="0">
                <a:solidFill>
                  <a:schemeClr val="tx1"/>
                </a:solidFill>
                <a:effectLst/>
                <a:latin typeface="+mn-lt"/>
                <a:ea typeface="+mn-ea"/>
                <a:cs typeface="+mn-cs"/>
                <a:hlinkClick r:id="rId6"/>
              </a:rPr>
              <a:t>租赁</a:t>
            </a:r>
            <a:r>
              <a:rPr lang="zh-CN" altLang="en-US" sz="1200" b="0" i="0" kern="1200" dirty="0" smtClean="0">
                <a:solidFill>
                  <a:schemeClr val="tx1"/>
                </a:solidFill>
                <a:effectLst/>
                <a:latin typeface="+mn-lt"/>
                <a:ea typeface="+mn-ea"/>
                <a:cs typeface="+mn-cs"/>
              </a:rPr>
              <a:t>服务商</a:t>
            </a:r>
            <a:r>
              <a:rPr lang="en-US" altLang="zh-CN" sz="1200" b="0" i="0" kern="1200" dirty="0" smtClean="0">
                <a:solidFill>
                  <a:schemeClr val="tx1"/>
                </a:solidFill>
                <a:effectLst/>
                <a:latin typeface="+mn-lt"/>
                <a:ea typeface="+mn-ea"/>
                <a:cs typeface="+mn-cs"/>
              </a:rPr>
              <a:t>Netflix</a:t>
            </a:r>
            <a:r>
              <a:rPr lang="zh-CN" altLang="en-US" sz="1200" b="0" i="0" kern="1200" dirty="0" smtClean="0">
                <a:solidFill>
                  <a:schemeClr val="tx1"/>
                </a:solidFill>
                <a:effectLst/>
                <a:latin typeface="+mn-lt"/>
                <a:ea typeface="+mn-ea"/>
                <a:cs typeface="+mn-cs"/>
              </a:rPr>
              <a:t>今天宣布，一个由工程师，统计学家，研究专家组成的团队夺得了</a:t>
            </a:r>
            <a:r>
              <a:rPr lang="en-US" altLang="zh-CN" sz="1200" b="0" i="0" kern="1200" dirty="0" smtClean="0">
                <a:solidFill>
                  <a:schemeClr val="tx1"/>
                </a:solidFill>
                <a:effectLst/>
                <a:latin typeface="+mn-lt"/>
                <a:ea typeface="+mn-ea"/>
                <a:cs typeface="+mn-cs"/>
              </a:rPr>
              <a:t>Netflix</a:t>
            </a:r>
            <a:r>
              <a:rPr lang="zh-CN" altLang="en-US" sz="1200" b="0" i="0" kern="1200" dirty="0" smtClean="0">
                <a:solidFill>
                  <a:schemeClr val="tx1"/>
                </a:solidFill>
                <a:effectLst/>
                <a:latin typeface="+mn-lt"/>
                <a:ea typeface="+mn-ea"/>
                <a:cs typeface="+mn-cs"/>
              </a:rPr>
              <a:t>大奖，该团队成功的将</a:t>
            </a:r>
            <a:r>
              <a:rPr lang="en-US" altLang="zh-CN" sz="1200" b="0" i="0" kern="1200" dirty="0" smtClean="0">
                <a:solidFill>
                  <a:schemeClr val="tx1"/>
                </a:solidFill>
                <a:effectLst/>
                <a:latin typeface="+mn-lt"/>
                <a:ea typeface="+mn-ea"/>
                <a:cs typeface="+mn-cs"/>
              </a:rPr>
              <a:t>Netflix</a:t>
            </a:r>
            <a:r>
              <a:rPr lang="zh-CN" altLang="en-US" sz="1200" b="0" i="0" kern="1200" dirty="0" smtClean="0">
                <a:solidFill>
                  <a:schemeClr val="tx1"/>
                </a:solidFill>
                <a:effectLst/>
                <a:latin typeface="+mn-lt"/>
                <a:ea typeface="+mn-ea"/>
                <a:cs typeface="+mn-cs"/>
              </a:rPr>
              <a:t>的影片推荐引擎的推荐效率提高了</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eaLnBrk="1" hangingPunct="1"/>
            <a:r>
              <a:rPr lang="zh-CN" altLang="en-US" sz="1200" b="0" i="0" kern="1200" dirty="0" smtClean="0">
                <a:solidFill>
                  <a:schemeClr val="tx1"/>
                </a:solidFill>
                <a:effectLst/>
                <a:latin typeface="+mn-lt"/>
                <a:ea typeface="+mn-ea"/>
                <a:cs typeface="+mn-cs"/>
              </a:rPr>
              <a:t>其中两种最有效的算法：矩阵分解（通常被叫做 </a:t>
            </a:r>
            <a:r>
              <a:rPr lang="en-US" altLang="zh-CN" sz="1200" b="0" i="0" kern="1200" dirty="0" smtClean="0">
                <a:solidFill>
                  <a:schemeClr val="tx1"/>
                </a:solidFill>
                <a:effectLst/>
                <a:latin typeface="+mn-lt"/>
                <a:ea typeface="+mn-ea"/>
                <a:cs typeface="+mn-cs"/>
              </a:rPr>
              <a:t>SVD</a:t>
            </a:r>
            <a:r>
              <a:rPr lang="zh-CN" altLang="en-US" sz="1200" b="0" i="0" kern="1200" dirty="0" smtClean="0">
                <a:solidFill>
                  <a:schemeClr val="tx1"/>
                </a:solidFill>
                <a:effectLst/>
                <a:latin typeface="+mn-lt"/>
                <a:ea typeface="+mn-ea"/>
                <a:cs typeface="+mn-cs"/>
              </a:rPr>
              <a:t>，奇异值分解）和局限型玻尔兹曼机（</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eaLnBrk="1" hangingPunct="1"/>
            <a:r>
              <a:rPr lang="zh-CN" altLang="en-US" dirty="0" smtClean="0"/>
              <a:t>这里我们不用KNN来实现分类，我们使用KNN最原始的算法思路，即为每个内容寻找K个与其最相似的内容，并推荐给用户。</a:t>
            </a:r>
            <a:endParaRPr lang="zh-CN" altLang="en-US" dirty="0" smtClean="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欧氏距离或者</a:t>
            </a:r>
            <a:r>
              <a:rPr lang="zh-CN" altLang="en-US" smtClean="0"/>
              <a:t>余弦相似度</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通过上述过程，已经划分出每个观众最相近的另据，根据这些数据可以有效地进行很多后续操作。已知观众</a:t>
            </a:r>
            <a:r>
              <a:rPr lang="en-US" altLang="zh-CN" dirty="0" smtClean="0"/>
              <a:t>BDE</a:t>
            </a:r>
            <a:r>
              <a:rPr lang="zh-CN" altLang="en-US" dirty="0" smtClean="0"/>
              <a:t>对电影</a:t>
            </a:r>
            <a:r>
              <a:rPr lang="en-US" altLang="zh-CN" dirty="0" smtClean="0"/>
              <a:t>《</a:t>
            </a:r>
            <a:r>
              <a:rPr lang="zh-CN" altLang="en-US" dirty="0" smtClean="0"/>
              <a:t>星球大战</a:t>
            </a:r>
            <a:r>
              <a:rPr lang="en-US" altLang="zh-CN" dirty="0" smtClean="0"/>
              <a:t>》</a:t>
            </a:r>
            <a:r>
              <a:rPr lang="zh-CN" altLang="en-US" dirty="0" smtClean="0"/>
              <a:t>表现出兴趣，则对应到上表，分析观众</a:t>
            </a:r>
            <a:r>
              <a:rPr lang="en-US" altLang="zh-CN" dirty="0" smtClean="0"/>
              <a:t>ACF</a:t>
            </a:r>
            <a:r>
              <a:rPr lang="zh-CN" altLang="en-US" dirty="0" smtClean="0"/>
              <a:t>对电影的兴趣程度。通过</a:t>
            </a:r>
            <a:r>
              <a:rPr lang="en-US" altLang="zh-CN" dirty="0" smtClean="0"/>
              <a:t>KNN</a:t>
            </a:r>
            <a:r>
              <a:rPr lang="zh-CN" altLang="en-US" dirty="0" smtClean="0"/>
              <a:t>思想对观众的相似观众进行分析，通过</a:t>
            </a:r>
            <a:r>
              <a:rPr lang="en-US" altLang="zh-CN" dirty="0" smtClean="0"/>
              <a:t>K</a:t>
            </a:r>
            <a:r>
              <a:rPr lang="zh-CN" altLang="en-US" dirty="0" smtClean="0"/>
              <a:t>个邻居的行为来判定当前观众最可能的行为，这是其中方法。可以作为推荐算法的一种。</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lvl="1" eaLnBrk="1" hangingPunct="1">
              <a:defRPr/>
            </a:pPr>
            <a:r>
              <a:rPr lang="zh-CN" altLang="en-US" sz="3200" dirty="0" smtClean="0">
                <a:latin typeface="+mj-ea"/>
              </a:rPr>
              <a:t>通过分析客户基本特征和以往使用行为来检测非法使用。</a:t>
            </a:r>
            <a:endParaRPr lang="en-US" altLang="zh-CN" sz="3200" dirty="0" smtClean="0">
              <a:latin typeface="+mj-ea"/>
            </a:endParaRPr>
          </a:p>
          <a:p>
            <a:pPr lvl="1" eaLnBrk="1" hangingPunct="1">
              <a:defRPr/>
            </a:pPr>
            <a:r>
              <a:rPr lang="zh-CN" altLang="en-US" sz="3200" dirty="0" smtClean="0">
                <a:latin typeface="+mj-ea"/>
              </a:rPr>
              <a:t>这种监控可以在线实时进行，也可以定期进行。</a:t>
            </a:r>
            <a:endParaRPr lang="en-US" altLang="zh-CN" sz="3200" dirty="0" smtClean="0">
              <a:latin typeface="+mj-ea"/>
            </a:endParaRPr>
          </a:p>
          <a:p>
            <a:pPr lvl="1" eaLnBrk="1" hangingPunct="1">
              <a:defRPr/>
            </a:pPr>
            <a:r>
              <a:rPr lang="zh-CN" altLang="en-US" sz="3200" dirty="0" smtClean="0">
                <a:latin typeface="+mj-ea"/>
              </a:rPr>
              <a:t>客户进行保险投诉时提供的理由的文本也是一种数据来源。</a:t>
            </a:r>
            <a:endParaRPr lang="en-US" altLang="zh-CN" sz="3200" dirty="0" smtClean="0">
              <a:latin typeface="+mj-ea"/>
            </a:endParaRPr>
          </a:p>
          <a:p>
            <a:pPr lvl="1" eaLnBrk="1" hangingPunct="1">
              <a:defRPr/>
            </a:pPr>
            <a:r>
              <a:rPr lang="zh-CN" altLang="en-US" sz="3200" dirty="0" smtClean="0">
                <a:latin typeface="+mj-ea"/>
              </a:rPr>
              <a:t>正类（欺诈交易）远不及负类（正常交易）频繁。</a:t>
            </a:r>
            <a:endParaRPr lang="en-US" altLang="zh-CN" sz="3200" dirty="0" smtClean="0">
              <a:latin typeface="+mj-ea"/>
            </a:endParaRPr>
          </a:p>
          <a:p>
            <a:pPr eaLnBrk="1" hangingPunct="1">
              <a:defRPr/>
            </a:pPr>
            <a:endParaRPr lang="zh-CN" altLang="en-US" sz="3600" dirty="0" smtClean="0">
              <a:latin typeface="+mj-ea"/>
            </a:endParaRPr>
          </a:p>
          <a:p>
            <a:pPr eaLnBrk="1" hangingPunct="1">
              <a:defRPr/>
            </a:pPr>
            <a:endParaRPr lang="zh-CN" altLang="en-US" dirty="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2798DC-46B5-462E-9770-6F9D731BDB12}" type="slidenum">
              <a:rPr lang="zh-CN" altLang="en-US" smtClean="0"/>
            </a:fld>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smtClean="0"/>
              <a:t>KNN</a:t>
            </a:r>
            <a:r>
              <a:rPr lang="zh-CN" altLang="en-US" dirty="0" smtClean="0"/>
              <a:t>思想对观众的相似观众进行分析，通过</a:t>
            </a:r>
            <a:r>
              <a:rPr lang="en-US" altLang="zh-CN" dirty="0" smtClean="0"/>
              <a:t>K</a:t>
            </a:r>
            <a:r>
              <a:rPr lang="zh-CN" altLang="en-US" dirty="0" smtClean="0"/>
              <a:t>个邻居的行为来判定当前观众最可能的行为，这是其中方法。可以作为推荐算法的一种，另外还有协同过滤算法等</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企业或者研究者可以将数据、问题描述、期望的指标发布到 </a:t>
            </a:r>
            <a:r>
              <a:rPr lang="en-US" altLang="zh-CN" dirty="0" err="1" smtClean="0"/>
              <a:t>Kaggle</a:t>
            </a:r>
            <a:r>
              <a:rPr lang="en-US" altLang="zh-CN" dirty="0" smtClean="0"/>
              <a:t> </a:t>
            </a:r>
            <a:r>
              <a:rPr lang="zh-CN" altLang="en-US" dirty="0" smtClean="0"/>
              <a:t>上，以竞赛的形式向广大的数据科学家征集解决方案，类似于 </a:t>
            </a:r>
            <a:r>
              <a:rPr lang="en-US" altLang="zh-CN" dirty="0" smtClean="0"/>
              <a:t>KDD-CUP</a:t>
            </a:r>
            <a:r>
              <a:rPr lang="zh-CN" altLang="en-US" dirty="0" smtClean="0"/>
              <a:t>（国际知识发现和数据挖掘竞赛）。</a:t>
            </a:r>
            <a:r>
              <a:rPr lang="en-US" altLang="zh-CN" dirty="0" err="1" smtClean="0"/>
              <a:t>Kaggle</a:t>
            </a:r>
            <a:r>
              <a:rPr lang="en-US" altLang="zh-CN" dirty="0" smtClean="0"/>
              <a:t> </a:t>
            </a:r>
            <a:r>
              <a:rPr lang="zh-CN" altLang="en-US" dirty="0" smtClean="0"/>
              <a:t>上的参赛者将数据下载下来分析数据，然后运用机器学习、数据挖掘等知识，建立算法模型，解决问题得出结果，最后将结果提交。“</a:t>
            </a:r>
            <a:r>
              <a:rPr lang="en-US" altLang="zh-CN" dirty="0" smtClean="0"/>
              <a:t>Digit Recognition”</a:t>
            </a:r>
            <a:r>
              <a:rPr lang="zh-CN" altLang="en-US" dirty="0" smtClean="0"/>
              <a:t>： 这是一个识别手写数字 </a:t>
            </a:r>
            <a:r>
              <a:rPr lang="en-US" altLang="zh-CN" dirty="0" smtClean="0"/>
              <a:t>0</a:t>
            </a:r>
            <a:r>
              <a:rPr lang="zh-CN" altLang="en-US" dirty="0" smtClean="0"/>
              <a:t>～</a:t>
            </a:r>
            <a:r>
              <a:rPr lang="en-US" altLang="zh-CN" dirty="0" smtClean="0"/>
              <a:t>9 </a:t>
            </a:r>
            <a:r>
              <a:rPr lang="zh-CN" altLang="en-US" dirty="0" smtClean="0"/>
              <a:t>的练习赛</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实验数据为两组</a:t>
            </a:r>
            <a:r>
              <a:rPr lang="en-US" altLang="zh-CN" dirty="0" smtClean="0"/>
              <a:t>.csv </a:t>
            </a:r>
            <a:r>
              <a:rPr lang="zh-CN" altLang="en-US" dirty="0" smtClean="0"/>
              <a:t>文件，一组为测试集，一组为训练集， 数据集实质上是</a:t>
            </a:r>
            <a:r>
              <a:rPr lang="en-US" altLang="zh-CN" dirty="0" smtClean="0"/>
              <a:t>MINIST </a:t>
            </a:r>
            <a:r>
              <a:rPr lang="zh-CN" altLang="en-US" dirty="0" smtClean="0"/>
              <a:t>手写数据集的数字部分</a:t>
            </a:r>
            <a:r>
              <a:rPr lang="en-US" altLang="zh-CN" dirty="0" smtClean="0"/>
              <a:t>.</a:t>
            </a:r>
            <a:r>
              <a:rPr lang="zh-CN" altLang="en-US" dirty="0" smtClean="0"/>
              <a:t>分别是训练数据 </a:t>
            </a:r>
            <a:r>
              <a:rPr lang="en-US" altLang="zh-CN" dirty="0" smtClean="0"/>
              <a:t>train.csv </a:t>
            </a:r>
            <a:r>
              <a:rPr lang="zh-CN" altLang="en-US" dirty="0" smtClean="0"/>
              <a:t>和测试数据 </a:t>
            </a:r>
            <a:r>
              <a:rPr lang="en-US" altLang="zh-CN" dirty="0" smtClean="0"/>
              <a:t>test.csv</a:t>
            </a:r>
            <a:r>
              <a:rPr lang="zh-CN" altLang="en-US" dirty="0" smtClean="0"/>
              <a:t>。</a:t>
            </a:r>
            <a:r>
              <a:rPr lang="en-US" altLang="zh-CN" dirty="0" smtClean="0"/>
              <a:t>train.csv </a:t>
            </a:r>
            <a:r>
              <a:rPr lang="zh-CN" altLang="en-US" dirty="0" smtClean="0"/>
              <a:t>是训练样本集，大小 </a:t>
            </a:r>
            <a:r>
              <a:rPr lang="en-US" altLang="zh-CN" dirty="0" smtClean="0"/>
              <a:t>42001*785</a:t>
            </a:r>
            <a:r>
              <a:rPr lang="zh-CN" altLang="en-US" dirty="0" smtClean="0"/>
              <a:t>，第一行是文字描述，所以实际的样本数据大小是 </a:t>
            </a:r>
            <a:r>
              <a:rPr lang="en-US" altLang="zh-CN" dirty="0" smtClean="0"/>
              <a:t>42000*785</a:t>
            </a:r>
            <a:r>
              <a:rPr lang="zh-CN" altLang="en-US" dirty="0" smtClean="0"/>
              <a:t>，其中第一列的每一个数字是它对应行的 </a:t>
            </a:r>
            <a:r>
              <a:rPr lang="en-US" altLang="zh-CN" dirty="0" smtClean="0"/>
              <a:t>label</a:t>
            </a:r>
            <a:r>
              <a:rPr lang="zh-CN" altLang="en-US" dirty="0" smtClean="0"/>
              <a:t>，可以将第一列单独取出来，得到 </a:t>
            </a:r>
            <a:r>
              <a:rPr lang="en-US" altLang="zh-CN" dirty="0" smtClean="0"/>
              <a:t>42000*1 </a:t>
            </a:r>
            <a:r>
              <a:rPr lang="zh-CN" altLang="en-US" dirty="0" smtClean="0"/>
              <a:t>的向量 </a:t>
            </a:r>
            <a:r>
              <a:rPr lang="en-US" altLang="zh-CN" dirty="0" err="1" smtClean="0"/>
              <a:t>trainLabel</a:t>
            </a:r>
            <a:r>
              <a:rPr lang="zh-CN" altLang="en-US" dirty="0" smtClean="0"/>
              <a:t>，剩下的就是 </a:t>
            </a:r>
            <a:r>
              <a:rPr lang="en-US" altLang="zh-CN" dirty="0" smtClean="0"/>
              <a:t>42000*784</a:t>
            </a:r>
            <a:r>
              <a:rPr lang="zh-CN" altLang="en-US" dirty="0" smtClean="0"/>
              <a:t>的特征向量集 </a:t>
            </a:r>
            <a:r>
              <a:rPr lang="en-US" altLang="zh-CN" dirty="0" err="1" smtClean="0"/>
              <a:t>trainData</a:t>
            </a:r>
            <a:r>
              <a:rPr lang="zh-CN" altLang="en-US" dirty="0" smtClean="0"/>
              <a:t>，所以从 </a:t>
            </a:r>
            <a:r>
              <a:rPr lang="en-US" altLang="zh-CN" dirty="0" smtClean="0"/>
              <a:t>train.csv </a:t>
            </a:r>
            <a:r>
              <a:rPr lang="zh-CN" altLang="en-US" dirty="0" smtClean="0"/>
              <a:t>可以获取两个矩阵 </a:t>
            </a:r>
            <a:r>
              <a:rPr lang="en-US" altLang="zh-CN" dirty="0" err="1" smtClean="0"/>
              <a:t>trainLabel</a:t>
            </a:r>
            <a:r>
              <a:rPr lang="zh-CN" altLang="en-US" dirty="0" smtClean="0"/>
              <a:t>、</a:t>
            </a:r>
            <a:r>
              <a:rPr lang="en-US" altLang="zh-CN" dirty="0" err="1" smtClean="0"/>
              <a:t>trainData</a:t>
            </a:r>
            <a:r>
              <a:rPr lang="zh-CN" altLang="en-US" dirty="0" smtClean="0"/>
              <a:t>。训练样本集具体表现形式如下：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test.csv </a:t>
            </a:r>
            <a:r>
              <a:rPr lang="zh-CN" altLang="en-US" dirty="0" smtClean="0"/>
              <a:t>里的数据大小是 </a:t>
            </a:r>
            <a:r>
              <a:rPr lang="en-US" altLang="zh-CN" dirty="0" smtClean="0"/>
              <a:t>28001*784</a:t>
            </a:r>
            <a:r>
              <a:rPr lang="zh-CN" altLang="en-US" dirty="0" smtClean="0"/>
              <a:t>，第一行是文字描述，因此实际的测试数据样本是 </a:t>
            </a:r>
            <a:r>
              <a:rPr lang="en-US" altLang="zh-CN" dirty="0" smtClean="0"/>
              <a:t>28000*784</a:t>
            </a:r>
            <a:r>
              <a:rPr lang="zh-CN" altLang="en-US" dirty="0" smtClean="0"/>
              <a:t>，与 </a:t>
            </a:r>
            <a:r>
              <a:rPr lang="en-US" altLang="zh-CN" dirty="0" smtClean="0"/>
              <a:t>train.csv </a:t>
            </a:r>
            <a:r>
              <a:rPr lang="zh-CN" altLang="en-US" dirty="0" smtClean="0"/>
              <a:t>不同，没有 </a:t>
            </a:r>
            <a:r>
              <a:rPr lang="en-US" altLang="zh-CN" dirty="0" smtClean="0"/>
              <a:t>label</a:t>
            </a:r>
            <a:r>
              <a:rPr lang="zh-CN" altLang="en-US" dirty="0" smtClean="0"/>
              <a:t>，</a:t>
            </a:r>
            <a:r>
              <a:rPr lang="en-US" altLang="zh-CN" dirty="0" smtClean="0"/>
              <a:t>28000*784 </a:t>
            </a:r>
            <a:r>
              <a:rPr lang="zh-CN" altLang="en-US" dirty="0" smtClean="0"/>
              <a:t>即 </a:t>
            </a:r>
            <a:r>
              <a:rPr lang="en-US" altLang="zh-CN" dirty="0" smtClean="0"/>
              <a:t>28000 </a:t>
            </a:r>
            <a:r>
              <a:rPr lang="zh-CN" altLang="en-US" dirty="0" smtClean="0"/>
              <a:t>个测试样本，我们要做的工作就是为这 </a:t>
            </a:r>
            <a:r>
              <a:rPr lang="en-US" altLang="zh-CN" dirty="0" smtClean="0"/>
              <a:t>28000 </a:t>
            </a:r>
            <a:r>
              <a:rPr lang="zh-CN" altLang="en-US" dirty="0" smtClean="0"/>
              <a:t>个测试样本找出正确的 </a:t>
            </a:r>
            <a:r>
              <a:rPr lang="en-US" altLang="zh-CN" dirty="0" smtClean="0"/>
              <a:t>label</a:t>
            </a:r>
            <a:r>
              <a:rPr lang="zh-CN" altLang="en-US" dirty="0" smtClean="0"/>
              <a:t>。所以从 </a:t>
            </a:r>
            <a:r>
              <a:rPr lang="en-US" altLang="zh-CN" dirty="0" smtClean="0"/>
              <a:t>test.csv </a:t>
            </a:r>
            <a:r>
              <a:rPr lang="zh-CN" altLang="en-US" dirty="0" smtClean="0"/>
              <a:t>我们可以得到测试样本集 </a:t>
            </a:r>
            <a:r>
              <a:rPr lang="en-US" altLang="zh-CN" dirty="0" err="1" smtClean="0"/>
              <a:t>testData</a:t>
            </a:r>
            <a:r>
              <a:rPr lang="zh-CN" altLang="en-US" dirty="0" smtClean="0"/>
              <a:t>。</a:t>
            </a:r>
            <a:r>
              <a:rPr lang="en-US" altLang="zh-CN" dirty="0" smtClean="0"/>
              <a:t>Test </a:t>
            </a:r>
            <a:r>
              <a:rPr lang="zh-CN" altLang="en-US" dirty="0" smtClean="0"/>
              <a:t>文件具体形式如下：</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数据集的每一张手写数字图像都是 </a:t>
            </a:r>
            <a:r>
              <a:rPr lang="en-US" altLang="zh-CN" dirty="0" smtClean="0"/>
              <a:t>28*28=784 </a:t>
            </a:r>
            <a:r>
              <a:rPr lang="zh-CN" altLang="en-US" dirty="0" smtClean="0"/>
              <a:t>的像素大小，由于训练数据比测试数据要多一组标签数据，所以数据集的横向维度是 </a:t>
            </a:r>
            <a:r>
              <a:rPr lang="en-US" altLang="zh-CN" dirty="0" smtClean="0"/>
              <a:t>785</a:t>
            </a:r>
            <a:r>
              <a:rPr lang="zh-CN" altLang="en-US" dirty="0" smtClean="0"/>
              <a:t>，而我们实战的目的就是为测试集的数据预测一个标签。</a:t>
            </a:r>
            <a:endParaRPr lang="en-US" altLang="zh-CN" dirty="0" smtClean="0"/>
          </a:p>
          <a:p>
            <a:r>
              <a:rPr lang="zh-CN" altLang="en-US" dirty="0" smtClean="0"/>
              <a:t>经过 </a:t>
            </a:r>
            <a:r>
              <a:rPr lang="en-US" altLang="zh-CN" dirty="0" smtClean="0"/>
              <a:t>python </a:t>
            </a:r>
            <a:r>
              <a:rPr lang="zh-CN" altLang="en-US" dirty="0" smtClean="0"/>
              <a:t>自带的 </a:t>
            </a:r>
            <a:r>
              <a:rPr lang="en-US" altLang="zh-CN" dirty="0" smtClean="0"/>
              <a:t>csv </a:t>
            </a:r>
            <a:r>
              <a:rPr lang="zh-CN" altLang="en-US" dirty="0" smtClean="0"/>
              <a:t>模块，我们可以把获得的 </a:t>
            </a:r>
            <a:r>
              <a:rPr lang="en-US" altLang="zh-CN" dirty="0" smtClean="0"/>
              <a:t>csv </a:t>
            </a:r>
            <a:r>
              <a:rPr lang="zh-CN" altLang="en-US" dirty="0" smtClean="0"/>
              <a:t>数据集分割成需要的三个矩阵 </a:t>
            </a:r>
            <a:r>
              <a:rPr lang="en-US" altLang="zh-CN" dirty="0" err="1" smtClean="0"/>
              <a:t>trainData</a:t>
            </a:r>
            <a:r>
              <a:rPr lang="zh-CN" altLang="en-US" dirty="0" smtClean="0"/>
              <a:t>、</a:t>
            </a:r>
            <a:r>
              <a:rPr lang="en-US" altLang="zh-CN" dirty="0" err="1" smtClean="0"/>
              <a:t>trainLabel</a:t>
            </a:r>
            <a:r>
              <a:rPr lang="zh-CN" altLang="en-US" dirty="0" smtClean="0"/>
              <a:t>、</a:t>
            </a:r>
            <a:r>
              <a:rPr lang="en-US" altLang="zh-CN" dirty="0" err="1" smtClean="0"/>
              <a:t>testData</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通过使用 </a:t>
            </a:r>
            <a:r>
              <a:rPr lang="en-US" altLang="zh-CN" dirty="0" smtClean="0"/>
              <a:t>csv </a:t>
            </a:r>
            <a:r>
              <a:rPr lang="zh-CN" altLang="en-US" dirty="0" smtClean="0"/>
              <a:t>模块，读取训练集样本与测试机样本 </a:t>
            </a:r>
            <a:r>
              <a:rPr lang="en-US" altLang="zh-CN" dirty="0" smtClean="0"/>
              <a:t>train.csv, test.csv</a:t>
            </a:r>
            <a:r>
              <a:rPr lang="zh-CN" altLang="en-US" dirty="0" smtClean="0"/>
              <a:t>，获取 </a:t>
            </a:r>
            <a:r>
              <a:rPr lang="en-US" altLang="zh-CN" dirty="0" err="1" smtClean="0"/>
              <a:t>trainSetLabels</a:t>
            </a:r>
            <a:r>
              <a:rPr lang="en-US" altLang="zh-CN" dirty="0" smtClean="0"/>
              <a:t> </a:t>
            </a:r>
            <a:r>
              <a:rPr lang="zh-CN" altLang="en-US" dirty="0" smtClean="0"/>
              <a:t>，</a:t>
            </a:r>
            <a:r>
              <a:rPr lang="en-US" altLang="zh-CN" dirty="0" err="1" smtClean="0"/>
              <a:t>trainSet</a:t>
            </a:r>
            <a:r>
              <a:rPr lang="en-US" altLang="zh-CN" dirty="0" smtClean="0"/>
              <a:t> </a:t>
            </a:r>
            <a:r>
              <a:rPr lang="zh-CN" altLang="en-US" dirty="0" smtClean="0"/>
              <a:t>以及 </a:t>
            </a:r>
            <a:r>
              <a:rPr lang="en-US" altLang="zh-CN" dirty="0" err="1" smtClean="0"/>
              <a:t>testSet</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这一部分是 </a:t>
            </a:r>
            <a:r>
              <a:rPr lang="en-US" altLang="zh-CN" dirty="0" smtClean="0"/>
              <a:t>KNN </a:t>
            </a:r>
            <a:r>
              <a:rPr lang="zh-CN" altLang="en-US" dirty="0" smtClean="0"/>
              <a:t>算法的主体。首先计算测试样本与每一个训练样本的距离，然后计算查找最近的 </a:t>
            </a:r>
            <a:r>
              <a:rPr lang="en-US" altLang="zh-CN" dirty="0" smtClean="0"/>
              <a:t>K </a:t>
            </a:r>
            <a:r>
              <a:rPr lang="zh-CN" altLang="en-US" dirty="0" smtClean="0"/>
              <a:t>个训练集所对应的预测值，最后在 </a:t>
            </a:r>
            <a:r>
              <a:rPr lang="en-US" altLang="zh-CN" dirty="0" smtClean="0"/>
              <a:t>K </a:t>
            </a:r>
            <a:r>
              <a:rPr lang="zh-CN" altLang="en-US" dirty="0" smtClean="0"/>
              <a:t>个预测值中求众数，找出分属最多的一类并输出。</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首先读取收据，分别对每个 </a:t>
            </a:r>
            <a:r>
              <a:rPr lang="en-US" altLang="zh-CN" dirty="0" smtClean="0"/>
              <a:t>test </a:t>
            </a:r>
            <a:r>
              <a:rPr lang="zh-CN" altLang="en-US" dirty="0" smtClean="0"/>
              <a:t>数据进行预测，并输出每次的预测结果。在得出结果后，将所得的预测值写于 </a:t>
            </a:r>
            <a:r>
              <a:rPr lang="en-US" altLang="zh-CN" dirty="0" smtClean="0"/>
              <a:t>csv </a:t>
            </a:r>
            <a:r>
              <a:rPr lang="zh-CN" altLang="en-US" dirty="0" smtClean="0"/>
              <a:t>文件中，得到最终结果 </a:t>
            </a:r>
            <a:r>
              <a:rPr lang="en-US" altLang="zh-CN" dirty="0" smtClean="0"/>
              <a:t>submission.csv</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将结果输出，上传要求的</a:t>
            </a:r>
            <a:r>
              <a:rPr lang="en-US" altLang="zh-CN" dirty="0" smtClean="0"/>
              <a:t>. csv </a:t>
            </a:r>
            <a:r>
              <a:rPr lang="zh-CN" altLang="en-US" dirty="0" smtClean="0"/>
              <a:t>文件进行打分，结果如下：</a:t>
            </a:r>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65C1D8FC-08E5-46D3-BAC0-60FD8B25F775}"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46C8DCA0-0325-47DF-A41D-D3573AB35810}"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8089BC64-50E2-41B3-8376-DD867656A53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bwMode="auto">
          <a:xfrm>
            <a:off x="900113" y="739775"/>
            <a:ext cx="4933950" cy="37020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xfrm>
            <a:off x="898525" y="4689475"/>
            <a:ext cx="4935538" cy="444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66" tIns="45732" rIns="91466" bIns="45732" numCol="1" anchor="t" anchorCtr="0" compatLnSpc="1"/>
          <a:lstStyle/>
          <a:p>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492B67FF-A2DB-46F0-8131-AFA9C8A944C9}"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bwMode="auto">
          <a:xfrm>
            <a:off x="900113" y="739775"/>
            <a:ext cx="4933950" cy="37020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xfrm>
            <a:off x="898525" y="4689475"/>
            <a:ext cx="4935538" cy="444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66" tIns="45732" rIns="91466" bIns="45732" numCol="1" anchor="t" anchorCtr="0" compatLnSpc="1"/>
          <a:lstStyle/>
          <a:p>
            <a:r>
              <a:rPr lang="zh-CN" altLang="en-US" smtClean="0"/>
              <a:t>决策树（</a:t>
            </a:r>
            <a:r>
              <a:rPr lang="en-US" altLang="zh-CN" smtClean="0"/>
              <a:t>Decision Tree</a:t>
            </a:r>
            <a:r>
              <a:rPr lang="zh-CN" altLang="en-US" smtClean="0"/>
              <a:t>）的每个内部结点表示在一个属性上的测试，每个分枝代表一个测试输出，而每个树叶结点代表类或类分布。树的最顶层结点是根结点。</a:t>
            </a:r>
            <a:endParaRPr lang="zh-CN" altLang="en-US" smtClean="0"/>
          </a:p>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200" b="1" dirty="0" smtClean="0">
                <a:latin typeface="仿宋_GB2312" pitchFamily="49" charset="-122"/>
                <a:ea typeface="仿宋_GB2312" pitchFamily="49" charset="-122"/>
              </a:rPr>
              <a:t>合取</a:t>
            </a:r>
            <a:r>
              <a:rPr lang="zh-CN" altLang="en-US" sz="1200" dirty="0" smtClean="0">
                <a:latin typeface="仿宋_GB2312" pitchFamily="49" charset="-122"/>
                <a:ea typeface="仿宋_GB2312" pitchFamily="49" charset="-122"/>
              </a:rPr>
              <a:t>：从根节点到叶节点的每一条路经都对应着一条</a:t>
            </a:r>
            <a:r>
              <a:rPr lang="zh-CN" altLang="en-US" sz="1200" b="1" dirty="0" smtClean="0">
                <a:latin typeface="仿宋_GB2312" pitchFamily="49" charset="-122"/>
                <a:ea typeface="仿宋_GB2312" pitchFamily="49" charset="-122"/>
              </a:rPr>
              <a:t>分类规则</a:t>
            </a:r>
            <a:r>
              <a:rPr lang="zh-CN" altLang="en-US" sz="1200" dirty="0" smtClean="0">
                <a:latin typeface="仿宋_GB2312" pitchFamily="49" charset="-122"/>
                <a:ea typeface="仿宋_GB2312" pitchFamily="49" charset="-122"/>
              </a:rPr>
              <a:t>，规则间各个部分（各个层的条件）的关系是合取关系。</a:t>
            </a:r>
            <a:endParaRPr lang="zh-CN" altLang="en-US" sz="1200" dirty="0" smtClean="0">
              <a:latin typeface="仿宋_GB2312" pitchFamily="49" charset="-122"/>
              <a:ea typeface="仿宋_GB2312" pitchFamily="49" charset="-122"/>
            </a:endParaRPr>
          </a:p>
          <a:p>
            <a:pPr eaLnBrk="1" hangingPunct="1"/>
            <a:r>
              <a:rPr lang="zh-CN" altLang="en-US" sz="1200" b="1" dirty="0" smtClean="0">
                <a:latin typeface="仿宋_GB2312" pitchFamily="49" charset="-122"/>
                <a:ea typeface="仿宋_GB2312" pitchFamily="49" charset="-122"/>
              </a:rPr>
              <a:t>析取</a:t>
            </a:r>
            <a:r>
              <a:rPr lang="zh-CN" altLang="en-US" sz="1200" dirty="0" smtClean="0">
                <a:latin typeface="仿宋_GB2312" pitchFamily="49" charset="-122"/>
                <a:ea typeface="仿宋_GB2312" pitchFamily="49" charset="-122"/>
              </a:rPr>
              <a:t>：整个决策树就对应着一组析取的规则</a:t>
            </a:r>
            <a:r>
              <a:rPr lang="en-US" altLang="zh-CN" sz="1200" dirty="0" smtClean="0">
                <a:latin typeface="仿宋_GB2312" pitchFamily="49" charset="-122"/>
                <a:ea typeface="仿宋_GB2312" pitchFamily="49" charset="-122"/>
              </a:rPr>
              <a:t>(Disjunctive Rule)</a:t>
            </a:r>
            <a:r>
              <a:rPr lang="zh-CN" altLang="en-US" sz="1200" dirty="0" smtClean="0">
                <a:latin typeface="仿宋_GB2312" pitchFamily="49" charset="-122"/>
                <a:ea typeface="仿宋_GB2312" pitchFamily="49" charset="-122"/>
              </a:rPr>
              <a:t>。</a:t>
            </a:r>
            <a:endParaRPr lang="zh-CN" altLang="en-US" sz="1200" dirty="0" smtClean="0">
              <a:latin typeface="仿宋_GB2312" pitchFamily="49" charset="-122"/>
              <a:ea typeface="仿宋_GB2312" pitchFamily="49" charset="-122"/>
            </a:endParaRPr>
          </a:p>
          <a:p>
            <a:pPr eaLnBrk="1" hangingPunct="1"/>
            <a:r>
              <a:rPr lang="zh-CN" altLang="en-US" sz="1200" b="1" dirty="0" smtClean="0">
                <a:latin typeface="仿宋_GB2312" pitchFamily="49" charset="-122"/>
                <a:ea typeface="仿宋_GB2312" pitchFamily="49" charset="-122"/>
              </a:rPr>
              <a:t>简单</a:t>
            </a:r>
            <a:r>
              <a:rPr lang="zh-CN" altLang="en-US" sz="1200" dirty="0" smtClean="0">
                <a:latin typeface="仿宋_GB2312" pitchFamily="49" charset="-122"/>
                <a:ea typeface="仿宋_GB2312" pitchFamily="49" charset="-122"/>
              </a:rPr>
              <a:t>：决策树学习算法的最大优点是简单，不需要使用者了解过多背景知识，只需要对训练例子进行较好的标注，就能够进行学习。</a:t>
            </a:r>
            <a:endParaRPr lang="zh-CN" altLang="en-US" sz="1200" dirty="0" smtClean="0">
              <a:latin typeface="仿宋_GB2312" pitchFamily="49" charset="-122"/>
              <a:ea typeface="仿宋_GB2312" pitchFamily="49" charset="-122"/>
            </a:endParaRPr>
          </a:p>
          <a:p>
            <a:endParaRPr lang="zh-CN" altLang="en-US" dirty="0"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0FDB13B4-1E12-47F9-B6A0-05DD08CE607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latin typeface="黑体" panose="02010609060101010101" pitchFamily="49" charset="-122"/>
                <a:ea typeface="黑体" panose="02010609060101010101" pitchFamily="49" charset="-122"/>
              </a:rPr>
              <a:t>决策树是一种典型的分类方法，将分类器表示成树状结构，然后使用决策树对新数据进行分类。</a:t>
            </a:r>
            <a:endParaRPr lang="en-US" altLang="zh-CN" dirty="0" smtClean="0">
              <a:solidFill>
                <a:schemeClr val="tx1"/>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决策树算法的思想：找出合适的变量，使得生成的两个数据集合在混杂程度上尽可能地小。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构造好的决策树的关键在于如何选择好的属性进行树的拓展。研究结果表明，一般情况下或具有较大概率地说，树越小则树的预测能力越强。由于构造最小的树是</a:t>
            </a:r>
            <a:r>
              <a:rPr lang="en-US" altLang="zh-CN" smtClean="0"/>
              <a:t>NP-</a:t>
            </a:r>
            <a:r>
              <a:rPr lang="zh-CN" altLang="en-US" smtClean="0"/>
              <a:t>难问题，因此只能采取用启发式策略来进行。</a:t>
            </a:r>
            <a:endParaRPr lang="zh-CN" altLang="en-US" smtClean="0"/>
          </a:p>
          <a:p>
            <a:endParaRPr lang="zh-CN" altLang="en-US" smtClean="0"/>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985538-8D81-410B-9F32-04E6F376C0CD}" type="slidenum">
              <a:rPr lang="zh-CN" altLang="en-US" smtClean="0"/>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631B4133-FD6F-401D-87E3-D2E56524426D}"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20000"/>
              </a:spcBef>
              <a:buClr>
                <a:schemeClr val="tx2"/>
              </a:buClr>
              <a:buSzPct val="70000"/>
              <a:buFont typeface="Wingdings" panose="05000000000000000000" pitchFamily="2" charset="2"/>
              <a:buChar char="l"/>
            </a:pPr>
            <a:r>
              <a:rPr lang="zh-CN" altLang="en-US" sz="3200" b="1" dirty="0" smtClean="0">
                <a:effectLst>
                  <a:outerShdw blurRad="38100" dist="38100" dir="2700000" algn="tl">
                    <a:srgbClr val="C0C0C0"/>
                  </a:outerShdw>
                </a:effectLst>
              </a:rPr>
              <a:t>抛一枚均匀硬币的信息熵是多少 </a:t>
            </a:r>
            <a:r>
              <a:rPr lang="en-US" altLang="zh-CN" sz="3200" b="1" dirty="0" smtClean="0">
                <a:effectLst>
                  <a:outerShdw blurRad="38100" dist="38100" dir="2700000" algn="tl">
                    <a:srgbClr val="C0C0C0"/>
                  </a:outerShdw>
                </a:effectLst>
              </a:rPr>
              <a:t>1</a:t>
            </a:r>
            <a:endParaRPr kumimoji="0" lang="en-US" altLang="zh-CN" sz="3000" dirty="0" smtClean="0"/>
          </a:p>
          <a:p>
            <a:pPr eaLnBrk="1" hangingPunct="1">
              <a:spcBef>
                <a:spcPct val="20000"/>
              </a:spcBef>
              <a:buClr>
                <a:schemeClr val="tx2"/>
              </a:buClr>
              <a:buSzPct val="70000"/>
              <a:buFont typeface="Wingdings" panose="05000000000000000000" pitchFamily="2" charset="2"/>
              <a:buChar char="l"/>
            </a:pPr>
            <a:r>
              <a:rPr kumimoji="0" lang="zh-CN" altLang="en-US" sz="3000" dirty="0" smtClean="0"/>
              <a:t>熵刻划了信息的不确定性</a:t>
            </a:r>
            <a:endParaRPr kumimoji="0" lang="zh-CN" altLang="en-US" sz="3000" dirty="0" smtClean="0"/>
          </a:p>
          <a:p>
            <a:pPr eaLnBrk="1" hangingPunct="1">
              <a:spcBef>
                <a:spcPct val="20000"/>
              </a:spcBef>
              <a:buClr>
                <a:schemeClr val="tx2"/>
              </a:buClr>
              <a:buSzPct val="70000"/>
              <a:buFont typeface="Wingdings" panose="05000000000000000000" pitchFamily="2" charset="2"/>
              <a:buChar char="l"/>
            </a:pPr>
            <a:r>
              <a:rPr kumimoji="0" lang="zh-CN" altLang="en-US" sz="3000" dirty="0" smtClean="0"/>
              <a:t>事件越不确定，熵越大。事件是确定的，熵等于</a:t>
            </a:r>
            <a:r>
              <a:rPr kumimoji="0" lang="en-US" altLang="zh-CN" sz="3000" dirty="0" smtClean="0"/>
              <a:t>0</a:t>
            </a:r>
            <a:r>
              <a:rPr kumimoji="0" lang="zh-CN" altLang="en-US" sz="3000" dirty="0" smtClean="0"/>
              <a:t>。</a:t>
            </a:r>
            <a:endParaRPr kumimoji="0" lang="en-US" altLang="zh-CN" sz="3000" dirty="0" smtClean="0"/>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lang="zh-CN" altLang="en-US" sz="1200" b="1" dirty="0" smtClean="0">
                <a:solidFill>
                  <a:srgbClr val="0000FF"/>
                </a:solidFill>
              </a:rPr>
              <a:t>熵刻画了任意样例集合 </a:t>
            </a:r>
            <a:r>
              <a:rPr lang="en-US" altLang="zh-CN" sz="1200" b="1" i="1" dirty="0" smtClean="0">
                <a:solidFill>
                  <a:srgbClr val="0000FF"/>
                </a:solidFill>
              </a:rPr>
              <a:t>S </a:t>
            </a:r>
            <a:r>
              <a:rPr lang="zh-CN" altLang="en-US" sz="1200" b="1" dirty="0" smtClean="0">
                <a:solidFill>
                  <a:srgbClr val="0000FF"/>
                </a:solidFill>
              </a:rPr>
              <a:t>的纯度</a:t>
            </a:r>
            <a:endParaRPr lang="en-US" altLang="zh-CN" sz="1200" b="1" dirty="0" smtClean="0">
              <a:solidFill>
                <a:srgbClr val="0000FF"/>
              </a:solidFill>
            </a:endParaRPr>
          </a:p>
          <a:p>
            <a:r>
              <a:rPr lang="zh-CN" altLang="en-US" dirty="0" smtClean="0"/>
              <a:t>熵：描述集合的混杂度</a:t>
            </a:r>
            <a:r>
              <a:rPr lang="en-US" altLang="zh-CN" dirty="0" smtClean="0"/>
              <a:t>---</a:t>
            </a:r>
            <a:endParaRPr lang="en-US" altLang="zh-CN" dirty="0" smtClean="0"/>
          </a:p>
          <a:p>
            <a:r>
              <a:rPr lang="en-US" altLang="zh-CN" dirty="0" smtClean="0"/>
              <a:t>Pi</a:t>
            </a:r>
            <a:r>
              <a:rPr lang="zh-CN" altLang="en-US" dirty="0" smtClean="0"/>
              <a:t>表示的是每一样本数据出现的概率</a:t>
            </a:r>
            <a:endParaRPr lang="en-US" altLang="zh-CN" dirty="0" smtClean="0"/>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endParaRPr lang="zh-CN" altLang="en-US" sz="1200" b="1" dirty="0" smtClean="0">
              <a:solidFill>
                <a:srgbClr val="0000FF"/>
              </a:solidFill>
            </a:endParaRPr>
          </a:p>
          <a:p>
            <a:pPr eaLnBrk="1" hangingPunct="1">
              <a:spcBef>
                <a:spcPct val="20000"/>
              </a:spcBef>
              <a:buClr>
                <a:schemeClr val="tx2"/>
              </a:buClr>
              <a:buSzPct val="70000"/>
              <a:buFont typeface="Wingdings" panose="05000000000000000000" pitchFamily="2" charset="2"/>
              <a:buChar char="l"/>
            </a:pPr>
            <a:endParaRPr lang="zh-CN" altLang="en-US" dirty="0"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BC068A7D-509E-40A0-B25D-FF6A282CE4F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所谓信息增益</a:t>
            </a:r>
            <a:endParaRPr lang="en-US" altLang="zh-CN" dirty="0" smtClean="0"/>
          </a:p>
          <a:p>
            <a:r>
              <a:rPr lang="zh-CN" altLang="en-US" dirty="0" smtClean="0"/>
              <a:t>属性</a:t>
            </a:r>
            <a:r>
              <a:rPr lang="en-US" altLang="zh-CN" dirty="0" smtClean="0"/>
              <a:t>X</a:t>
            </a:r>
            <a:r>
              <a:rPr lang="zh-CN" altLang="en-US" dirty="0" smtClean="0"/>
              <a:t>作为树根，要求的期望信息通过加权求和得到。</a:t>
            </a:r>
            <a:endParaRPr lang="en-US" altLang="zh-CN" dirty="0" smtClean="0"/>
          </a:p>
          <a:p>
            <a:endParaRPr lang="en-US" altLang="zh-CN" dirty="0" smtClean="0"/>
          </a:p>
          <a:p>
            <a:r>
              <a:rPr lang="zh-CN" altLang="en-US" dirty="0" smtClean="0"/>
              <a:t>条件熵，选</a:t>
            </a:r>
            <a:r>
              <a:rPr lang="en-US" altLang="zh-CN" dirty="0" smtClean="0"/>
              <a:t>X</a:t>
            </a:r>
            <a:r>
              <a:rPr lang="zh-CN" altLang="en-US" dirty="0" smtClean="0"/>
              <a:t>作为属性划分的熵值</a:t>
            </a:r>
            <a:endParaRPr lang="en-US" altLang="zh-CN" dirty="0" smtClean="0"/>
          </a:p>
          <a:p>
            <a:endParaRPr lang="zh-CN" altLang="en-US" dirty="0"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EB28F353-2286-458C-B759-F421691BD6A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hangingPunct="1">
              <a:defRPr/>
            </a:pPr>
            <a:r>
              <a:rPr lang="zh-CN" altLang="en-US" dirty="0" smtClean="0">
                <a:latin typeface="+mj-ea"/>
              </a:rPr>
              <a:t>从卫星图像检测石油泄漏</a:t>
            </a:r>
            <a:endParaRPr lang="en-US" altLang="zh-CN" dirty="0" smtClean="0">
              <a:latin typeface="+mj-ea"/>
            </a:endParaRPr>
          </a:p>
          <a:p>
            <a:pPr eaLnBrk="1" hangingPunct="1">
              <a:defRPr/>
            </a:pPr>
            <a:endParaRPr lang="zh-CN" altLang="en-US" dirty="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E4242D-B4E3-47D4-8A40-5BA726B06E8B}" type="slidenum">
              <a:rPr lang="zh-CN" altLang="en-US" smtClean="0"/>
            </a:fld>
            <a:endParaRPr lang="zh-CN"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t>算法会针对每个属性计算相应的信息增益，然后从中选出信息增益最大的属性。</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1A71D8B5-FBB3-42C8-96EC-00F00444DC05}"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17B4B8E2-E618-400C-BC95-6E319EC179E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55CC409F-98AA-4FE7-AB46-19762CD96102}"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DE1601FE-590A-478A-9D0A-26B6C6421F74}"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1143000" y="685800"/>
            <a:ext cx="4572000" cy="3429000"/>
          </a:xfrm>
        </p:spPr>
      </p:sp>
      <p:sp>
        <p:nvSpPr>
          <p:cNvPr id="49155" name="备注占位符 2"/>
          <p:cNvSpPr>
            <a:spLocks noGrp="1"/>
          </p:cNvSpPr>
          <p:nvPr>
            <p:ph type="body" idx="1"/>
          </p:nvPr>
        </p:nvSpPr>
        <p:spPr>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Outlook </a:t>
            </a:r>
            <a:r>
              <a:rPr lang="zh-CN" altLang="en-US" smtClean="0">
                <a:latin typeface="Arial" panose="020B0604020202020204" pitchFamily="34" charset="0"/>
              </a:rPr>
              <a:t>天气阴晴</a:t>
            </a:r>
            <a:endParaRPr lang="en-US" altLang="zh-CN" smtClean="0">
              <a:latin typeface="Arial" panose="020B0604020202020204" pitchFamily="34" charset="0"/>
            </a:endParaRPr>
          </a:p>
          <a:p>
            <a:r>
              <a:rPr lang="en-US" altLang="zh-CN" smtClean="0">
                <a:latin typeface="Arial" panose="020B0604020202020204" pitchFamily="34" charset="0"/>
              </a:rPr>
              <a:t>Overcast </a:t>
            </a:r>
            <a:r>
              <a:rPr lang="zh-CN" altLang="en-US" smtClean="0">
                <a:latin typeface="Arial" panose="020B0604020202020204" pitchFamily="34" charset="0"/>
              </a:rPr>
              <a:t>阴天</a:t>
            </a:r>
            <a:endParaRPr lang="en-US" altLang="zh-CN" smtClean="0">
              <a:latin typeface="Arial" panose="020B0604020202020204" pitchFamily="34" charset="0"/>
            </a:endParaRPr>
          </a:p>
          <a:p>
            <a:endParaRPr lang="zh-CN" altLang="en-US" smtClean="0">
              <a:latin typeface="Arial" panose="020B0604020202020204" pitchFamily="34" charset="0"/>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fld id="{88066945-ED17-47AC-9382-43C98FB04AB3}" type="slidenum">
              <a:rPr kumimoji="0" lang="en-US" altLang="zh-CN" b="0"/>
            </a:fld>
            <a:endParaRPr kumimoji="0" lang="en-US" altLang="zh-CN" b="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B608890C-DEBC-42C5-8B28-E49ED30313E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EC230993-F56B-46EC-BD8F-7D2E18B38B6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F1522FAA-F371-4A0B-BD95-4A27EBB98C99}"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F3FCA141-B0E5-45ED-AF86-63B64B3BE667}"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lvl="1" eaLnBrk="1" hangingPunct="1">
              <a:defRPr/>
            </a:pPr>
            <a:r>
              <a:rPr lang="zh-CN" altLang="en-US" kern="0" dirty="0" smtClean="0"/>
              <a:t>每一条记录都属于一个确定的类别或类标号</a:t>
            </a:r>
            <a:endParaRPr lang="zh-CN" altLang="en-US" kern="0" dirty="0" smtClean="0"/>
          </a:p>
          <a:p>
            <a:pPr eaLnBrk="1" hangingPunct="1">
              <a:defRPr/>
            </a:pPr>
            <a:endParaRPr lang="zh-CN" altLang="en-US" dirty="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912C66-140F-4649-A01E-6E79BBD87D3E}" type="slidenum">
              <a:rPr lang="zh-CN" altLang="en-US" smtClean="0"/>
            </a:fld>
            <a:endParaRPr lang="zh-CN"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CACB6E48-B0C7-47D7-AB52-FACED09E0611}"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4EBBE504-8BBA-4F88-9DDA-6640E4DC569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D73541D5-8D5F-40AB-B79B-9C62962FE38F}"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6DC0349F-6F28-4F4B-ADCB-B062C7EBC5C9}"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FA816939-64F0-426A-96B5-156E6AF73B72}"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BC02E16E-1B0E-4EA0-91DE-ABA1CDD76412}"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A8BD1CEB-4D46-4E0C-A41E-0E32314D54FC}"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B07ABB1C-E62C-4427-AD26-45DB6CE2C7A2}"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该特征可以取的值过多。解决办法自然就想到了如何能够对树分支过多的情况进行惩罚</a:t>
            </a:r>
            <a:endParaRPr lang="zh-CN" altLang="en-US" dirty="0" smtClean="0"/>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FB9A8F26-6DF0-4147-B2A1-93F909C8C4A4}"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当某个特征具有多种候选值时，信息增益容易偏大，造成误差。引入信息增益率可以校正这一问题。信息增益与D熵之比。如果</a:t>
            </a:r>
            <a:r>
              <a:rPr lang="zh-CN" altLang="en-US" smtClean="0"/>
              <a:t>我们优先选择信息增益率最大的特征，由此生成决策树，称为C4.5算法。</a:t>
            </a:r>
            <a:endParaRPr lang="zh-CN" altLang="en-US" smtClean="0"/>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1B0C757F-7D2A-45E3-A53F-3DFFFDC4C98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D3180BAA-ACB5-4B54-818C-85D701F15B79}"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反映了数据集D的纯度，值越小，纯度越高。我们在候选集合中选择使得划分后基尼指数最小的属性作为最优化分属性。CART是一棵二叉树，采用二元切分法，每次把数据分成两份，分别进入左子树、右子树。并且每个非叶子节点都有两个孩子，所以CART的叶子节点比非叶子节点多一。相比于ID3和C4.5，CART的应用要多一些，既可以用于分类也可以用于回归。CART分类时，选择基尼指数（Gini）为最好的分类特征，gini描述的是纯度，与信息熵含义类似，CART中每次迭代都会降低基尼系数。</a:t>
            </a:r>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在样本量比较小的情况下建议使用 </a:t>
            </a:r>
            <a:r>
              <a:rPr lang="en-US" altLang="zh-CN" sz="1200" b="0" i="0" kern="1200" dirty="0" smtClean="0">
                <a:solidFill>
                  <a:schemeClr val="tx1"/>
                </a:solidFill>
                <a:effectLst/>
                <a:latin typeface="+mn-lt"/>
                <a:ea typeface="+mn-ea"/>
                <a:cs typeface="+mn-cs"/>
              </a:rPr>
              <a:t>C4.5</a:t>
            </a:r>
            <a:r>
              <a:rPr lang="zh-CN" altLang="en-US" sz="1200" b="0" i="0" kern="1200" dirty="0" smtClean="0">
                <a:solidFill>
                  <a:schemeClr val="tx1"/>
                </a:solidFill>
                <a:effectLst/>
                <a:latin typeface="+mn-lt"/>
                <a:ea typeface="+mn-ea"/>
                <a:cs typeface="+mn-cs"/>
              </a:rPr>
              <a:t>，大样本的情况下使用 </a:t>
            </a:r>
            <a:r>
              <a:rPr lang="en-US" altLang="zh-CN" sz="1200" b="0" i="0" kern="1200" dirty="0" smtClean="0">
                <a:solidFill>
                  <a:schemeClr val="tx1"/>
                </a:solidFill>
                <a:effectLst/>
                <a:latin typeface="+mn-lt"/>
                <a:ea typeface="+mn-ea"/>
                <a:cs typeface="+mn-cs"/>
              </a:rPr>
              <a:t>CART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C4.5 </a:t>
            </a:r>
            <a:r>
              <a:rPr lang="zh-CN" altLang="en-US" sz="1200" b="0" i="0" kern="1200" dirty="0" smtClean="0">
                <a:solidFill>
                  <a:schemeClr val="tx1"/>
                </a:solidFill>
                <a:effectLst/>
                <a:latin typeface="+mn-lt"/>
                <a:ea typeface="+mn-ea"/>
                <a:cs typeface="+mn-cs"/>
              </a:rPr>
              <a:t>需要对数据进行多次排序，处理成本耗时较高；</a:t>
            </a:r>
            <a:r>
              <a:rPr lang="en-US" altLang="zh-CN" sz="1200" b="0" i="0" kern="1200" dirty="0" smtClean="0">
                <a:solidFill>
                  <a:schemeClr val="tx1"/>
                </a:solidFill>
                <a:effectLst/>
                <a:latin typeface="+mn-lt"/>
                <a:ea typeface="+mn-ea"/>
                <a:cs typeface="+mn-cs"/>
              </a:rPr>
              <a:t>CART </a:t>
            </a:r>
            <a:r>
              <a:rPr lang="zh-CN" altLang="en-US" sz="1200" b="0" i="0" kern="1200" smtClean="0">
                <a:solidFill>
                  <a:schemeClr val="tx1"/>
                </a:solidFill>
                <a:effectLst/>
                <a:latin typeface="+mn-lt"/>
                <a:ea typeface="+mn-ea"/>
                <a:cs typeface="+mn-cs"/>
              </a:rPr>
              <a:t>树是一种大样本的统计方法，小样本处理下泛化误差较大。</a:t>
            </a:r>
            <a:endParaRPr lang="zh-CN" altLang="en-US"/>
          </a:p>
        </p:txBody>
      </p:sp>
      <p:sp>
        <p:nvSpPr>
          <p:cNvPr id="4" name="灯片编号占位符 3"/>
          <p:cNvSpPr>
            <a:spLocks noGrp="1"/>
          </p:cNvSpPr>
          <p:nvPr>
            <p:ph type="sldNum" sz="quarter" idx="10"/>
          </p:nvPr>
        </p:nvSpPr>
        <p:spPr/>
        <p:txBody>
          <a:bodyPr/>
          <a:lstStyle/>
          <a:p>
            <a:pPr>
              <a:defRPr/>
            </a:pPr>
            <a:fld id="{C6FB4D0A-2325-43F3-8F2F-E41D12C739D5}"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A77C1F64-417F-45EB-9CE7-15BA8636D7DF}"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63843"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80000"/>
              </a:lnSpc>
            </a:pPr>
            <a:r>
              <a:rPr lang="zh-CN" altLang="en-US" smtClean="0"/>
              <a:t>基本的决策树构造算法没有考虑噪声，因此生成的决策树完全与训练例子拟合。在有噪声情况下，将导致过分拟合（</a:t>
            </a:r>
            <a:r>
              <a:rPr lang="en-US" altLang="zh-CN" smtClean="0"/>
              <a:t>Overfitting</a:t>
            </a:r>
            <a:r>
              <a:rPr lang="zh-CN" altLang="en-US" smtClean="0"/>
              <a:t>），即对训练数据的完全拟合反而使对现实数据的分类预测性能下降。</a:t>
            </a:r>
            <a:endParaRPr lang="zh-CN" altLang="en-US" smtClean="0"/>
          </a:p>
          <a:p>
            <a:pPr>
              <a:lnSpc>
                <a:spcPct val="80000"/>
              </a:lnSpc>
            </a:pPr>
            <a:r>
              <a:rPr lang="zh-CN" altLang="en-US" smtClean="0">
                <a:solidFill>
                  <a:srgbClr val="000066"/>
                </a:solidFill>
              </a:rPr>
              <a:t>现实世界的数据一般不可能是完美的，可能缺值（</a:t>
            </a:r>
            <a:r>
              <a:rPr lang="en-US" altLang="zh-CN" smtClean="0">
                <a:solidFill>
                  <a:srgbClr val="000066"/>
                </a:solidFill>
              </a:rPr>
              <a:t>Missing Values</a:t>
            </a:r>
            <a:r>
              <a:rPr lang="zh-CN" altLang="en-US" smtClean="0">
                <a:solidFill>
                  <a:srgbClr val="000066"/>
                </a:solidFill>
              </a:rPr>
              <a:t>）；数据不完整；含有噪声甚至是错误的</a:t>
            </a:r>
            <a:r>
              <a:rPr lang="zh-CN" altLang="en-US" smtClean="0"/>
              <a:t>。</a:t>
            </a:r>
            <a:endParaRPr lang="zh-CN" altLang="en-US" smtClean="0"/>
          </a:p>
          <a:p>
            <a:endParaRPr lang="zh-CN"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在决策树生成过程中，对每个结点在划分前先进行估计，若当前结点的划分不能带来决策树泛化性能提升，则停止划分并将当前结点标记为叶结点</a:t>
            </a: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t>1 </a:t>
            </a:r>
            <a:r>
              <a:rPr lang="zh-CN" altLang="en-US" dirty="0" smtClean="0"/>
              <a:t>及早停止树增长</a:t>
            </a:r>
            <a:endParaRPr lang="zh-CN" altLang="en-US" dirty="0" smtClean="0"/>
          </a:p>
          <a:p>
            <a:endParaRPr lang="zh-CN" altLang="en-US" dirty="0" smtClean="0"/>
          </a:p>
        </p:txBody>
      </p:sp>
      <p:sp>
        <p:nvSpPr>
          <p:cNvPr id="165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D360A635-96F8-4252-9358-BBF51CF4CFD4}"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7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b="0" dirty="0" smtClean="0"/>
              <a:t>在训练过程中允许对数据的过渡拟合，然后再对树进行修剪</a:t>
            </a:r>
            <a:endParaRPr lang="zh-CN" altLang="en-US" b="0" dirty="0" smtClean="0"/>
          </a:p>
          <a:p>
            <a:r>
              <a:rPr lang="zh-CN" altLang="en-US" b="0" dirty="0" smtClean="0"/>
              <a:t>该方法称为后剪枝法。</a:t>
            </a:r>
            <a:endParaRPr lang="zh-CN" altLang="en-US" b="0" dirty="0" smtClean="0"/>
          </a:p>
          <a:p>
            <a:endParaRPr lang="zh-CN" altLang="en-US" dirty="0" smtClean="0"/>
          </a:p>
        </p:txBody>
      </p:sp>
      <p:sp>
        <p:nvSpPr>
          <p:cNvPr id="167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1B294669-5A11-4D8E-B9F6-166787FEEDA3}"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69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C1CE9F19-D662-4A20-8FE3-C448C8C92A1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72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15EB3EEF-570E-4DE5-8D9F-1768D670D53B}"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74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530C890B-2D7D-4926-B46C-F059F835CBDC}"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76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AD0393BD-3235-432D-A6CB-0860F4A9E170}"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8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78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12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12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12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12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12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0" hangingPunct="0">
              <a:spcBef>
                <a:spcPct val="0"/>
              </a:spcBef>
              <a:buFontTx/>
              <a:buNone/>
            </a:pPr>
            <a:fld id="{07D51153-A3AA-4A2F-A877-64B2687398C3}"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图片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4"/>
          <p:cNvSpPr>
            <a:spLocks noChangeArrowheads="1"/>
          </p:cNvSpPr>
          <p:nvPr/>
        </p:nvSpPr>
        <p:spPr bwMode="auto">
          <a:xfrm>
            <a:off x="0" y="0"/>
            <a:ext cx="9140825" cy="3381375"/>
          </a:xfrm>
          <a:prstGeom prst="rect">
            <a:avLst/>
          </a:prstGeom>
          <a:solidFill>
            <a:schemeClr val="accent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grpSp>
        <p:nvGrpSpPr>
          <p:cNvPr id="6" name="组合 45"/>
          <p:cNvGrpSpPr/>
          <p:nvPr userDrawn="1"/>
        </p:nvGrpSpPr>
        <p:grpSpPr bwMode="auto">
          <a:xfrm>
            <a:off x="0" y="2005013"/>
            <a:ext cx="9144000" cy="3109912"/>
            <a:chOff x="0" y="0"/>
            <a:chExt cx="9144000" cy="3109559"/>
          </a:xfrm>
        </p:grpSpPr>
        <p:sp>
          <p:nvSpPr>
            <p:cNvPr id="7" name="任意多边形 46"/>
            <p:cNvSpPr/>
            <p:nvPr/>
          </p:nvSpPr>
          <p:spPr bwMode="auto">
            <a:xfrm>
              <a:off x="0" y="0"/>
              <a:ext cx="2673350" cy="2522251"/>
            </a:xfrm>
            <a:custGeom>
              <a:avLst/>
              <a:gdLst>
                <a:gd name="T0" fmla="*/ 1245503 w 2673708"/>
                <a:gd name="T1" fmla="*/ 0 h 2522180"/>
                <a:gd name="T2" fmla="*/ 2671918 w 2673708"/>
                <a:gd name="T3" fmla="*/ 1261270 h 2522180"/>
                <a:gd name="T4" fmla="*/ 1245503 w 2673708"/>
                <a:gd name="T5" fmla="*/ 2522535 h 2522180"/>
                <a:gd name="T6" fmla="*/ 62700 w 2673708"/>
                <a:gd name="T7" fmla="*/ 1966453 h 2522180"/>
                <a:gd name="T8" fmla="*/ 0 w 2673708"/>
                <a:gd name="T9" fmla="*/ 1875200 h 2522180"/>
                <a:gd name="T10" fmla="*/ 0 w 2673708"/>
                <a:gd name="T11" fmla="*/ 647336 h 2522180"/>
                <a:gd name="T12" fmla="*/ 62700 w 2673708"/>
                <a:gd name="T13" fmla="*/ 556083 h 2522180"/>
                <a:gd name="T14" fmla="*/ 1245503 w 267370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 name="椭圆 47"/>
            <p:cNvSpPr>
              <a:spLocks noChangeArrowheads="1"/>
            </p:cNvSpPr>
            <p:nvPr/>
          </p:nvSpPr>
          <p:spPr bwMode="auto">
            <a:xfrm>
              <a:off x="1430338" y="376194"/>
              <a:ext cx="2855912" cy="273336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9" name="椭圆 48"/>
            <p:cNvSpPr>
              <a:spLocks noChangeArrowheads="1"/>
            </p:cNvSpPr>
            <p:nvPr/>
          </p:nvSpPr>
          <p:spPr bwMode="auto">
            <a:xfrm>
              <a:off x="3186113" y="353972"/>
              <a:ext cx="2854325" cy="252225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 name="椭圆 49"/>
            <p:cNvSpPr>
              <a:spLocks noChangeArrowheads="1"/>
            </p:cNvSpPr>
            <p:nvPr/>
          </p:nvSpPr>
          <p:spPr bwMode="auto">
            <a:xfrm>
              <a:off x="4967288" y="71429"/>
              <a:ext cx="2855912" cy="252225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1" name="任意多边形 50"/>
            <p:cNvSpPr/>
            <p:nvPr/>
          </p:nvSpPr>
          <p:spPr bwMode="auto">
            <a:xfrm>
              <a:off x="6367463" y="447624"/>
              <a:ext cx="2776537" cy="2522251"/>
            </a:xfrm>
            <a:custGeom>
              <a:avLst/>
              <a:gdLst>
                <a:gd name="T0" fmla="*/ 1429375 w 2775758"/>
                <a:gd name="T1" fmla="*/ 0 h 2522180"/>
                <a:gd name="T2" fmla="*/ 2746421 w 2775758"/>
                <a:gd name="T3" fmla="*/ 770327 h 2522180"/>
                <a:gd name="T4" fmla="*/ 2779655 w 2775758"/>
                <a:gd name="T5" fmla="*/ 850450 h 2522180"/>
                <a:gd name="T6" fmla="*/ 2779655 w 2775758"/>
                <a:gd name="T7" fmla="*/ 1672086 h 2522180"/>
                <a:gd name="T8" fmla="*/ 2746421 w 2775758"/>
                <a:gd name="T9" fmla="*/ 1752209 h 2522180"/>
                <a:gd name="T10" fmla="*/ 1429375 w 2775758"/>
                <a:gd name="T11" fmla="*/ 2522535 h 2522180"/>
                <a:gd name="T12" fmla="*/ 0 w 2775758"/>
                <a:gd name="T13" fmla="*/ 1261270 h 2522180"/>
                <a:gd name="T14" fmla="*/ 1429375 w 277575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060" name="KSO_BC1"/>
          <p:cNvSpPr>
            <a:spLocks noGrp="1" noChangeArrowheads="1"/>
          </p:cNvSpPr>
          <p:nvPr>
            <p:ph type="subTitle" idx="1"/>
          </p:nvPr>
        </p:nvSpPr>
        <p:spPr>
          <a:xfrm>
            <a:off x="1017588" y="4533900"/>
            <a:ext cx="7158037" cy="573088"/>
          </a:xfrm>
        </p:spPr>
        <p:txBody>
          <a:bodyPr/>
          <a:lstStyle>
            <a:lvl1pPr marL="0" indent="0" algn="ctr">
              <a:buFont typeface="Webdings" panose="05030102010509060703" pitchFamily="18" charset="2"/>
              <a:buNone/>
              <a:defRPr>
                <a:solidFill>
                  <a:schemeClr val="folHlink"/>
                </a:solidFill>
              </a:defRPr>
            </a:lvl1pPr>
          </a:lstStyle>
          <a:p>
            <a:r>
              <a:rPr lang="zh-CN"/>
              <a:t>单击此处编辑母版副标题样式</a:t>
            </a:r>
            <a:endParaRPr lang="zh-CN"/>
          </a:p>
        </p:txBody>
      </p:sp>
      <p:sp>
        <p:nvSpPr>
          <p:cNvPr id="2061" name="KSO_BT1"/>
          <p:cNvSpPr>
            <a:spLocks noGrp="1" noChangeArrowheads="1"/>
          </p:cNvSpPr>
          <p:nvPr>
            <p:ph type="ctrTitle"/>
          </p:nvPr>
        </p:nvSpPr>
        <p:spPr>
          <a:xfrm>
            <a:off x="1027113" y="3551238"/>
            <a:ext cx="7140575" cy="887412"/>
          </a:xfrm>
        </p:spPr>
        <p:txBody>
          <a:bodyPr/>
          <a:lstStyle>
            <a:lvl1pPr algn="ctr">
              <a:defRPr sz="4000">
                <a:solidFill>
                  <a:schemeClr val="accent1"/>
                </a:solidFill>
              </a:defRPr>
            </a:lvl1pPr>
          </a:lstStyle>
          <a:p>
            <a:r>
              <a:rPr lang="zh-CN"/>
              <a:t>单击此处编辑母版标题样式</a:t>
            </a:r>
            <a:endParaRPr lang="zh-CN"/>
          </a:p>
        </p:txBody>
      </p:sp>
      <p:sp>
        <p:nvSpPr>
          <p:cNvPr id="12" name="KSO_FD"/>
          <p:cNvSpPr>
            <a:spLocks noGrp="1" noChangeArrowheads="1"/>
          </p:cNvSpPr>
          <p:nvPr>
            <p:ph type="dt" sz="half" idx="10"/>
          </p:nvPr>
        </p:nvSpPr>
        <p:spPr bwMode="auto">
          <a:xfrm>
            <a:off x="457200" y="6245225"/>
            <a:ext cx="2133600" cy="476250"/>
          </a:xfrm>
          <a:prstGeom prst="rect">
            <a:avLst/>
          </a:prstGeom>
          <a:ln>
            <a:miter lim="800000"/>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49596"/>
                </a:solidFill>
                <a:latin typeface="Arial" panose="020B0604020202020204" pitchFamily="34" charset="0"/>
              </a:defRPr>
            </a:lvl1pPr>
          </a:lstStyle>
          <a:p>
            <a:pPr>
              <a:defRPr/>
            </a:pPr>
            <a:endParaRPr lang="en-US"/>
          </a:p>
        </p:txBody>
      </p:sp>
      <p:sp>
        <p:nvSpPr>
          <p:cNvPr id="13" name="KSO_FT"/>
          <p:cNvSpPr>
            <a:spLocks noGrp="1" noChangeArrowheads="1"/>
          </p:cNvSpPr>
          <p:nvPr>
            <p:ph type="ftr" sz="quarter" idx="11"/>
          </p:nvPr>
        </p:nvSpPr>
        <p:spPr bwMode="auto">
          <a:xfrm>
            <a:off x="3124200" y="6245225"/>
            <a:ext cx="2895600" cy="476250"/>
          </a:xfrm>
          <a:prstGeom prst="rect">
            <a:avLst/>
          </a:prstGeom>
          <a:ln>
            <a:miter lim="800000"/>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49596"/>
                </a:solidFill>
                <a:latin typeface="Arial" panose="020B0604020202020204" pitchFamily="34" charset="0"/>
              </a:defRPr>
            </a:lvl1pPr>
          </a:lstStyle>
          <a:p>
            <a:pPr>
              <a:defRPr/>
            </a:pPr>
            <a:endParaRPr lang="zh-CN" altLang="en-US"/>
          </a:p>
        </p:txBody>
      </p:sp>
      <p:sp>
        <p:nvSpPr>
          <p:cNvPr id="14" name="KSO_FN"/>
          <p:cNvSpPr>
            <a:spLocks noGrp="1" noChangeArrowheads="1"/>
          </p:cNvSpPr>
          <p:nvPr>
            <p:ph type="sldNum" sz="quarter" idx="12"/>
          </p:nvPr>
        </p:nvSpPr>
        <p:spPr bwMode="auto">
          <a:xfrm>
            <a:off x="6553200" y="6245225"/>
            <a:ext cx="2133600" cy="476250"/>
          </a:xfrm>
          <a:prstGeom prst="rect">
            <a:avLst/>
          </a:prstGeom>
          <a:ln>
            <a:miter lim="800000"/>
          </a:ln>
        </p:spPr>
        <p:txBody>
          <a:bodyPr vert="horz" wrap="square" lIns="91440" tIns="45720" rIns="91440" bIns="45720" numCol="1" anchor="ctr" anchorCtr="0" compatLnSpc="1"/>
          <a:lstStyle>
            <a:lvl1pPr algn="ctr" eaLnBrk="1" hangingPunct="1">
              <a:buFont typeface="Arial" panose="020B0604020202020204" pitchFamily="34" charset="0"/>
              <a:buNone/>
              <a:defRPr sz="1000">
                <a:solidFill>
                  <a:schemeClr val="bg1"/>
                </a:solidFill>
                <a:cs typeface="Arial" panose="020B0604020202020204" pitchFamily="34" charset="0"/>
              </a:defRPr>
            </a:lvl1pPr>
          </a:lstStyle>
          <a:p>
            <a:pPr>
              <a:defRPr/>
            </a:pPr>
            <a:fld id="{9C6026DB-9772-4CD3-AB27-2D51D97537AF}"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5113" y="0"/>
            <a:ext cx="2095500" cy="62722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0"/>
            <a:ext cx="6138863" cy="62722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339725" y="0"/>
            <a:ext cx="8370888"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23850" y="1079500"/>
            <a:ext cx="8361363" cy="5192713"/>
          </a:xfrm>
        </p:spPr>
        <p:txBody>
          <a:bodyPr/>
          <a:lstStyle/>
          <a:p>
            <a:pPr lvl="0"/>
            <a:endParaRPr lang="zh-CN" altLang="en-US" noProof="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39725" y="0"/>
            <a:ext cx="8370888"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23850" y="1079500"/>
            <a:ext cx="8361363" cy="5192713"/>
          </a:xfrm>
        </p:spPr>
        <p:txBody>
          <a:bodyPr/>
          <a:lstStyle/>
          <a:p>
            <a:pPr lvl="0"/>
            <a:endParaRPr lang="zh-CN" altLang="en-US" noProof="0"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685800"/>
            <a:ext cx="7793038" cy="609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962400" cy="449580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00600" y="1981200"/>
            <a:ext cx="3962400" cy="449580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6"/>
          <p:cNvSpPr>
            <a:spLocks noGrp="1" noChangeArrowheads="1"/>
          </p:cNvSpPr>
          <p:nvPr>
            <p:ph type="dt" sz="half" idx="10"/>
          </p:nvPr>
        </p:nvSpPr>
        <p:spPr>
          <a:xfrm>
            <a:off x="395288" y="6526213"/>
            <a:ext cx="1944687" cy="215900"/>
          </a:xfrm>
          <a:prstGeom prst="rect">
            <a:avLst/>
          </a:prstGeom>
        </p:spPr>
        <p:txBody>
          <a:bodyPr/>
          <a:lstStyle>
            <a:lvl1pPr>
              <a:defRPr/>
            </a:lvl1pPr>
          </a:lstStyle>
          <a:p>
            <a:pPr>
              <a:defRPr/>
            </a:pPr>
            <a:fld id="{A62E7895-3960-4EA2-8F72-778A69270E9E}" type="datetime1">
              <a:rPr lang="zh-CN" altLang="en-US"/>
            </a:fld>
            <a:endParaRPr lang="zh-CN" altLang="zh-CN"/>
          </a:p>
        </p:txBody>
      </p:sp>
      <p:sp>
        <p:nvSpPr>
          <p:cNvPr id="6" name="Rectangle 7"/>
          <p:cNvSpPr>
            <a:spLocks noGrp="1" noChangeArrowheads="1"/>
          </p:cNvSpPr>
          <p:nvPr>
            <p:ph type="ftr" sz="quarter" idx="11"/>
          </p:nvPr>
        </p:nvSpPr>
        <p:spPr>
          <a:xfrm>
            <a:off x="2232025" y="6526213"/>
            <a:ext cx="4968875" cy="215900"/>
          </a:xfrm>
          <a:prstGeom prst="rect">
            <a:avLst/>
          </a:prstGeom>
        </p:spPr>
        <p:txBody>
          <a:bodyPr/>
          <a:lstStyle>
            <a:lvl1pPr>
              <a:defRPr/>
            </a:lvl1pPr>
          </a:lstStyle>
          <a:p>
            <a:pPr>
              <a:defRPr/>
            </a:pPr>
            <a:r>
              <a:rPr lang="en-US" altLang="zh-CN"/>
              <a:t>©</a:t>
            </a:r>
            <a:r>
              <a:rPr lang="en-US" altLang="zh-CN">
                <a:solidFill>
                  <a:schemeClr val="accent1">
                    <a:lumMod val="75000"/>
                  </a:schemeClr>
                </a:solidFill>
              </a:rPr>
              <a:t> </a:t>
            </a:r>
            <a:r>
              <a:rPr lang="en-US" altLang="zh-CN"/>
              <a:t>The Institute of Business Intelligence, HFUT</a:t>
            </a:r>
            <a:endParaRPr lang="en-US" altLang="zh-CN"/>
          </a:p>
        </p:txBody>
      </p:sp>
      <p:sp>
        <p:nvSpPr>
          <p:cNvPr id="7" name="Rectangle 8"/>
          <p:cNvSpPr>
            <a:spLocks noGrp="1" noChangeArrowheads="1"/>
          </p:cNvSpPr>
          <p:nvPr>
            <p:ph type="sldNum" sz="quarter" idx="12"/>
          </p:nvPr>
        </p:nvSpPr>
        <p:spPr>
          <a:xfrm>
            <a:off x="7451725" y="6526213"/>
            <a:ext cx="1296988" cy="215900"/>
          </a:xfrm>
          <a:prstGeom prst="rect">
            <a:avLst/>
          </a:prstGeom>
        </p:spPr>
        <p:txBody>
          <a:bodyPr/>
          <a:lstStyle>
            <a:lvl1pPr>
              <a:defRPr/>
            </a:lvl1pPr>
          </a:lstStyle>
          <a:p>
            <a:pPr>
              <a:defRPr/>
            </a:pPr>
            <a:fld id="{FDC614A6-8E01-4FCF-8F1D-38AF1B2CA31F}" type="slidenum">
              <a:rPr lang="en-US" altLang="en-US"/>
            </a:fld>
            <a:r>
              <a:rPr lang="en-US" altLang="en-US" dirty="0"/>
              <a:t>/</a:t>
            </a:r>
            <a:r>
              <a:rPr lang="en-US" altLang="zh-CN" dirty="0"/>
              <a:t>100</a:t>
            </a:r>
            <a:endParaRPr lang="en-US" altLang="en-US"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84713" y="765175"/>
            <a:ext cx="4064000" cy="27066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84713" y="3624263"/>
            <a:ext cx="4064000" cy="2708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228600" y="6400800"/>
            <a:ext cx="1905000" cy="457200"/>
          </a:xfrm>
          <a:prstGeom prst="rect">
            <a:avLst/>
          </a:prstGeom>
        </p:spPr>
        <p:txBody>
          <a:bodyPr/>
          <a:lstStyle>
            <a:lvl1pPr>
              <a:defRPr/>
            </a:lvl1pPr>
          </a:lstStyle>
          <a:p>
            <a:pPr>
              <a:defRPr/>
            </a:pPr>
            <a:fld id="{6D29C877-496D-4623-8FA6-04B49C5B76F6}" type="datetime4">
              <a:rPr lang="zh-CN" altLang="en-US"/>
            </a:fld>
            <a:endParaRPr lang="en-US" altLang="zh-CN"/>
          </a:p>
        </p:txBody>
      </p:sp>
      <p:sp>
        <p:nvSpPr>
          <p:cNvPr id="7" name="页脚占位符 6"/>
          <p:cNvSpPr>
            <a:spLocks noGrp="1"/>
          </p:cNvSpPr>
          <p:nvPr>
            <p:ph type="ftr" sz="quarter" idx="11"/>
          </p:nvPr>
        </p:nvSpPr>
        <p:spPr>
          <a:xfrm>
            <a:off x="3429000" y="6477000"/>
            <a:ext cx="2895600" cy="381000"/>
          </a:xfrm>
          <a:prstGeom prst="rect">
            <a:avLst/>
          </a:prstGeom>
        </p:spPr>
        <p:txBody>
          <a:bodyPr/>
          <a:lstStyle>
            <a:lvl1pPr>
              <a:defRPr/>
            </a:lvl1pPr>
          </a:lstStyle>
          <a:p>
            <a:pPr>
              <a:defRPr/>
            </a:pPr>
            <a:r>
              <a:rPr lang="en-US" altLang="zh-CN"/>
              <a:t>DMKD  Sides By MAO</a:t>
            </a:r>
            <a:endParaRPr lang="en-US" altLang="zh-CN"/>
          </a:p>
        </p:txBody>
      </p:sp>
      <p:sp>
        <p:nvSpPr>
          <p:cNvPr id="8" name="灯片编号占位符 7"/>
          <p:cNvSpPr>
            <a:spLocks noGrp="1"/>
          </p:cNvSpPr>
          <p:nvPr>
            <p:ph type="sldNum" sz="quarter" idx="12"/>
          </p:nvPr>
        </p:nvSpPr>
        <p:spPr>
          <a:xfrm>
            <a:off x="7239000" y="6400800"/>
            <a:ext cx="1905000" cy="457200"/>
          </a:xfrm>
          <a:prstGeom prst="rect">
            <a:avLst/>
          </a:prstGeom>
        </p:spPr>
        <p:txBody>
          <a:bodyPr/>
          <a:lstStyle>
            <a:lvl1pPr>
              <a:defRPr/>
            </a:lvl1pPr>
          </a:lstStyle>
          <a:p>
            <a:pPr>
              <a:defRPr/>
            </a:pPr>
            <a:fld id="{2C68A662-FA47-496A-ABD2-7D7801A8D1B3}" type="slidenum">
              <a:rPr lang="zh-CN" alt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43000" y="685800"/>
            <a:ext cx="7793038" cy="609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685800" y="1981200"/>
            <a:ext cx="8077200" cy="4495800"/>
          </a:xfrm>
          <a:prstGeom prst="rect">
            <a:avLst/>
          </a:prstGeom>
        </p:spPr>
        <p:txBody>
          <a:bodyPr/>
          <a:lstStyle/>
          <a:p>
            <a:pPr lvl="0"/>
            <a:endParaRPr lang="zh-CN" altLang="en-US" noProof="0" smtClean="0"/>
          </a:p>
        </p:txBody>
      </p:sp>
      <p:sp>
        <p:nvSpPr>
          <p:cNvPr id="4" name="Rectangle 6"/>
          <p:cNvSpPr>
            <a:spLocks noGrp="1" noChangeArrowheads="1"/>
          </p:cNvSpPr>
          <p:nvPr>
            <p:ph type="dt" sz="half" idx="10"/>
          </p:nvPr>
        </p:nvSpPr>
        <p:spPr>
          <a:xfrm>
            <a:off x="395288" y="6526213"/>
            <a:ext cx="1944687" cy="215900"/>
          </a:xfrm>
          <a:prstGeom prst="rect">
            <a:avLst/>
          </a:prstGeom>
        </p:spPr>
        <p:txBody>
          <a:bodyPr/>
          <a:lstStyle>
            <a:lvl1pPr>
              <a:defRPr/>
            </a:lvl1pPr>
          </a:lstStyle>
          <a:p>
            <a:pPr>
              <a:defRPr/>
            </a:pPr>
            <a:fld id="{6A439CDC-4B3C-4592-B7A3-0917415336B3}" type="datetime1">
              <a:rPr lang="zh-CN" altLang="en-US"/>
            </a:fld>
            <a:endParaRPr lang="zh-CN" altLang="zh-CN"/>
          </a:p>
        </p:txBody>
      </p:sp>
      <p:sp>
        <p:nvSpPr>
          <p:cNvPr id="5" name="Rectangle 7"/>
          <p:cNvSpPr>
            <a:spLocks noGrp="1" noChangeArrowheads="1"/>
          </p:cNvSpPr>
          <p:nvPr>
            <p:ph type="ftr" sz="quarter" idx="11"/>
          </p:nvPr>
        </p:nvSpPr>
        <p:spPr>
          <a:xfrm>
            <a:off x="2232025" y="6526213"/>
            <a:ext cx="4968875" cy="215900"/>
          </a:xfrm>
          <a:prstGeom prst="rect">
            <a:avLst/>
          </a:prstGeom>
        </p:spPr>
        <p:txBody>
          <a:bodyPr/>
          <a:lstStyle>
            <a:lvl1pPr>
              <a:defRPr/>
            </a:lvl1pPr>
          </a:lstStyle>
          <a:p>
            <a:pPr>
              <a:defRPr/>
            </a:pPr>
            <a:r>
              <a:rPr lang="en-US" altLang="zh-CN"/>
              <a:t>©</a:t>
            </a:r>
            <a:r>
              <a:rPr lang="en-US" altLang="zh-CN">
                <a:solidFill>
                  <a:schemeClr val="accent1">
                    <a:lumMod val="75000"/>
                  </a:schemeClr>
                </a:solidFill>
              </a:rPr>
              <a:t> </a:t>
            </a:r>
            <a:r>
              <a:rPr lang="en-US" altLang="zh-CN"/>
              <a:t>The Institute of Business Intelligence, HFUT</a:t>
            </a:r>
            <a:endParaRPr lang="en-US" altLang="zh-CN"/>
          </a:p>
        </p:txBody>
      </p:sp>
      <p:sp>
        <p:nvSpPr>
          <p:cNvPr id="6" name="Rectangle 8"/>
          <p:cNvSpPr>
            <a:spLocks noGrp="1" noChangeArrowheads="1"/>
          </p:cNvSpPr>
          <p:nvPr>
            <p:ph type="sldNum" sz="quarter" idx="12"/>
          </p:nvPr>
        </p:nvSpPr>
        <p:spPr>
          <a:xfrm>
            <a:off x="7451725" y="6526213"/>
            <a:ext cx="1296988" cy="215900"/>
          </a:xfrm>
          <a:prstGeom prst="rect">
            <a:avLst/>
          </a:prstGeom>
        </p:spPr>
        <p:txBody>
          <a:bodyPr/>
          <a:lstStyle>
            <a:lvl1pPr>
              <a:defRPr/>
            </a:lvl1pPr>
          </a:lstStyle>
          <a:p>
            <a:pPr>
              <a:defRPr/>
            </a:pPr>
            <a:fld id="{96555C88-6A4F-436A-9828-92261062B214}" type="slidenum">
              <a:rPr lang="en-US" altLang="en-US"/>
            </a:fld>
            <a:r>
              <a:rPr lang="en-US" altLang="en-US" dirty="0"/>
              <a:t>/</a:t>
            </a:r>
            <a:r>
              <a:rPr lang="en-US" altLang="zh-CN" dirty="0"/>
              <a:t>100</a:t>
            </a:r>
            <a:endParaRPr lang="en-US" alt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18903" cy="173126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0" y="1731264"/>
            <a:ext cx="118903" cy="1697736"/>
          </a:xfrm>
          <a:prstGeom prst="rect">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userDrawn="1"/>
        </p:nvSpPr>
        <p:spPr>
          <a:xfrm>
            <a:off x="0" y="3429000"/>
            <a:ext cx="118903" cy="1731264"/>
          </a:xfrm>
          <a:prstGeom prst="rect">
            <a:avLst/>
          </a:prstGeom>
          <a:solidFill>
            <a:srgbClr val="009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0" y="5160264"/>
            <a:ext cx="118903" cy="1697736"/>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userDrawn="1"/>
        </p:nvSpPr>
        <p:spPr>
          <a:xfrm>
            <a:off x="9025098" y="0"/>
            <a:ext cx="118903" cy="1731264"/>
          </a:xfrm>
          <a:prstGeom prst="rect">
            <a:avLst/>
          </a:prstGeom>
          <a:solidFill>
            <a:srgbClr val="67A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9025098" y="1731264"/>
            <a:ext cx="118903" cy="1697736"/>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userDrawn="1"/>
        </p:nvSpPr>
        <p:spPr>
          <a:xfrm>
            <a:off x="9025098" y="3429000"/>
            <a:ext cx="118903" cy="173126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userDrawn="1"/>
        </p:nvSpPr>
        <p:spPr>
          <a:xfrm>
            <a:off x="9025098" y="5160264"/>
            <a:ext cx="118903" cy="1697736"/>
          </a:xfrm>
          <a:prstGeom prst="rect">
            <a:avLst/>
          </a:prstGeom>
          <a:solidFill>
            <a:srgbClr val="C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userDrawn="1"/>
        </p:nvSpPr>
        <p:spPr>
          <a:xfrm>
            <a:off x="118903" y="0"/>
            <a:ext cx="1746382" cy="146304"/>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矩形 21"/>
          <p:cNvSpPr/>
          <p:nvPr userDrawn="1"/>
        </p:nvSpPr>
        <p:spPr>
          <a:xfrm>
            <a:off x="1865376" y="0"/>
            <a:ext cx="1819716" cy="146304"/>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矩形 22"/>
          <p:cNvSpPr/>
          <p:nvPr userDrawn="1"/>
        </p:nvSpPr>
        <p:spPr>
          <a:xfrm>
            <a:off x="3611850" y="0"/>
            <a:ext cx="1810390" cy="14630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userDrawn="1"/>
        </p:nvSpPr>
        <p:spPr>
          <a:xfrm>
            <a:off x="5422331" y="0"/>
            <a:ext cx="1737331" cy="14630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userDrawn="1"/>
        </p:nvSpPr>
        <p:spPr>
          <a:xfrm>
            <a:off x="7159753" y="0"/>
            <a:ext cx="1865253" cy="14630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userDrawn="1"/>
        </p:nvSpPr>
        <p:spPr>
          <a:xfrm>
            <a:off x="109668" y="6711696"/>
            <a:ext cx="1746382" cy="146304"/>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userDrawn="1"/>
        </p:nvSpPr>
        <p:spPr>
          <a:xfrm>
            <a:off x="1856141" y="6711696"/>
            <a:ext cx="1819716" cy="146304"/>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userDrawn="1"/>
        </p:nvSpPr>
        <p:spPr>
          <a:xfrm>
            <a:off x="3602614" y="6711696"/>
            <a:ext cx="1810390" cy="14630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矩形 28"/>
          <p:cNvSpPr/>
          <p:nvPr userDrawn="1"/>
        </p:nvSpPr>
        <p:spPr>
          <a:xfrm>
            <a:off x="5413095" y="6711696"/>
            <a:ext cx="1737331" cy="14630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userDrawn="1"/>
        </p:nvSpPr>
        <p:spPr>
          <a:xfrm>
            <a:off x="7150517" y="6711696"/>
            <a:ext cx="1874489" cy="14630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0" y="0"/>
            <a:ext cx="9144000" cy="857250"/>
          </a:xfrm>
          <a:prstGeom prst="rect">
            <a:avLst/>
          </a:prstGeom>
          <a:noFill/>
          <a:extLst>
            <a:ext uri="{909E8E84-426E-40DD-AFC4-6F175D3DCCD1}">
              <a14:hiddenFill xmlns:a14="http://schemas.microsoft.com/office/drawing/2010/main">
                <a:solidFill>
                  <a:srgbClr val="0070C0"/>
                </a:solidFill>
              </a14:hiddenFill>
            </a:ext>
          </a:extLst>
        </p:spPr>
        <p:txBody>
          <a:bodyPr rtlCol="0">
            <a:noAutofit/>
            <a:scene3d>
              <a:camera prst="orthographicFront"/>
              <a:lightRig rig="soft" dir="t">
                <a:rot lat="0" lon="0" rev="15600000"/>
              </a:lightRig>
            </a:scene3d>
            <a:sp3d extrusionH="57150" prstMaterial="softEdge">
              <a:bevelT w="25400" h="38100"/>
            </a:sp3d>
          </a:bodyPr>
          <a:lstStyle>
            <a:lvl1pPr algn="l">
              <a:defRPr sz="2800" b="1">
                <a:solidFill>
                  <a:schemeClr val="accent4"/>
                </a:solidFill>
                <a:effectLst/>
              </a:defRPr>
            </a:lvl1pPr>
          </a:lstStyle>
          <a:p>
            <a:r>
              <a:rPr lang="zh-CN" altLang="en-US" smtClean="0"/>
              <a:t>单击此处编辑母版标题样式</a:t>
            </a:r>
            <a:endParaRPr lang="zh-CN" altLang="en-US" dirty="0"/>
          </a:p>
        </p:txBody>
      </p:sp>
      <p:sp>
        <p:nvSpPr>
          <p:cNvPr id="9" name="Content Placeholder 2"/>
          <p:cNvSpPr>
            <a:spLocks noGrp="1"/>
          </p:cNvSpPr>
          <p:nvPr>
            <p:ph idx="1"/>
          </p:nvPr>
        </p:nvSpPr>
        <p:spPr>
          <a:xfrm>
            <a:off x="142844" y="1000108"/>
            <a:ext cx="8786874" cy="5073427"/>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6_仅标题">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0" y="0"/>
            <a:ext cx="9144000" cy="857250"/>
          </a:xfrm>
          <a:prstGeom prst="rect">
            <a:avLst/>
          </a:prstGeom>
          <a:noFill/>
          <a:extLst>
            <a:ext uri="{909E8E84-426E-40DD-AFC4-6F175D3DCCD1}">
              <a14:hiddenFill xmlns:a14="http://schemas.microsoft.com/office/drawing/2010/main">
                <a:solidFill>
                  <a:srgbClr val="0070C0"/>
                </a:solidFill>
              </a14:hiddenFill>
            </a:ext>
          </a:extLst>
        </p:spPr>
        <p:txBody>
          <a:bodyPr rtlCol="0">
            <a:noAutofit/>
            <a:scene3d>
              <a:camera prst="orthographicFront"/>
              <a:lightRig rig="soft" dir="t">
                <a:rot lat="0" lon="0" rev="15600000"/>
              </a:lightRig>
            </a:scene3d>
            <a:sp3d extrusionH="57150" prstMaterial="softEdge">
              <a:bevelT w="25400" h="38100"/>
            </a:sp3d>
          </a:bodyPr>
          <a:lstStyle>
            <a:lvl1pPr algn="l">
              <a:defRPr sz="2800" b="1">
                <a:solidFill>
                  <a:schemeClr val="accent4"/>
                </a:solidFill>
                <a:effectLst/>
              </a:defRPr>
            </a:lvl1pPr>
          </a:lstStyle>
          <a:p>
            <a:r>
              <a:rPr lang="zh-CN" altLang="en-US" smtClean="0"/>
              <a:t>单击此处编辑母版标题样式</a:t>
            </a:r>
            <a:endParaRPr lang="zh-CN" altLang="en-US" dirty="0"/>
          </a:p>
        </p:txBody>
      </p:sp>
      <p:sp>
        <p:nvSpPr>
          <p:cNvPr id="9" name="Content Placeholder 2"/>
          <p:cNvSpPr>
            <a:spLocks noGrp="1"/>
          </p:cNvSpPr>
          <p:nvPr>
            <p:ph idx="1"/>
          </p:nvPr>
        </p:nvSpPr>
        <p:spPr>
          <a:xfrm>
            <a:off x="142844" y="1000108"/>
            <a:ext cx="8786874" cy="5073427"/>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2438400"/>
            <a:ext cx="9009063" cy="1052513"/>
            <a:chOff x="0" y="1536"/>
            <a:chExt cx="5675" cy="663"/>
          </a:xfrm>
        </p:grpSpPr>
        <p:grpSp>
          <p:nvGrpSpPr>
            <p:cNvPr id="5" name="Group 3"/>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grpSp>
        <p:grpSp>
          <p:nvGrpSpPr>
            <p:cNvPr id="6" name="Group 6"/>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endParaRPr lang="zh-CN" altLang="en-US" sz="3200" smtClean="0">
                <a:solidFill>
                  <a:srgbClr val="FFFFFF"/>
                </a:solidFill>
                <a:latin typeface="隶书" panose="02010509060101010101" pitchFamily="49" charset="-122"/>
                <a:ea typeface="隶书" panose="02010509060101010101" pitchFamily="49" charset="-122"/>
              </a:endParaRPr>
            </a:p>
          </p:txBody>
        </p:sp>
      </p:grpSp>
      <p:sp>
        <p:nvSpPr>
          <p:cNvPr id="14" name="Rectangle 17"/>
          <p:cNvSpPr>
            <a:spLocks noChangeArrowheads="1"/>
          </p:cNvSpPr>
          <p:nvPr/>
        </p:nvSpPr>
        <p:spPr bwMode="auto">
          <a:xfrm>
            <a:off x="8694738" y="6553200"/>
            <a:ext cx="449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69C4D737-2580-4AE2-9D61-A72619AF8851}" type="slidenum">
              <a:rPr lang="zh-CN" altLang="en-US" sz="1400" smtClean="0">
                <a:solidFill>
                  <a:srgbClr val="1C1C1C"/>
                </a:solidFill>
                <a:latin typeface="Tahoma" panose="020B0604030504040204" pitchFamily="34" charset="0"/>
              </a:rPr>
            </a:fld>
            <a:endParaRPr lang="en-US" altLang="zh-CN" sz="1400" smtClean="0">
              <a:solidFill>
                <a:srgbClr val="1C1C1C"/>
              </a:solidFill>
              <a:latin typeface="Tahoma" panose="020B0604030504040204" pitchFamily="34" charset="0"/>
            </a:endParaRPr>
          </a:p>
        </p:txBody>
      </p:sp>
      <p:sp>
        <p:nvSpPr>
          <p:cNvPr id="14348" name="Rectangle 12"/>
          <p:cNvSpPr>
            <a:spLocks noGrp="1" noChangeArrowheads="1"/>
          </p:cNvSpPr>
          <p:nvPr>
            <p:ph type="ctrTitle"/>
          </p:nvPr>
        </p:nvSpPr>
        <p:spPr>
          <a:xfrm>
            <a:off x="990600" y="1828800"/>
            <a:ext cx="7772400" cy="11430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a:r>
              <a:rPr lang="en-US" altLang="zh-CN" noProof="0" smtClean="0"/>
              <a:t>Click to edit Master title style</a:t>
            </a:r>
            <a:endParaRPr lang="en-US" altLang="zh-CN" noProof="0" smtClean="0"/>
          </a:p>
        </p:txBody>
      </p:sp>
      <p:sp>
        <p:nvSpPr>
          <p:cNvPr id="14349" name="Rectangle 13"/>
          <p:cNvSpPr>
            <a:spLocks noGrp="1" noChangeArrowheads="1"/>
          </p:cNvSpPr>
          <p:nvPr>
            <p:ph type="subTitle" idx="1"/>
          </p:nvPr>
        </p:nvSpPr>
        <p:spPr>
          <a:xfrm>
            <a:off x="1371600" y="3886200"/>
            <a:ext cx="6400800" cy="1752600"/>
          </a:xfrm>
          <a:ln w="9525" cmpd="sng">
            <a:noFill/>
          </a:ln>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 typeface="Wingdings" panose="05000000000000000000" pitchFamily="2" charset="2"/>
              <a:buNone/>
              <a:defRPr/>
            </a:lvl1pPr>
          </a:lstStyle>
          <a:p>
            <a:pPr lvl="0"/>
            <a:r>
              <a:rPr lang="en-US" altLang="zh-CN" noProof="0" smtClean="0"/>
              <a:t>Click to edit Master subtitle style</a:t>
            </a:r>
            <a:endParaRPr lang="en-US" altLang="zh-CN" noProof="0" smtClean="0"/>
          </a:p>
        </p:txBody>
      </p:sp>
      <p:sp>
        <p:nvSpPr>
          <p:cNvPr id="15" name="Rectangle 14"/>
          <p:cNvSpPr>
            <a:spLocks noGrp="1" noChangeArrowheads="1"/>
          </p:cNvSpPr>
          <p:nvPr>
            <p:ph type="dt" sz="half" idx="10"/>
          </p:nvPr>
        </p:nvSpPr>
        <p:spPr>
          <a:xfrm>
            <a:off x="990600" y="6248400"/>
            <a:ext cx="1905000" cy="457200"/>
          </a:xfrm>
        </p:spPr>
        <p:txBody>
          <a:bodyPr/>
          <a:lstStyle>
            <a:lvl1pPr eaLnBrk="0" hangingPunct="0">
              <a:defRPr sz="1400">
                <a:solidFill>
                  <a:srgbClr val="1C1C1C"/>
                </a:solidFill>
              </a:defRPr>
            </a:lvl1pPr>
          </a:lstStyle>
          <a:p>
            <a:pPr>
              <a:defRPr/>
            </a:pPr>
            <a:fld id="{C8119BA2-256F-4579-8C17-1C4DA560447C}" type="datetime4">
              <a:rPr lang="zh-CN" altLang="en-US"/>
            </a:fld>
            <a:endParaRPr lang="en-US" altLang="zh-CN"/>
          </a:p>
        </p:txBody>
      </p:sp>
      <p:sp>
        <p:nvSpPr>
          <p:cNvPr id="16" name="Rectangle 15"/>
          <p:cNvSpPr>
            <a:spLocks noGrp="1" noChangeArrowheads="1"/>
          </p:cNvSpPr>
          <p:nvPr>
            <p:ph type="ftr" sz="quarter" idx="11"/>
          </p:nvPr>
        </p:nvSpPr>
        <p:spPr>
          <a:xfrm>
            <a:off x="3429000" y="6248400"/>
            <a:ext cx="2895600" cy="457200"/>
          </a:xfrm>
        </p:spPr>
        <p:txBody>
          <a:bodyPr/>
          <a:lstStyle>
            <a:lvl1pPr eaLnBrk="0" hangingPunct="0">
              <a:defRPr sz="1400">
                <a:solidFill>
                  <a:srgbClr val="1C1C1C"/>
                </a:solidFill>
              </a:defRPr>
            </a:lvl1pPr>
          </a:lstStyle>
          <a:p>
            <a:pPr>
              <a:defRPr/>
            </a:pPr>
            <a:r>
              <a:rPr lang="zh-CN" altLang="en-US"/>
              <a:t>Data Mining: Concepts and Techniques</a:t>
            </a:r>
            <a:endParaRPr lang="en-US" altLang="zh-CN"/>
          </a:p>
        </p:txBody>
      </p:sp>
      <p:sp>
        <p:nvSpPr>
          <p:cNvPr id="17" name="Rectangle 16"/>
          <p:cNvSpPr>
            <a:spLocks noGrp="1" noChangeArrowheads="1"/>
          </p:cNvSpPr>
          <p:nvPr>
            <p:ph type="sldNum" sz="quarter" idx="12"/>
          </p:nvPr>
        </p:nvSpPr>
        <p:spPr>
          <a:xfrm>
            <a:off x="6858000" y="6248400"/>
            <a:ext cx="1905000" cy="457200"/>
          </a:xfrm>
        </p:spPr>
        <p:txBody>
          <a:bodyPr/>
          <a:lstStyle>
            <a:lvl1pPr algn="l" eaLnBrk="0" hangingPunct="0">
              <a:defRPr>
                <a:solidFill>
                  <a:srgbClr val="1C1C1C"/>
                </a:solidFill>
              </a:defRPr>
            </a:lvl1pPr>
          </a:lstStyle>
          <a:p>
            <a:pPr>
              <a:defRPr/>
            </a:pPr>
            <a:fld id="{A6E53E48-0B3E-46A4-8815-1AED4F89BF0E}" type="slidenum">
              <a:rPr lang="zh-CN" altLang="en-US"/>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0" hangingPunct="0">
              <a:defRPr/>
            </a:lvl1pPr>
          </a:lstStyle>
          <a:p>
            <a:pPr>
              <a:defRPr/>
            </a:pPr>
            <a:fld id="{C1A387C7-69C3-4B15-9EB0-728ACA557012}"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algn="l" eaLnBrk="0" hangingPunct="0">
              <a:defRPr/>
            </a:lvl1pPr>
          </a:lstStyle>
          <a:p>
            <a:pPr>
              <a:defRPr/>
            </a:pPr>
            <a:fld id="{4D9432D4-2066-4AA0-97BD-8CD5C7FE6BFF}" type="slidenum">
              <a:rPr lang="zh-CN" altLang="en-US"/>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eaLnBrk="0" hangingPunct="0">
              <a:defRPr/>
            </a:lvl1pPr>
          </a:lstStyle>
          <a:p>
            <a:pPr>
              <a:defRPr/>
            </a:pPr>
            <a:fld id="{0D68728D-5FE2-47ED-9034-AD637BF16CA8}"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algn="l" eaLnBrk="0" hangingPunct="0">
              <a:defRPr/>
            </a:lvl1pPr>
          </a:lstStyle>
          <a:p>
            <a:pPr>
              <a:defRPr/>
            </a:pPr>
            <a:fld id="{6B679BA4-6636-446D-B488-D17327A11E4E}" type="slidenum">
              <a:rPr lang="zh-CN" altLang="en-US"/>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847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eaLnBrk="0" hangingPunct="0">
              <a:defRPr/>
            </a:lvl1pPr>
          </a:lstStyle>
          <a:p>
            <a:pPr>
              <a:defRPr/>
            </a:pPr>
            <a:fld id="{1F198BA2-B1EF-4671-9394-CD7283180B2C}"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algn="l" eaLnBrk="0" hangingPunct="0">
              <a:defRPr/>
            </a:lvl1pPr>
          </a:lstStyle>
          <a:p>
            <a:pPr>
              <a:defRPr/>
            </a:pPr>
            <a:fld id="{92D4A7AD-D85F-4948-8A75-93CBF51C1DE1}" type="slidenum">
              <a:rPr lang="zh-CN" altLang="en-US"/>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eaLnBrk="0" hangingPunct="0">
              <a:defRPr/>
            </a:lvl1pPr>
          </a:lstStyle>
          <a:p>
            <a:pPr>
              <a:defRPr/>
            </a:pPr>
            <a:fld id="{0A56C192-D287-4E43-96C7-C304EC5C76F4}" type="datetime4">
              <a:rPr lang="zh-CN" altLang="en-US"/>
            </a:fld>
            <a:endParaRPr lang="en-US" altLang="zh-CN"/>
          </a:p>
        </p:txBody>
      </p:sp>
      <p:sp>
        <p:nvSpPr>
          <p:cNvPr id="8" name="页脚占位符 7"/>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9" name="灯片编号占位符 8"/>
          <p:cNvSpPr>
            <a:spLocks noGrp="1"/>
          </p:cNvSpPr>
          <p:nvPr>
            <p:ph type="sldNum" sz="quarter" idx="12"/>
          </p:nvPr>
        </p:nvSpPr>
        <p:spPr/>
        <p:txBody>
          <a:bodyPr/>
          <a:lstStyle>
            <a:lvl1pPr algn="l" eaLnBrk="0" hangingPunct="0">
              <a:defRPr/>
            </a:lvl1pPr>
          </a:lstStyle>
          <a:p>
            <a:pPr>
              <a:defRPr/>
            </a:pPr>
            <a:fld id="{C27002A4-4285-4FCF-9E6D-F0FFE0361045}" type="slidenum">
              <a:rPr lang="zh-CN" altLang="en-US"/>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eaLnBrk="0" hangingPunct="0">
              <a:defRPr/>
            </a:lvl1pPr>
          </a:lstStyle>
          <a:p>
            <a:pPr>
              <a:defRPr/>
            </a:pPr>
            <a:fld id="{DFF14A66-A596-4BD5-9D6F-4E605197DE82}" type="datetime4">
              <a:rPr lang="zh-CN" altLang="en-US"/>
            </a:fld>
            <a:endParaRPr lang="en-US" altLang="zh-CN"/>
          </a:p>
        </p:txBody>
      </p:sp>
      <p:sp>
        <p:nvSpPr>
          <p:cNvPr id="4" name="页脚占位符 3"/>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5" name="灯片编号占位符 4"/>
          <p:cNvSpPr>
            <a:spLocks noGrp="1"/>
          </p:cNvSpPr>
          <p:nvPr>
            <p:ph type="sldNum" sz="quarter" idx="12"/>
          </p:nvPr>
        </p:nvSpPr>
        <p:spPr/>
        <p:txBody>
          <a:bodyPr/>
          <a:lstStyle>
            <a:lvl1pPr algn="l" eaLnBrk="0" hangingPunct="0">
              <a:defRPr/>
            </a:lvl1pPr>
          </a:lstStyle>
          <a:p>
            <a:pPr>
              <a:defRPr/>
            </a:pPr>
            <a:fld id="{322B9DD0-1171-4A6D-9E5F-E897D2C9A529}" type="slidenum">
              <a:rPr lang="zh-CN" altLang="en-US"/>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hangingPunct="0">
              <a:defRPr/>
            </a:lvl1pPr>
          </a:lstStyle>
          <a:p>
            <a:pPr>
              <a:defRPr/>
            </a:pPr>
            <a:fld id="{6320FC88-B987-4FD9-AD45-385685777D9A}" type="datetime4">
              <a:rPr lang="zh-CN" altLang="en-US"/>
            </a:fld>
            <a:endParaRPr lang="en-US" altLang="zh-CN"/>
          </a:p>
        </p:txBody>
      </p:sp>
      <p:sp>
        <p:nvSpPr>
          <p:cNvPr id="3" name="页脚占位符 2"/>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4" name="灯片编号占位符 3"/>
          <p:cNvSpPr>
            <a:spLocks noGrp="1"/>
          </p:cNvSpPr>
          <p:nvPr>
            <p:ph type="sldNum" sz="quarter" idx="12"/>
          </p:nvPr>
        </p:nvSpPr>
        <p:spPr/>
        <p:txBody>
          <a:bodyPr/>
          <a:lstStyle>
            <a:lvl1pPr algn="l" eaLnBrk="0" hangingPunct="0">
              <a:defRPr/>
            </a:lvl1pPr>
          </a:lstStyle>
          <a:p>
            <a:pPr>
              <a:defRPr/>
            </a:pPr>
            <a:fld id="{0CE27848-5E57-4C9D-8463-E52DF70DC8A4}" type="slidenum">
              <a:rPr lang="zh-CN" altLang="en-US"/>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eaLnBrk="0" hangingPunct="0">
              <a:defRPr/>
            </a:lvl1pPr>
          </a:lstStyle>
          <a:p>
            <a:pPr>
              <a:defRPr/>
            </a:pPr>
            <a:fld id="{A6F00DEB-7792-4655-B1B9-F2766E885C0D}"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algn="l" eaLnBrk="0" hangingPunct="0">
              <a:defRPr/>
            </a:lvl1pPr>
          </a:lstStyle>
          <a:p>
            <a:pPr>
              <a:defRPr/>
            </a:pPr>
            <a:fld id="{9998E5C1-33B8-48CF-86EF-DD9E0FE0148E}" type="slidenum">
              <a:rPr lang="zh-CN" altLang="en-US"/>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eaLnBrk="0" hangingPunct="0">
              <a:defRPr/>
            </a:lvl1pPr>
          </a:lstStyle>
          <a:p>
            <a:pPr>
              <a:defRPr/>
            </a:pPr>
            <a:fld id="{B71A29C5-4393-41A9-B6D0-CA239B7FF2F1}"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algn="l" eaLnBrk="0" hangingPunct="0">
              <a:defRPr/>
            </a:lvl1pPr>
          </a:lstStyle>
          <a:p>
            <a:pPr>
              <a:defRPr/>
            </a:pPr>
            <a:fld id="{CBFD7E57-AA3C-4650-981F-F8D3069136D2}" type="slidenum">
              <a:rPr lang="zh-CN" altLang="en-US"/>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0" hangingPunct="0">
              <a:defRPr/>
            </a:lvl1pPr>
          </a:lstStyle>
          <a:p>
            <a:pPr>
              <a:defRPr/>
            </a:pPr>
            <a:fld id="{6B80FC5C-E2DB-48C4-BCCE-3FB4345E63BD}"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algn="l" eaLnBrk="0" hangingPunct="0">
              <a:defRPr/>
            </a:lvl1pPr>
          </a:lstStyle>
          <a:p>
            <a:pPr>
              <a:defRPr/>
            </a:pPr>
            <a:fld id="{47CD4D2B-698A-4464-9087-FEB804EA30C0}"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079500"/>
            <a:ext cx="4103688" cy="5192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79938" y="1079500"/>
            <a:ext cx="4105275" cy="5192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8613" y="73025"/>
            <a:ext cx="2070100" cy="62595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73025"/>
            <a:ext cx="6057900" cy="62595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0" hangingPunct="0">
              <a:defRPr/>
            </a:lvl1pPr>
          </a:lstStyle>
          <a:p>
            <a:pPr>
              <a:defRPr/>
            </a:pPr>
            <a:fld id="{F5382DA9-24AB-445D-B601-DEFA7B24680B}"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algn="l" eaLnBrk="0" hangingPunct="0">
              <a:defRPr/>
            </a:lvl1pPr>
          </a:lstStyle>
          <a:p>
            <a:pPr>
              <a:defRPr/>
            </a:pPr>
            <a:fld id="{568D09F7-900E-4905-8BF7-B8CBD86A3EA7}" type="slidenum">
              <a:rPr lang="zh-CN" altLang="en-US"/>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84713" y="765175"/>
            <a:ext cx="4064000" cy="27066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84713" y="3624263"/>
            <a:ext cx="4064000" cy="2708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lvl1pPr eaLnBrk="0" hangingPunct="0">
              <a:defRPr/>
            </a:lvl1pPr>
          </a:lstStyle>
          <a:p>
            <a:pPr>
              <a:defRPr/>
            </a:pPr>
            <a:fld id="{A8C0E55D-C759-4745-A383-5D0DC8A1B7F4}" type="datetime4">
              <a:rPr lang="zh-CN" altLang="en-US"/>
            </a:fld>
            <a:endParaRPr lang="en-US" altLang="zh-CN"/>
          </a:p>
        </p:txBody>
      </p:sp>
      <p:sp>
        <p:nvSpPr>
          <p:cNvPr id="7" name="页脚占位符 6"/>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8" name="灯片编号占位符 7"/>
          <p:cNvSpPr>
            <a:spLocks noGrp="1"/>
          </p:cNvSpPr>
          <p:nvPr>
            <p:ph type="sldNum" sz="quarter" idx="12"/>
          </p:nvPr>
        </p:nvSpPr>
        <p:spPr/>
        <p:txBody>
          <a:bodyPr/>
          <a:lstStyle>
            <a:lvl1pPr algn="l" eaLnBrk="0" hangingPunct="0">
              <a:defRPr/>
            </a:lvl1pPr>
          </a:lstStyle>
          <a:p>
            <a:pPr>
              <a:defRPr/>
            </a:pPr>
            <a:fld id="{82CC72B9-60A7-4130-B318-4F4026CA80AC}" type="slidenum">
              <a:rPr lang="zh-CN" altLang="en-US"/>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847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eaLnBrk="0" hangingPunct="0">
              <a:defRPr/>
            </a:lvl1pPr>
          </a:lstStyle>
          <a:p>
            <a:pPr>
              <a:defRPr/>
            </a:pPr>
            <a:fld id="{366A1D86-8993-4238-93DA-8632222D825A}"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algn="l" eaLnBrk="0" hangingPunct="0">
              <a:defRPr/>
            </a:lvl1pPr>
          </a:lstStyle>
          <a:p>
            <a:pPr>
              <a:defRPr/>
            </a:pPr>
            <a:fld id="{2F3D2305-AE03-4558-A493-DDDFB489F5C1}"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765175"/>
            <a:ext cx="8280400" cy="5567363"/>
          </a:xfrm>
        </p:spPr>
        <p:txBody>
          <a:bodyPr/>
          <a:lstStyle/>
          <a:p>
            <a:pPr lvl="0"/>
            <a:endParaRPr lang="zh-CN" altLang="en-US" noProof="0" smtClean="0"/>
          </a:p>
        </p:txBody>
      </p:sp>
      <p:sp>
        <p:nvSpPr>
          <p:cNvPr id="4" name="日期占位符 3"/>
          <p:cNvSpPr>
            <a:spLocks noGrp="1"/>
          </p:cNvSpPr>
          <p:nvPr>
            <p:ph type="dt" sz="half" idx="10"/>
          </p:nvPr>
        </p:nvSpPr>
        <p:spPr/>
        <p:txBody>
          <a:bodyPr/>
          <a:lstStyle>
            <a:lvl1pPr eaLnBrk="0" hangingPunct="0">
              <a:defRPr/>
            </a:lvl1pPr>
          </a:lstStyle>
          <a:p>
            <a:pPr>
              <a:defRPr/>
            </a:pPr>
            <a:fld id="{5D2556C7-71B8-4B28-9A68-D412F7B39876}"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algn="l" eaLnBrk="0" hangingPunct="0">
              <a:defRPr/>
            </a:lvl1pPr>
          </a:lstStyle>
          <a:p>
            <a:pPr>
              <a:defRPr/>
            </a:pPr>
            <a:fld id="{F337155D-25E2-46EC-9072-765FE5F4B868}"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2438400"/>
            <a:ext cx="9009063" cy="1052513"/>
            <a:chOff x="0" y="1536"/>
            <a:chExt cx="5675" cy="663"/>
          </a:xfrm>
        </p:grpSpPr>
        <p:grpSp>
          <p:nvGrpSpPr>
            <p:cNvPr id="5" name="Group 3"/>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grpSp>
        <p:grpSp>
          <p:nvGrpSpPr>
            <p:cNvPr id="6" name="Group 6"/>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800" smtClean="0">
                <a:solidFill>
                  <a:srgbClr val="000000"/>
                </a:solidFill>
                <a:latin typeface="Tahoma" panose="020B0604030504040204" pitchFamily="34" charset="0"/>
              </a:endParaRPr>
            </a:p>
          </p:txBody>
        </p:sp>
      </p:grpSp>
      <p:sp>
        <p:nvSpPr>
          <p:cNvPr id="14" name="Rectangle 17"/>
          <p:cNvSpPr>
            <a:spLocks noChangeArrowheads="1"/>
          </p:cNvSpPr>
          <p:nvPr/>
        </p:nvSpPr>
        <p:spPr bwMode="auto">
          <a:xfrm>
            <a:off x="8694738" y="6553200"/>
            <a:ext cx="449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055B8475-9C50-454D-8FB2-F53186CB4C33}" type="slidenum">
              <a:rPr lang="zh-CN" altLang="en-US" sz="1400" smtClean="0">
                <a:solidFill>
                  <a:srgbClr val="1C1C1C"/>
                </a:solidFill>
                <a:latin typeface="Tahoma" panose="020B0604030504040204" pitchFamily="34" charset="0"/>
              </a:rPr>
            </a:fld>
            <a:endParaRPr lang="en-US" altLang="zh-CN" sz="1400" smtClean="0">
              <a:solidFill>
                <a:srgbClr val="1C1C1C"/>
              </a:solidFill>
              <a:latin typeface="Tahoma" panose="020B0604030504040204" pitchFamily="34" charset="0"/>
            </a:endParaRPr>
          </a:p>
        </p:txBody>
      </p:sp>
      <p:sp>
        <p:nvSpPr>
          <p:cNvPr id="14348" name="Rectangle 12"/>
          <p:cNvSpPr>
            <a:spLocks noGrp="1" noChangeArrowheads="1"/>
          </p:cNvSpPr>
          <p:nvPr>
            <p:ph type="ctrTitle"/>
          </p:nvPr>
        </p:nvSpPr>
        <p:spPr>
          <a:xfrm>
            <a:off x="990600" y="1828800"/>
            <a:ext cx="7772400" cy="1143000"/>
          </a:xfrm>
          <a:noFill/>
          <a:extLst>
            <a:ext uri="{909E8E84-426E-40DD-AFC4-6F175D3DCCD1}">
              <a14:hiddenFill xmlns:a14="http://schemas.microsoft.com/office/drawing/2010/main">
                <a:solidFill>
                  <a:schemeClr val="accent1"/>
                </a:solidFill>
              </a14:hiddenFill>
            </a:ext>
          </a:extLst>
        </p:spPr>
        <p:txBody>
          <a:bodyPr/>
          <a:lstStyle>
            <a:lvl1pPr>
              <a:defRPr/>
            </a:lvl1pPr>
          </a:lstStyle>
          <a:p>
            <a:pPr lvl="0"/>
            <a:r>
              <a:rPr lang="en-US" altLang="zh-CN" noProof="0" smtClean="0"/>
              <a:t>Click to edit Master title style</a:t>
            </a:r>
            <a:endParaRPr lang="en-US" altLang="zh-CN" noProof="0" smtClean="0"/>
          </a:p>
        </p:txBody>
      </p:sp>
      <p:sp>
        <p:nvSpPr>
          <p:cNvPr id="14349" name="Rectangle 13"/>
          <p:cNvSpPr>
            <a:spLocks noGrp="1" noChangeArrowheads="1"/>
          </p:cNvSpPr>
          <p:nvPr>
            <p:ph type="subTitle" idx="1"/>
          </p:nvPr>
        </p:nvSpPr>
        <p:spPr>
          <a:xfrm>
            <a:off x="1371600" y="3886200"/>
            <a:ext cx="6400800" cy="1752600"/>
          </a:xfrm>
          <a:ln w="9525" cmpd="sng">
            <a:noFill/>
          </a:ln>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 typeface="Wingdings" panose="05000000000000000000" pitchFamily="2" charset="2"/>
              <a:buNone/>
              <a:defRPr/>
            </a:lvl1pPr>
          </a:lstStyle>
          <a:p>
            <a:pPr lvl="0"/>
            <a:r>
              <a:rPr lang="en-US" altLang="zh-CN" noProof="0" smtClean="0"/>
              <a:t>Click to edit Master subtitle style</a:t>
            </a:r>
            <a:endParaRPr lang="en-US" altLang="zh-CN" noProof="0" smtClean="0"/>
          </a:p>
        </p:txBody>
      </p:sp>
      <p:sp>
        <p:nvSpPr>
          <p:cNvPr id="15" name="Rectangle 14"/>
          <p:cNvSpPr>
            <a:spLocks noGrp="1" noChangeArrowheads="1"/>
          </p:cNvSpPr>
          <p:nvPr>
            <p:ph type="dt" sz="half" idx="10"/>
          </p:nvPr>
        </p:nvSpPr>
        <p:spPr>
          <a:xfrm>
            <a:off x="990600" y="6248400"/>
            <a:ext cx="1905000" cy="457200"/>
          </a:xfrm>
        </p:spPr>
        <p:txBody>
          <a:bodyPr/>
          <a:lstStyle>
            <a:lvl1pPr eaLnBrk="0" hangingPunct="0">
              <a:defRPr sz="1400">
                <a:solidFill>
                  <a:srgbClr val="1C1C1C"/>
                </a:solidFill>
                <a:latin typeface="Arial" panose="020B0604020202020204" pitchFamily="34" charset="0"/>
              </a:defRPr>
            </a:lvl1pPr>
          </a:lstStyle>
          <a:p>
            <a:pPr>
              <a:defRPr/>
            </a:pPr>
            <a:fld id="{3BF8A0CE-A340-4899-AA3D-AFB277B2813D}" type="datetime4">
              <a:rPr lang="zh-CN" altLang="en-US"/>
            </a:fld>
            <a:endParaRPr lang="en-US" altLang="zh-CN"/>
          </a:p>
        </p:txBody>
      </p:sp>
      <p:sp>
        <p:nvSpPr>
          <p:cNvPr id="16" name="Rectangle 15"/>
          <p:cNvSpPr>
            <a:spLocks noGrp="1" noChangeArrowheads="1"/>
          </p:cNvSpPr>
          <p:nvPr>
            <p:ph type="ftr" sz="quarter" idx="11"/>
          </p:nvPr>
        </p:nvSpPr>
        <p:spPr>
          <a:xfrm>
            <a:off x="3429000" y="6248400"/>
            <a:ext cx="2895600" cy="457200"/>
          </a:xfrm>
        </p:spPr>
        <p:txBody>
          <a:bodyPr/>
          <a:lstStyle>
            <a:lvl1pPr eaLnBrk="0" hangingPunct="0">
              <a:defRPr sz="1400">
                <a:solidFill>
                  <a:srgbClr val="1C1C1C"/>
                </a:solidFill>
                <a:latin typeface="Arial" panose="020B0604020202020204" pitchFamily="34" charset="0"/>
              </a:defRPr>
            </a:lvl1pPr>
          </a:lstStyle>
          <a:p>
            <a:pPr>
              <a:defRPr/>
            </a:pPr>
            <a:r>
              <a:rPr lang="zh-CN" altLang="en-US"/>
              <a:t>Data Mining: Concepts and Techniques</a:t>
            </a:r>
            <a:endParaRPr lang="en-US" altLang="zh-CN"/>
          </a:p>
        </p:txBody>
      </p:sp>
      <p:sp>
        <p:nvSpPr>
          <p:cNvPr id="17" name="Rectangle 16"/>
          <p:cNvSpPr>
            <a:spLocks noGrp="1" noChangeArrowheads="1"/>
          </p:cNvSpPr>
          <p:nvPr>
            <p:ph type="sldNum" sz="quarter" idx="12"/>
          </p:nvPr>
        </p:nvSpPr>
        <p:spPr>
          <a:xfrm>
            <a:off x="6858000" y="6248400"/>
            <a:ext cx="1905000" cy="457200"/>
          </a:xfrm>
        </p:spPr>
        <p:txBody>
          <a:bodyPr/>
          <a:lstStyle>
            <a:lvl1pPr eaLnBrk="0" hangingPunct="0">
              <a:defRPr>
                <a:solidFill>
                  <a:srgbClr val="1C1C1C"/>
                </a:solidFill>
                <a:latin typeface="Arial" panose="020B0604020202020204" pitchFamily="34" charset="0"/>
              </a:defRPr>
            </a:lvl1pPr>
          </a:lstStyle>
          <a:p>
            <a:pPr>
              <a:defRPr/>
            </a:pPr>
            <a:fld id="{4E35F400-7828-4E62-8519-10FB3BF5E944}"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0" hangingPunct="0">
              <a:defRPr>
                <a:latin typeface="Arial" panose="020B0604020202020204" pitchFamily="34" charset="0"/>
              </a:defRPr>
            </a:lvl1pPr>
          </a:lstStyle>
          <a:p>
            <a:pPr>
              <a:defRPr/>
            </a:pPr>
            <a:fld id="{4E5BE144-6B59-4D60-94CC-54FF489206DC}"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1A14DF64-D2AD-4F01-9D39-6E11C216FBDC}"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eaLnBrk="0" hangingPunct="0">
              <a:defRPr>
                <a:latin typeface="Arial" panose="020B0604020202020204" pitchFamily="34" charset="0"/>
              </a:defRPr>
            </a:lvl1pPr>
          </a:lstStyle>
          <a:p>
            <a:pPr>
              <a:defRPr/>
            </a:pPr>
            <a:fld id="{3BB87309-46BB-4E2F-BC87-33CA5882AA99}"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A40B7EEE-A0BC-43FA-8C5C-7A12390318BF}"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847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eaLnBrk="0" hangingPunct="0">
              <a:defRPr>
                <a:latin typeface="Arial" panose="020B0604020202020204" pitchFamily="34" charset="0"/>
              </a:defRPr>
            </a:lvl1pPr>
          </a:lstStyle>
          <a:p>
            <a:pPr>
              <a:defRPr/>
            </a:pPr>
            <a:fld id="{B7C0963C-3210-4C22-A2D5-49867A55BA58}"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18421F73-0391-4D40-8C3C-33959C3CB5E6}"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eaLnBrk="0" hangingPunct="0">
              <a:defRPr>
                <a:latin typeface="Arial" panose="020B0604020202020204" pitchFamily="34" charset="0"/>
              </a:defRPr>
            </a:lvl1pPr>
          </a:lstStyle>
          <a:p>
            <a:pPr>
              <a:defRPr/>
            </a:pPr>
            <a:fld id="{A8353793-E1AF-43DF-A150-94DA7E184F3B}" type="datetime4">
              <a:rPr lang="zh-CN" altLang="en-US"/>
            </a:fld>
            <a:endParaRPr lang="en-US" altLang="zh-CN"/>
          </a:p>
        </p:txBody>
      </p:sp>
      <p:sp>
        <p:nvSpPr>
          <p:cNvPr id="8" name="页脚占位符 7"/>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9" name="灯片编号占位符 8"/>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5955CE6E-E013-4AA5-81C8-F7BBD11680F5}"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eaLnBrk="0" hangingPunct="0">
              <a:defRPr>
                <a:latin typeface="Arial" panose="020B0604020202020204" pitchFamily="34" charset="0"/>
              </a:defRPr>
            </a:lvl1pPr>
          </a:lstStyle>
          <a:p>
            <a:pPr>
              <a:defRPr/>
            </a:pPr>
            <a:fld id="{1892239F-62F5-4BAB-AB57-827DAE81FAA4}" type="datetime4">
              <a:rPr lang="zh-CN" altLang="en-US"/>
            </a:fld>
            <a:endParaRPr lang="en-US" altLang="zh-CN"/>
          </a:p>
        </p:txBody>
      </p:sp>
      <p:sp>
        <p:nvSpPr>
          <p:cNvPr id="4" name="页脚占位符 3"/>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5" name="灯片编号占位符 4"/>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F74B12A8-9A85-423D-8959-173E9688E33A}"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hangingPunct="0">
              <a:defRPr>
                <a:latin typeface="Arial" panose="020B0604020202020204" pitchFamily="34" charset="0"/>
              </a:defRPr>
            </a:lvl1pPr>
          </a:lstStyle>
          <a:p>
            <a:pPr>
              <a:defRPr/>
            </a:pPr>
            <a:fld id="{ECE5C4A0-34DB-487E-91B9-C08BB1D4F78D}" type="datetime4">
              <a:rPr lang="zh-CN" altLang="en-US"/>
            </a:fld>
            <a:endParaRPr lang="en-US" altLang="zh-CN"/>
          </a:p>
        </p:txBody>
      </p:sp>
      <p:sp>
        <p:nvSpPr>
          <p:cNvPr id="3" name="页脚占位符 2"/>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4" name="灯片编号占位符 3"/>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C8A2B501-3EFA-4A01-B592-10A47C883267}"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eaLnBrk="0" hangingPunct="0">
              <a:defRPr>
                <a:latin typeface="Arial" panose="020B0604020202020204" pitchFamily="34" charset="0"/>
              </a:defRPr>
            </a:lvl1pPr>
          </a:lstStyle>
          <a:p>
            <a:pPr>
              <a:defRPr/>
            </a:pPr>
            <a:fld id="{419DAA35-908C-43E1-B0AA-A102FD9C9B93}"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B4A859F8-CC34-4D98-A8BE-5C9C73EB2384}"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eaLnBrk="0" hangingPunct="0">
              <a:defRPr>
                <a:latin typeface="Arial" panose="020B0604020202020204" pitchFamily="34" charset="0"/>
              </a:defRPr>
            </a:lvl1pPr>
          </a:lstStyle>
          <a:p>
            <a:pPr>
              <a:defRPr/>
            </a:pPr>
            <a:fld id="{7B6F77B0-DD5D-4DCA-9CC2-9E43496DE079}"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65055880-E140-48E2-8B06-4CD4833AC78A}"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0" hangingPunct="0">
              <a:defRPr>
                <a:latin typeface="Arial" panose="020B0604020202020204" pitchFamily="34" charset="0"/>
              </a:defRPr>
            </a:lvl1pPr>
          </a:lstStyle>
          <a:p>
            <a:pPr>
              <a:defRPr/>
            </a:pPr>
            <a:fld id="{5F211612-BC9C-41B1-B6B6-2D94D5B0DC92}"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AC1CC745-DF79-4425-A17A-1BA536542050}"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8613" y="73025"/>
            <a:ext cx="2070100" cy="62595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73025"/>
            <a:ext cx="6057900" cy="62595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0" hangingPunct="0">
              <a:defRPr>
                <a:latin typeface="Arial" panose="020B0604020202020204" pitchFamily="34" charset="0"/>
              </a:defRPr>
            </a:lvl1pPr>
          </a:lstStyle>
          <a:p>
            <a:pPr>
              <a:defRPr/>
            </a:pPr>
            <a:fld id="{B63A675F-C792-41CB-B3CC-36A071AA453D}" type="datetime4">
              <a:rPr lang="zh-CN" altLang="en-US"/>
            </a:fld>
            <a:endParaRPr lang="en-US" altLang="zh-CN"/>
          </a:p>
        </p:txBody>
      </p:sp>
      <p:sp>
        <p:nvSpPr>
          <p:cNvPr id="5" name="页脚占位符 4"/>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9BC6E74F-F129-4500-A1E5-584EEFA02A70}" type="slidenum">
              <a:rPr lang="zh-CN" altLang="en-US"/>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84713" y="765175"/>
            <a:ext cx="4064000" cy="27066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84713" y="3624263"/>
            <a:ext cx="4064000" cy="2708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lvl1pPr eaLnBrk="0" hangingPunct="0">
              <a:defRPr>
                <a:latin typeface="Arial" panose="020B0604020202020204" pitchFamily="34" charset="0"/>
              </a:defRPr>
            </a:lvl1pPr>
          </a:lstStyle>
          <a:p>
            <a:pPr>
              <a:defRPr/>
            </a:pPr>
            <a:fld id="{93C7AD5C-97D7-4A89-B447-48D8E07CEF7D}" type="datetime4">
              <a:rPr lang="zh-CN" altLang="en-US"/>
            </a:fld>
            <a:endParaRPr lang="en-US" altLang="zh-CN"/>
          </a:p>
        </p:txBody>
      </p:sp>
      <p:sp>
        <p:nvSpPr>
          <p:cNvPr id="7" name="页脚占位符 6"/>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8" name="灯片编号占位符 7"/>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1B828D9C-E814-466A-8076-CDC2A0918109}" type="slidenum">
              <a:rPr lang="zh-CN" altLang="en-US"/>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84713" y="765175"/>
            <a:ext cx="4064000" cy="27066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84713" y="3624263"/>
            <a:ext cx="4064000" cy="2708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lvl1pPr eaLnBrk="0" hangingPunct="0">
              <a:defRPr>
                <a:latin typeface="Arial" panose="020B0604020202020204" pitchFamily="34" charset="0"/>
              </a:defRPr>
            </a:lvl1pPr>
          </a:lstStyle>
          <a:p>
            <a:pPr>
              <a:defRPr/>
            </a:pPr>
            <a:fld id="{8A012AC5-2B67-4DE9-970B-6DC2C8774787}" type="datetime4">
              <a:rPr lang="zh-CN" altLang="en-US"/>
            </a:fld>
            <a:endParaRPr lang="en-US" altLang="zh-CN"/>
          </a:p>
        </p:txBody>
      </p:sp>
      <p:sp>
        <p:nvSpPr>
          <p:cNvPr id="7" name="页脚占位符 6"/>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8" name="灯片编号占位符 7"/>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EA80AF6C-1E5C-4DAA-B9F3-74B3D712B5A8}" type="slidenum">
              <a:rPr lang="zh-CN" altLang="en-US"/>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847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eaLnBrk="0" hangingPunct="0">
              <a:defRPr>
                <a:latin typeface="Arial" panose="020B0604020202020204" pitchFamily="34" charset="0"/>
              </a:defRPr>
            </a:lvl1pPr>
          </a:lstStyle>
          <a:p>
            <a:pPr>
              <a:defRPr/>
            </a:pPr>
            <a:fld id="{6C5AB616-076A-4C48-BDFC-4049DC33DE9E}" type="datetime4">
              <a:rPr lang="zh-CN" altLang="en-US"/>
            </a:fld>
            <a:endParaRPr lang="en-US" altLang="zh-CN"/>
          </a:p>
        </p:txBody>
      </p:sp>
      <p:sp>
        <p:nvSpPr>
          <p:cNvPr id="6" name="页脚占位符 5"/>
          <p:cNvSpPr>
            <a:spLocks noGrp="1"/>
          </p:cNvSpPr>
          <p:nvPr>
            <p:ph type="ftr" sz="quarter" idx="11"/>
          </p:nvPr>
        </p:nvSpPr>
        <p:spPr/>
        <p:txBody>
          <a:bodyPr/>
          <a:lstStyle>
            <a:lvl1pPr eaLnBrk="0" hangingPunct="0">
              <a:defRPr>
                <a:latin typeface="Arial" panose="020B0604020202020204" pitchFamily="34" charset="0"/>
              </a:defRPr>
            </a:lvl1pPr>
          </a:lstStyle>
          <a:p>
            <a:pPr>
              <a:defRPr/>
            </a:pPr>
            <a:r>
              <a:rPr lang="en-US" altLang="zh-CN"/>
              <a:t>DMKD  Sides By MAO</a:t>
            </a:r>
            <a:endParaRPr lang="en-US" altLang="zh-CN"/>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436A461B-1227-4E1E-98D7-4EBE62F52CD9}"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1" Type="http://schemas.openxmlformats.org/officeDocument/2006/relationships/theme" Target="../theme/theme1.xml"/><Relationship Id="rId30" Type="http://schemas.openxmlformats.org/officeDocument/2006/relationships/image" Target="../media/image1.jpeg"/><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6" Type="http://schemas.openxmlformats.org/officeDocument/2006/relationships/theme" Target="../theme/theme2.xml"/><Relationship Id="rId15" Type="http://schemas.openxmlformats.org/officeDocument/2006/relationships/image" Target="../media/image3.wmf"/><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 Type="http://schemas.openxmlformats.org/officeDocument/2006/relationships/slideLayout" Target="../slideLayouts/slideLayout45.xml"/><Relationship Id="rId16" Type="http://schemas.openxmlformats.org/officeDocument/2006/relationships/theme" Target="../theme/theme3.xml"/><Relationship Id="rId15" Type="http://schemas.openxmlformats.org/officeDocument/2006/relationships/image" Target="../media/image4.wmf"/><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9140825"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矩形 7"/>
          <p:cNvSpPr>
            <a:spLocks noChangeArrowheads="1"/>
          </p:cNvSpPr>
          <p:nvPr/>
        </p:nvSpPr>
        <p:spPr bwMode="auto">
          <a:xfrm>
            <a:off x="0" y="0"/>
            <a:ext cx="9140825" cy="3365500"/>
          </a:xfrm>
          <a:prstGeom prst="rect">
            <a:avLst/>
          </a:prstGeom>
          <a:solidFill>
            <a:schemeClr val="accent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28" name="矩形 8"/>
          <p:cNvSpPr>
            <a:spLocks noChangeArrowheads="1"/>
          </p:cNvSpPr>
          <p:nvPr/>
        </p:nvSpPr>
        <p:spPr bwMode="auto">
          <a:xfrm>
            <a:off x="0" y="874713"/>
            <a:ext cx="9144000" cy="411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grpSp>
        <p:nvGrpSpPr>
          <p:cNvPr id="1029" name="组合 33"/>
          <p:cNvGrpSpPr/>
          <p:nvPr/>
        </p:nvGrpSpPr>
        <p:grpSpPr bwMode="auto">
          <a:xfrm>
            <a:off x="0" y="504825"/>
            <a:ext cx="9144000" cy="1087438"/>
            <a:chOff x="0" y="0"/>
            <a:chExt cx="9261914" cy="1088268"/>
          </a:xfrm>
        </p:grpSpPr>
        <p:grpSp>
          <p:nvGrpSpPr>
            <p:cNvPr id="1032" name="组合 9"/>
            <p:cNvGrpSpPr/>
            <p:nvPr userDrawn="1"/>
          </p:nvGrpSpPr>
          <p:grpSpPr bwMode="auto">
            <a:xfrm>
              <a:off x="0" y="69915"/>
              <a:ext cx="2943359" cy="1000935"/>
              <a:chOff x="0" y="0"/>
              <a:chExt cx="9144000" cy="3109559"/>
            </a:xfrm>
          </p:grpSpPr>
          <p:sp>
            <p:nvSpPr>
              <p:cNvPr id="1051" name="任意多边形 10"/>
              <p:cNvSpPr/>
              <p:nvPr/>
            </p:nvSpPr>
            <p:spPr bwMode="auto">
              <a:xfrm>
                <a:off x="0" y="-37"/>
                <a:ext cx="2672546" cy="2522081"/>
              </a:xfrm>
              <a:custGeom>
                <a:avLst/>
                <a:gdLst>
                  <a:gd name="T0" fmla="*/ 1243632 w 2673708"/>
                  <a:gd name="T1" fmla="*/ 0 h 2522180"/>
                  <a:gd name="T2" fmla="*/ 2667904 w 2673708"/>
                  <a:gd name="T3" fmla="*/ 1260845 h 2522180"/>
                  <a:gd name="T4" fmla="*/ 1243632 w 2673708"/>
                  <a:gd name="T5" fmla="*/ 2521685 h 2522180"/>
                  <a:gd name="T6" fmla="*/ 62605 w 2673708"/>
                  <a:gd name="T7" fmla="*/ 1965793 h 2522180"/>
                  <a:gd name="T8" fmla="*/ 0 w 2673708"/>
                  <a:gd name="T9" fmla="*/ 1874565 h 2522180"/>
                  <a:gd name="T10" fmla="*/ 0 w 2673708"/>
                  <a:gd name="T11" fmla="*/ 647121 h 2522180"/>
                  <a:gd name="T12" fmla="*/ 62605 w 2673708"/>
                  <a:gd name="T13" fmla="*/ 555893 h 2522180"/>
                  <a:gd name="T14" fmla="*/ 1243632 w 267370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52" name="椭圆 11"/>
              <p:cNvSpPr>
                <a:spLocks noChangeArrowheads="1"/>
              </p:cNvSpPr>
              <p:nvPr/>
            </p:nvSpPr>
            <p:spPr bwMode="auto">
              <a:xfrm>
                <a:off x="1428688" y="375066"/>
                <a:ext cx="2857375" cy="273430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53" name="椭圆 12"/>
              <p:cNvSpPr>
                <a:spLocks noChangeArrowheads="1"/>
              </p:cNvSpPr>
              <p:nvPr/>
            </p:nvSpPr>
            <p:spPr bwMode="auto">
              <a:xfrm>
                <a:off x="3187072" y="355324"/>
                <a:ext cx="2852381" cy="252208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54" name="椭圆 13"/>
              <p:cNvSpPr>
                <a:spLocks noChangeArrowheads="1"/>
              </p:cNvSpPr>
              <p:nvPr/>
            </p:nvSpPr>
            <p:spPr bwMode="auto">
              <a:xfrm>
                <a:off x="4965439" y="69061"/>
                <a:ext cx="2857375" cy="252208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55" name="任意多边形 14"/>
              <p:cNvSpPr/>
              <p:nvPr/>
            </p:nvSpPr>
            <p:spPr bwMode="auto">
              <a:xfrm>
                <a:off x="6364154" y="449102"/>
                <a:ext cx="2777449" cy="2522078"/>
              </a:xfrm>
              <a:custGeom>
                <a:avLst/>
                <a:gdLst>
                  <a:gd name="T0" fmla="*/ 1431724 w 2775758"/>
                  <a:gd name="T1" fmla="*/ 0 h 2522180"/>
                  <a:gd name="T2" fmla="*/ 2750935 w 2775758"/>
                  <a:gd name="T3" fmla="*/ 770062 h 2522180"/>
                  <a:gd name="T4" fmla="*/ 2784223 w 2775758"/>
                  <a:gd name="T5" fmla="*/ 850160 h 2522180"/>
                  <a:gd name="T6" fmla="*/ 2784223 w 2775758"/>
                  <a:gd name="T7" fmla="*/ 1671511 h 2522180"/>
                  <a:gd name="T8" fmla="*/ 2750935 w 2775758"/>
                  <a:gd name="T9" fmla="*/ 1751609 h 2522180"/>
                  <a:gd name="T10" fmla="*/ 1431724 w 2775758"/>
                  <a:gd name="T11" fmla="*/ 2521670 h 2522180"/>
                  <a:gd name="T12" fmla="*/ 0 w 2775758"/>
                  <a:gd name="T13" fmla="*/ 1260835 h 2522180"/>
                  <a:gd name="T14" fmla="*/ 1431724 w 277575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1033" name="组合 15"/>
            <p:cNvGrpSpPr/>
            <p:nvPr userDrawn="1"/>
          </p:nvGrpSpPr>
          <p:grpSpPr bwMode="auto">
            <a:xfrm>
              <a:off x="2689053" y="87333"/>
              <a:ext cx="2943359" cy="1000935"/>
              <a:chOff x="0" y="0"/>
              <a:chExt cx="9144000" cy="3109559"/>
            </a:xfrm>
          </p:grpSpPr>
          <p:sp>
            <p:nvSpPr>
              <p:cNvPr id="1046" name="任意多边形 16"/>
              <p:cNvSpPr/>
              <p:nvPr/>
            </p:nvSpPr>
            <p:spPr bwMode="auto">
              <a:xfrm>
                <a:off x="-1630" y="146"/>
                <a:ext cx="2672546" cy="2522078"/>
              </a:xfrm>
              <a:custGeom>
                <a:avLst/>
                <a:gdLst>
                  <a:gd name="T0" fmla="*/ 1243632 w 2673708"/>
                  <a:gd name="T1" fmla="*/ 0 h 2522180"/>
                  <a:gd name="T2" fmla="*/ 2667904 w 2673708"/>
                  <a:gd name="T3" fmla="*/ 1260835 h 2522180"/>
                  <a:gd name="T4" fmla="*/ 1243632 w 2673708"/>
                  <a:gd name="T5" fmla="*/ 2521670 h 2522180"/>
                  <a:gd name="T6" fmla="*/ 62605 w 2673708"/>
                  <a:gd name="T7" fmla="*/ 1965778 h 2522180"/>
                  <a:gd name="T8" fmla="*/ 0 w 2673708"/>
                  <a:gd name="T9" fmla="*/ 1874555 h 2522180"/>
                  <a:gd name="T10" fmla="*/ 0 w 2673708"/>
                  <a:gd name="T11" fmla="*/ 647116 h 2522180"/>
                  <a:gd name="T12" fmla="*/ 62605 w 2673708"/>
                  <a:gd name="T13" fmla="*/ 555893 h 2522180"/>
                  <a:gd name="T14" fmla="*/ 1243632 w 267370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47" name="椭圆 17"/>
              <p:cNvSpPr>
                <a:spLocks noChangeArrowheads="1"/>
              </p:cNvSpPr>
              <p:nvPr/>
            </p:nvSpPr>
            <p:spPr bwMode="auto">
              <a:xfrm>
                <a:off x="1427058" y="375250"/>
                <a:ext cx="2857375" cy="273430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48" name="椭圆 18"/>
              <p:cNvSpPr>
                <a:spLocks noChangeArrowheads="1"/>
              </p:cNvSpPr>
              <p:nvPr/>
            </p:nvSpPr>
            <p:spPr bwMode="auto">
              <a:xfrm>
                <a:off x="3185442" y="355508"/>
                <a:ext cx="2857375" cy="252207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49" name="椭圆 19"/>
              <p:cNvSpPr>
                <a:spLocks noChangeArrowheads="1"/>
              </p:cNvSpPr>
              <p:nvPr/>
            </p:nvSpPr>
            <p:spPr bwMode="auto">
              <a:xfrm>
                <a:off x="4968806" y="69244"/>
                <a:ext cx="2852378" cy="252207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50" name="任意多边形 20"/>
              <p:cNvSpPr/>
              <p:nvPr/>
            </p:nvSpPr>
            <p:spPr bwMode="auto">
              <a:xfrm>
                <a:off x="6367521" y="449282"/>
                <a:ext cx="2777449" cy="2522081"/>
              </a:xfrm>
              <a:custGeom>
                <a:avLst/>
                <a:gdLst>
                  <a:gd name="T0" fmla="*/ 1431724 w 2775758"/>
                  <a:gd name="T1" fmla="*/ 0 h 2522180"/>
                  <a:gd name="T2" fmla="*/ 2750935 w 2775758"/>
                  <a:gd name="T3" fmla="*/ 770067 h 2522180"/>
                  <a:gd name="T4" fmla="*/ 2784223 w 2775758"/>
                  <a:gd name="T5" fmla="*/ 850165 h 2522180"/>
                  <a:gd name="T6" fmla="*/ 2784223 w 2775758"/>
                  <a:gd name="T7" fmla="*/ 1671521 h 2522180"/>
                  <a:gd name="T8" fmla="*/ 2750935 w 2775758"/>
                  <a:gd name="T9" fmla="*/ 1751619 h 2522180"/>
                  <a:gd name="T10" fmla="*/ 1431724 w 2775758"/>
                  <a:gd name="T11" fmla="*/ 2521685 h 2522180"/>
                  <a:gd name="T12" fmla="*/ 0 w 2775758"/>
                  <a:gd name="T13" fmla="*/ 1260845 h 2522180"/>
                  <a:gd name="T14" fmla="*/ 1431724 w 277575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1034" name="组合 21"/>
            <p:cNvGrpSpPr/>
            <p:nvPr userDrawn="1"/>
          </p:nvGrpSpPr>
          <p:grpSpPr bwMode="auto">
            <a:xfrm>
              <a:off x="5371293" y="87333"/>
              <a:ext cx="2943359" cy="1000935"/>
              <a:chOff x="0" y="0"/>
              <a:chExt cx="9144000" cy="3109559"/>
            </a:xfrm>
          </p:grpSpPr>
          <p:sp>
            <p:nvSpPr>
              <p:cNvPr id="1041" name="任意多边形 22"/>
              <p:cNvSpPr/>
              <p:nvPr/>
            </p:nvSpPr>
            <p:spPr bwMode="auto">
              <a:xfrm>
                <a:off x="-2080" y="146"/>
                <a:ext cx="2672546" cy="2522078"/>
              </a:xfrm>
              <a:custGeom>
                <a:avLst/>
                <a:gdLst>
                  <a:gd name="T0" fmla="*/ 1243632 w 2673708"/>
                  <a:gd name="T1" fmla="*/ 0 h 2522180"/>
                  <a:gd name="T2" fmla="*/ 2667904 w 2673708"/>
                  <a:gd name="T3" fmla="*/ 1260835 h 2522180"/>
                  <a:gd name="T4" fmla="*/ 1243632 w 2673708"/>
                  <a:gd name="T5" fmla="*/ 2521670 h 2522180"/>
                  <a:gd name="T6" fmla="*/ 62605 w 2673708"/>
                  <a:gd name="T7" fmla="*/ 1965778 h 2522180"/>
                  <a:gd name="T8" fmla="*/ 0 w 2673708"/>
                  <a:gd name="T9" fmla="*/ 1874555 h 2522180"/>
                  <a:gd name="T10" fmla="*/ 0 w 2673708"/>
                  <a:gd name="T11" fmla="*/ 647116 h 2522180"/>
                  <a:gd name="T12" fmla="*/ 62605 w 2673708"/>
                  <a:gd name="T13" fmla="*/ 555893 h 2522180"/>
                  <a:gd name="T14" fmla="*/ 1243632 w 267370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42" name="椭圆 23"/>
              <p:cNvSpPr>
                <a:spLocks noChangeArrowheads="1"/>
              </p:cNvSpPr>
              <p:nvPr/>
            </p:nvSpPr>
            <p:spPr bwMode="auto">
              <a:xfrm>
                <a:off x="1426608" y="375250"/>
                <a:ext cx="2857375" cy="273430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43" name="椭圆 24"/>
              <p:cNvSpPr>
                <a:spLocks noChangeArrowheads="1"/>
              </p:cNvSpPr>
              <p:nvPr/>
            </p:nvSpPr>
            <p:spPr bwMode="auto">
              <a:xfrm>
                <a:off x="3184992" y="355508"/>
                <a:ext cx="2857375" cy="252207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44" name="椭圆 25"/>
              <p:cNvSpPr>
                <a:spLocks noChangeArrowheads="1"/>
              </p:cNvSpPr>
              <p:nvPr/>
            </p:nvSpPr>
            <p:spPr bwMode="auto">
              <a:xfrm>
                <a:off x="4968356" y="69244"/>
                <a:ext cx="2852378" cy="252207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45" name="任意多边形 26"/>
              <p:cNvSpPr/>
              <p:nvPr/>
            </p:nvSpPr>
            <p:spPr bwMode="auto">
              <a:xfrm>
                <a:off x="6367071" y="449282"/>
                <a:ext cx="2777449" cy="2522081"/>
              </a:xfrm>
              <a:custGeom>
                <a:avLst/>
                <a:gdLst>
                  <a:gd name="T0" fmla="*/ 1431724 w 2775758"/>
                  <a:gd name="T1" fmla="*/ 0 h 2522180"/>
                  <a:gd name="T2" fmla="*/ 2750935 w 2775758"/>
                  <a:gd name="T3" fmla="*/ 770067 h 2522180"/>
                  <a:gd name="T4" fmla="*/ 2784223 w 2775758"/>
                  <a:gd name="T5" fmla="*/ 850165 h 2522180"/>
                  <a:gd name="T6" fmla="*/ 2784223 w 2775758"/>
                  <a:gd name="T7" fmla="*/ 1671521 h 2522180"/>
                  <a:gd name="T8" fmla="*/ 2750935 w 2775758"/>
                  <a:gd name="T9" fmla="*/ 1751619 h 2522180"/>
                  <a:gd name="T10" fmla="*/ 1431724 w 2775758"/>
                  <a:gd name="T11" fmla="*/ 2521685 h 2522180"/>
                  <a:gd name="T12" fmla="*/ 0 w 2775758"/>
                  <a:gd name="T13" fmla="*/ 1260845 h 2522180"/>
                  <a:gd name="T14" fmla="*/ 1431724 w 277575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1035" name="组合 27"/>
            <p:cNvGrpSpPr/>
            <p:nvPr userDrawn="1"/>
          </p:nvGrpSpPr>
          <p:grpSpPr bwMode="auto">
            <a:xfrm>
              <a:off x="6318555" y="0"/>
              <a:ext cx="2943359" cy="1000935"/>
              <a:chOff x="0" y="0"/>
              <a:chExt cx="9144000" cy="3109559"/>
            </a:xfrm>
          </p:grpSpPr>
          <p:sp>
            <p:nvSpPr>
              <p:cNvPr id="1036" name="任意多边形 28"/>
              <p:cNvSpPr/>
              <p:nvPr/>
            </p:nvSpPr>
            <p:spPr bwMode="auto">
              <a:xfrm>
                <a:off x="2398" y="0"/>
                <a:ext cx="2672546" cy="2522081"/>
              </a:xfrm>
              <a:custGeom>
                <a:avLst/>
                <a:gdLst>
                  <a:gd name="T0" fmla="*/ 1243632 w 2673708"/>
                  <a:gd name="T1" fmla="*/ 0 h 2522180"/>
                  <a:gd name="T2" fmla="*/ 2667904 w 2673708"/>
                  <a:gd name="T3" fmla="*/ 1260845 h 2522180"/>
                  <a:gd name="T4" fmla="*/ 1243632 w 2673708"/>
                  <a:gd name="T5" fmla="*/ 2521685 h 2522180"/>
                  <a:gd name="T6" fmla="*/ 62605 w 2673708"/>
                  <a:gd name="T7" fmla="*/ 1965793 h 2522180"/>
                  <a:gd name="T8" fmla="*/ 0 w 2673708"/>
                  <a:gd name="T9" fmla="*/ 1874565 h 2522180"/>
                  <a:gd name="T10" fmla="*/ 0 w 2673708"/>
                  <a:gd name="T11" fmla="*/ 647121 h 2522180"/>
                  <a:gd name="T12" fmla="*/ 62605 w 2673708"/>
                  <a:gd name="T13" fmla="*/ 555893 h 2522180"/>
                  <a:gd name="T14" fmla="*/ 1243632 w 267370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37" name="椭圆 29"/>
              <p:cNvSpPr>
                <a:spLocks noChangeArrowheads="1"/>
              </p:cNvSpPr>
              <p:nvPr/>
            </p:nvSpPr>
            <p:spPr bwMode="auto">
              <a:xfrm>
                <a:off x="1431085" y="375104"/>
                <a:ext cx="2857375" cy="273430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38" name="椭圆 30"/>
              <p:cNvSpPr>
                <a:spLocks noChangeArrowheads="1"/>
              </p:cNvSpPr>
              <p:nvPr/>
            </p:nvSpPr>
            <p:spPr bwMode="auto">
              <a:xfrm>
                <a:off x="3189470" y="355361"/>
                <a:ext cx="2852381" cy="252208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39" name="椭圆 31"/>
              <p:cNvSpPr>
                <a:spLocks noChangeArrowheads="1"/>
              </p:cNvSpPr>
              <p:nvPr/>
            </p:nvSpPr>
            <p:spPr bwMode="auto">
              <a:xfrm>
                <a:off x="4967836" y="69098"/>
                <a:ext cx="2857375" cy="252208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mtClean="0">
                  <a:solidFill>
                    <a:srgbClr val="FFFFFF"/>
                  </a:solidFill>
                </a:endParaRPr>
              </a:p>
            </p:txBody>
          </p:sp>
          <p:sp>
            <p:nvSpPr>
              <p:cNvPr id="1040" name="任意多边形 32"/>
              <p:cNvSpPr/>
              <p:nvPr/>
            </p:nvSpPr>
            <p:spPr bwMode="auto">
              <a:xfrm>
                <a:off x="6366551" y="449139"/>
                <a:ext cx="2777449" cy="2522078"/>
              </a:xfrm>
              <a:custGeom>
                <a:avLst/>
                <a:gdLst>
                  <a:gd name="T0" fmla="*/ 1431724 w 2775758"/>
                  <a:gd name="T1" fmla="*/ 0 h 2522180"/>
                  <a:gd name="T2" fmla="*/ 2750935 w 2775758"/>
                  <a:gd name="T3" fmla="*/ 770062 h 2522180"/>
                  <a:gd name="T4" fmla="*/ 2784223 w 2775758"/>
                  <a:gd name="T5" fmla="*/ 850160 h 2522180"/>
                  <a:gd name="T6" fmla="*/ 2784223 w 2775758"/>
                  <a:gd name="T7" fmla="*/ 1671511 h 2522180"/>
                  <a:gd name="T8" fmla="*/ 2750935 w 2775758"/>
                  <a:gd name="T9" fmla="*/ 1751609 h 2522180"/>
                  <a:gd name="T10" fmla="*/ 1431724 w 2775758"/>
                  <a:gd name="T11" fmla="*/ 2521670 h 2522180"/>
                  <a:gd name="T12" fmla="*/ 0 w 2775758"/>
                  <a:gd name="T13" fmla="*/ 1260835 h 2522180"/>
                  <a:gd name="T14" fmla="*/ 1431724 w 2775758"/>
                  <a:gd name="T15" fmla="*/ 0 h 2522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sp>
        <p:nvSpPr>
          <p:cNvPr id="1030" name="KSO_BC1"/>
          <p:cNvSpPr>
            <a:spLocks noGrp="1" noChangeArrowheads="1"/>
          </p:cNvSpPr>
          <p:nvPr>
            <p:ph type="body" idx="1"/>
          </p:nvPr>
        </p:nvSpPr>
        <p:spPr bwMode="auto">
          <a:xfrm>
            <a:off x="323850" y="1079500"/>
            <a:ext cx="8361363"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p:txBody>
      </p:sp>
      <p:sp>
        <p:nvSpPr>
          <p:cNvPr id="1031" name="KSO_BT1"/>
          <p:cNvSpPr>
            <a:spLocks noGrp="1" noChangeArrowheads="1"/>
          </p:cNvSpPr>
          <p:nvPr>
            <p:ph type="title"/>
          </p:nvPr>
        </p:nvSpPr>
        <p:spPr bwMode="auto">
          <a:xfrm>
            <a:off x="339725" y="0"/>
            <a:ext cx="83708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zh-CN" smtClean="0"/>
              <a:t>单击此处编辑母版标题样式</a:t>
            </a:r>
            <a:endParaRPr lang="zh-CN" altLang="zh-CN"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xStyles>
    <p:title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p:titleStyle>
    <p:body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8"/>
          <p:cNvSpPr>
            <a:spLocks noChangeArrowheads="1"/>
          </p:cNvSpPr>
          <p:nvPr/>
        </p:nvSpPr>
        <p:spPr bwMode="gray">
          <a:xfrm flipV="1">
            <a:off x="468313" y="6451600"/>
            <a:ext cx="8280400" cy="73025"/>
          </a:xfrm>
          <a:prstGeom prst="rect">
            <a:avLst/>
          </a:prstGeom>
          <a:gradFill rotWithShape="0">
            <a:gsLst>
              <a:gs pos="0">
                <a:schemeClr val="bg2"/>
              </a:gs>
              <a:gs pos="100000">
                <a:schemeClr val="bg1"/>
              </a:gs>
            </a:gsLst>
            <a:lin ang="0" scaled="1"/>
          </a:gradFill>
          <a:ln w="57150">
            <a:solidFill>
              <a:srgbClr val="5F5F5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smtClean="0">
              <a:solidFill>
                <a:srgbClr val="000000"/>
              </a:solidFill>
              <a:latin typeface="Tahoma" panose="020B0604030504040204" pitchFamily="34" charset="0"/>
            </a:endParaRPr>
          </a:p>
        </p:txBody>
      </p:sp>
      <p:sp>
        <p:nvSpPr>
          <p:cNvPr id="3075" name="Rectangle 9"/>
          <p:cNvSpPr>
            <a:spLocks noGrp="1" noChangeArrowheads="1"/>
          </p:cNvSpPr>
          <p:nvPr>
            <p:ph type="title"/>
          </p:nvPr>
        </p:nvSpPr>
        <p:spPr bwMode="auto">
          <a:xfrm>
            <a:off x="1835150" y="73025"/>
            <a:ext cx="6913563" cy="619125"/>
          </a:xfrm>
          <a:prstGeom prst="rect">
            <a:avLst/>
          </a:prstGeom>
          <a:solidFill>
            <a:srgbClr val="5F5F5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en-US" altLang="zh-CN" smtClean="0"/>
              <a:t>Click to edit Master </a:t>
            </a:r>
            <a:endParaRPr lang="en-US" altLang="zh-CN" smtClean="0"/>
          </a:p>
        </p:txBody>
      </p:sp>
      <p:sp>
        <p:nvSpPr>
          <p:cNvPr id="3076" name="Rectangle 10"/>
          <p:cNvSpPr>
            <a:spLocks noGrp="1" noChangeArrowheads="1"/>
          </p:cNvSpPr>
          <p:nvPr>
            <p:ph type="body" idx="1"/>
          </p:nvPr>
        </p:nvSpPr>
        <p:spPr bwMode="auto">
          <a:xfrm>
            <a:off x="468313" y="765175"/>
            <a:ext cx="8280400" cy="5567363"/>
          </a:xfrm>
          <a:prstGeom prst="rect">
            <a:avLst/>
          </a:prstGeom>
          <a:noFill/>
          <a:ln w="57150" cmpd="thickThin">
            <a:solidFill>
              <a:srgbClr val="5F5F5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text styles Click to edit Master Click to edit Master </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3323" name="Rectangle 11"/>
          <p:cNvSpPr>
            <a:spLocks noGrp="1" noChangeArrowheads="1"/>
          </p:cNvSpPr>
          <p:nvPr>
            <p:ph type="dt" sz="half" idx="2"/>
          </p:nvPr>
        </p:nvSpPr>
        <p:spPr bwMode="auto">
          <a:xfrm>
            <a:off x="2286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solidFill>
                  <a:srgbClr val="000000"/>
                </a:solidFill>
                <a:latin typeface="Tahoma" panose="020B0604030504040204" pitchFamily="34" charset="0"/>
                <a:ea typeface="宋体" panose="02010600030101010101" pitchFamily="2" charset="-122"/>
              </a:defRPr>
            </a:lvl1pPr>
          </a:lstStyle>
          <a:p>
            <a:pPr>
              <a:defRPr/>
            </a:pPr>
            <a:fld id="{9DB160B1-5E26-4EEA-9440-B313DC6F096E}" type="datetime4">
              <a:rPr lang="zh-CN" altLang="en-US"/>
            </a:fld>
            <a:endParaRPr lang="en-US" altLang="zh-CN"/>
          </a:p>
        </p:txBody>
      </p:sp>
      <p:sp>
        <p:nvSpPr>
          <p:cNvPr id="13324" name="Rectangle 12"/>
          <p:cNvSpPr>
            <a:spLocks noGrp="1" noChangeArrowheads="1"/>
          </p:cNvSpPr>
          <p:nvPr>
            <p:ph type="ftr" sz="quarter" idx="3"/>
          </p:nvPr>
        </p:nvSpPr>
        <p:spPr bwMode="auto">
          <a:xfrm>
            <a:off x="3429000" y="6477000"/>
            <a:ext cx="289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sz="1200">
                <a:solidFill>
                  <a:srgbClr val="000000"/>
                </a:solidFill>
                <a:latin typeface="Tahoma" panose="020B0604030504040204" pitchFamily="34" charset="0"/>
                <a:ea typeface="宋体" panose="02010600030101010101" pitchFamily="2" charset="-122"/>
              </a:defRPr>
            </a:lvl1pPr>
          </a:lstStyle>
          <a:p>
            <a:pPr>
              <a:defRPr/>
            </a:pPr>
            <a:r>
              <a:rPr lang="en-US" altLang="zh-CN"/>
              <a:t>DMKD  Sides By MAO</a:t>
            </a:r>
            <a:endParaRPr lang="en-US" altLang="zh-CN"/>
          </a:p>
        </p:txBody>
      </p:sp>
      <p:sp>
        <p:nvSpPr>
          <p:cNvPr id="13325" name="Rectangle 13"/>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400">
                <a:solidFill>
                  <a:srgbClr val="000000"/>
                </a:solidFill>
                <a:latin typeface="Tahoma" panose="020B0604030504040204" pitchFamily="34" charset="0"/>
                <a:ea typeface="宋体" panose="02010600030101010101" pitchFamily="2" charset="-122"/>
              </a:defRPr>
            </a:lvl1pPr>
          </a:lstStyle>
          <a:p>
            <a:pPr>
              <a:defRPr/>
            </a:pPr>
            <a:fld id="{1785C41B-0D25-4F7F-8128-8D6C03092AA8}" type="slidenum">
              <a:rPr lang="zh-CN" altLang="en-US"/>
            </a:fld>
            <a:endParaRPr lang="en-US" altLang="zh-CN"/>
          </a:p>
        </p:txBody>
      </p:sp>
      <p:pic>
        <p:nvPicPr>
          <p:cNvPr id="3080" name="Picture 23" descr="j0190613"/>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68313" y="115888"/>
            <a:ext cx="13668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p:txStyles>
    <p:titleStyle>
      <a:lvl1pPr algn="r" rtl="0" eaLnBrk="0" fontAlgn="base" hangingPunct="0">
        <a:spcBef>
          <a:spcPct val="0"/>
        </a:spcBef>
        <a:spcAft>
          <a:spcPct val="0"/>
        </a:spcAft>
        <a:defRPr sz="3200" kern="1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2pPr>
      <a:lvl3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3pPr>
      <a:lvl4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4pPr>
      <a:lvl5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5pPr>
      <a:lvl6pPr marL="4572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6pPr>
      <a:lvl7pPr marL="9144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7pPr>
      <a:lvl8pPr marL="13716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8pPr>
      <a:lvl9pPr marL="18288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1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1pPr>
      <a:lvl2pPr marL="742950" indent="-285750" algn="l" rtl="0" eaLnBrk="0" fontAlgn="base" hangingPunct="0">
        <a:spcBef>
          <a:spcPct val="10000"/>
        </a:spcBef>
        <a:spcAft>
          <a:spcPct val="0"/>
        </a:spcAft>
        <a:buClr>
          <a:schemeClr val="hlink"/>
        </a:buClr>
        <a:buSzPct val="55000"/>
        <a:buFont typeface="Wingdings" panose="05000000000000000000" pitchFamily="2" charset="2"/>
        <a:buChar char="n"/>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0"/>
        </a:spcBef>
        <a:spcAft>
          <a:spcPct val="0"/>
        </a:spcAft>
        <a:buClr>
          <a:schemeClr val="folHlink"/>
        </a:buClr>
        <a:buSzPct val="50000"/>
        <a:buFont typeface="Wingdings" panose="05000000000000000000" pitchFamily="2" charset="2"/>
        <a:buChar char="n"/>
        <a:defRPr sz="2400" b="1" kern="1200">
          <a:solidFill>
            <a:schemeClr val="tx1"/>
          </a:solidFill>
          <a:latin typeface="楷体_GB2312" pitchFamily="49" charset="-122"/>
          <a:ea typeface="楷体_GB2312" pitchFamily="49" charset="-122"/>
          <a:cs typeface="+mn-cs"/>
        </a:defRPr>
      </a:lvl3pPr>
      <a:lvl4pPr marL="1600200" indent="-228600" algn="l" rtl="0" eaLnBrk="0" fontAlgn="base" hangingPunct="0">
        <a:lnSpc>
          <a:spcPct val="80000"/>
        </a:lnSpc>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宋体" panose="02010600030101010101" pitchFamily="2" charset="-122"/>
          <a:cs typeface="+mn-cs"/>
        </a:defRPr>
      </a:lvl4pPr>
      <a:lvl5pPr marL="2057400" indent="-228600" algn="l" rtl="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gray">
          <a:xfrm flipV="1">
            <a:off x="468313" y="6451600"/>
            <a:ext cx="8280400" cy="73025"/>
          </a:xfrm>
          <a:prstGeom prst="rect">
            <a:avLst/>
          </a:prstGeom>
          <a:gradFill rotWithShape="0">
            <a:gsLst>
              <a:gs pos="0">
                <a:schemeClr val="bg2"/>
              </a:gs>
              <a:gs pos="100000">
                <a:schemeClr val="bg1"/>
              </a:gs>
            </a:gsLst>
            <a:lin ang="0" scaled="1"/>
          </a:gradFill>
          <a:ln w="57150">
            <a:solidFill>
              <a:srgbClr val="3399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smtClean="0">
              <a:solidFill>
                <a:srgbClr val="000000"/>
              </a:solidFill>
              <a:latin typeface="Tahoma" panose="020B0604030504040204" pitchFamily="34" charset="0"/>
            </a:endParaRPr>
          </a:p>
        </p:txBody>
      </p:sp>
      <p:sp>
        <p:nvSpPr>
          <p:cNvPr id="2051" name="Rectangle 9"/>
          <p:cNvSpPr>
            <a:spLocks noGrp="1" noChangeArrowheads="1"/>
          </p:cNvSpPr>
          <p:nvPr>
            <p:ph type="title"/>
          </p:nvPr>
        </p:nvSpPr>
        <p:spPr bwMode="auto">
          <a:xfrm>
            <a:off x="1835150" y="73025"/>
            <a:ext cx="6913563" cy="619125"/>
          </a:xfrm>
          <a:prstGeom prst="rect">
            <a:avLst/>
          </a:prstGeom>
          <a:solidFill>
            <a:srgbClr val="33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en-US" altLang="zh-CN" smtClean="0"/>
              <a:t>Click to edit Master </a:t>
            </a:r>
            <a:endParaRPr lang="en-US" altLang="zh-CN" smtClean="0"/>
          </a:p>
        </p:txBody>
      </p:sp>
      <p:sp>
        <p:nvSpPr>
          <p:cNvPr id="2052" name="Rectangle 10"/>
          <p:cNvSpPr>
            <a:spLocks noGrp="1" noChangeArrowheads="1"/>
          </p:cNvSpPr>
          <p:nvPr>
            <p:ph type="body" idx="1"/>
          </p:nvPr>
        </p:nvSpPr>
        <p:spPr bwMode="auto">
          <a:xfrm>
            <a:off x="468313" y="765175"/>
            <a:ext cx="8280400" cy="5567363"/>
          </a:xfrm>
          <a:prstGeom prst="rect">
            <a:avLst/>
          </a:prstGeom>
          <a:noFill/>
          <a:ln w="57150" cmpd="thickThin">
            <a:solidFill>
              <a:srgbClr val="3399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text styles Click to edit Master Click to edit Master </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3323" name="Rectangle 11"/>
          <p:cNvSpPr>
            <a:spLocks noGrp="1" noChangeArrowheads="1"/>
          </p:cNvSpPr>
          <p:nvPr>
            <p:ph type="dt" sz="half" idx="2"/>
          </p:nvPr>
        </p:nvSpPr>
        <p:spPr bwMode="auto">
          <a:xfrm>
            <a:off x="2286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solidFill>
                  <a:srgbClr val="000000"/>
                </a:solidFill>
                <a:latin typeface="Tahoma" panose="020B0604030504040204" pitchFamily="34" charset="0"/>
              </a:defRPr>
            </a:lvl1pPr>
          </a:lstStyle>
          <a:p>
            <a:pPr>
              <a:defRPr/>
            </a:pPr>
            <a:fld id="{80A93BE5-9231-4565-BB61-407728A2B224}" type="datetime4">
              <a:rPr lang="zh-CN" altLang="en-US"/>
            </a:fld>
            <a:endParaRPr lang="en-US" altLang="zh-CN"/>
          </a:p>
        </p:txBody>
      </p:sp>
      <p:sp>
        <p:nvSpPr>
          <p:cNvPr id="13324" name="Rectangle 12"/>
          <p:cNvSpPr>
            <a:spLocks noGrp="1" noChangeArrowheads="1"/>
          </p:cNvSpPr>
          <p:nvPr>
            <p:ph type="ftr" sz="quarter" idx="3"/>
          </p:nvPr>
        </p:nvSpPr>
        <p:spPr bwMode="auto">
          <a:xfrm>
            <a:off x="3429000" y="6477000"/>
            <a:ext cx="289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sz="1200">
                <a:solidFill>
                  <a:srgbClr val="000000"/>
                </a:solidFill>
                <a:latin typeface="Tahoma" panose="020B0604030504040204" pitchFamily="34" charset="0"/>
              </a:defRPr>
            </a:lvl1pPr>
          </a:lstStyle>
          <a:p>
            <a:pPr>
              <a:defRPr/>
            </a:pPr>
            <a:r>
              <a:rPr lang="en-US" altLang="zh-CN"/>
              <a:t>DMKD  Sides By MAO</a:t>
            </a:r>
            <a:endParaRPr lang="en-US" altLang="zh-CN"/>
          </a:p>
        </p:txBody>
      </p:sp>
      <p:sp>
        <p:nvSpPr>
          <p:cNvPr id="13325" name="Rectangle 13"/>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400">
                <a:solidFill>
                  <a:srgbClr val="000000"/>
                </a:solidFill>
                <a:latin typeface="Tahoma" panose="020B0604030504040204" pitchFamily="34" charset="0"/>
              </a:defRPr>
            </a:lvl1pPr>
          </a:lstStyle>
          <a:p>
            <a:pPr>
              <a:defRPr/>
            </a:pPr>
            <a:fld id="{CB73FEEB-2085-4D1F-8515-618E14A3B217}" type="slidenum">
              <a:rPr lang="zh-CN" altLang="en-US"/>
            </a:fld>
            <a:endParaRPr lang="en-US" altLang="zh-CN"/>
          </a:p>
        </p:txBody>
      </p:sp>
      <p:pic>
        <p:nvPicPr>
          <p:cNvPr id="2056" name="Picture 22" descr="j0237704"/>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68313" y="115888"/>
            <a:ext cx="13668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hdr="0"/>
  <p:txStyles>
    <p:titleStyle>
      <a:lvl1pPr algn="r" rtl="0" eaLnBrk="0" fontAlgn="base" hangingPunct="0">
        <a:spcBef>
          <a:spcPct val="0"/>
        </a:spcBef>
        <a:spcAft>
          <a:spcPct val="0"/>
        </a:spcAft>
        <a:defRPr sz="3200" kern="1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2pPr>
      <a:lvl3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3pPr>
      <a:lvl4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4pPr>
      <a:lvl5pPr algn="r" rtl="0" eaLnBrk="0" fontAlgn="base" hangingPunct="0">
        <a:spcBef>
          <a:spcPct val="0"/>
        </a:spcBef>
        <a:spcAft>
          <a:spcPct val="0"/>
        </a:spcAft>
        <a:defRPr sz="3200">
          <a:solidFill>
            <a:schemeClr val="bg1"/>
          </a:solidFill>
          <a:latin typeface="隶书" panose="02010509060101010101" pitchFamily="49" charset="-122"/>
          <a:ea typeface="隶书" panose="02010509060101010101" pitchFamily="49" charset="-122"/>
        </a:defRPr>
      </a:lvl5pPr>
      <a:lvl6pPr marL="4572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6pPr>
      <a:lvl7pPr marL="9144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7pPr>
      <a:lvl8pPr marL="13716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8pPr>
      <a:lvl9pPr marL="1828800" algn="r" rtl="0" fontAlgn="base">
        <a:spcBef>
          <a:spcPct val="0"/>
        </a:spcBef>
        <a:spcAft>
          <a:spcPct val="0"/>
        </a:spcAft>
        <a:defRPr sz="3200">
          <a:solidFill>
            <a:schemeClr val="bg1"/>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10000"/>
        </a:spcBef>
        <a:spcAft>
          <a:spcPct val="0"/>
        </a:spcAft>
        <a:buClr>
          <a:srgbClr val="339966"/>
        </a:buClr>
        <a:buSzPct val="60000"/>
        <a:buFont typeface="Wingdings" panose="05000000000000000000" pitchFamily="2" charset="2"/>
        <a:buChar char="n"/>
        <a:defRPr sz="2800" kern="1200">
          <a:solidFill>
            <a:schemeClr val="tx1"/>
          </a:solidFill>
          <a:latin typeface="+mn-lt"/>
          <a:ea typeface="+mn-ea"/>
          <a:cs typeface="+mn-cs"/>
        </a:defRPr>
      </a:lvl1pPr>
      <a:lvl2pPr marL="742950" indent="-285750" algn="l" rtl="0" eaLnBrk="0" fontAlgn="base" hangingPunct="0">
        <a:spcBef>
          <a:spcPct val="10000"/>
        </a:spcBef>
        <a:spcAft>
          <a:spcPct val="0"/>
        </a:spcAft>
        <a:buClr>
          <a:schemeClr val="hlink"/>
        </a:buClr>
        <a:buSzPct val="55000"/>
        <a:buFont typeface="Wingdings" panose="05000000000000000000" pitchFamily="2" charset="2"/>
        <a:buChar char="n"/>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rtl="0" eaLnBrk="0" fontAlgn="base" hangingPunct="0">
        <a:spcBef>
          <a:spcPct val="0"/>
        </a:spcBef>
        <a:spcAft>
          <a:spcPct val="0"/>
        </a:spcAft>
        <a:buClr>
          <a:schemeClr val="folHlink"/>
        </a:buClr>
        <a:buSzPct val="50000"/>
        <a:buFont typeface="Wingdings" panose="05000000000000000000" pitchFamily="2" charset="2"/>
        <a:buChar char="n"/>
        <a:defRPr sz="2400" b="1" kern="1200">
          <a:solidFill>
            <a:schemeClr val="tx1"/>
          </a:solidFill>
          <a:latin typeface="楷体_GB2312" pitchFamily="49" charset="-122"/>
          <a:ea typeface="楷体_GB2312" pitchFamily="49" charset="-122"/>
          <a:cs typeface="+mn-cs"/>
        </a:defRPr>
      </a:lvl3pPr>
      <a:lvl4pPr marL="1600200" indent="-228600" algn="l" rtl="0" eaLnBrk="0" fontAlgn="base" hangingPunct="0">
        <a:lnSpc>
          <a:spcPct val="80000"/>
        </a:lnSpc>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宋体" panose="02010600030101010101" pitchFamily="2" charset="-122"/>
          <a:cs typeface="+mn-cs"/>
        </a:defRPr>
      </a:lvl4pPr>
      <a:lvl5pPr marL="2057400" indent="-228600" algn="l" rtl="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148.png"/><Relationship Id="rId1" Type="http://schemas.openxmlformats.org/officeDocument/2006/relationships/image" Target="../media/image147.emf"/></Relationships>
</file>

<file path=ppt/slides/_rels/slide106.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50.wmf"/><Relationship Id="rId3" Type="http://schemas.openxmlformats.org/officeDocument/2006/relationships/oleObject" Target="../embeddings/oleObject19.bin"/><Relationship Id="rId2" Type="http://schemas.openxmlformats.org/officeDocument/2006/relationships/image" Target="../media/image149.wmf"/><Relationship Id="rId1" Type="http://schemas.openxmlformats.org/officeDocument/2006/relationships/oleObject" Target="../embeddings/oleObject18.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9" Type="http://schemas.openxmlformats.org/officeDocument/2006/relationships/notesSlide" Target="../notesSlides/notesSlide69.xml"/><Relationship Id="rId8" Type="http://schemas.openxmlformats.org/officeDocument/2006/relationships/vmlDrawing" Target="../drawings/vmlDrawing9.vml"/><Relationship Id="rId7" Type="http://schemas.openxmlformats.org/officeDocument/2006/relationships/slideLayout" Target="../slideLayouts/slideLayout16.xml"/><Relationship Id="rId6" Type="http://schemas.openxmlformats.org/officeDocument/2006/relationships/image" Target="../media/image153.wmf"/><Relationship Id="rId5" Type="http://schemas.openxmlformats.org/officeDocument/2006/relationships/oleObject" Target="../embeddings/oleObject22.bin"/><Relationship Id="rId4" Type="http://schemas.openxmlformats.org/officeDocument/2006/relationships/image" Target="../media/image152.wmf"/><Relationship Id="rId3" Type="http://schemas.openxmlformats.org/officeDocument/2006/relationships/oleObject" Target="../embeddings/oleObject21.bin"/><Relationship Id="rId2" Type="http://schemas.openxmlformats.org/officeDocument/2006/relationships/image" Target="../media/image151.wmf"/><Relationship Id="rId1" Type="http://schemas.openxmlformats.org/officeDocument/2006/relationships/oleObject" Target="../embeddings/oleObject20.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vmlDrawing" Target="../drawings/vmlDrawing10.vml"/><Relationship Id="rId5" Type="http://schemas.openxmlformats.org/officeDocument/2006/relationships/slideLayout" Target="../slideLayouts/slideLayout14.xml"/><Relationship Id="rId4" Type="http://schemas.openxmlformats.org/officeDocument/2006/relationships/image" Target="../media/image149.wmf"/><Relationship Id="rId3" Type="http://schemas.openxmlformats.org/officeDocument/2006/relationships/oleObject" Target="../embeddings/oleObject24.bin"/><Relationship Id="rId2" Type="http://schemas.openxmlformats.org/officeDocument/2006/relationships/image" Target="../media/image154.wmf"/><Relationship Id="rId1" Type="http://schemas.openxmlformats.org/officeDocument/2006/relationships/oleObject" Target="../embeddings/oleObject23.bin"/></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58.wmf"/><Relationship Id="rId7" Type="http://schemas.openxmlformats.org/officeDocument/2006/relationships/oleObject" Target="../embeddings/oleObject28.bin"/><Relationship Id="rId6" Type="http://schemas.openxmlformats.org/officeDocument/2006/relationships/image" Target="../media/image157.wmf"/><Relationship Id="rId5" Type="http://schemas.openxmlformats.org/officeDocument/2006/relationships/oleObject" Target="../embeddings/oleObject27.bin"/><Relationship Id="rId4" Type="http://schemas.openxmlformats.org/officeDocument/2006/relationships/image" Target="../media/image156.wmf"/><Relationship Id="rId3" Type="http://schemas.openxmlformats.org/officeDocument/2006/relationships/oleObject" Target="../embeddings/oleObject26.bin"/><Relationship Id="rId2" Type="http://schemas.openxmlformats.org/officeDocument/2006/relationships/image" Target="../media/image155.wmf"/><Relationship Id="rId11" Type="http://schemas.openxmlformats.org/officeDocument/2006/relationships/notesSlide" Target="../notesSlides/notesSlide72.xml"/><Relationship Id="rId10" Type="http://schemas.openxmlformats.org/officeDocument/2006/relationships/vmlDrawing" Target="../drawings/vmlDrawing11.vml"/><Relationship Id="rId1" Type="http://schemas.openxmlformats.org/officeDocument/2006/relationships/oleObject" Target="../embeddings/oleObject25.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59.wmf"/><Relationship Id="rId1" Type="http://schemas.openxmlformats.org/officeDocument/2006/relationships/oleObject" Target="../embeddings/oleObject29.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hyperlink" Target="http://id3alg.altervista.org/" TargetMode="Externa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164.wmf"/><Relationship Id="rId1" Type="http://schemas.openxmlformats.org/officeDocument/2006/relationships/image" Target="../media/image163.wmf"/></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165.wmf"/><Relationship Id="rId1" Type="http://schemas.openxmlformats.org/officeDocument/2006/relationships/oleObject" Target="../embeddings/oleObject30.bin"/></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9.wmf"/><Relationship Id="rId7" Type="http://schemas.openxmlformats.org/officeDocument/2006/relationships/oleObject" Target="../embeddings/oleObject34.bin"/><Relationship Id="rId6" Type="http://schemas.openxmlformats.org/officeDocument/2006/relationships/image" Target="../media/image168.wmf"/><Relationship Id="rId5" Type="http://schemas.openxmlformats.org/officeDocument/2006/relationships/oleObject" Target="../embeddings/oleObject33.bin"/><Relationship Id="rId4" Type="http://schemas.openxmlformats.org/officeDocument/2006/relationships/image" Target="../media/image167.wmf"/><Relationship Id="rId3" Type="http://schemas.openxmlformats.org/officeDocument/2006/relationships/oleObject" Target="../embeddings/oleObject32.bin"/><Relationship Id="rId2" Type="http://schemas.openxmlformats.org/officeDocument/2006/relationships/image" Target="../media/image166.wmf"/><Relationship Id="rId11" Type="http://schemas.openxmlformats.org/officeDocument/2006/relationships/notesSlide" Target="../notesSlides/notesSlide77.xml"/><Relationship Id="rId10" Type="http://schemas.openxmlformats.org/officeDocument/2006/relationships/vmlDrawing" Target="../drawings/vmlDrawing14.vml"/><Relationship Id="rId1" Type="http://schemas.openxmlformats.org/officeDocument/2006/relationships/oleObject" Target="../embeddings/oleObject31.bin"/></Relationships>
</file>

<file path=ppt/slides/_rels/slide118.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171.wmf"/><Relationship Id="rId3" Type="http://schemas.openxmlformats.org/officeDocument/2006/relationships/oleObject" Target="../embeddings/oleObject36.bin"/><Relationship Id="rId2" Type="http://schemas.openxmlformats.org/officeDocument/2006/relationships/image" Target="../media/image170.wmf"/><Relationship Id="rId1" Type="http://schemas.openxmlformats.org/officeDocument/2006/relationships/oleObject" Target="../embeddings/oleObject35.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172.wmf"/><Relationship Id="rId1" Type="http://schemas.openxmlformats.org/officeDocument/2006/relationships/oleObject" Target="../embeddings/oleObject37.bin"/></Relationships>
</file>

<file path=ppt/slides/_rels/slide122.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176.wmf"/><Relationship Id="rId7" Type="http://schemas.openxmlformats.org/officeDocument/2006/relationships/oleObject" Target="../embeddings/oleObject41.bin"/><Relationship Id="rId6" Type="http://schemas.openxmlformats.org/officeDocument/2006/relationships/image" Target="../media/image175.wmf"/><Relationship Id="rId5" Type="http://schemas.openxmlformats.org/officeDocument/2006/relationships/oleObject" Target="../embeddings/oleObject40.bin"/><Relationship Id="rId4" Type="http://schemas.openxmlformats.org/officeDocument/2006/relationships/image" Target="../media/image174.wmf"/><Relationship Id="rId3" Type="http://schemas.openxmlformats.org/officeDocument/2006/relationships/oleObject" Target="../embeddings/oleObject39.bin"/><Relationship Id="rId2" Type="http://schemas.openxmlformats.org/officeDocument/2006/relationships/image" Target="../media/image173.wmf"/><Relationship Id="rId13" Type="http://schemas.openxmlformats.org/officeDocument/2006/relationships/notesSlide" Target="../notesSlides/notesSlide82.xml"/><Relationship Id="rId12" Type="http://schemas.openxmlformats.org/officeDocument/2006/relationships/vmlDrawing" Target="../drawings/vmlDrawing17.vml"/><Relationship Id="rId11" Type="http://schemas.openxmlformats.org/officeDocument/2006/relationships/slideLayout" Target="../slideLayouts/slideLayout2.xml"/><Relationship Id="rId10" Type="http://schemas.openxmlformats.org/officeDocument/2006/relationships/image" Target="../media/image177.wmf"/><Relationship Id="rId1" Type="http://schemas.openxmlformats.org/officeDocument/2006/relationships/oleObject" Target="../embeddings/oleObject38.bin"/></Relationships>
</file>

<file path=ppt/slides/_rels/slide12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179.wmf"/><Relationship Id="rId3" Type="http://schemas.openxmlformats.org/officeDocument/2006/relationships/oleObject" Target="../embeddings/oleObject44.bin"/><Relationship Id="rId2" Type="http://schemas.openxmlformats.org/officeDocument/2006/relationships/image" Target="../media/image178.wmf"/><Relationship Id="rId1" Type="http://schemas.openxmlformats.org/officeDocument/2006/relationships/oleObject" Target="../embeddings/oleObject43.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172.wmf"/><Relationship Id="rId1" Type="http://schemas.openxmlformats.org/officeDocument/2006/relationships/oleObject" Target="../embeddings/oleObject45.bin"/></Relationships>
</file>

<file path=ppt/slides/_rels/slide1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3.wmf"/><Relationship Id="rId7" Type="http://schemas.openxmlformats.org/officeDocument/2006/relationships/oleObject" Target="../embeddings/oleObject49.bin"/><Relationship Id="rId6" Type="http://schemas.openxmlformats.org/officeDocument/2006/relationships/image" Target="../media/image182.wmf"/><Relationship Id="rId5" Type="http://schemas.openxmlformats.org/officeDocument/2006/relationships/oleObject" Target="../embeddings/oleObject48.bin"/><Relationship Id="rId4" Type="http://schemas.openxmlformats.org/officeDocument/2006/relationships/image" Target="../media/image181.wmf"/><Relationship Id="rId3" Type="http://schemas.openxmlformats.org/officeDocument/2006/relationships/oleObject" Target="../embeddings/oleObject47.bin"/><Relationship Id="rId2" Type="http://schemas.openxmlformats.org/officeDocument/2006/relationships/image" Target="../media/image180.wmf"/><Relationship Id="rId11" Type="http://schemas.openxmlformats.org/officeDocument/2006/relationships/notesSlide" Target="../notesSlides/notesSlide86.xml"/><Relationship Id="rId10" Type="http://schemas.openxmlformats.org/officeDocument/2006/relationships/vmlDrawing" Target="../drawings/vmlDrawing20.vml"/><Relationship Id="rId1" Type="http://schemas.openxmlformats.org/officeDocument/2006/relationships/oleObject" Target="../embeddings/oleObject46.bin"/></Relationships>
</file>

<file path=ppt/slides/_rels/slide127.xml.rels><?xml version="1.0" encoding="UTF-8" standalone="yes"?>
<Relationships xmlns="http://schemas.openxmlformats.org/package/2006/relationships"><Relationship Id="rId7" Type="http://schemas.openxmlformats.org/officeDocument/2006/relationships/notesSlide" Target="../notesSlides/notesSlide87.xml"/><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185.wmf"/><Relationship Id="rId3" Type="http://schemas.openxmlformats.org/officeDocument/2006/relationships/oleObject" Target="../embeddings/oleObject51.bin"/><Relationship Id="rId2" Type="http://schemas.openxmlformats.org/officeDocument/2006/relationships/image" Target="../media/image184.wmf"/><Relationship Id="rId1" Type="http://schemas.openxmlformats.org/officeDocument/2006/relationships/oleObject" Target="../embeddings/oleObject50.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130.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190.wmf"/><Relationship Id="rId3" Type="http://schemas.openxmlformats.org/officeDocument/2006/relationships/oleObject" Target="../embeddings/oleObject53.bin"/><Relationship Id="rId2" Type="http://schemas.openxmlformats.org/officeDocument/2006/relationships/image" Target="../media/image189.wmf"/><Relationship Id="rId1" Type="http://schemas.openxmlformats.org/officeDocument/2006/relationships/oleObject" Target="../embeddings/oleObject52.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2.xml"/><Relationship Id="rId2" Type="http://schemas.openxmlformats.org/officeDocument/2006/relationships/image" Target="../media/image191.png"/><Relationship Id="rId1" Type="http://schemas.openxmlformats.org/officeDocument/2006/relationships/tags" Target="../tags/tag1.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04.xml"/><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195.wmf"/><Relationship Id="rId3" Type="http://schemas.openxmlformats.org/officeDocument/2006/relationships/oleObject" Target="../embeddings/oleObject55.bin"/><Relationship Id="rId2" Type="http://schemas.openxmlformats.org/officeDocument/2006/relationships/image" Target="../media/image194.wmf"/><Relationship Id="rId1" Type="http://schemas.openxmlformats.org/officeDocument/2006/relationships/oleObject" Target="../embeddings/oleObject54.bin"/></Relationships>
</file>

<file path=ppt/slides/_rels/slide156.xml.rels><?xml version="1.0" encoding="UTF-8" standalone="yes"?>
<Relationships xmlns="http://schemas.openxmlformats.org/package/2006/relationships"><Relationship Id="rId8" Type="http://schemas.openxmlformats.org/officeDocument/2006/relationships/vmlDrawing" Target="../drawings/vmlDrawing24.vml"/><Relationship Id="rId7" Type="http://schemas.openxmlformats.org/officeDocument/2006/relationships/slideLayout" Target="../slideLayouts/slideLayout7.xml"/><Relationship Id="rId6" Type="http://schemas.openxmlformats.org/officeDocument/2006/relationships/image" Target="../media/image198.wmf"/><Relationship Id="rId5" Type="http://schemas.openxmlformats.org/officeDocument/2006/relationships/oleObject" Target="../embeddings/oleObject58.bin"/><Relationship Id="rId4" Type="http://schemas.openxmlformats.org/officeDocument/2006/relationships/image" Target="../media/image197.wmf"/><Relationship Id="rId3" Type="http://schemas.openxmlformats.org/officeDocument/2006/relationships/oleObject" Target="../embeddings/oleObject57.bin"/><Relationship Id="rId2" Type="http://schemas.openxmlformats.org/officeDocument/2006/relationships/image" Target="../media/image196.wmf"/><Relationship Id="rId1" Type="http://schemas.openxmlformats.org/officeDocument/2006/relationships/oleObject" Target="../embeddings/oleObject56.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6" Type="http://schemas.openxmlformats.org/officeDocument/2006/relationships/notesSlide" Target="../notesSlides/notesSlide106.xml"/><Relationship Id="rId5" Type="http://schemas.openxmlformats.org/officeDocument/2006/relationships/vmlDrawing" Target="../drawings/vmlDrawing25.vml"/><Relationship Id="rId4" Type="http://schemas.openxmlformats.org/officeDocument/2006/relationships/slideLayout" Target="../slideLayouts/slideLayout7.xml"/><Relationship Id="rId3" Type="http://schemas.openxmlformats.org/officeDocument/2006/relationships/image" Target="../media/image200.wmf"/><Relationship Id="rId2" Type="http://schemas.openxmlformats.org/officeDocument/2006/relationships/oleObject" Target="../embeddings/oleObject59.bin"/><Relationship Id="rId1" Type="http://schemas.openxmlformats.org/officeDocument/2006/relationships/image" Target="../media/image19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60.xml.rels><?xml version="1.0" encoding="UTF-8" standalone="yes"?>
<Relationships xmlns="http://schemas.openxmlformats.org/package/2006/relationships"><Relationship Id="rId8" Type="http://schemas.openxmlformats.org/officeDocument/2006/relationships/notesSlide" Target="../notesSlides/notesSlide107.xml"/><Relationship Id="rId7" Type="http://schemas.openxmlformats.org/officeDocument/2006/relationships/slideLayout" Target="../slideLayouts/slideLayout7.xml"/><Relationship Id="rId6" Type="http://schemas.openxmlformats.org/officeDocument/2006/relationships/hyperlink" Target="http://baike.baidu.com/view/336754.htm" TargetMode="External"/><Relationship Id="rId5" Type="http://schemas.openxmlformats.org/officeDocument/2006/relationships/hyperlink" Target="http://baike.baidu.com/view/336751.htm" TargetMode="External"/><Relationship Id="rId4" Type="http://schemas.openxmlformats.org/officeDocument/2006/relationships/hyperlink" Target="http://baike.baidu.com/view/4356081.htm" TargetMode="External"/><Relationship Id="rId3" Type="http://schemas.openxmlformats.org/officeDocument/2006/relationships/hyperlink" Target="http://baike.baidu.com/view/1980130.htm" TargetMode="External"/><Relationship Id="rId2" Type="http://schemas.openxmlformats.org/officeDocument/2006/relationships/hyperlink" Target="http://baike.baidu.com/view/541856.htm" TargetMode="External"/><Relationship Id="rId1" Type="http://schemas.openxmlformats.org/officeDocument/2006/relationships/hyperlink" Target="http://baike.baidu.com/view/703605.htm"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26.vml"/><Relationship Id="rId3" Type="http://schemas.openxmlformats.org/officeDocument/2006/relationships/slideLayout" Target="../slideLayouts/slideLayout7.xml"/><Relationship Id="rId2" Type="http://schemas.openxmlformats.org/officeDocument/2006/relationships/image" Target="../media/image201.wmf"/><Relationship Id="rId1" Type="http://schemas.openxmlformats.org/officeDocument/2006/relationships/oleObject" Target="../embeddings/oleObject60.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9" Type="http://schemas.openxmlformats.org/officeDocument/2006/relationships/oleObject" Target="../embeddings/oleObject65.bin"/><Relationship Id="rId8" Type="http://schemas.openxmlformats.org/officeDocument/2006/relationships/image" Target="../media/image205.wmf"/><Relationship Id="rId7" Type="http://schemas.openxmlformats.org/officeDocument/2006/relationships/oleObject" Target="../embeddings/oleObject64.bin"/><Relationship Id="rId6" Type="http://schemas.openxmlformats.org/officeDocument/2006/relationships/image" Target="../media/image204.wmf"/><Relationship Id="rId5" Type="http://schemas.openxmlformats.org/officeDocument/2006/relationships/oleObject" Target="../embeddings/oleObject63.bin"/><Relationship Id="rId4" Type="http://schemas.openxmlformats.org/officeDocument/2006/relationships/image" Target="../media/image203.wmf"/><Relationship Id="rId3" Type="http://schemas.openxmlformats.org/officeDocument/2006/relationships/oleObject" Target="../embeddings/oleObject62.bin"/><Relationship Id="rId2" Type="http://schemas.openxmlformats.org/officeDocument/2006/relationships/image" Target="../media/image202.wmf"/><Relationship Id="rId12" Type="http://schemas.openxmlformats.org/officeDocument/2006/relationships/vmlDrawing" Target="../drawings/vmlDrawing27.vml"/><Relationship Id="rId11" Type="http://schemas.openxmlformats.org/officeDocument/2006/relationships/slideLayout" Target="../slideLayouts/slideLayout7.xml"/><Relationship Id="rId10" Type="http://schemas.openxmlformats.org/officeDocument/2006/relationships/image" Target="../media/image206.wmf"/><Relationship Id="rId1" Type="http://schemas.openxmlformats.org/officeDocument/2006/relationships/oleObject" Target="../embeddings/oleObject61.bin"/></Relationships>
</file>

<file path=ppt/slides/_rels/slide165.xml.rels><?xml version="1.0" encoding="UTF-8" standalone="yes"?>
<Relationships xmlns="http://schemas.openxmlformats.org/package/2006/relationships"><Relationship Id="rId9" Type="http://schemas.openxmlformats.org/officeDocument/2006/relationships/vmlDrawing" Target="../drawings/vmlDrawing28.vml"/><Relationship Id="rId8" Type="http://schemas.openxmlformats.org/officeDocument/2006/relationships/slideLayout" Target="../slideLayouts/slideLayout7.xml"/><Relationship Id="rId7" Type="http://schemas.openxmlformats.org/officeDocument/2006/relationships/image" Target="../media/image210.png"/><Relationship Id="rId6" Type="http://schemas.openxmlformats.org/officeDocument/2006/relationships/image" Target="../media/image209.wmf"/><Relationship Id="rId5" Type="http://schemas.openxmlformats.org/officeDocument/2006/relationships/oleObject" Target="../embeddings/oleObject68.bin"/><Relationship Id="rId4" Type="http://schemas.openxmlformats.org/officeDocument/2006/relationships/image" Target="../media/image208.wmf"/><Relationship Id="rId3" Type="http://schemas.openxmlformats.org/officeDocument/2006/relationships/oleObject" Target="../embeddings/oleObject67.bin"/><Relationship Id="rId2" Type="http://schemas.openxmlformats.org/officeDocument/2006/relationships/image" Target="../media/image207.wmf"/><Relationship Id="rId10" Type="http://schemas.openxmlformats.org/officeDocument/2006/relationships/notesSlide" Target="../notesSlides/notesSlide110.xml"/><Relationship Id="rId1" Type="http://schemas.openxmlformats.org/officeDocument/2006/relationships/oleObject" Target="../embeddings/oleObject66.bin"/></Relationships>
</file>

<file path=ppt/slides/_rels/slide166.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slideLayout" Target="../slideLayouts/slideLayout7.xml"/><Relationship Id="rId6" Type="http://schemas.openxmlformats.org/officeDocument/2006/relationships/image" Target="../media/image213.wmf"/><Relationship Id="rId5" Type="http://schemas.openxmlformats.org/officeDocument/2006/relationships/oleObject" Target="../embeddings/oleObject71.bin"/><Relationship Id="rId4" Type="http://schemas.openxmlformats.org/officeDocument/2006/relationships/image" Target="../media/image212.wmf"/><Relationship Id="rId3" Type="http://schemas.openxmlformats.org/officeDocument/2006/relationships/oleObject" Target="../embeddings/oleObject70.bin"/><Relationship Id="rId2" Type="http://schemas.openxmlformats.org/officeDocument/2006/relationships/image" Target="../media/image211.wmf"/><Relationship Id="rId1" Type="http://schemas.openxmlformats.org/officeDocument/2006/relationships/oleObject" Target="../embeddings/oleObject69.bin"/></Relationships>
</file>

<file path=ppt/slides/_rels/slide167.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215.wmf"/><Relationship Id="rId3" Type="http://schemas.openxmlformats.org/officeDocument/2006/relationships/oleObject" Target="../embeddings/oleObject73.bin"/><Relationship Id="rId2" Type="http://schemas.openxmlformats.org/officeDocument/2006/relationships/image" Target="../media/image214.wmf"/><Relationship Id="rId1" Type="http://schemas.openxmlformats.org/officeDocument/2006/relationships/oleObject" Target="../embeddings/oleObject72.bin"/></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image" Target="../media/image21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image" Target="../media/image218.jpe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image" Target="../media/image219.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image" Target="../media/image220.jpe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1.jpe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224.wmf"/><Relationship Id="rId3" Type="http://schemas.openxmlformats.org/officeDocument/2006/relationships/oleObject" Target="../embeddings/oleObject75.bin"/><Relationship Id="rId2" Type="http://schemas.openxmlformats.org/officeDocument/2006/relationships/image" Target="../media/image223.wmf"/><Relationship Id="rId1" Type="http://schemas.openxmlformats.org/officeDocument/2006/relationships/oleObject" Target="../embeddings/oleObject74.bin"/></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5.jpeg"/></Relationships>
</file>

<file path=ppt/slides/_rels/slide179.xml.rels><?xml version="1.0" encoding="UTF-8" standalone="yes"?>
<Relationships xmlns="http://schemas.openxmlformats.org/package/2006/relationships"><Relationship Id="rId9" Type="http://schemas.openxmlformats.org/officeDocument/2006/relationships/image" Target="../media/image229.wmf"/><Relationship Id="rId8" Type="http://schemas.openxmlformats.org/officeDocument/2006/relationships/oleObject" Target="../embeddings/oleObject80.bin"/><Relationship Id="rId7" Type="http://schemas.openxmlformats.org/officeDocument/2006/relationships/oleObject" Target="../embeddings/oleObject79.bin"/><Relationship Id="rId6" Type="http://schemas.openxmlformats.org/officeDocument/2006/relationships/image" Target="../media/image228.wmf"/><Relationship Id="rId5" Type="http://schemas.openxmlformats.org/officeDocument/2006/relationships/oleObject" Target="../embeddings/oleObject78.bin"/><Relationship Id="rId4" Type="http://schemas.openxmlformats.org/officeDocument/2006/relationships/image" Target="../media/image227.wmf"/><Relationship Id="rId3" Type="http://schemas.openxmlformats.org/officeDocument/2006/relationships/oleObject" Target="../embeddings/oleObject77.bin"/><Relationship Id="rId2" Type="http://schemas.openxmlformats.org/officeDocument/2006/relationships/image" Target="../media/image226.wmf"/><Relationship Id="rId14" Type="http://schemas.openxmlformats.org/officeDocument/2006/relationships/notesSlide" Target="../notesSlides/notesSlide117.xml"/><Relationship Id="rId13" Type="http://schemas.openxmlformats.org/officeDocument/2006/relationships/vmlDrawing" Target="../drawings/vmlDrawing32.vml"/><Relationship Id="rId12" Type="http://schemas.openxmlformats.org/officeDocument/2006/relationships/slideLayout" Target="../slideLayouts/slideLayout7.xml"/><Relationship Id="rId11" Type="http://schemas.openxmlformats.org/officeDocument/2006/relationships/image" Target="../media/image230.wmf"/><Relationship Id="rId10" Type="http://schemas.openxmlformats.org/officeDocument/2006/relationships/oleObject" Target="../embeddings/oleObject81.bin"/><Relationship Id="rId1" Type="http://schemas.openxmlformats.org/officeDocument/2006/relationships/oleObject" Target="../embeddings/oleObject76.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7.xml"/><Relationship Id="rId1" Type="http://schemas.openxmlformats.org/officeDocument/2006/relationships/image" Target="../media/image231.jpeg"/></Relationships>
</file>

<file path=ppt/slides/_rels/slide181.xml.rels><?xml version="1.0" encoding="UTF-8" standalone="yes"?>
<Relationships xmlns="http://schemas.openxmlformats.org/package/2006/relationships"><Relationship Id="rId7" Type="http://schemas.openxmlformats.org/officeDocument/2006/relationships/notesSlide" Target="../notesSlides/notesSlide119.xml"/><Relationship Id="rId6" Type="http://schemas.openxmlformats.org/officeDocument/2006/relationships/vmlDrawing" Target="../drawings/vmlDrawing33.vml"/><Relationship Id="rId5" Type="http://schemas.openxmlformats.org/officeDocument/2006/relationships/slideLayout" Target="../slideLayouts/slideLayout7.xml"/><Relationship Id="rId4" Type="http://schemas.openxmlformats.org/officeDocument/2006/relationships/image" Target="../media/image233.wmf"/><Relationship Id="rId3" Type="http://schemas.openxmlformats.org/officeDocument/2006/relationships/oleObject" Target="../embeddings/oleObject83.bin"/><Relationship Id="rId2" Type="http://schemas.openxmlformats.org/officeDocument/2006/relationships/image" Target="../media/image232.wmf"/><Relationship Id="rId1" Type="http://schemas.openxmlformats.org/officeDocument/2006/relationships/oleObject" Target="../embeddings/oleObject82.bin"/></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image" Target="../media/image234.jpe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5.jpe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6.jpeg"/></Relationships>
</file>

<file path=ppt/slides/_rels/slide189.xml.rels><?xml version="1.0" encoding="UTF-8" standalone="yes"?>
<Relationships xmlns="http://schemas.openxmlformats.org/package/2006/relationships"><Relationship Id="rId4" Type="http://schemas.openxmlformats.org/officeDocument/2006/relationships/notesSlide" Target="../notesSlides/notesSlide122.xml"/><Relationship Id="rId3" Type="http://schemas.openxmlformats.org/officeDocument/2006/relationships/slideLayout" Target="../slideLayouts/slideLayout7.xml"/><Relationship Id="rId2" Type="http://schemas.openxmlformats.org/officeDocument/2006/relationships/image" Target="../media/image238.png"/><Relationship Id="rId1" Type="http://schemas.openxmlformats.org/officeDocument/2006/relationships/image" Target="../media/image2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90.xml.rels><?xml version="1.0" encoding="UTF-8" standalone="yes"?>
<Relationships xmlns="http://schemas.openxmlformats.org/package/2006/relationships"><Relationship Id="rId7" Type="http://schemas.openxmlformats.org/officeDocument/2006/relationships/notesSlide" Target="../notesSlides/notesSlide123.xml"/><Relationship Id="rId6" Type="http://schemas.openxmlformats.org/officeDocument/2006/relationships/slideLayout" Target="../slideLayouts/slideLayout7.xml"/><Relationship Id="rId5" Type="http://schemas.openxmlformats.org/officeDocument/2006/relationships/image" Target="../media/image243.png"/><Relationship Id="rId4" Type="http://schemas.openxmlformats.org/officeDocument/2006/relationships/image" Target="../media/image242.png"/><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image" Target="../media/image239.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5.png"/><Relationship Id="rId1" Type="http://schemas.openxmlformats.org/officeDocument/2006/relationships/image" Target="../media/image244.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6.png"/></Relationships>
</file>

<file path=ppt/slides/_rels/slide193.xml.rels><?xml version="1.0" encoding="UTF-8" standalone="yes"?>
<Relationships xmlns="http://schemas.openxmlformats.org/package/2006/relationships"><Relationship Id="rId4" Type="http://schemas.openxmlformats.org/officeDocument/2006/relationships/notesSlide" Target="../notesSlides/notesSlide124.xml"/><Relationship Id="rId3" Type="http://schemas.openxmlformats.org/officeDocument/2006/relationships/slideLayout" Target="../slideLayouts/slideLayout7.xml"/><Relationship Id="rId2" Type="http://schemas.openxmlformats.org/officeDocument/2006/relationships/image" Target="../media/image248.png"/><Relationship Id="rId1" Type="http://schemas.openxmlformats.org/officeDocument/2006/relationships/image" Target="../media/image24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blog.csdn.net/v_july_v/article/details/7577684" TargetMode="External"/><Relationship Id="rId2" Type="http://schemas.openxmlformats.org/officeDocument/2006/relationships/hyperlink" Target="http://blog.csdn.net/v_july_v/article/details/6142146" TargetMode="External"/><Relationship Id="rId1" Type="http://schemas.openxmlformats.org/officeDocument/2006/relationships/hyperlink" Target="http://archive.ics.uci.edu/ml/datasets.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34.vml"/><Relationship Id="rId3" Type="http://schemas.openxmlformats.org/officeDocument/2006/relationships/slideLayout" Target="../slideLayouts/slideLayout7.xml"/><Relationship Id="rId2" Type="http://schemas.openxmlformats.org/officeDocument/2006/relationships/image" Target="../media/image249.emf"/><Relationship Id="rId1" Type="http://schemas.openxmlformats.org/officeDocument/2006/relationships/oleObject" Target="../embeddings/oleObject84.bin"/></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slideLayout" Target="../slideLayouts/slideLayout7.xml"/><Relationship Id="rId4" Type="http://schemas.openxmlformats.org/officeDocument/2006/relationships/image" Target="../media/image253.png"/><Relationship Id="rId3" Type="http://schemas.microsoft.com/office/2007/relationships/hdphoto" Target="../media/image252.wdp"/><Relationship Id="rId2" Type="http://schemas.openxmlformats.org/officeDocument/2006/relationships/image" Target="../media/image251.png"/><Relationship Id="rId1" Type="http://schemas.openxmlformats.org/officeDocument/2006/relationships/image" Target="../media/image250.jpeg"/></Relationships>
</file>

<file path=ppt/slides/_rels/slide2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3.png"/><Relationship Id="rId3" Type="http://schemas.microsoft.com/office/2007/relationships/hdphoto" Target="../media/image252.wdp"/><Relationship Id="rId2" Type="http://schemas.openxmlformats.org/officeDocument/2006/relationships/image" Target="../media/image251.png"/><Relationship Id="rId1" Type="http://schemas.openxmlformats.org/officeDocument/2006/relationships/image" Target="../media/image254.png"/></Relationships>
</file>

<file path=ppt/slides/_rels/slide218.xml.rels><?xml version="1.0" encoding="UTF-8" standalone="yes"?>
<Relationships xmlns="http://schemas.openxmlformats.org/package/2006/relationships"><Relationship Id="rId5" Type="http://schemas.openxmlformats.org/officeDocument/2006/relationships/notesSlide" Target="../notesSlides/notesSlide128.xml"/><Relationship Id="rId4" Type="http://schemas.openxmlformats.org/officeDocument/2006/relationships/slideLayout" Target="../slideLayouts/slideLayout7.xml"/><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oleObject" Target="../embeddings/Workbook1.xls"/></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25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5" Type="http://schemas.openxmlformats.org/officeDocument/2006/relationships/notesSlide" Target="../notesSlides/notesSlide132.xml"/><Relationship Id="rId4" Type="http://schemas.openxmlformats.org/officeDocument/2006/relationships/slideLayout" Target="../slideLayouts/slideLayout7.xml"/><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slideLayout" Target="../slideLayouts/slideLayout7.xml"/><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27.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28.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slideLayout" Target="../slideLayouts/slideLayout17.xml"/><Relationship Id="rId3" Type="http://schemas.openxmlformats.org/officeDocument/2006/relationships/image" Target="../media/image261.png"/><Relationship Id="rId2" Type="http://schemas.microsoft.com/office/2007/relationships/hdphoto" Target="../media/image260.wdp"/><Relationship Id="rId1" Type="http://schemas.openxmlformats.org/officeDocument/2006/relationships/image" Target="../media/image25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74.emf"/><Relationship Id="rId3" Type="http://schemas.openxmlformats.org/officeDocument/2006/relationships/oleObject" Target="../embeddings/Workbook3.xls"/><Relationship Id="rId2" Type="http://schemas.openxmlformats.org/officeDocument/2006/relationships/image" Target="../media/image73.emf"/><Relationship Id="rId1" Type="http://schemas.openxmlformats.org/officeDocument/2006/relationships/oleObject" Target="../embeddings/Workbook2.xls"/></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2.png"/></Relationships>
</file>

<file path=ppt/slides/_rels/slide231.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32.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image" Target="../media/image264.png"/><Relationship Id="rId4" Type="http://schemas.openxmlformats.org/officeDocument/2006/relationships/image" Target="../media/image263.png"/><Relationship Id="rId3" Type="http://schemas.openxmlformats.org/officeDocument/2006/relationships/image" Target="../media/image253.png"/><Relationship Id="rId2" Type="http://schemas.microsoft.com/office/2007/relationships/hdphoto" Target="../media/image252.wdp"/><Relationship Id="rId1" Type="http://schemas.openxmlformats.org/officeDocument/2006/relationships/image" Target="../media/image251.png"/></Relationships>
</file>

<file path=ppt/slides/_rels/slide233.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253.png"/><Relationship Id="rId4" Type="http://schemas.microsoft.com/office/2007/relationships/hdphoto" Target="../media/image252.wdp"/><Relationship Id="rId3" Type="http://schemas.openxmlformats.org/officeDocument/2006/relationships/image" Target="../media/image251.png"/><Relationship Id="rId2" Type="http://schemas.openxmlformats.org/officeDocument/2006/relationships/image" Target="../media/image266.png"/><Relationship Id="rId1" Type="http://schemas.openxmlformats.org/officeDocument/2006/relationships/image" Target="../media/image265.png"/></Relationships>
</file>

<file path=ppt/slides/_rels/slide234.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253.png"/><Relationship Id="rId3" Type="http://schemas.microsoft.com/office/2007/relationships/hdphoto" Target="../media/image252.wdp"/><Relationship Id="rId2" Type="http://schemas.openxmlformats.org/officeDocument/2006/relationships/image" Target="../media/image251.png"/><Relationship Id="rId1" Type="http://schemas.openxmlformats.org/officeDocument/2006/relationships/image" Target="../media/image26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wmf"/></Relationships>
</file>

<file path=ppt/slides/_rels/slide237.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slideLayout" Target="../slideLayouts/slideLayout7.xml"/><Relationship Id="rId3" Type="http://schemas.openxmlformats.org/officeDocument/2006/relationships/image" Target="../media/image268.png"/><Relationship Id="rId2" Type="http://schemas.microsoft.com/office/2007/relationships/media" Target="../media/media1.mp4"/><Relationship Id="rId1" Type="http://schemas.openxmlformats.org/officeDocument/2006/relationships/video" Target="../media/media1.mp4"/></Relationships>
</file>

<file path=ppt/slides/_rels/slide238.xml.rels><?xml version="1.0" encoding="UTF-8" standalone="yes"?>
<Relationships xmlns="http://schemas.openxmlformats.org/package/2006/relationships"><Relationship Id="rId4" Type="http://schemas.openxmlformats.org/officeDocument/2006/relationships/notesSlide" Target="../notesSlides/notesSlide136.xml"/><Relationship Id="rId3" Type="http://schemas.openxmlformats.org/officeDocument/2006/relationships/slideLayout" Target="../slideLayouts/slideLayout7.xml"/><Relationship Id="rId2" Type="http://schemas.openxmlformats.org/officeDocument/2006/relationships/image" Target="../media/image270.png"/><Relationship Id="rId1" Type="http://schemas.openxmlformats.org/officeDocument/2006/relationships/image" Target="../media/image269.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2.png"/><Relationship Id="rId1" Type="http://schemas.openxmlformats.org/officeDocument/2006/relationships/image" Target="../media/image27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3.vml"/><Relationship Id="rId3" Type="http://schemas.openxmlformats.org/officeDocument/2006/relationships/slideLayout" Target="../slideLayouts/slideLayout12.xml"/><Relationship Id="rId2" Type="http://schemas.openxmlformats.org/officeDocument/2006/relationships/image" Target="../media/image75.emf"/><Relationship Id="rId1" Type="http://schemas.openxmlformats.org/officeDocument/2006/relationships/oleObject" Target="../embeddings/Workbook4.xls"/></Relationships>
</file>

<file path=ppt/slides/_rels/slide240.xml.rels><?xml version="1.0" encoding="UTF-8" standalone="yes"?>
<Relationships xmlns="http://schemas.openxmlformats.org/package/2006/relationships"><Relationship Id="rId4" Type="http://schemas.openxmlformats.org/officeDocument/2006/relationships/notesSlide" Target="../notesSlides/notesSlide137.xml"/><Relationship Id="rId3" Type="http://schemas.openxmlformats.org/officeDocument/2006/relationships/slideLayout" Target="../slideLayouts/slideLayout7.xml"/><Relationship Id="rId2" Type="http://schemas.openxmlformats.org/officeDocument/2006/relationships/image" Target="../media/image274.png"/><Relationship Id="rId1" Type="http://schemas.openxmlformats.org/officeDocument/2006/relationships/image" Target="../media/image273.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7" Type="http://schemas.openxmlformats.org/officeDocument/2006/relationships/notesSlide" Target="../notesSlides/notesSlide139.xml"/><Relationship Id="rId6" Type="http://schemas.openxmlformats.org/officeDocument/2006/relationships/vmlDrawing" Target="../drawings/vmlDrawing35.vml"/><Relationship Id="rId5" Type="http://schemas.openxmlformats.org/officeDocument/2006/relationships/slideLayout" Target="../slideLayouts/slideLayout4.xml"/><Relationship Id="rId4" Type="http://schemas.openxmlformats.org/officeDocument/2006/relationships/image" Target="../media/image276.emf"/><Relationship Id="rId3" Type="http://schemas.openxmlformats.org/officeDocument/2006/relationships/oleObject" Target="../embeddings/oleObject86.bin"/><Relationship Id="rId2" Type="http://schemas.openxmlformats.org/officeDocument/2006/relationships/image" Target="../media/image275.emf"/><Relationship Id="rId1" Type="http://schemas.openxmlformats.org/officeDocument/2006/relationships/oleObject" Target="../embeddings/oleObject85.bin"/></Relationships>
</file>

<file path=ppt/slides/_rels/slide244.xml.rels><?xml version="1.0" encoding="UTF-8" standalone="yes"?>
<Relationships xmlns="http://schemas.openxmlformats.org/package/2006/relationships"><Relationship Id="rId9" Type="http://schemas.openxmlformats.org/officeDocument/2006/relationships/oleObject" Target="../embeddings/oleObject91.bin"/><Relationship Id="rId8" Type="http://schemas.openxmlformats.org/officeDocument/2006/relationships/image" Target="../media/image280.emf"/><Relationship Id="rId7" Type="http://schemas.openxmlformats.org/officeDocument/2006/relationships/oleObject" Target="../embeddings/oleObject90.bin"/><Relationship Id="rId6" Type="http://schemas.openxmlformats.org/officeDocument/2006/relationships/image" Target="../media/image279.emf"/><Relationship Id="rId5" Type="http://schemas.openxmlformats.org/officeDocument/2006/relationships/oleObject" Target="../embeddings/oleObject89.bin"/><Relationship Id="rId4" Type="http://schemas.openxmlformats.org/officeDocument/2006/relationships/image" Target="../media/image278.emf"/><Relationship Id="rId3" Type="http://schemas.openxmlformats.org/officeDocument/2006/relationships/oleObject" Target="../embeddings/oleObject88.bin"/><Relationship Id="rId2" Type="http://schemas.openxmlformats.org/officeDocument/2006/relationships/image" Target="../media/image277.emf"/><Relationship Id="rId14" Type="http://schemas.openxmlformats.org/officeDocument/2006/relationships/vmlDrawing" Target="../drawings/vmlDrawing36.vml"/><Relationship Id="rId13" Type="http://schemas.openxmlformats.org/officeDocument/2006/relationships/slideLayout" Target="../slideLayouts/slideLayout2.xml"/><Relationship Id="rId12" Type="http://schemas.openxmlformats.org/officeDocument/2006/relationships/image" Target="../media/image282.emf"/><Relationship Id="rId11" Type="http://schemas.openxmlformats.org/officeDocument/2006/relationships/oleObject" Target="../embeddings/oleObject92.bin"/><Relationship Id="rId10" Type="http://schemas.openxmlformats.org/officeDocument/2006/relationships/image" Target="../media/image281.emf"/><Relationship Id="rId1" Type="http://schemas.openxmlformats.org/officeDocument/2006/relationships/oleObject" Target="../embeddings/oleObject87.bin"/></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image" Target="../media/image284.jpe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76.emf"/><Relationship Id="rId1" Type="http://schemas.openxmlformats.org/officeDocument/2006/relationships/oleObject" Target="../embeddings/Workbook5.xls"/></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8.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7" Type="http://schemas.openxmlformats.org/officeDocument/2006/relationships/notesSlide" Target="../notesSlides/notesSlide144.xml"/><Relationship Id="rId6" Type="http://schemas.openxmlformats.org/officeDocument/2006/relationships/vmlDrawing" Target="../drawings/vmlDrawing37.vml"/><Relationship Id="rId5" Type="http://schemas.openxmlformats.org/officeDocument/2006/relationships/slideLayout" Target="../slideLayouts/slideLayout2.xml"/><Relationship Id="rId4" Type="http://schemas.openxmlformats.org/officeDocument/2006/relationships/image" Target="../media/image286.wmf"/><Relationship Id="rId3" Type="http://schemas.openxmlformats.org/officeDocument/2006/relationships/oleObject" Target="../embeddings/oleObject94.bin"/><Relationship Id="rId2" Type="http://schemas.openxmlformats.org/officeDocument/2006/relationships/image" Target="../media/image285.wmf"/><Relationship Id="rId1" Type="http://schemas.openxmlformats.org/officeDocument/2006/relationships/oleObject" Target="../embeddings/oleObject93.bin"/></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7.xml"/><Relationship Id="rId6" Type="http://schemas.openxmlformats.org/officeDocument/2006/relationships/image" Target="../media/image289.emf"/><Relationship Id="rId5" Type="http://schemas.openxmlformats.org/officeDocument/2006/relationships/package" Target="../embeddings/Document1.docx"/><Relationship Id="rId4" Type="http://schemas.openxmlformats.org/officeDocument/2006/relationships/image" Target="../media/image288.wmf"/><Relationship Id="rId3" Type="http://schemas.openxmlformats.org/officeDocument/2006/relationships/oleObject" Target="../embeddings/oleObject96.bin"/><Relationship Id="rId2" Type="http://schemas.openxmlformats.org/officeDocument/2006/relationships/image" Target="../media/image287.wmf"/><Relationship Id="rId1" Type="http://schemas.openxmlformats.org/officeDocument/2006/relationships/oleObject" Target="../embeddings/oleObject95.bin"/></Relationships>
</file>

<file path=ppt/slides/_rels/slide255.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293.wmf"/><Relationship Id="rId7" Type="http://schemas.openxmlformats.org/officeDocument/2006/relationships/oleObject" Target="../embeddings/oleObject100.bin"/><Relationship Id="rId6" Type="http://schemas.openxmlformats.org/officeDocument/2006/relationships/image" Target="../media/image292.wmf"/><Relationship Id="rId5" Type="http://schemas.openxmlformats.org/officeDocument/2006/relationships/oleObject" Target="../embeddings/oleObject99.bin"/><Relationship Id="rId4" Type="http://schemas.openxmlformats.org/officeDocument/2006/relationships/image" Target="../media/image291.wmf"/><Relationship Id="rId3" Type="http://schemas.openxmlformats.org/officeDocument/2006/relationships/oleObject" Target="../embeddings/oleObject98.bin"/><Relationship Id="rId2" Type="http://schemas.openxmlformats.org/officeDocument/2006/relationships/image" Target="../media/image290.wmf"/><Relationship Id="rId12" Type="http://schemas.openxmlformats.org/officeDocument/2006/relationships/vmlDrawing" Target="../drawings/vmlDrawing39.vml"/><Relationship Id="rId11" Type="http://schemas.openxmlformats.org/officeDocument/2006/relationships/slideLayout" Target="../slideLayouts/slideLayout7.xml"/><Relationship Id="rId10" Type="http://schemas.openxmlformats.org/officeDocument/2006/relationships/image" Target="../media/image294.wmf"/><Relationship Id="rId1" Type="http://schemas.openxmlformats.org/officeDocument/2006/relationships/oleObject" Target="../embeddings/oleObject97.bin"/></Relationships>
</file>

<file path=ppt/slides/_rels/slide256.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7.xml"/><Relationship Id="rId2" Type="http://schemas.openxmlformats.org/officeDocument/2006/relationships/image" Target="../media/image295.wmf"/><Relationship Id="rId1" Type="http://schemas.openxmlformats.org/officeDocument/2006/relationships/oleObject" Target="../embeddings/oleObject102.bin"/></Relationships>
</file>

<file path=ppt/slides/_rels/slide257.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7.xml"/><Relationship Id="rId4" Type="http://schemas.openxmlformats.org/officeDocument/2006/relationships/image" Target="../media/image297.wmf"/><Relationship Id="rId3" Type="http://schemas.openxmlformats.org/officeDocument/2006/relationships/oleObject" Target="../embeddings/oleObject104.bin"/><Relationship Id="rId2" Type="http://schemas.openxmlformats.org/officeDocument/2006/relationships/image" Target="../media/image296.wmf"/><Relationship Id="rId1" Type="http://schemas.openxmlformats.org/officeDocument/2006/relationships/oleObject" Target="../embeddings/oleObject103.bin"/></Relationships>
</file>

<file path=ppt/slides/_rels/slide258.xml.rels><?xml version="1.0" encoding="UTF-8" standalone="yes"?>
<Relationships xmlns="http://schemas.openxmlformats.org/package/2006/relationships"><Relationship Id="rId9" Type="http://schemas.openxmlformats.org/officeDocument/2006/relationships/oleObject" Target="../embeddings/oleObject109.bin"/><Relationship Id="rId8" Type="http://schemas.openxmlformats.org/officeDocument/2006/relationships/image" Target="../media/image301.wmf"/><Relationship Id="rId7" Type="http://schemas.openxmlformats.org/officeDocument/2006/relationships/oleObject" Target="../embeddings/oleObject108.bin"/><Relationship Id="rId6" Type="http://schemas.openxmlformats.org/officeDocument/2006/relationships/image" Target="../media/image300.wmf"/><Relationship Id="rId5" Type="http://schemas.openxmlformats.org/officeDocument/2006/relationships/oleObject" Target="../embeddings/oleObject107.bin"/><Relationship Id="rId4" Type="http://schemas.openxmlformats.org/officeDocument/2006/relationships/image" Target="../media/image299.wmf"/><Relationship Id="rId3" Type="http://schemas.openxmlformats.org/officeDocument/2006/relationships/oleObject" Target="../embeddings/oleObject106.bin"/><Relationship Id="rId22" Type="http://schemas.openxmlformats.org/officeDocument/2006/relationships/vmlDrawing" Target="../drawings/vmlDrawing42.vml"/><Relationship Id="rId21" Type="http://schemas.openxmlformats.org/officeDocument/2006/relationships/slideLayout" Target="../slideLayouts/slideLayout7.xml"/><Relationship Id="rId20" Type="http://schemas.openxmlformats.org/officeDocument/2006/relationships/oleObject" Target="../embeddings/oleObject115.bin"/><Relationship Id="rId2" Type="http://schemas.openxmlformats.org/officeDocument/2006/relationships/image" Target="../media/image298.wmf"/><Relationship Id="rId19" Type="http://schemas.openxmlformats.org/officeDocument/2006/relationships/oleObject" Target="../embeddings/oleObject114.bin"/><Relationship Id="rId18" Type="http://schemas.openxmlformats.org/officeDocument/2006/relationships/image" Target="../media/image306.wmf"/><Relationship Id="rId17" Type="http://schemas.openxmlformats.org/officeDocument/2006/relationships/oleObject" Target="../embeddings/oleObject113.bin"/><Relationship Id="rId16" Type="http://schemas.openxmlformats.org/officeDocument/2006/relationships/image" Target="../media/image305.wmf"/><Relationship Id="rId15" Type="http://schemas.openxmlformats.org/officeDocument/2006/relationships/oleObject" Target="../embeddings/oleObject112.bin"/><Relationship Id="rId14" Type="http://schemas.openxmlformats.org/officeDocument/2006/relationships/image" Target="../media/image304.wmf"/><Relationship Id="rId13" Type="http://schemas.openxmlformats.org/officeDocument/2006/relationships/oleObject" Target="../embeddings/oleObject111.bin"/><Relationship Id="rId12" Type="http://schemas.openxmlformats.org/officeDocument/2006/relationships/image" Target="../media/image303.wmf"/><Relationship Id="rId11" Type="http://schemas.openxmlformats.org/officeDocument/2006/relationships/oleObject" Target="../embeddings/oleObject110.bin"/><Relationship Id="rId10" Type="http://schemas.openxmlformats.org/officeDocument/2006/relationships/image" Target="../media/image302.wmf"/><Relationship Id="rId1" Type="http://schemas.openxmlformats.org/officeDocument/2006/relationships/oleObject" Target="../embeddings/oleObject105.bin"/></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7.xml"/><Relationship Id="rId1" Type="http://schemas.openxmlformats.org/officeDocument/2006/relationships/image" Target="../media/image308.png"/></Relationships>
</file>

<file path=ppt/slides/_rels/slide2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0.png"/><Relationship Id="rId1" Type="http://schemas.openxmlformats.org/officeDocument/2006/relationships/image" Target="../media/image30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7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1.png"/></Relationships>
</file>

<file path=ppt/slides/_rels/slide2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4.png"/><Relationship Id="rId3" Type="http://schemas.openxmlformats.org/officeDocument/2006/relationships/image" Target="../media/image313.GIF"/><Relationship Id="rId2" Type="http://schemas.openxmlformats.org/officeDocument/2006/relationships/image" Target="NULL" TargetMode="External"/><Relationship Id="rId1" Type="http://schemas.openxmlformats.org/officeDocument/2006/relationships/image" Target="../media/image312.GIF"/></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316.png"/></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image" Target="../media/image317.wmf"/></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8.jpe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image" Target="../media/image31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14.xml"/><Relationship Id="rId2" Type="http://schemas.openxmlformats.org/officeDocument/2006/relationships/image" Target="../media/image320.wmf"/><Relationship Id="rId1" Type="http://schemas.openxmlformats.org/officeDocument/2006/relationships/oleObject" Target="../embeddings/oleObject116.bin"/></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1.png"/></Relationships>
</file>

<file path=ppt/slides/_rels/slide30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image" Target="../media/image32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6" Type="http://schemas.openxmlformats.org/officeDocument/2006/relationships/vmlDrawing" Target="../drawings/vmlDrawing44.vml"/><Relationship Id="rId5" Type="http://schemas.openxmlformats.org/officeDocument/2006/relationships/slideLayout" Target="../slideLayouts/slideLayout2.xml"/><Relationship Id="rId4" Type="http://schemas.openxmlformats.org/officeDocument/2006/relationships/image" Target="../media/image326.wmf"/><Relationship Id="rId3" Type="http://schemas.openxmlformats.org/officeDocument/2006/relationships/oleObject" Target="../embeddings/oleObject118.bin"/><Relationship Id="rId2" Type="http://schemas.openxmlformats.org/officeDocument/2006/relationships/image" Target="../media/image325.wmf"/><Relationship Id="rId1" Type="http://schemas.openxmlformats.org/officeDocument/2006/relationships/oleObject" Target="../embeddings/oleObject117.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8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1" Type="http://schemas.openxmlformats.org/officeDocument/2006/relationships/notesSlide" Target="../notesSlides/notesSlide1.xml"/><Relationship Id="rId20" Type="http://schemas.openxmlformats.org/officeDocument/2006/relationships/slideLayout" Target="../slideLayouts/slideLayout2.xml"/><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image" Target="../media/image9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97.png"/><Relationship Id="rId1" Type="http://schemas.openxmlformats.org/officeDocument/2006/relationships/image" Target="../media/image9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99.png"/><Relationship Id="rId1" Type="http://schemas.openxmlformats.org/officeDocument/2006/relationships/image" Target="../media/image98.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6" Type="http://schemas.openxmlformats.org/officeDocument/2006/relationships/notesSlide" Target="../notesSlides/notesSlide2.xml"/><Relationship Id="rId35" Type="http://schemas.openxmlformats.org/officeDocument/2006/relationships/slideLayout" Target="../slideLayouts/slideLayout2.xml"/><Relationship Id="rId34" Type="http://schemas.openxmlformats.org/officeDocument/2006/relationships/image" Target="../media/image59.png"/><Relationship Id="rId33" Type="http://schemas.openxmlformats.org/officeDocument/2006/relationships/image" Target="../media/image58.png"/><Relationship Id="rId32" Type="http://schemas.openxmlformats.org/officeDocument/2006/relationships/image" Target="../media/image57.png"/><Relationship Id="rId31" Type="http://schemas.openxmlformats.org/officeDocument/2006/relationships/image" Target="../media/image56.png"/><Relationship Id="rId30" Type="http://schemas.openxmlformats.org/officeDocument/2006/relationships/image" Target="../media/image55.png"/><Relationship Id="rId3" Type="http://schemas.openxmlformats.org/officeDocument/2006/relationships/image" Target="../media/image28.png"/><Relationship Id="rId29" Type="http://schemas.openxmlformats.org/officeDocument/2006/relationships/image" Target="../media/image54.png"/><Relationship Id="rId28" Type="http://schemas.openxmlformats.org/officeDocument/2006/relationships/image" Target="../media/image53.png"/><Relationship Id="rId27" Type="http://schemas.openxmlformats.org/officeDocument/2006/relationships/image" Target="../media/image52.png"/><Relationship Id="rId26" Type="http://schemas.openxmlformats.org/officeDocument/2006/relationships/image" Target="../media/image51.png"/><Relationship Id="rId25" Type="http://schemas.openxmlformats.org/officeDocument/2006/relationships/image" Target="../media/image50.png"/><Relationship Id="rId24" Type="http://schemas.openxmlformats.org/officeDocument/2006/relationships/image" Target="../media/image49.png"/><Relationship Id="rId23" Type="http://schemas.openxmlformats.org/officeDocument/2006/relationships/image" Target="../media/image48.png"/><Relationship Id="rId22" Type="http://schemas.openxmlformats.org/officeDocument/2006/relationships/image" Target="../media/image47.png"/><Relationship Id="rId21" Type="http://schemas.openxmlformats.org/officeDocument/2006/relationships/image" Target="../media/image46.png"/><Relationship Id="rId20" Type="http://schemas.openxmlformats.org/officeDocument/2006/relationships/image" Target="../media/image45.png"/><Relationship Id="rId2" Type="http://schemas.openxmlformats.org/officeDocument/2006/relationships/image" Target="../media/image27.png"/><Relationship Id="rId19" Type="http://schemas.openxmlformats.org/officeDocument/2006/relationships/image" Target="../media/image44.png"/><Relationship Id="rId18" Type="http://schemas.openxmlformats.org/officeDocument/2006/relationships/image" Target="../media/image43.png"/><Relationship Id="rId17" Type="http://schemas.openxmlformats.org/officeDocument/2006/relationships/image" Target="../media/image42.png"/><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6.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5.png"/><Relationship Id="rId1" Type="http://schemas.openxmlformats.org/officeDocument/2006/relationships/image" Target="../media/image114.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image" Target="../media/image11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2.png"/><Relationship Id="rId1"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image" Target="../media/image125.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27.wmf"/><Relationship Id="rId1" Type="http://schemas.openxmlformats.org/officeDocument/2006/relationships/oleObject" Target="../embeddings/oleObject1.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wmf"/></Relationships>
</file>

<file path=ppt/slides/_rels/slide70.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6.bin"/><Relationship Id="rId7" Type="http://schemas.openxmlformats.org/officeDocument/2006/relationships/image" Target="../media/image130.wmf"/><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129.wmf"/><Relationship Id="rId3" Type="http://schemas.openxmlformats.org/officeDocument/2006/relationships/oleObject" Target="../embeddings/oleObject3.bin"/><Relationship Id="rId2" Type="http://schemas.openxmlformats.org/officeDocument/2006/relationships/image" Target="../media/image128.wmf"/><Relationship Id="rId17" Type="http://schemas.openxmlformats.org/officeDocument/2006/relationships/vmlDrawing" Target="../drawings/vmlDrawing6.vml"/><Relationship Id="rId16" Type="http://schemas.openxmlformats.org/officeDocument/2006/relationships/slideLayout" Target="../slideLayouts/slideLayout7.xml"/><Relationship Id="rId15" Type="http://schemas.openxmlformats.org/officeDocument/2006/relationships/image" Target="../media/image134.wmf"/><Relationship Id="rId14" Type="http://schemas.openxmlformats.org/officeDocument/2006/relationships/oleObject" Target="../embeddings/oleObject9.bin"/><Relationship Id="rId13" Type="http://schemas.openxmlformats.org/officeDocument/2006/relationships/image" Target="../media/image133.wmf"/><Relationship Id="rId12" Type="http://schemas.openxmlformats.org/officeDocument/2006/relationships/oleObject" Target="../embeddings/oleObject8.bin"/><Relationship Id="rId11" Type="http://schemas.openxmlformats.org/officeDocument/2006/relationships/image" Target="../media/image132.wmf"/><Relationship Id="rId10" Type="http://schemas.openxmlformats.org/officeDocument/2006/relationships/oleObject" Target="../embeddings/oleObject7.bin"/><Relationship Id="rId1" Type="http://schemas.openxmlformats.org/officeDocument/2006/relationships/oleObject" Target="../embeddings/oleObject2.bin"/></Relationships>
</file>

<file path=ppt/slides/_rels/slide71.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14.bin"/><Relationship Id="rId7" Type="http://schemas.openxmlformats.org/officeDocument/2006/relationships/image" Target="../media/image130.wmf"/><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image" Target="../media/image129.wmf"/><Relationship Id="rId3" Type="http://schemas.openxmlformats.org/officeDocument/2006/relationships/oleObject" Target="../embeddings/oleObject11.bin"/><Relationship Id="rId2" Type="http://schemas.openxmlformats.org/officeDocument/2006/relationships/image" Target="../media/image128.wmf"/><Relationship Id="rId17" Type="http://schemas.openxmlformats.org/officeDocument/2006/relationships/vmlDrawing" Target="../drawings/vmlDrawing7.vml"/><Relationship Id="rId16" Type="http://schemas.openxmlformats.org/officeDocument/2006/relationships/slideLayout" Target="../slideLayouts/slideLayout7.xml"/><Relationship Id="rId15" Type="http://schemas.openxmlformats.org/officeDocument/2006/relationships/image" Target="../media/image134.wmf"/><Relationship Id="rId14" Type="http://schemas.openxmlformats.org/officeDocument/2006/relationships/oleObject" Target="../embeddings/oleObject17.bin"/><Relationship Id="rId13" Type="http://schemas.openxmlformats.org/officeDocument/2006/relationships/image" Target="../media/image133.wmf"/><Relationship Id="rId12" Type="http://schemas.openxmlformats.org/officeDocument/2006/relationships/oleObject" Target="../embeddings/oleObject16.bin"/><Relationship Id="rId11" Type="http://schemas.openxmlformats.org/officeDocument/2006/relationships/image" Target="../media/image132.wmf"/><Relationship Id="rId10" Type="http://schemas.openxmlformats.org/officeDocument/2006/relationships/oleObject" Target="../embeddings/oleObject15.bin"/><Relationship Id="rId1" Type="http://schemas.openxmlformats.org/officeDocument/2006/relationships/oleObject" Target="../embeddings/oleObject10.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135.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6.xml"/><Relationship Id="rId2" Type="http://schemas.openxmlformats.org/officeDocument/2006/relationships/image" Target="../media/image140.png"/><Relationship Id="rId1" Type="http://schemas.openxmlformats.org/officeDocument/2006/relationships/image" Target="../media/image139.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6.xml"/><Relationship Id="rId2" Type="http://schemas.openxmlformats.org/officeDocument/2006/relationships/image" Target="../media/image141.png"/><Relationship Id="rId1" Type="http://schemas.openxmlformats.org/officeDocument/2006/relationships/image" Target="../media/image13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1027113" y="3609975"/>
            <a:ext cx="7140575" cy="887413"/>
          </a:xfrm>
        </p:spPr>
        <p:txBody>
          <a:bodyPr/>
          <a:lstStyle/>
          <a:p>
            <a:pPr eaLnBrk="1" hangingPunct="1"/>
            <a:r>
              <a:rPr lang="zh-CN" altLang="en-US" smtClean="0"/>
              <a:t>分类与聚类</a:t>
            </a:r>
            <a:endParaRPr lang="zh-CN" alt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mj-ea"/>
              </a:rPr>
              <a:t>分类算法的</a:t>
            </a:r>
            <a:r>
              <a:rPr lang="zh-CN" altLang="en-US" dirty="0" smtClean="0">
                <a:latin typeface="+mj-ea"/>
              </a:rPr>
              <a:t>应用</a:t>
            </a:r>
            <a:r>
              <a:rPr lang="en-US" altLang="zh-CN" dirty="0" smtClean="0">
                <a:latin typeface="+mj-ea"/>
              </a:rPr>
              <a:t>——</a:t>
            </a:r>
            <a:r>
              <a:rPr lang="zh-CN" altLang="en-US" dirty="0" smtClean="0">
                <a:latin typeface="+mj-ea"/>
              </a:rPr>
              <a:t>沟通交流</a:t>
            </a:r>
            <a:endParaRPr lang="zh-CN" altLang="en-US" dirty="0">
              <a:latin typeface="+mj-ea"/>
            </a:endParaRPr>
          </a:p>
        </p:txBody>
      </p:sp>
      <p:sp>
        <p:nvSpPr>
          <p:cNvPr id="3" name="内容占位符 2"/>
          <p:cNvSpPr>
            <a:spLocks noGrp="1"/>
          </p:cNvSpPr>
          <p:nvPr>
            <p:ph idx="1"/>
          </p:nvPr>
        </p:nvSpPr>
        <p:spPr/>
        <p:txBody>
          <a:bodyPr/>
          <a:lstStyle/>
          <a:p>
            <a:pPr>
              <a:defRPr/>
            </a:pPr>
            <a:r>
              <a:rPr lang="zh-CN" altLang="en-US" dirty="0">
                <a:latin typeface="+mj-ea"/>
                <a:ea typeface="+mj-ea"/>
              </a:rPr>
              <a:t>经典应用</a:t>
            </a:r>
            <a:r>
              <a:rPr lang="en-US" altLang="zh-CN" dirty="0">
                <a:latin typeface="+mj-ea"/>
                <a:ea typeface="+mj-ea"/>
              </a:rPr>
              <a:t>——</a:t>
            </a:r>
            <a:r>
              <a:rPr lang="zh-CN" altLang="en-US" b="1" dirty="0">
                <a:latin typeface="+mj-ea"/>
                <a:ea typeface="+mj-ea"/>
              </a:rPr>
              <a:t>垃圾邮件过滤</a:t>
            </a:r>
            <a:r>
              <a:rPr lang="zh-CN" altLang="en-US" dirty="0">
                <a:latin typeface="+mj-ea"/>
                <a:ea typeface="+mj-ea"/>
              </a:rPr>
              <a:t>：把</a:t>
            </a:r>
            <a:r>
              <a:rPr lang="zh-CN" altLang="en-US" dirty="0" smtClean="0">
                <a:latin typeface="+mj-ea"/>
                <a:ea typeface="+mj-ea"/>
              </a:rPr>
              <a:t>邮件自动标记</a:t>
            </a:r>
            <a:r>
              <a:rPr lang="zh-CN" altLang="en-US" dirty="0">
                <a:latin typeface="+mj-ea"/>
                <a:ea typeface="+mj-ea"/>
              </a:rPr>
              <a:t>为垃圾邮件或正常邮件。</a:t>
            </a:r>
            <a:endParaRPr lang="en-US" altLang="zh-CN" dirty="0">
              <a:latin typeface="+mj-ea"/>
              <a:ea typeface="+mj-ea"/>
            </a:endParaRPr>
          </a:p>
          <a:p>
            <a:pPr>
              <a:defRPr/>
            </a:pPr>
            <a:endParaRPr lang="zh-CN" altLang="en-US" dirty="0">
              <a:latin typeface="+mj-ea"/>
              <a:ea typeface="+mj-ea"/>
            </a:endParaRPr>
          </a:p>
        </p:txBody>
      </p:sp>
      <p:pic>
        <p:nvPicPr>
          <p:cNvPr id="48132" name="Picture 2" descr="https://www.unlocktheinbox.com/images/resource_spam_filter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52725" y="2165350"/>
            <a:ext cx="3706813"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smtClean="0"/>
              <a:t>决策树生成算法描述</a:t>
            </a:r>
            <a:endParaRPr lang="zh-CN" altLang="en-US" dirty="0" smtClean="0"/>
          </a:p>
        </p:txBody>
      </p:sp>
      <p:sp>
        <p:nvSpPr>
          <p:cNvPr id="840708" name="Text Box 4"/>
          <p:cNvSpPr txBox="1">
            <a:spLocks noChangeArrowheads="1"/>
          </p:cNvSpPr>
          <p:nvPr/>
        </p:nvSpPr>
        <p:spPr bwMode="auto">
          <a:xfrm>
            <a:off x="85725" y="3044825"/>
            <a:ext cx="8955088" cy="3587750"/>
          </a:xfrm>
          <a:prstGeom prst="rect">
            <a:avLst/>
          </a:prstGeom>
          <a:solidFill>
            <a:srgbClr val="EEFB3F"/>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20000"/>
              </a:spcBef>
              <a:buClrTx/>
              <a:buSzTx/>
              <a:buFontTx/>
              <a:buNone/>
            </a:pPr>
            <a:r>
              <a:rPr lang="zh-CN" altLang="en-US" sz="1600" b="1">
                <a:solidFill>
                  <a:schemeClr val="tx1"/>
                </a:solidFill>
              </a:rPr>
              <a:t>算法  </a:t>
            </a:r>
            <a:r>
              <a:rPr lang="en-US" altLang="zh-CN" sz="1600">
                <a:solidFill>
                  <a:schemeClr val="tx1"/>
                </a:solidFill>
              </a:rPr>
              <a:t>Generate_decision_tree(samples, attribute_list) </a:t>
            </a:r>
            <a:r>
              <a:rPr lang="en-US" altLang="zh-CN" sz="1600">
                <a:solidFill>
                  <a:srgbClr val="339966"/>
                </a:solidFill>
              </a:rPr>
              <a:t>/*</a:t>
            </a:r>
            <a:r>
              <a:rPr lang="zh-CN" altLang="en-US" sz="1600">
                <a:solidFill>
                  <a:srgbClr val="339966"/>
                </a:solidFill>
              </a:rPr>
              <a:t>决策树生成算法*</a:t>
            </a:r>
            <a:r>
              <a:rPr lang="en-US" altLang="zh-CN" sz="1600">
                <a:solidFill>
                  <a:srgbClr val="339966"/>
                </a:solidFill>
              </a:rPr>
              <a:t>/</a:t>
            </a:r>
            <a:endParaRPr lang="en-US" altLang="zh-CN" sz="1600">
              <a:solidFill>
                <a:srgbClr val="339966"/>
              </a:solidFill>
            </a:endParaRPr>
          </a:p>
          <a:p>
            <a:pPr algn="l">
              <a:lnSpc>
                <a:spcPct val="100000"/>
              </a:lnSpc>
              <a:spcBef>
                <a:spcPct val="20000"/>
              </a:spcBef>
              <a:buClrTx/>
              <a:buSzTx/>
              <a:buFontTx/>
              <a:buNone/>
            </a:pPr>
            <a:r>
              <a:rPr lang="zh-CN" altLang="en-US" sz="1600">
                <a:solidFill>
                  <a:srgbClr val="000066"/>
                </a:solidFill>
              </a:rPr>
              <a:t>输入：训练样本</a:t>
            </a:r>
            <a:r>
              <a:rPr lang="en-US" altLang="zh-CN" sz="1600">
                <a:solidFill>
                  <a:srgbClr val="000066"/>
                </a:solidFill>
              </a:rPr>
              <a:t>samples</a:t>
            </a:r>
            <a:r>
              <a:rPr lang="zh-CN" altLang="en-US" sz="1600">
                <a:solidFill>
                  <a:srgbClr val="000066"/>
                </a:solidFill>
              </a:rPr>
              <a:t>，由离散值属性表示；候选属性的集合</a:t>
            </a:r>
            <a:r>
              <a:rPr lang="en-US" altLang="zh-CN" sz="1600">
                <a:solidFill>
                  <a:srgbClr val="000066"/>
                </a:solidFill>
              </a:rPr>
              <a:t>attribute_list</a:t>
            </a:r>
            <a:r>
              <a:rPr lang="zh-CN" altLang="en-US" sz="1600">
                <a:solidFill>
                  <a:srgbClr val="000066"/>
                </a:solidFill>
              </a:rPr>
              <a:t>。</a:t>
            </a:r>
            <a:endParaRPr lang="zh-CN" altLang="en-US" sz="1600">
              <a:solidFill>
                <a:srgbClr val="000066"/>
              </a:solidFill>
            </a:endParaRPr>
          </a:p>
          <a:p>
            <a:pPr algn="l">
              <a:lnSpc>
                <a:spcPct val="100000"/>
              </a:lnSpc>
              <a:spcBef>
                <a:spcPct val="20000"/>
              </a:spcBef>
              <a:buClrTx/>
              <a:buSzTx/>
              <a:buFontTx/>
              <a:buNone/>
            </a:pPr>
            <a:r>
              <a:rPr lang="zh-CN" altLang="en-US" sz="1600">
                <a:solidFill>
                  <a:srgbClr val="000066"/>
                </a:solidFill>
              </a:rPr>
              <a:t>输出：一棵决策树。</a:t>
            </a:r>
            <a:endParaRPr lang="zh-CN" altLang="en-US" sz="1600">
              <a:solidFill>
                <a:srgbClr val="000066"/>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1</a:t>
            </a:r>
            <a:r>
              <a:rPr lang="zh-CN" altLang="en-US" sz="1600">
                <a:solidFill>
                  <a:schemeClr val="tx1"/>
                </a:solidFill>
              </a:rPr>
              <a:t>） 创建结点</a:t>
            </a:r>
            <a:r>
              <a:rPr lang="en-US" altLang="zh-CN" sz="1600" i="1">
                <a:solidFill>
                  <a:schemeClr val="tx1"/>
                </a:solidFill>
              </a:rPr>
              <a:t>N</a:t>
            </a:r>
            <a:r>
              <a:rPr lang="zh-CN" altLang="en-US" sz="1600">
                <a:solidFill>
                  <a:schemeClr val="tx1"/>
                </a:solidFill>
              </a:rPr>
              <a:t>；</a:t>
            </a:r>
            <a:endParaRPr lang="zh-CN" altLang="en-US" sz="1600">
              <a:solidFill>
                <a:schemeClr val="tx1"/>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2</a:t>
            </a:r>
            <a:r>
              <a:rPr lang="zh-CN" altLang="en-US" sz="1600">
                <a:solidFill>
                  <a:schemeClr val="tx1"/>
                </a:solidFill>
              </a:rPr>
              <a:t>）</a:t>
            </a:r>
            <a:r>
              <a:rPr lang="zh-CN" altLang="en-US" sz="1600">
                <a:solidFill>
                  <a:srgbClr val="000099"/>
                </a:solidFill>
              </a:rPr>
              <a:t> </a:t>
            </a:r>
            <a:r>
              <a:rPr lang="en-US" altLang="zh-CN" sz="1600">
                <a:solidFill>
                  <a:srgbClr val="000099"/>
                </a:solidFill>
              </a:rPr>
              <a:t>IF</a:t>
            </a:r>
            <a:r>
              <a:rPr lang="en-US" altLang="zh-CN" sz="1600">
                <a:solidFill>
                  <a:schemeClr val="tx1"/>
                </a:solidFill>
              </a:rPr>
              <a:t> </a:t>
            </a:r>
            <a:r>
              <a:rPr lang="en-US" altLang="zh-CN" sz="1600" i="1">
                <a:solidFill>
                  <a:schemeClr val="tx1"/>
                </a:solidFill>
              </a:rPr>
              <a:t>samples</a:t>
            </a:r>
            <a:r>
              <a:rPr lang="en-US" altLang="zh-CN" sz="1600">
                <a:solidFill>
                  <a:schemeClr val="tx1"/>
                </a:solidFill>
              </a:rPr>
              <a:t> </a:t>
            </a:r>
            <a:r>
              <a:rPr lang="zh-CN" altLang="en-US" sz="1600">
                <a:solidFill>
                  <a:schemeClr val="tx1"/>
                </a:solidFill>
              </a:rPr>
              <a:t>都在同一个类</a:t>
            </a:r>
            <a:r>
              <a:rPr lang="en-US" altLang="zh-CN" sz="1600" i="1">
                <a:solidFill>
                  <a:schemeClr val="tx1"/>
                </a:solidFill>
              </a:rPr>
              <a:t>C</a:t>
            </a:r>
            <a:r>
              <a:rPr lang="en-US" altLang="zh-CN" sz="1600">
                <a:solidFill>
                  <a:schemeClr val="tx1"/>
                </a:solidFill>
              </a:rPr>
              <a:t> </a:t>
            </a:r>
            <a:r>
              <a:rPr lang="en-US" altLang="zh-CN" sz="1600">
                <a:solidFill>
                  <a:srgbClr val="000099"/>
                </a:solidFill>
              </a:rPr>
              <a:t>THEN</a:t>
            </a:r>
            <a:r>
              <a:rPr lang="en-US" altLang="zh-CN" sz="1600">
                <a:solidFill>
                  <a:schemeClr val="tx1"/>
                </a:solidFill>
              </a:rPr>
              <a:t> </a:t>
            </a:r>
            <a:r>
              <a:rPr lang="zh-CN" altLang="en-US" sz="1600">
                <a:solidFill>
                  <a:schemeClr val="tx1"/>
                </a:solidFill>
              </a:rPr>
              <a:t>   返回</a:t>
            </a:r>
            <a:r>
              <a:rPr lang="en-US" altLang="zh-CN" sz="1600" i="1">
                <a:solidFill>
                  <a:schemeClr val="tx1"/>
                </a:solidFill>
              </a:rPr>
              <a:t>N</a:t>
            </a:r>
            <a:r>
              <a:rPr lang="en-US" altLang="zh-CN" sz="1600">
                <a:solidFill>
                  <a:schemeClr val="tx1"/>
                </a:solidFill>
              </a:rPr>
              <a:t> </a:t>
            </a:r>
            <a:r>
              <a:rPr lang="zh-CN" altLang="en-US" sz="1600">
                <a:solidFill>
                  <a:schemeClr val="tx1"/>
                </a:solidFill>
              </a:rPr>
              <a:t>作为叶结点，以类 </a:t>
            </a:r>
            <a:r>
              <a:rPr lang="en-US" altLang="zh-CN" sz="1600">
                <a:solidFill>
                  <a:schemeClr val="tx1"/>
                </a:solidFill>
              </a:rPr>
              <a:t>C</a:t>
            </a:r>
            <a:r>
              <a:rPr lang="zh-CN" altLang="en-US" sz="1600">
                <a:solidFill>
                  <a:schemeClr val="tx1"/>
                </a:solidFill>
              </a:rPr>
              <a:t>标记；</a:t>
            </a:r>
            <a:endParaRPr lang="zh-CN" altLang="en-US" sz="1600">
              <a:solidFill>
                <a:schemeClr val="tx1"/>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3</a:t>
            </a:r>
            <a:r>
              <a:rPr lang="zh-CN" altLang="en-US" sz="1600">
                <a:solidFill>
                  <a:schemeClr val="tx1"/>
                </a:solidFill>
              </a:rPr>
              <a:t>）</a:t>
            </a:r>
            <a:r>
              <a:rPr lang="zh-CN" altLang="en-US" sz="1600">
                <a:solidFill>
                  <a:srgbClr val="000099"/>
                </a:solidFill>
              </a:rPr>
              <a:t> </a:t>
            </a:r>
            <a:r>
              <a:rPr lang="en-US" altLang="zh-CN" sz="1600">
                <a:solidFill>
                  <a:srgbClr val="000099"/>
                </a:solidFill>
              </a:rPr>
              <a:t>IF</a:t>
            </a:r>
            <a:r>
              <a:rPr lang="en-US" altLang="zh-CN" sz="1600">
                <a:solidFill>
                  <a:schemeClr val="tx1"/>
                </a:solidFill>
              </a:rPr>
              <a:t> attribute_list</a:t>
            </a:r>
            <a:r>
              <a:rPr lang="zh-CN" altLang="en-US" sz="1600">
                <a:solidFill>
                  <a:schemeClr val="tx1"/>
                </a:solidFill>
              </a:rPr>
              <a:t>为空</a:t>
            </a:r>
            <a:r>
              <a:rPr lang="zh-CN" altLang="en-US" sz="1600">
                <a:solidFill>
                  <a:srgbClr val="000099"/>
                </a:solidFill>
              </a:rPr>
              <a:t> </a:t>
            </a:r>
            <a:r>
              <a:rPr lang="en-US" altLang="zh-CN" sz="1600">
                <a:solidFill>
                  <a:srgbClr val="000099"/>
                </a:solidFill>
              </a:rPr>
              <a:t>THEN</a:t>
            </a:r>
            <a:r>
              <a:rPr lang="en-US" altLang="zh-CN" sz="1600">
                <a:solidFill>
                  <a:schemeClr val="tx1"/>
                </a:solidFill>
              </a:rPr>
              <a:t> </a:t>
            </a:r>
            <a:r>
              <a:rPr lang="zh-CN" altLang="en-US" sz="1600">
                <a:solidFill>
                  <a:schemeClr val="tx1"/>
                </a:solidFill>
              </a:rPr>
              <a:t>   返回</a:t>
            </a:r>
            <a:r>
              <a:rPr lang="en-US" altLang="zh-CN" sz="1600" i="1">
                <a:solidFill>
                  <a:schemeClr val="tx1"/>
                </a:solidFill>
              </a:rPr>
              <a:t>N</a:t>
            </a:r>
            <a:r>
              <a:rPr lang="zh-CN" altLang="en-US" sz="1600">
                <a:solidFill>
                  <a:schemeClr val="tx1"/>
                </a:solidFill>
              </a:rPr>
              <a:t>作为叶结点，标记为</a:t>
            </a:r>
            <a:r>
              <a:rPr lang="en-US" altLang="zh-CN" sz="1600" i="1">
                <a:solidFill>
                  <a:schemeClr val="tx1"/>
                </a:solidFill>
              </a:rPr>
              <a:t>samples</a:t>
            </a:r>
            <a:r>
              <a:rPr lang="zh-CN" altLang="en-US" sz="1600">
                <a:solidFill>
                  <a:schemeClr val="tx1"/>
                </a:solidFill>
              </a:rPr>
              <a:t>中最普通的类；</a:t>
            </a:r>
            <a:r>
              <a:rPr lang="en-US" altLang="zh-CN" sz="1600">
                <a:solidFill>
                  <a:srgbClr val="339966"/>
                </a:solidFill>
              </a:rPr>
              <a:t>//</a:t>
            </a:r>
            <a:r>
              <a:rPr lang="zh-CN" altLang="en-US" sz="1600">
                <a:solidFill>
                  <a:srgbClr val="339966"/>
                </a:solidFill>
              </a:rPr>
              <a:t>多数表决</a:t>
            </a:r>
            <a:endParaRPr lang="zh-CN" altLang="en-US" sz="1600">
              <a:solidFill>
                <a:srgbClr val="339966"/>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4</a:t>
            </a:r>
            <a:r>
              <a:rPr lang="zh-CN" altLang="en-US" sz="1600">
                <a:solidFill>
                  <a:schemeClr val="tx1"/>
                </a:solidFill>
              </a:rPr>
              <a:t>） 选择</a:t>
            </a:r>
            <a:r>
              <a:rPr lang="en-US" altLang="zh-CN" sz="1600">
                <a:solidFill>
                  <a:schemeClr val="tx1"/>
                </a:solidFill>
              </a:rPr>
              <a:t>attribute_list</a:t>
            </a:r>
            <a:r>
              <a:rPr lang="zh-CN" altLang="en-US" sz="1600">
                <a:solidFill>
                  <a:schemeClr val="tx1"/>
                </a:solidFill>
              </a:rPr>
              <a:t>中具有</a:t>
            </a:r>
            <a:r>
              <a:rPr lang="zh-CN" altLang="en-US" sz="1600">
                <a:solidFill>
                  <a:schemeClr val="hlink"/>
                </a:solidFill>
              </a:rPr>
              <a:t>最高信息增益</a:t>
            </a:r>
            <a:r>
              <a:rPr lang="zh-CN" altLang="en-US" sz="1600">
                <a:solidFill>
                  <a:schemeClr val="tx1"/>
                </a:solidFill>
              </a:rPr>
              <a:t>的属性</a:t>
            </a:r>
            <a:r>
              <a:rPr lang="en-US" altLang="zh-CN" sz="1600">
                <a:solidFill>
                  <a:schemeClr val="tx1"/>
                </a:solidFill>
              </a:rPr>
              <a:t>test_attribute</a:t>
            </a:r>
            <a:r>
              <a:rPr lang="zh-CN" altLang="en-US" sz="1600">
                <a:solidFill>
                  <a:schemeClr val="tx1"/>
                </a:solidFill>
              </a:rPr>
              <a:t>；</a:t>
            </a:r>
            <a:endParaRPr lang="zh-CN" altLang="en-US" sz="1600">
              <a:solidFill>
                <a:schemeClr val="tx1"/>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5</a:t>
            </a:r>
            <a:r>
              <a:rPr lang="zh-CN" altLang="en-US" sz="1600">
                <a:solidFill>
                  <a:schemeClr val="tx1"/>
                </a:solidFill>
              </a:rPr>
              <a:t>） 标记结点</a:t>
            </a:r>
            <a:r>
              <a:rPr lang="en-US" altLang="zh-CN" sz="1600" i="1">
                <a:solidFill>
                  <a:schemeClr val="tx1"/>
                </a:solidFill>
              </a:rPr>
              <a:t>N</a:t>
            </a:r>
            <a:r>
              <a:rPr lang="zh-CN" altLang="en-US" sz="1600">
                <a:solidFill>
                  <a:schemeClr val="tx1"/>
                </a:solidFill>
              </a:rPr>
              <a:t>为</a:t>
            </a:r>
            <a:r>
              <a:rPr lang="en-US" altLang="zh-CN" sz="1600">
                <a:solidFill>
                  <a:schemeClr val="tx1"/>
                </a:solidFill>
              </a:rPr>
              <a:t>test_attribute</a:t>
            </a:r>
            <a:r>
              <a:rPr lang="zh-CN" altLang="en-US" sz="1600">
                <a:solidFill>
                  <a:schemeClr val="tx1"/>
                </a:solidFill>
              </a:rPr>
              <a:t>；</a:t>
            </a:r>
            <a:endParaRPr lang="zh-CN" altLang="en-US" sz="1600">
              <a:solidFill>
                <a:schemeClr val="tx1"/>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6</a:t>
            </a:r>
            <a:r>
              <a:rPr lang="zh-CN" altLang="en-US" sz="1600">
                <a:solidFill>
                  <a:schemeClr val="tx1"/>
                </a:solidFill>
              </a:rPr>
              <a:t>）</a:t>
            </a:r>
            <a:r>
              <a:rPr lang="zh-CN" altLang="en-US" sz="1600">
                <a:solidFill>
                  <a:srgbClr val="000099"/>
                </a:solidFill>
              </a:rPr>
              <a:t> </a:t>
            </a:r>
            <a:r>
              <a:rPr lang="en-US" altLang="zh-CN" sz="1600">
                <a:solidFill>
                  <a:srgbClr val="000099"/>
                </a:solidFill>
              </a:rPr>
              <a:t>FOR</a:t>
            </a:r>
            <a:r>
              <a:rPr lang="en-US" altLang="zh-CN" sz="1600">
                <a:solidFill>
                  <a:schemeClr val="tx1"/>
                </a:solidFill>
              </a:rPr>
              <a:t> each test_attribute</a:t>
            </a:r>
            <a:r>
              <a:rPr lang="zh-CN" altLang="en-US" sz="1600">
                <a:solidFill>
                  <a:schemeClr val="tx1"/>
                </a:solidFill>
              </a:rPr>
              <a:t>中的已知值</a:t>
            </a:r>
            <a:r>
              <a:rPr lang="en-US" altLang="zh-CN" sz="1600" i="1">
                <a:solidFill>
                  <a:schemeClr val="tx1"/>
                </a:solidFill>
              </a:rPr>
              <a:t>a</a:t>
            </a:r>
            <a:r>
              <a:rPr lang="en-US" altLang="zh-CN" sz="1600" baseline="-25000">
                <a:solidFill>
                  <a:schemeClr val="tx1"/>
                </a:solidFill>
              </a:rPr>
              <a:t>i</a:t>
            </a:r>
            <a:r>
              <a:rPr lang="zh-CN" altLang="en-US" sz="1600">
                <a:solidFill>
                  <a:schemeClr val="tx1"/>
                </a:solidFill>
              </a:rPr>
              <a:t>    由结点</a:t>
            </a:r>
            <a:r>
              <a:rPr lang="en-US" altLang="zh-CN" sz="1600">
                <a:solidFill>
                  <a:schemeClr val="tx1"/>
                </a:solidFill>
              </a:rPr>
              <a:t>N</a:t>
            </a:r>
            <a:r>
              <a:rPr lang="zh-CN" altLang="en-US" sz="1600">
                <a:solidFill>
                  <a:schemeClr val="tx1"/>
                </a:solidFill>
              </a:rPr>
              <a:t>长出一个条件为</a:t>
            </a:r>
            <a:r>
              <a:rPr lang="en-US" altLang="zh-CN" sz="1600">
                <a:solidFill>
                  <a:schemeClr val="tx1"/>
                </a:solidFill>
              </a:rPr>
              <a:t>test_attribute=</a:t>
            </a:r>
            <a:r>
              <a:rPr lang="en-US" altLang="zh-CN" sz="1600" i="1">
                <a:solidFill>
                  <a:schemeClr val="tx1"/>
                </a:solidFill>
              </a:rPr>
              <a:t>a</a:t>
            </a:r>
            <a:r>
              <a:rPr lang="en-US" altLang="zh-CN" sz="1600" baseline="-25000">
                <a:solidFill>
                  <a:schemeClr val="tx1"/>
                </a:solidFill>
              </a:rPr>
              <a:t>i</a:t>
            </a:r>
            <a:r>
              <a:rPr lang="zh-CN" altLang="en-US" sz="1600">
                <a:solidFill>
                  <a:schemeClr val="tx1"/>
                </a:solidFill>
              </a:rPr>
              <a:t>的分枝；</a:t>
            </a:r>
            <a:endParaRPr lang="zh-CN" altLang="en-US" sz="1600">
              <a:solidFill>
                <a:schemeClr val="tx1"/>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7</a:t>
            </a:r>
            <a:r>
              <a:rPr lang="zh-CN" altLang="en-US" sz="1600">
                <a:solidFill>
                  <a:schemeClr val="tx1"/>
                </a:solidFill>
              </a:rPr>
              <a:t>）设</a:t>
            </a:r>
            <a:r>
              <a:rPr lang="en-US" altLang="zh-CN" sz="1600" i="1">
                <a:solidFill>
                  <a:schemeClr val="tx1"/>
                </a:solidFill>
              </a:rPr>
              <a:t>s</a:t>
            </a:r>
            <a:r>
              <a:rPr lang="en-US" altLang="zh-CN" sz="1600" baseline="-25000">
                <a:solidFill>
                  <a:schemeClr val="tx1"/>
                </a:solidFill>
              </a:rPr>
              <a:t>i</a:t>
            </a:r>
            <a:r>
              <a:rPr lang="zh-CN" altLang="en-US" sz="1600">
                <a:solidFill>
                  <a:schemeClr val="tx1"/>
                </a:solidFill>
              </a:rPr>
              <a:t>是</a:t>
            </a:r>
            <a:r>
              <a:rPr lang="en-US" altLang="zh-CN" sz="1600">
                <a:solidFill>
                  <a:schemeClr val="tx1"/>
                </a:solidFill>
              </a:rPr>
              <a:t>samples </a:t>
            </a:r>
            <a:r>
              <a:rPr lang="zh-CN" altLang="en-US" sz="1600">
                <a:solidFill>
                  <a:schemeClr val="tx1"/>
                </a:solidFill>
              </a:rPr>
              <a:t>中</a:t>
            </a:r>
            <a:r>
              <a:rPr lang="en-US" altLang="zh-CN" sz="1600">
                <a:solidFill>
                  <a:schemeClr val="tx1"/>
                </a:solidFill>
              </a:rPr>
              <a:t>test_attribute =</a:t>
            </a:r>
            <a:r>
              <a:rPr lang="en-US" altLang="zh-CN" sz="1600" i="1">
                <a:solidFill>
                  <a:schemeClr val="tx1"/>
                </a:solidFill>
              </a:rPr>
              <a:t>a</a:t>
            </a:r>
            <a:r>
              <a:rPr lang="en-US" altLang="zh-CN" sz="1600" baseline="-25000">
                <a:solidFill>
                  <a:schemeClr val="tx1"/>
                </a:solidFill>
              </a:rPr>
              <a:t>i</a:t>
            </a:r>
            <a:r>
              <a:rPr lang="zh-CN" altLang="en-US" sz="1600">
                <a:solidFill>
                  <a:schemeClr val="tx1"/>
                </a:solidFill>
              </a:rPr>
              <a:t>的样本的集合；</a:t>
            </a:r>
            <a:r>
              <a:rPr lang="en-US" altLang="zh-CN" sz="1600">
                <a:solidFill>
                  <a:srgbClr val="339966"/>
                </a:solidFill>
              </a:rPr>
              <a:t>//</a:t>
            </a:r>
            <a:r>
              <a:rPr lang="zh-CN" altLang="en-US" sz="1600">
                <a:solidFill>
                  <a:srgbClr val="339966"/>
                </a:solidFill>
              </a:rPr>
              <a:t>一个划分</a:t>
            </a:r>
            <a:endParaRPr lang="zh-CN" altLang="en-US" sz="1600">
              <a:solidFill>
                <a:srgbClr val="339966"/>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8</a:t>
            </a:r>
            <a:r>
              <a:rPr lang="zh-CN" altLang="en-US" sz="1600">
                <a:solidFill>
                  <a:schemeClr val="tx1"/>
                </a:solidFill>
              </a:rPr>
              <a:t>）</a:t>
            </a:r>
            <a:r>
              <a:rPr lang="en-US" altLang="zh-CN" sz="1600">
                <a:solidFill>
                  <a:srgbClr val="000099"/>
                </a:solidFill>
              </a:rPr>
              <a:t>IF</a:t>
            </a:r>
            <a:r>
              <a:rPr lang="en-US" altLang="zh-CN" sz="1600">
                <a:solidFill>
                  <a:schemeClr val="tx1"/>
                </a:solidFill>
              </a:rPr>
              <a:t> </a:t>
            </a:r>
            <a:r>
              <a:rPr lang="en-US" altLang="zh-CN" sz="1600" i="1">
                <a:solidFill>
                  <a:schemeClr val="tx1"/>
                </a:solidFill>
              </a:rPr>
              <a:t>s</a:t>
            </a:r>
            <a:r>
              <a:rPr lang="en-US" altLang="zh-CN" sz="1600" baseline="-25000">
                <a:solidFill>
                  <a:schemeClr val="tx1"/>
                </a:solidFill>
              </a:rPr>
              <a:t>i </a:t>
            </a:r>
            <a:r>
              <a:rPr lang="zh-CN" altLang="en-US" sz="1600">
                <a:solidFill>
                  <a:schemeClr val="tx1"/>
                </a:solidFill>
              </a:rPr>
              <a:t>为空</a:t>
            </a:r>
            <a:r>
              <a:rPr lang="zh-CN" altLang="en-US" sz="1600">
                <a:solidFill>
                  <a:srgbClr val="000099"/>
                </a:solidFill>
              </a:rPr>
              <a:t> </a:t>
            </a:r>
            <a:r>
              <a:rPr lang="en-US" altLang="zh-CN" sz="1600">
                <a:solidFill>
                  <a:srgbClr val="000099"/>
                </a:solidFill>
              </a:rPr>
              <a:t>THEN</a:t>
            </a:r>
            <a:r>
              <a:rPr lang="en-US" altLang="zh-CN" sz="1600">
                <a:solidFill>
                  <a:schemeClr val="tx1"/>
                </a:solidFill>
              </a:rPr>
              <a:t> </a:t>
            </a:r>
            <a:r>
              <a:rPr lang="zh-CN" altLang="en-US" sz="1600">
                <a:solidFill>
                  <a:schemeClr val="tx1"/>
                </a:solidFill>
              </a:rPr>
              <a:t>  加上一个树叶，标记为</a:t>
            </a:r>
            <a:r>
              <a:rPr lang="en-US" altLang="zh-CN" sz="1600" i="1">
                <a:solidFill>
                  <a:schemeClr val="tx1"/>
                </a:solidFill>
              </a:rPr>
              <a:t>samples</a:t>
            </a:r>
            <a:r>
              <a:rPr lang="zh-CN" altLang="en-US" sz="1600">
                <a:solidFill>
                  <a:schemeClr val="tx1"/>
                </a:solidFill>
              </a:rPr>
              <a:t>中最普通的类；</a:t>
            </a:r>
            <a:endParaRPr lang="zh-CN" altLang="en-US" sz="1600">
              <a:solidFill>
                <a:schemeClr val="tx1"/>
              </a:solidFill>
            </a:endParaRPr>
          </a:p>
          <a:p>
            <a:pPr algn="l">
              <a:lnSpc>
                <a:spcPct val="100000"/>
              </a:lnSpc>
              <a:spcBef>
                <a:spcPct val="20000"/>
              </a:spcBef>
              <a:buClrTx/>
              <a:buSzTx/>
              <a:buFontTx/>
              <a:buNone/>
            </a:pPr>
            <a:r>
              <a:rPr lang="zh-CN" altLang="en-US" sz="1600">
                <a:solidFill>
                  <a:schemeClr val="tx1"/>
                </a:solidFill>
              </a:rPr>
              <a:t>（</a:t>
            </a:r>
            <a:r>
              <a:rPr lang="en-US" altLang="zh-CN" sz="1600">
                <a:solidFill>
                  <a:schemeClr val="tx1"/>
                </a:solidFill>
              </a:rPr>
              <a:t>9</a:t>
            </a:r>
            <a:r>
              <a:rPr lang="zh-CN" altLang="en-US" sz="1600">
                <a:solidFill>
                  <a:schemeClr val="tx1"/>
                </a:solidFill>
              </a:rPr>
              <a:t>）</a:t>
            </a:r>
            <a:r>
              <a:rPr lang="en-US" altLang="zh-CN" sz="1600">
                <a:solidFill>
                  <a:srgbClr val="000099"/>
                </a:solidFill>
              </a:rPr>
              <a:t>ELSE</a:t>
            </a:r>
            <a:r>
              <a:rPr lang="en-US" altLang="zh-CN" sz="1600">
                <a:solidFill>
                  <a:schemeClr val="tx1"/>
                </a:solidFill>
              </a:rPr>
              <a:t> </a:t>
            </a:r>
            <a:r>
              <a:rPr lang="zh-CN" altLang="en-US" sz="1600">
                <a:solidFill>
                  <a:schemeClr val="tx1"/>
                </a:solidFill>
              </a:rPr>
              <a:t>加上一个由</a:t>
            </a:r>
            <a:r>
              <a:rPr lang="en-US" altLang="zh-CN" sz="1600">
                <a:solidFill>
                  <a:schemeClr val="tx1"/>
                </a:solidFill>
              </a:rPr>
              <a:t>Generate_decision_tree(</a:t>
            </a:r>
            <a:r>
              <a:rPr lang="en-US" altLang="zh-CN" sz="1600" i="1">
                <a:solidFill>
                  <a:schemeClr val="tx1"/>
                </a:solidFill>
              </a:rPr>
              <a:t>s</a:t>
            </a:r>
            <a:r>
              <a:rPr lang="en-US" altLang="zh-CN" sz="1600" baseline="-25000">
                <a:solidFill>
                  <a:schemeClr val="tx1"/>
                </a:solidFill>
              </a:rPr>
              <a:t>i</a:t>
            </a:r>
            <a:r>
              <a:rPr lang="zh-CN" altLang="en-US" sz="1600">
                <a:solidFill>
                  <a:schemeClr val="tx1"/>
                </a:solidFill>
              </a:rPr>
              <a:t>， </a:t>
            </a:r>
            <a:r>
              <a:rPr lang="en-US" altLang="zh-CN" sz="1600">
                <a:solidFill>
                  <a:schemeClr val="tx1"/>
                </a:solidFill>
              </a:rPr>
              <a:t>attribute_list-test_attribute)</a:t>
            </a:r>
            <a:r>
              <a:rPr lang="zh-CN" altLang="en-US" sz="1600">
                <a:solidFill>
                  <a:schemeClr val="tx1"/>
                </a:solidFill>
              </a:rPr>
              <a:t>返回的结点；</a:t>
            </a:r>
            <a:endParaRPr lang="zh-CN" altLang="en-US" sz="1600">
              <a:solidFill>
                <a:schemeClr val="tx1"/>
              </a:solidFill>
            </a:endParaRPr>
          </a:p>
        </p:txBody>
      </p:sp>
      <p:sp>
        <p:nvSpPr>
          <p:cNvPr id="2" name="矩形 1"/>
          <p:cNvSpPr/>
          <p:nvPr/>
        </p:nvSpPr>
        <p:spPr>
          <a:xfrm>
            <a:off x="52388" y="911225"/>
            <a:ext cx="4572000" cy="1889125"/>
          </a:xfrm>
          <a:prstGeom prst="rect">
            <a:avLst/>
          </a:prstGeom>
        </p:spPr>
        <p:txBody>
          <a:bodyPr>
            <a:spAutoFit/>
          </a:bodyPr>
          <a:lstStyle/>
          <a:p>
            <a:pPr eaLnBrk="1" hangingPunct="1">
              <a:lnSpc>
                <a:spcPct val="120000"/>
              </a:lnSpc>
              <a:defRPr/>
            </a:pPr>
            <a:r>
              <a:rPr lang="zh-CN" altLang="en-US" sz="2000" b="1" dirty="0">
                <a:solidFill>
                  <a:srgbClr val="FF0000"/>
                </a:solidFill>
                <a:latin typeface="+mn-ea"/>
                <a:ea typeface="+mn-ea"/>
              </a:rPr>
              <a:t>基本算法</a:t>
            </a:r>
            <a:endParaRPr lang="en-US" altLang="zh-CN" sz="2000" b="1" dirty="0">
              <a:solidFill>
                <a:srgbClr val="FF0000"/>
              </a:solidFill>
              <a:latin typeface="+mn-ea"/>
              <a:ea typeface="+mn-ea"/>
            </a:endParaRPr>
          </a:p>
          <a:p>
            <a:pPr lvl="1" eaLnBrk="1" hangingPunct="1">
              <a:lnSpc>
                <a:spcPct val="120000"/>
              </a:lnSpc>
              <a:defRPr/>
            </a:pPr>
            <a:r>
              <a:rPr lang="zh-CN" altLang="en-US" sz="2000" b="1" dirty="0">
                <a:latin typeface="+mn-ea"/>
                <a:ea typeface="+mn-ea"/>
              </a:rPr>
              <a:t>自上而下分而治之的方法</a:t>
            </a:r>
            <a:endParaRPr lang="zh-CN" altLang="en-US" sz="2000" b="1" dirty="0">
              <a:latin typeface="+mn-ea"/>
              <a:ea typeface="+mn-ea"/>
            </a:endParaRPr>
          </a:p>
          <a:p>
            <a:pPr lvl="1" eaLnBrk="1" hangingPunct="1">
              <a:lnSpc>
                <a:spcPct val="120000"/>
              </a:lnSpc>
              <a:defRPr/>
            </a:pPr>
            <a:r>
              <a:rPr lang="zh-CN" altLang="en-US" sz="2000" b="1" dirty="0">
                <a:latin typeface="+mn-ea"/>
                <a:ea typeface="+mn-ea"/>
              </a:rPr>
              <a:t>开始时，所有的数据都在根节点</a:t>
            </a:r>
            <a:endParaRPr lang="zh-CN" altLang="en-US" sz="2000" b="1" dirty="0">
              <a:latin typeface="+mn-ea"/>
              <a:ea typeface="+mn-ea"/>
            </a:endParaRPr>
          </a:p>
          <a:p>
            <a:pPr lvl="1" eaLnBrk="1" hangingPunct="1">
              <a:lnSpc>
                <a:spcPct val="120000"/>
              </a:lnSpc>
              <a:defRPr/>
            </a:pPr>
            <a:r>
              <a:rPr lang="zh-CN" altLang="en-US" sz="2000" b="1" dirty="0">
                <a:latin typeface="+mn-ea"/>
                <a:ea typeface="+mn-ea"/>
              </a:rPr>
              <a:t>根据特定的</a:t>
            </a:r>
            <a:r>
              <a:rPr lang="zh-CN" altLang="en-US" sz="2000" b="1" dirty="0">
                <a:solidFill>
                  <a:srgbClr val="9933FF"/>
                </a:solidFill>
                <a:latin typeface="+mn-ea"/>
                <a:ea typeface="+mn-ea"/>
              </a:rPr>
              <a:t>启发式规则</a:t>
            </a:r>
            <a:r>
              <a:rPr lang="zh-CN" altLang="en-US" sz="2000" b="1" dirty="0">
                <a:latin typeface="+mn-ea"/>
                <a:ea typeface="+mn-ea"/>
              </a:rPr>
              <a:t>选择某一属性对样本数据递归地进行分割 </a:t>
            </a:r>
            <a:endParaRPr lang="zh-CN" altLang="en-US" sz="2000" b="1" dirty="0">
              <a:latin typeface="+mn-ea"/>
              <a:ea typeface="+mn-ea"/>
            </a:endParaRPr>
          </a:p>
        </p:txBody>
      </p:sp>
      <p:sp>
        <p:nvSpPr>
          <p:cNvPr id="3" name="矩形 2"/>
          <p:cNvSpPr/>
          <p:nvPr/>
        </p:nvSpPr>
        <p:spPr>
          <a:xfrm>
            <a:off x="4244975" y="911225"/>
            <a:ext cx="4954588" cy="1568450"/>
          </a:xfrm>
          <a:prstGeom prst="rect">
            <a:avLst/>
          </a:prstGeom>
        </p:spPr>
        <p:txBody>
          <a:bodyPr>
            <a:spAutoFit/>
          </a:bodyPr>
          <a:lstStyle/>
          <a:p>
            <a:pPr eaLnBrk="1" hangingPunct="1">
              <a:lnSpc>
                <a:spcPct val="120000"/>
              </a:lnSpc>
              <a:defRPr/>
            </a:pPr>
            <a:r>
              <a:rPr lang="zh-CN" altLang="en-US" sz="2000" b="1" dirty="0">
                <a:solidFill>
                  <a:srgbClr val="FF0000"/>
                </a:solidFill>
                <a:latin typeface="+mn-ea"/>
                <a:ea typeface="+mn-ea"/>
                <a:cs typeface="Verdana" panose="020B0604030504040204" pitchFamily="34" charset="0"/>
              </a:rPr>
              <a:t>结束条件</a:t>
            </a:r>
            <a:endParaRPr lang="en-US" altLang="zh-CN" sz="2000" b="1" dirty="0">
              <a:solidFill>
                <a:srgbClr val="FF0000"/>
              </a:solidFill>
              <a:latin typeface="+mn-ea"/>
              <a:ea typeface="+mn-ea"/>
              <a:cs typeface="Verdana" panose="020B0604030504040204" pitchFamily="34" charset="0"/>
            </a:endParaRPr>
          </a:p>
          <a:p>
            <a:pPr lvl="1" eaLnBrk="1" hangingPunct="1">
              <a:lnSpc>
                <a:spcPct val="120000"/>
              </a:lnSpc>
              <a:defRPr/>
            </a:pPr>
            <a:r>
              <a:rPr lang="zh-CN" altLang="en-US" sz="2000" b="1" dirty="0">
                <a:latin typeface="+mn-ea"/>
                <a:ea typeface="+mn-ea"/>
                <a:cs typeface="Verdana" panose="020B0604030504040204" pitchFamily="34" charset="0"/>
              </a:rPr>
              <a:t>内部结点对应的所有样本属于同一类</a:t>
            </a:r>
            <a:endParaRPr lang="en-US" altLang="zh-CN" sz="2000" b="1" dirty="0">
              <a:latin typeface="+mn-ea"/>
              <a:ea typeface="+mn-ea"/>
              <a:cs typeface="Verdana" panose="020B0604030504040204" pitchFamily="34" charset="0"/>
            </a:endParaRPr>
          </a:p>
          <a:p>
            <a:pPr lvl="1" eaLnBrk="1" hangingPunct="1">
              <a:lnSpc>
                <a:spcPct val="120000"/>
              </a:lnSpc>
              <a:defRPr/>
            </a:pPr>
            <a:r>
              <a:rPr lang="zh-CN" altLang="en-US" sz="2000" b="1" dirty="0">
                <a:latin typeface="+mn-ea"/>
                <a:ea typeface="+mn-ea"/>
                <a:cs typeface="Verdana" panose="020B0604030504040204" pitchFamily="34" charset="0"/>
              </a:rPr>
              <a:t>没有属性可以继续分割</a:t>
            </a:r>
            <a:endParaRPr lang="en-US" altLang="zh-CN" sz="2000" b="1" dirty="0">
              <a:latin typeface="+mn-ea"/>
              <a:ea typeface="+mn-ea"/>
              <a:cs typeface="Verdana" panose="020B0604030504040204" pitchFamily="34" charset="0"/>
            </a:endParaRPr>
          </a:p>
          <a:p>
            <a:pPr lvl="1" eaLnBrk="1" hangingPunct="1">
              <a:lnSpc>
                <a:spcPct val="120000"/>
              </a:lnSpc>
              <a:defRPr/>
            </a:pPr>
            <a:r>
              <a:rPr lang="zh-CN" altLang="en-US" sz="2000" b="1" dirty="0">
                <a:latin typeface="+mn-ea"/>
                <a:ea typeface="+mn-ea"/>
                <a:cs typeface="Verdana" panose="020B0604030504040204" pitchFamily="34" charset="0"/>
              </a:rPr>
              <a:t>再继续分割的意义不大</a:t>
            </a:r>
            <a:endParaRPr lang="en-US" altLang="zh-CN" sz="2000" b="1" dirty="0">
              <a:latin typeface="+mn-ea"/>
              <a:ea typeface="+mn-ea"/>
              <a:cs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0708"/>
                                        </p:tgtEl>
                                        <p:attrNameLst>
                                          <p:attrName>style.visibility</p:attrName>
                                        </p:attrNameLst>
                                      </p:cBhvr>
                                      <p:to>
                                        <p:strVal val="visible"/>
                                      </p:to>
                                    </p:set>
                                    <p:anim calcmode="lin" valueType="num">
                                      <p:cBhvr additive="base">
                                        <p:cTn id="7" dur="500" fill="hold"/>
                                        <p:tgtEl>
                                          <p:spTgt spid="840708"/>
                                        </p:tgtEl>
                                        <p:attrNameLst>
                                          <p:attrName>ppt_x</p:attrName>
                                        </p:attrNameLst>
                                      </p:cBhvr>
                                      <p:tavLst>
                                        <p:tav tm="0">
                                          <p:val>
                                            <p:strVal val="#ppt_x"/>
                                          </p:val>
                                        </p:tav>
                                        <p:tav tm="100000">
                                          <p:val>
                                            <p:strVal val="#ppt_x"/>
                                          </p:val>
                                        </p:tav>
                                      </p:tavLst>
                                    </p:anim>
                                    <p:anim calcmode="lin" valueType="num">
                                      <p:cBhvr additive="base">
                                        <p:cTn id="8" dur="500" fill="hold"/>
                                        <p:tgtEl>
                                          <p:spTgt spid="840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zh-CN" altLang="en-US" smtClean="0"/>
              <a:t>决策树学习要解决的主要问题</a:t>
            </a:r>
            <a:endParaRPr lang="zh-CN" altLang="en-US" smtClean="0"/>
          </a:p>
        </p:txBody>
      </p:sp>
      <p:sp>
        <p:nvSpPr>
          <p:cNvPr id="17410" name="Rectangle 3"/>
          <p:cNvSpPr>
            <a:spLocks noGrp="1" noChangeArrowheads="1"/>
          </p:cNvSpPr>
          <p:nvPr>
            <p:ph idx="1"/>
          </p:nvPr>
        </p:nvSpPr>
        <p:spPr>
          <a:xfrm>
            <a:off x="721518" y="1853796"/>
            <a:ext cx="7700963" cy="4017963"/>
          </a:xfrm>
        </p:spPr>
        <p:txBody>
          <a:bodyPr/>
          <a:lstStyle/>
          <a:p>
            <a:pPr eaLnBrk="1" hangingPunct="1">
              <a:lnSpc>
                <a:spcPct val="110000"/>
              </a:lnSpc>
            </a:pPr>
            <a:r>
              <a:rPr lang="zh-CN" altLang="en-US" sz="2800" b="1" dirty="0" smtClean="0">
                <a:latin typeface="仿宋_GB2312" pitchFamily="49" charset="-122"/>
                <a:ea typeface="仿宋_GB2312" pitchFamily="49" charset="-122"/>
              </a:rPr>
              <a:t>数据标注</a:t>
            </a:r>
            <a:r>
              <a:rPr lang="zh-CN" altLang="en-US" sz="2800" dirty="0" smtClean="0">
                <a:latin typeface="仿宋_GB2312" pitchFamily="49" charset="-122"/>
                <a:ea typeface="仿宋_GB2312" pitchFamily="49" charset="-122"/>
              </a:rPr>
              <a:t>：这些数据的所有属性应该是完全标注的。</a:t>
            </a:r>
            <a:endParaRPr lang="zh-CN" altLang="en-US" sz="2800" dirty="0" smtClean="0">
              <a:latin typeface="仿宋_GB2312" pitchFamily="49" charset="-122"/>
              <a:ea typeface="仿宋_GB2312" pitchFamily="49" charset="-122"/>
            </a:endParaRPr>
          </a:p>
          <a:p>
            <a:pPr eaLnBrk="1" hangingPunct="1">
              <a:lnSpc>
                <a:spcPct val="110000"/>
              </a:lnSpc>
            </a:pPr>
            <a:r>
              <a:rPr lang="zh-CN" altLang="en-US" sz="2800" b="1" dirty="0" smtClean="0">
                <a:latin typeface="仿宋_GB2312" pitchFamily="49" charset="-122"/>
                <a:ea typeface="仿宋_GB2312" pitchFamily="49" charset="-122"/>
              </a:rPr>
              <a:t>特征选择</a:t>
            </a:r>
            <a:r>
              <a:rPr lang="zh-CN" altLang="en-US" sz="2800" dirty="0" smtClean="0">
                <a:latin typeface="仿宋_GB2312" pitchFamily="49" charset="-122"/>
                <a:ea typeface="仿宋_GB2312" pitchFamily="49" charset="-122"/>
              </a:rPr>
              <a:t>：数据的哪些属性可以被用来分类。</a:t>
            </a:r>
            <a:endParaRPr lang="zh-CN" altLang="en-US" sz="2800" dirty="0" smtClean="0">
              <a:latin typeface="仿宋_GB2312" pitchFamily="49" charset="-122"/>
              <a:ea typeface="仿宋_GB2312" pitchFamily="49" charset="-122"/>
            </a:endParaRPr>
          </a:p>
          <a:p>
            <a:pPr eaLnBrk="1" hangingPunct="1">
              <a:lnSpc>
                <a:spcPct val="110000"/>
              </a:lnSpc>
            </a:pPr>
            <a:r>
              <a:rPr lang="zh-CN" altLang="en-US" sz="2800" b="1" dirty="0" smtClean="0">
                <a:latin typeface="仿宋_GB2312" pitchFamily="49" charset="-122"/>
                <a:ea typeface="仿宋_GB2312" pitchFamily="49" charset="-122"/>
              </a:rPr>
              <a:t>分支准则</a:t>
            </a:r>
            <a:r>
              <a:rPr lang="zh-CN" altLang="en-US" sz="2800" dirty="0" smtClean="0">
                <a:latin typeface="仿宋_GB2312" pitchFamily="49" charset="-122"/>
                <a:ea typeface="仿宋_GB2312" pitchFamily="49" charset="-122"/>
              </a:rPr>
              <a:t>：即在众多分支准则中，每一步选择哪一准则使最终的树更令人满意。</a:t>
            </a:r>
            <a:endParaRPr lang="zh-CN" altLang="en-US" sz="2800" dirty="0" smtClean="0">
              <a:latin typeface="仿宋_GB2312" pitchFamily="49" charset="-122"/>
              <a:ea typeface="仿宋_GB2312" pitchFamily="49" charset="-122"/>
            </a:endParaRPr>
          </a:p>
          <a:p>
            <a:pPr eaLnBrk="1" hangingPunct="1">
              <a:lnSpc>
                <a:spcPct val="110000"/>
              </a:lnSpc>
            </a:pPr>
            <a:r>
              <a:rPr lang="zh-CN" altLang="en-US" sz="2800" b="1" dirty="0" smtClean="0">
                <a:latin typeface="仿宋_GB2312" pitchFamily="49" charset="-122"/>
                <a:ea typeface="仿宋_GB2312" pitchFamily="49" charset="-122"/>
              </a:rPr>
              <a:t>分类停止条件</a:t>
            </a:r>
            <a:r>
              <a:rPr lang="zh-CN" altLang="en-US" sz="2800" dirty="0" smtClean="0">
                <a:latin typeface="仿宋_GB2312" pitchFamily="49" charset="-122"/>
                <a:ea typeface="仿宋_GB2312" pitchFamily="49" charset="-122"/>
              </a:rPr>
              <a:t>：树增长满足什么条件时停止。</a:t>
            </a:r>
            <a:endParaRPr lang="zh-CN" altLang="en-US" sz="2800" dirty="0" smtClean="0">
              <a:latin typeface="仿宋_GB2312" pitchFamily="49" charset="-122"/>
              <a:ea typeface="仿宋_GB2312" pitchFamily="49" charset="-122"/>
            </a:endParaRPr>
          </a:p>
        </p:txBody>
      </p:sp>
      <p:sp>
        <p:nvSpPr>
          <p:cNvPr id="17411" name="Rectangle 4"/>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7" name="Text Box 7"/>
          <p:cNvSpPr txBox="1">
            <a:spLocks noChangeArrowheads="1"/>
          </p:cNvSpPr>
          <p:nvPr/>
        </p:nvSpPr>
        <p:spPr bwMode="auto">
          <a:xfrm>
            <a:off x="184190" y="146564"/>
            <a:ext cx="1988045" cy="5232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dirty="0">
                <a:solidFill>
                  <a:schemeClr val="bg1"/>
                </a:solidFill>
                <a:latin typeface="+mj-lt"/>
                <a:ea typeface="+mj-ea"/>
                <a:cs typeface="+mj-cs"/>
              </a:rPr>
              <a:t>决策树算法</a:t>
            </a:r>
            <a:endParaRPr lang="zh-CN" altLang="en-US" sz="2800" b="1" dirty="0">
              <a:solidFill>
                <a:schemeClr val="bg1"/>
              </a:solidFill>
              <a:latin typeface="+mj-lt"/>
              <a:ea typeface="+mj-ea"/>
              <a:cs typeface="+mj-cs"/>
            </a:endParaRPr>
          </a:p>
        </p:txBody>
      </p:sp>
      <p:sp>
        <p:nvSpPr>
          <p:cNvPr id="803848" name="Text Box 8"/>
          <p:cNvSpPr txBox="1">
            <a:spLocks noChangeArrowheads="1"/>
          </p:cNvSpPr>
          <p:nvPr/>
        </p:nvSpPr>
        <p:spPr bwMode="auto">
          <a:xfrm>
            <a:off x="370774" y="1035051"/>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与决策树相关的重要算法</a:t>
            </a:r>
            <a:endParaRPr lang="zh-CN" altLang="en-US" sz="2000" dirty="0"/>
          </a:p>
        </p:txBody>
      </p:sp>
      <p:sp>
        <p:nvSpPr>
          <p:cNvPr id="803849" name="Rectangle 9"/>
          <p:cNvSpPr>
            <a:spLocks noChangeArrowheads="1"/>
          </p:cNvSpPr>
          <p:nvPr/>
        </p:nvSpPr>
        <p:spPr bwMode="auto">
          <a:xfrm>
            <a:off x="184190" y="2189992"/>
            <a:ext cx="84963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kumimoji="0" lang="en-US" altLang="zh-CN" sz="2200" b="0" dirty="0">
                <a:latin typeface="Times New Roman" panose="02020603050405020304" pitchFamily="18" charset="0"/>
                <a:cs typeface="Times New Roman" panose="02020603050405020304" pitchFamily="18" charset="0"/>
              </a:rPr>
              <a:t>1</a:t>
            </a:r>
            <a:r>
              <a:rPr kumimoji="0" lang="zh-CN" altLang="en-US" sz="2200" b="0" dirty="0">
                <a:latin typeface="Times New Roman" panose="02020603050405020304" pitchFamily="18" charset="0"/>
                <a:cs typeface="Times New Roman" panose="02020603050405020304" pitchFamily="18" charset="0"/>
              </a:rPr>
              <a:t>、</a:t>
            </a:r>
            <a:r>
              <a:rPr kumimoji="0" lang="en-US" altLang="zh-CN" sz="2200" b="0" dirty="0" err="1">
                <a:latin typeface="Times New Roman" panose="02020603050405020304" pitchFamily="18" charset="0"/>
                <a:cs typeface="Times New Roman" panose="02020603050405020304" pitchFamily="18" charset="0"/>
              </a:rPr>
              <a:t>Hunt,Marin</a:t>
            </a:r>
            <a:r>
              <a:rPr kumimoji="0" lang="zh-CN" altLang="en-US" sz="2200" b="0" dirty="0">
                <a:latin typeface="Times New Roman" panose="02020603050405020304" pitchFamily="18" charset="0"/>
                <a:cs typeface="Times New Roman" panose="02020603050405020304" pitchFamily="18" charset="0"/>
              </a:rPr>
              <a:t>和</a:t>
            </a:r>
            <a:r>
              <a:rPr kumimoji="0" lang="en-US" altLang="zh-CN" sz="2200" b="0" dirty="0" smtClean="0">
                <a:latin typeface="Times New Roman" panose="02020603050405020304" pitchFamily="18" charset="0"/>
                <a:cs typeface="Times New Roman" panose="02020603050405020304" pitchFamily="18" charset="0"/>
              </a:rPr>
              <a:t>Stone</a:t>
            </a:r>
            <a:r>
              <a:rPr kumimoji="0" lang="zh-CN" altLang="en-US" sz="2200" b="0" dirty="0" smtClean="0">
                <a:latin typeface="Times New Roman" panose="02020603050405020304" pitchFamily="18" charset="0"/>
                <a:cs typeface="Times New Roman" panose="02020603050405020304" pitchFamily="18" charset="0"/>
              </a:rPr>
              <a:t>于</a:t>
            </a:r>
            <a:r>
              <a:rPr kumimoji="0" lang="en-US" altLang="zh-CN" sz="2200" b="0" dirty="0">
                <a:latin typeface="Times New Roman" panose="02020603050405020304" pitchFamily="18" charset="0"/>
                <a:cs typeface="Times New Roman" panose="02020603050405020304" pitchFamily="18" charset="0"/>
              </a:rPr>
              <a:t>1966</a:t>
            </a:r>
            <a:r>
              <a:rPr kumimoji="0" lang="zh-CN" altLang="en-US" sz="2200" b="0" dirty="0">
                <a:latin typeface="Times New Roman" panose="02020603050405020304" pitchFamily="18" charset="0"/>
                <a:cs typeface="Times New Roman" panose="02020603050405020304" pitchFamily="18" charset="0"/>
              </a:rPr>
              <a:t>年研制的</a:t>
            </a:r>
            <a:r>
              <a:rPr kumimoji="0" lang="en-US" altLang="zh-CN" sz="2200" b="0" dirty="0">
                <a:latin typeface="Times New Roman" panose="02020603050405020304" pitchFamily="18" charset="0"/>
                <a:cs typeface="Times New Roman" panose="02020603050405020304" pitchFamily="18" charset="0"/>
              </a:rPr>
              <a:t>CLS</a:t>
            </a:r>
            <a:r>
              <a:rPr kumimoji="0" lang="zh-CN" altLang="en-US" sz="2200" b="0" dirty="0">
                <a:latin typeface="Times New Roman" panose="02020603050405020304" pitchFamily="18" charset="0"/>
                <a:cs typeface="Times New Roman" panose="02020603050405020304" pitchFamily="18" charset="0"/>
              </a:rPr>
              <a:t>学习系统，用于学习单个</a:t>
            </a:r>
            <a:r>
              <a:rPr kumimoji="0" lang="zh-CN" altLang="en-US" sz="2200" b="0" dirty="0" smtClean="0">
                <a:latin typeface="Times New Roman" panose="02020603050405020304" pitchFamily="18" charset="0"/>
                <a:cs typeface="Times New Roman" panose="02020603050405020304" pitchFamily="18" charset="0"/>
              </a:rPr>
              <a:t>概念</a:t>
            </a:r>
            <a:r>
              <a:rPr kumimoji="0" lang="zh-CN" altLang="en-US" sz="2200" b="0" dirty="0">
                <a:latin typeface="Times New Roman" panose="02020603050405020304" pitchFamily="18" charset="0"/>
                <a:cs typeface="Times New Roman" panose="02020603050405020304" pitchFamily="18" charset="0"/>
              </a:rPr>
              <a:t>。</a:t>
            </a:r>
            <a:endParaRPr kumimoji="0" lang="zh-CN" altLang="en-US" sz="2200" b="0" dirty="0">
              <a:latin typeface="Times New Roman" panose="02020603050405020304" pitchFamily="18" charset="0"/>
              <a:cs typeface="Times New Roman" panose="02020603050405020304" pitchFamily="18" charset="0"/>
            </a:endParaRPr>
          </a:p>
          <a:p>
            <a:pPr lvl="1"/>
            <a:r>
              <a:rPr kumimoji="0" lang="en-US" altLang="zh-CN" sz="2200" b="0" dirty="0">
                <a:latin typeface="Times New Roman" panose="02020603050405020304" pitchFamily="18" charset="0"/>
                <a:cs typeface="Times New Roman" panose="02020603050405020304" pitchFamily="18" charset="0"/>
              </a:rPr>
              <a:t>2</a:t>
            </a:r>
            <a:r>
              <a:rPr kumimoji="0" lang="zh-CN" altLang="en-US" sz="2200" b="0" dirty="0">
                <a:latin typeface="Times New Roman" panose="02020603050405020304" pitchFamily="18" charset="0"/>
                <a:cs typeface="Times New Roman" panose="02020603050405020304" pitchFamily="18" charset="0"/>
              </a:rPr>
              <a:t>、</a:t>
            </a:r>
            <a:r>
              <a:rPr kumimoji="0" lang="en-US" altLang="zh-CN" sz="2200" b="0" dirty="0">
                <a:latin typeface="Times New Roman" panose="02020603050405020304" pitchFamily="18" charset="0"/>
                <a:cs typeface="Times New Roman" panose="02020603050405020304" pitchFamily="18" charset="0"/>
              </a:rPr>
              <a:t>1979</a:t>
            </a:r>
            <a:r>
              <a:rPr kumimoji="0" lang="zh-CN" altLang="en-US" sz="2200" b="0" dirty="0">
                <a:latin typeface="Times New Roman" panose="02020603050405020304" pitchFamily="18" charset="0"/>
                <a:cs typeface="Times New Roman" panose="02020603050405020304" pitchFamily="18" charset="0"/>
              </a:rPr>
              <a:t>年</a:t>
            </a:r>
            <a:r>
              <a:rPr kumimoji="0" lang="en-US" altLang="zh-CN" sz="2200" b="0" dirty="0">
                <a:latin typeface="Times New Roman" panose="02020603050405020304" pitchFamily="18" charset="0"/>
                <a:cs typeface="Times New Roman" panose="02020603050405020304" pitchFamily="18" charset="0"/>
              </a:rPr>
              <a:t>, J.R. </a:t>
            </a:r>
            <a:r>
              <a:rPr kumimoji="0" lang="en-US" altLang="zh-CN" sz="2200" b="0" dirty="0" smtClean="0">
                <a:latin typeface="Times New Roman" panose="02020603050405020304" pitchFamily="18" charset="0"/>
                <a:cs typeface="Times New Roman" panose="02020603050405020304" pitchFamily="18" charset="0"/>
              </a:rPr>
              <a:t>Quinlan</a:t>
            </a:r>
            <a:r>
              <a:rPr kumimoji="0" lang="zh-CN" altLang="en-US" sz="2200" b="0" dirty="0" smtClean="0">
                <a:latin typeface="Times New Roman" panose="02020603050405020304" pitchFamily="18" charset="0"/>
                <a:cs typeface="Times New Roman" panose="02020603050405020304" pitchFamily="18" charset="0"/>
              </a:rPr>
              <a:t>给</a:t>
            </a:r>
            <a:r>
              <a:rPr kumimoji="0" lang="zh-CN" altLang="en-US" sz="2200" b="0" dirty="0">
                <a:latin typeface="Times New Roman" panose="02020603050405020304" pitchFamily="18" charset="0"/>
                <a:cs typeface="Times New Roman" panose="02020603050405020304" pitchFamily="18" charset="0"/>
              </a:rPr>
              <a:t>出</a:t>
            </a:r>
            <a:r>
              <a:rPr kumimoji="0" lang="en-US" altLang="zh-CN" sz="2200" b="0" dirty="0">
                <a:latin typeface="Times New Roman" panose="02020603050405020304" pitchFamily="18" charset="0"/>
                <a:cs typeface="Times New Roman" panose="02020603050405020304" pitchFamily="18" charset="0"/>
              </a:rPr>
              <a:t>ID3</a:t>
            </a:r>
            <a:r>
              <a:rPr kumimoji="0" lang="zh-CN" altLang="en-US" sz="2200" b="0" dirty="0">
                <a:latin typeface="Times New Roman" panose="02020603050405020304" pitchFamily="18" charset="0"/>
                <a:cs typeface="Times New Roman" panose="02020603050405020304" pitchFamily="18" charset="0"/>
              </a:rPr>
              <a:t>算法，并在</a:t>
            </a:r>
            <a:r>
              <a:rPr kumimoji="0" lang="en-US" altLang="zh-CN" sz="2200" b="0" dirty="0">
                <a:latin typeface="Times New Roman" panose="02020603050405020304" pitchFamily="18" charset="0"/>
                <a:cs typeface="Times New Roman" panose="02020603050405020304" pitchFamily="18" charset="0"/>
              </a:rPr>
              <a:t>1983</a:t>
            </a:r>
            <a:r>
              <a:rPr kumimoji="0" lang="zh-CN" altLang="en-US" sz="2200" b="0" dirty="0">
                <a:latin typeface="Times New Roman" panose="02020603050405020304" pitchFamily="18" charset="0"/>
                <a:cs typeface="Times New Roman" panose="02020603050405020304" pitchFamily="18" charset="0"/>
              </a:rPr>
              <a:t>年和</a:t>
            </a:r>
            <a:r>
              <a:rPr kumimoji="0" lang="en-US" altLang="zh-CN" sz="2200" b="0" dirty="0">
                <a:latin typeface="Times New Roman" panose="02020603050405020304" pitchFamily="18" charset="0"/>
                <a:cs typeface="Times New Roman" panose="02020603050405020304" pitchFamily="18" charset="0"/>
              </a:rPr>
              <a:t>1986</a:t>
            </a:r>
            <a:r>
              <a:rPr kumimoji="0" lang="zh-CN" altLang="en-US" sz="2200" b="0" dirty="0">
                <a:latin typeface="Times New Roman" panose="02020603050405020304" pitchFamily="18" charset="0"/>
                <a:cs typeface="Times New Roman" panose="02020603050405020304" pitchFamily="18" charset="0"/>
              </a:rPr>
              <a:t>年对</a:t>
            </a:r>
            <a:r>
              <a:rPr kumimoji="0" lang="en-US" altLang="zh-CN" sz="2200" b="0" dirty="0">
                <a:latin typeface="Times New Roman" panose="02020603050405020304" pitchFamily="18" charset="0"/>
                <a:cs typeface="Times New Roman" panose="02020603050405020304" pitchFamily="18" charset="0"/>
              </a:rPr>
              <a:t>ID3 </a:t>
            </a:r>
            <a:r>
              <a:rPr kumimoji="0" lang="zh-CN" altLang="en-US" sz="2200" b="0" dirty="0">
                <a:latin typeface="Times New Roman" panose="02020603050405020304" pitchFamily="18" charset="0"/>
                <a:cs typeface="Times New Roman" panose="02020603050405020304" pitchFamily="18" charset="0"/>
              </a:rPr>
              <a:t>进行了总结和简化，使其成为决策树学习算法的典型。</a:t>
            </a:r>
            <a:endParaRPr kumimoji="0" lang="zh-CN" altLang="en-US" sz="2200" b="0" dirty="0">
              <a:latin typeface="Times New Roman" panose="02020603050405020304" pitchFamily="18" charset="0"/>
              <a:cs typeface="Times New Roman" panose="02020603050405020304" pitchFamily="18" charset="0"/>
            </a:endParaRPr>
          </a:p>
          <a:p>
            <a:pPr lvl="1"/>
            <a:r>
              <a:rPr kumimoji="0" lang="en-US" altLang="zh-CN" sz="2200" b="0" dirty="0">
                <a:latin typeface="Times New Roman" panose="02020603050405020304" pitchFamily="18" charset="0"/>
                <a:cs typeface="Times New Roman" panose="02020603050405020304" pitchFamily="18" charset="0"/>
              </a:rPr>
              <a:t>3</a:t>
            </a:r>
            <a:r>
              <a:rPr kumimoji="0" lang="zh-CN" altLang="en-US" sz="2200" b="0" dirty="0">
                <a:latin typeface="Times New Roman" panose="02020603050405020304" pitchFamily="18" charset="0"/>
                <a:cs typeface="Times New Roman" panose="02020603050405020304" pitchFamily="18" charset="0"/>
              </a:rPr>
              <a:t>、</a:t>
            </a:r>
            <a:r>
              <a:rPr kumimoji="0" lang="en-US" altLang="zh-CN" sz="2200" b="0" dirty="0" err="1" smtClean="0">
                <a:latin typeface="Times New Roman" panose="02020603050405020304" pitchFamily="18" charset="0"/>
                <a:cs typeface="Times New Roman" panose="02020603050405020304" pitchFamily="18" charset="0"/>
              </a:rPr>
              <a:t>Schlimmer</a:t>
            </a:r>
            <a:r>
              <a:rPr kumimoji="0" lang="zh-CN" altLang="en-US" sz="2200" b="0" dirty="0" smtClean="0">
                <a:latin typeface="Times New Roman" panose="02020603050405020304" pitchFamily="18" charset="0"/>
                <a:cs typeface="Times New Roman" panose="02020603050405020304" pitchFamily="18" charset="0"/>
              </a:rPr>
              <a:t>和</a:t>
            </a:r>
            <a:r>
              <a:rPr kumimoji="0" lang="en-US" altLang="zh-CN" sz="2200" b="0" dirty="0" smtClean="0">
                <a:latin typeface="Times New Roman" panose="02020603050405020304" pitchFamily="18" charset="0"/>
                <a:cs typeface="Times New Roman" panose="02020603050405020304" pitchFamily="18" charset="0"/>
              </a:rPr>
              <a:t>Fisher</a:t>
            </a:r>
            <a:r>
              <a:rPr kumimoji="0" lang="zh-CN" altLang="en-US" sz="2200" b="0" dirty="0" smtClean="0">
                <a:latin typeface="Times New Roman" panose="02020603050405020304" pitchFamily="18" charset="0"/>
                <a:cs typeface="Times New Roman" panose="02020603050405020304" pitchFamily="18" charset="0"/>
              </a:rPr>
              <a:t>于</a:t>
            </a:r>
            <a:r>
              <a:rPr kumimoji="0" lang="en-US" altLang="zh-CN" sz="2200" b="0" dirty="0">
                <a:latin typeface="Times New Roman" panose="02020603050405020304" pitchFamily="18" charset="0"/>
                <a:cs typeface="Times New Roman" panose="02020603050405020304" pitchFamily="18" charset="0"/>
              </a:rPr>
              <a:t>1986</a:t>
            </a:r>
            <a:r>
              <a:rPr kumimoji="0" lang="zh-CN" altLang="en-US" sz="2200" b="0" dirty="0">
                <a:latin typeface="Times New Roman" panose="02020603050405020304" pitchFamily="18" charset="0"/>
                <a:cs typeface="Times New Roman" panose="02020603050405020304" pitchFamily="18" charset="0"/>
              </a:rPr>
              <a:t>年对</a:t>
            </a:r>
            <a:r>
              <a:rPr kumimoji="0" lang="en-US" altLang="zh-CN" sz="2200" b="0" dirty="0">
                <a:latin typeface="Times New Roman" panose="02020603050405020304" pitchFamily="18" charset="0"/>
                <a:cs typeface="Times New Roman" panose="02020603050405020304" pitchFamily="18" charset="0"/>
              </a:rPr>
              <a:t>ID3</a:t>
            </a:r>
            <a:r>
              <a:rPr kumimoji="0" lang="zh-CN" altLang="en-US" sz="2200" b="0" dirty="0">
                <a:latin typeface="Times New Roman" panose="02020603050405020304" pitchFamily="18" charset="0"/>
                <a:cs typeface="Times New Roman" panose="02020603050405020304" pitchFamily="18" charset="0"/>
              </a:rPr>
              <a:t>进行改造，在每个可能的决策树节点创建缓冲区，使决策树可以递增式生成，得到</a:t>
            </a:r>
            <a:r>
              <a:rPr kumimoji="0" lang="en-US" altLang="zh-CN" sz="2200" b="0" dirty="0">
                <a:latin typeface="Times New Roman" panose="02020603050405020304" pitchFamily="18" charset="0"/>
                <a:cs typeface="Times New Roman" panose="02020603050405020304" pitchFamily="18" charset="0"/>
              </a:rPr>
              <a:t>ID4</a:t>
            </a:r>
            <a:r>
              <a:rPr kumimoji="0" lang="zh-CN" altLang="en-US" sz="2200" b="0" dirty="0">
                <a:latin typeface="Times New Roman" panose="02020603050405020304" pitchFamily="18" charset="0"/>
                <a:cs typeface="Times New Roman" panose="02020603050405020304" pitchFamily="18" charset="0"/>
              </a:rPr>
              <a:t>算法。</a:t>
            </a:r>
            <a:endParaRPr kumimoji="0" lang="zh-CN" altLang="en-US" sz="2200" b="0" dirty="0">
              <a:latin typeface="Times New Roman" panose="02020603050405020304" pitchFamily="18" charset="0"/>
              <a:cs typeface="Times New Roman" panose="02020603050405020304" pitchFamily="18" charset="0"/>
            </a:endParaRPr>
          </a:p>
          <a:p>
            <a:pPr lvl="1"/>
            <a:r>
              <a:rPr kumimoji="0" lang="en-US" altLang="zh-CN" sz="2200" b="0" dirty="0">
                <a:latin typeface="Times New Roman" panose="02020603050405020304" pitchFamily="18" charset="0"/>
                <a:cs typeface="Times New Roman" panose="02020603050405020304" pitchFamily="18" charset="0"/>
              </a:rPr>
              <a:t>4</a:t>
            </a:r>
            <a:r>
              <a:rPr kumimoji="0" lang="zh-CN" altLang="en-US" sz="2200" b="0" dirty="0">
                <a:latin typeface="Times New Roman" panose="02020603050405020304" pitchFamily="18" charset="0"/>
                <a:cs typeface="Times New Roman" panose="02020603050405020304" pitchFamily="18" charset="0"/>
              </a:rPr>
              <a:t>、</a:t>
            </a:r>
            <a:r>
              <a:rPr kumimoji="0" lang="en-US" altLang="zh-CN" sz="2200" b="0" dirty="0">
                <a:latin typeface="Times New Roman" panose="02020603050405020304" pitchFamily="18" charset="0"/>
                <a:cs typeface="Times New Roman" panose="02020603050405020304" pitchFamily="18" charset="0"/>
              </a:rPr>
              <a:t>1988</a:t>
            </a:r>
            <a:r>
              <a:rPr kumimoji="0" lang="zh-CN" altLang="en-US" sz="2200" b="0" dirty="0">
                <a:latin typeface="Times New Roman" panose="02020603050405020304" pitchFamily="18" charset="0"/>
                <a:cs typeface="Times New Roman" panose="02020603050405020304" pitchFamily="18" charset="0"/>
              </a:rPr>
              <a:t>年，</a:t>
            </a:r>
            <a:r>
              <a:rPr kumimoji="0" lang="en-US" altLang="zh-CN" sz="2200" b="0" dirty="0" err="1" smtClean="0">
                <a:latin typeface="Times New Roman" panose="02020603050405020304" pitchFamily="18" charset="0"/>
                <a:cs typeface="Times New Roman" panose="02020603050405020304" pitchFamily="18" charset="0"/>
              </a:rPr>
              <a:t>Utgoff</a:t>
            </a:r>
            <a:r>
              <a:rPr kumimoji="0" lang="zh-CN" altLang="en-US" sz="2200" b="0" dirty="0" smtClean="0">
                <a:latin typeface="Times New Roman" panose="02020603050405020304" pitchFamily="18" charset="0"/>
                <a:cs typeface="Times New Roman" panose="02020603050405020304" pitchFamily="18" charset="0"/>
              </a:rPr>
              <a:t>在</a:t>
            </a:r>
            <a:r>
              <a:rPr kumimoji="0" lang="en-US" altLang="zh-CN" sz="2200" b="0" dirty="0">
                <a:latin typeface="Times New Roman" panose="02020603050405020304" pitchFamily="18" charset="0"/>
                <a:cs typeface="Times New Roman" panose="02020603050405020304" pitchFamily="18" charset="0"/>
              </a:rPr>
              <a:t>ID4</a:t>
            </a:r>
            <a:r>
              <a:rPr kumimoji="0" lang="zh-CN" altLang="en-US" sz="2200" b="0" dirty="0">
                <a:latin typeface="Times New Roman" panose="02020603050405020304" pitchFamily="18" charset="0"/>
                <a:cs typeface="Times New Roman" panose="02020603050405020304" pitchFamily="18" charset="0"/>
              </a:rPr>
              <a:t>基础上提出了</a:t>
            </a:r>
            <a:r>
              <a:rPr kumimoji="0" lang="en-US" altLang="zh-CN" sz="2200" b="0" dirty="0">
                <a:latin typeface="Times New Roman" panose="02020603050405020304" pitchFamily="18" charset="0"/>
                <a:cs typeface="Times New Roman" panose="02020603050405020304" pitchFamily="18" charset="0"/>
              </a:rPr>
              <a:t>ID5</a:t>
            </a:r>
            <a:r>
              <a:rPr kumimoji="0" lang="zh-CN" altLang="en-US" sz="2200" b="0" dirty="0">
                <a:latin typeface="Times New Roman" panose="02020603050405020304" pitchFamily="18" charset="0"/>
                <a:cs typeface="Times New Roman" panose="02020603050405020304" pitchFamily="18" charset="0"/>
              </a:rPr>
              <a:t>学习算法，进一步提高了效率</a:t>
            </a:r>
            <a:r>
              <a:rPr kumimoji="0" lang="zh-CN" altLang="en-US" sz="2200" b="0" dirty="0" smtClean="0">
                <a:latin typeface="Times New Roman" panose="02020603050405020304" pitchFamily="18" charset="0"/>
                <a:cs typeface="Times New Roman" panose="02020603050405020304" pitchFamily="18" charset="0"/>
              </a:rPr>
              <a:t>。</a:t>
            </a:r>
            <a:endParaRPr kumimoji="0" lang="en-US" altLang="zh-CN" sz="2200" b="0" dirty="0" smtClean="0">
              <a:latin typeface="Times New Roman" panose="02020603050405020304" pitchFamily="18" charset="0"/>
              <a:cs typeface="Times New Roman" panose="02020603050405020304" pitchFamily="18" charset="0"/>
            </a:endParaRPr>
          </a:p>
          <a:p>
            <a:pPr lvl="1"/>
            <a:r>
              <a:rPr lang="en-US" altLang="zh-CN" sz="2200" dirty="0" smtClean="0">
                <a:latin typeface="Times New Roman" panose="02020603050405020304" pitchFamily="18" charset="0"/>
                <a:cs typeface="Times New Roman" panose="02020603050405020304" pitchFamily="18" charset="0"/>
              </a:rPr>
              <a:t>5</a:t>
            </a:r>
            <a:r>
              <a:rPr lang="zh-CN" altLang="en-US" sz="2200" dirty="0" smtClean="0">
                <a:latin typeface="Times New Roman" panose="02020603050405020304" pitchFamily="18" charset="0"/>
                <a:cs typeface="Times New Roman" panose="02020603050405020304" pitchFamily="18" charset="0"/>
              </a:rPr>
              <a:t>、</a:t>
            </a:r>
            <a:r>
              <a:rPr kumimoji="0" lang="en-US" altLang="zh-CN" sz="2200" b="0" dirty="0" smtClean="0">
                <a:latin typeface="Times New Roman" panose="02020603050405020304" pitchFamily="18" charset="0"/>
                <a:cs typeface="Times New Roman" panose="02020603050405020304" pitchFamily="18" charset="0"/>
              </a:rPr>
              <a:t>1993</a:t>
            </a:r>
            <a:r>
              <a:rPr kumimoji="0" lang="zh-CN" altLang="en-US" sz="2200" b="0" dirty="0">
                <a:latin typeface="Times New Roman" panose="02020603050405020304" pitchFamily="18" charset="0"/>
                <a:cs typeface="Times New Roman" panose="02020603050405020304" pitchFamily="18" charset="0"/>
              </a:rPr>
              <a:t>年，</a:t>
            </a:r>
            <a:r>
              <a:rPr kumimoji="0" lang="en-US" altLang="zh-CN" sz="2200" b="0" dirty="0" smtClean="0">
                <a:latin typeface="Times New Roman" panose="02020603050405020304" pitchFamily="18" charset="0"/>
                <a:cs typeface="Times New Roman" panose="02020603050405020304" pitchFamily="18" charset="0"/>
              </a:rPr>
              <a:t>Quinlan</a:t>
            </a:r>
            <a:r>
              <a:rPr kumimoji="0" lang="zh-CN" altLang="en-US" sz="2200" b="0" dirty="0" smtClean="0">
                <a:latin typeface="Times New Roman" panose="02020603050405020304" pitchFamily="18" charset="0"/>
                <a:cs typeface="Times New Roman" panose="02020603050405020304" pitchFamily="18" charset="0"/>
              </a:rPr>
              <a:t>进一步</a:t>
            </a:r>
            <a:r>
              <a:rPr kumimoji="0" lang="zh-CN" altLang="en-US" sz="2200" b="0" dirty="0">
                <a:latin typeface="Times New Roman" panose="02020603050405020304" pitchFamily="18" charset="0"/>
                <a:cs typeface="Times New Roman" panose="02020603050405020304" pitchFamily="18" charset="0"/>
              </a:rPr>
              <a:t>发展了</a:t>
            </a:r>
            <a:r>
              <a:rPr kumimoji="0" lang="en-US" altLang="zh-CN" sz="2200" b="0" dirty="0">
                <a:latin typeface="Times New Roman" panose="02020603050405020304" pitchFamily="18" charset="0"/>
                <a:cs typeface="Times New Roman" panose="02020603050405020304" pitchFamily="18" charset="0"/>
              </a:rPr>
              <a:t>ID3</a:t>
            </a:r>
            <a:r>
              <a:rPr kumimoji="0" lang="zh-CN" altLang="en-US" sz="2200" b="0" dirty="0">
                <a:latin typeface="Times New Roman" panose="02020603050405020304" pitchFamily="18" charset="0"/>
                <a:cs typeface="Times New Roman" panose="02020603050405020304" pitchFamily="18" charset="0"/>
              </a:rPr>
              <a:t>算法，改进成</a:t>
            </a:r>
            <a:r>
              <a:rPr kumimoji="0" lang="en-US" altLang="zh-CN" sz="2200" b="0" dirty="0">
                <a:latin typeface="Times New Roman" panose="02020603050405020304" pitchFamily="18" charset="0"/>
                <a:cs typeface="Times New Roman" panose="02020603050405020304" pitchFamily="18" charset="0"/>
              </a:rPr>
              <a:t>C4.5</a:t>
            </a:r>
            <a:r>
              <a:rPr kumimoji="0" lang="zh-CN" altLang="en-US" sz="2200" b="0" dirty="0">
                <a:latin typeface="Times New Roman" panose="02020603050405020304" pitchFamily="18" charset="0"/>
                <a:cs typeface="Times New Roman" panose="02020603050405020304" pitchFamily="18" charset="0"/>
              </a:rPr>
              <a:t>算法。</a:t>
            </a:r>
            <a:endParaRPr kumimoji="0" lang="zh-CN" altLang="en-US" sz="2200" b="0" dirty="0">
              <a:latin typeface="Times New Roman" panose="02020603050405020304" pitchFamily="18" charset="0"/>
              <a:cs typeface="Times New Roman" panose="02020603050405020304" pitchFamily="18" charset="0"/>
            </a:endParaRPr>
          </a:p>
          <a:p>
            <a:pPr lvl="1"/>
            <a:r>
              <a:rPr lang="en-US" altLang="zh-CN" sz="2200" dirty="0">
                <a:latin typeface="Times New Roman" panose="02020603050405020304" pitchFamily="18" charset="0"/>
                <a:cs typeface="Times New Roman" panose="02020603050405020304" pitchFamily="18" charset="0"/>
              </a:rPr>
              <a:t>6</a:t>
            </a:r>
            <a:r>
              <a:rPr kumimoji="0" lang="zh-CN" altLang="en-US" sz="2200" b="0" dirty="0" smtClean="0">
                <a:latin typeface="Times New Roman" panose="02020603050405020304" pitchFamily="18" charset="0"/>
                <a:cs typeface="Times New Roman" panose="02020603050405020304" pitchFamily="18" charset="0"/>
              </a:rPr>
              <a:t>、</a:t>
            </a:r>
            <a:r>
              <a:rPr kumimoji="0" lang="zh-CN" altLang="en-US" sz="2200" b="0" dirty="0">
                <a:latin typeface="Times New Roman" panose="02020603050405020304" pitchFamily="18" charset="0"/>
                <a:cs typeface="Times New Roman" panose="02020603050405020304" pitchFamily="18" charset="0"/>
              </a:rPr>
              <a:t>另一类决策树算法为</a:t>
            </a:r>
            <a:r>
              <a:rPr kumimoji="0" lang="en-US" altLang="zh-CN" sz="2200" b="0" dirty="0">
                <a:latin typeface="Times New Roman" panose="02020603050405020304" pitchFamily="18" charset="0"/>
                <a:cs typeface="Times New Roman" panose="02020603050405020304" pitchFamily="18" charset="0"/>
              </a:rPr>
              <a:t>CART</a:t>
            </a:r>
            <a:r>
              <a:rPr kumimoji="0" lang="zh-CN" altLang="en-US" sz="2200" b="0" dirty="0">
                <a:latin typeface="Times New Roman" panose="02020603050405020304" pitchFamily="18" charset="0"/>
                <a:cs typeface="Times New Roman" panose="02020603050405020304" pitchFamily="18" charset="0"/>
              </a:rPr>
              <a:t>，与</a:t>
            </a:r>
            <a:r>
              <a:rPr kumimoji="0" lang="en-US" altLang="zh-CN" sz="2200" b="0" dirty="0">
                <a:latin typeface="Times New Roman" panose="02020603050405020304" pitchFamily="18" charset="0"/>
                <a:cs typeface="Times New Roman" panose="02020603050405020304" pitchFamily="18" charset="0"/>
              </a:rPr>
              <a:t>C4.5</a:t>
            </a:r>
            <a:r>
              <a:rPr kumimoji="0" lang="zh-CN" altLang="en-US" sz="2200" b="0" dirty="0">
                <a:latin typeface="Times New Roman" panose="02020603050405020304" pitchFamily="18" charset="0"/>
                <a:cs typeface="Times New Roman" panose="02020603050405020304" pitchFamily="18" charset="0"/>
              </a:rPr>
              <a:t>不同的是，</a:t>
            </a:r>
            <a:r>
              <a:rPr kumimoji="0" lang="en-US" altLang="zh-CN" sz="2200" b="0" dirty="0">
                <a:latin typeface="Times New Roman" panose="02020603050405020304" pitchFamily="18" charset="0"/>
                <a:cs typeface="Times New Roman" panose="02020603050405020304" pitchFamily="18" charset="0"/>
              </a:rPr>
              <a:t>CART</a:t>
            </a:r>
            <a:r>
              <a:rPr kumimoji="0" lang="zh-CN" altLang="en-US" sz="2200" b="0" dirty="0">
                <a:latin typeface="Times New Roman" panose="02020603050405020304" pitchFamily="18" charset="0"/>
                <a:cs typeface="Times New Roman" panose="02020603050405020304" pitchFamily="18" charset="0"/>
              </a:rPr>
              <a:t>的决策树由二元逻辑问题生成，每个树节点只有两个分枝，分别包括学习实例的正例与反例。</a:t>
            </a:r>
            <a:endParaRPr kumimoji="0" lang="zh-CN" altLang="en-US" sz="2200" b="0" dirty="0">
              <a:latin typeface="Times New Roman" panose="02020603050405020304" pitchFamily="18" charset="0"/>
              <a:cs typeface="Times New Roman" panose="02020603050405020304" pitchFamily="18" charset="0"/>
            </a:endParaRPr>
          </a:p>
        </p:txBody>
      </p:sp>
      <p:sp>
        <p:nvSpPr>
          <p:cNvPr id="803850" name="Text Box 10"/>
          <p:cNvSpPr txBox="1">
            <a:spLocks noChangeArrowheads="1"/>
          </p:cNvSpPr>
          <p:nvPr/>
        </p:nvSpPr>
        <p:spPr bwMode="auto">
          <a:xfrm>
            <a:off x="893873" y="1527176"/>
            <a:ext cx="22708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smtClean="0"/>
              <a:t>CLS, ID3, C4.5, CART</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1" name="Text Box 6"/>
          <p:cNvSpPr txBox="1">
            <a:spLocks noChangeArrowheads="1"/>
          </p:cNvSpPr>
          <p:nvPr/>
        </p:nvSpPr>
        <p:spPr bwMode="auto">
          <a:xfrm>
            <a:off x="287338" y="1000125"/>
            <a:ext cx="84296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1800">
                <a:latin typeface="微软雅黑" panose="020B0503020204020204" pitchFamily="34" charset="-122"/>
                <a:ea typeface="微软雅黑" panose="020B0503020204020204" pitchFamily="34" charset="-122"/>
              </a:rPr>
              <a:t>常用的决策树算法如下表所示，本节将详细介绍ID3算法，也是最经典的决策树分类算法。</a:t>
            </a:r>
            <a:endParaRPr lang="zh-CN" altLang="en-US" sz="1800">
              <a:latin typeface="微软雅黑" panose="020B0503020204020204" pitchFamily="34" charset="-122"/>
              <a:ea typeface="微软雅黑" panose="020B0503020204020204" pitchFamily="34" charset="-122"/>
            </a:endParaRPr>
          </a:p>
        </p:txBody>
      </p:sp>
      <p:graphicFrame>
        <p:nvGraphicFramePr>
          <p:cNvPr id="36869" name="Group 5"/>
          <p:cNvGraphicFramePr>
            <a:graphicFrameLocks noGrp="1"/>
          </p:cNvGraphicFramePr>
          <p:nvPr/>
        </p:nvGraphicFramePr>
        <p:xfrm>
          <a:off x="468313" y="1916113"/>
          <a:ext cx="8024812" cy="4611687"/>
        </p:xfrm>
        <a:graphic>
          <a:graphicData uri="http://schemas.openxmlformats.org/drawingml/2006/table">
            <a:tbl>
              <a:tblPr/>
              <a:tblGrid>
                <a:gridCol w="1419225"/>
                <a:gridCol w="6605587"/>
              </a:tblGrid>
              <a:tr h="503238">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决策树算法</a:t>
                      </a:r>
                      <a:endPar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算法描述</a:t>
                      </a:r>
                      <a:endPar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914400">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ID3算法</a:t>
                      </a: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其核心是在决策树的各级节点上，使用信息增益方法作为属性的选择标准，来帮助确定生成每个节点时所应采用的合适属性。</a:t>
                      </a:r>
                      <a:endPara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738312">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C4.5算法</a:t>
                      </a: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C4.5决策树生成算法相对于ID3算法的重要改进是使用信息增益率来选择节点属性。C4.5算法可以克服ID3算法存在的不足：ID3算法只适用于离散的描述属性，而C4.5算法既能够处理离散的描述属性，也可以处理连续的描述属性。</a:t>
                      </a: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455737">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CART算法</a:t>
                      </a: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CART决策树是一种十分有效的非参数分类和回归方法，通过构建树、修剪树、评估树来构建一个二叉树。当终结点是连续变量时，该树为回归树；当终结点是分类变量，该树为分类树。</a:t>
                      </a: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074"/>
          <p:cNvSpPr>
            <a:spLocks noGrp="1" noChangeArrowheads="1"/>
          </p:cNvSpPr>
          <p:nvPr>
            <p:ph type="title"/>
          </p:nvPr>
        </p:nvSpPr>
        <p:spPr>
          <a:xfrm>
            <a:off x="504825" y="0"/>
            <a:ext cx="5543550" cy="609600"/>
          </a:xfrm>
        </p:spPr>
        <p:txBody>
          <a:bodyPr/>
          <a:lstStyle/>
          <a:p>
            <a:pPr eaLnBrk="1" hangingPunct="1"/>
            <a:r>
              <a:rPr lang="zh-CN" altLang="en-US" smtClean="0">
                <a:latin typeface="Times New Roman" panose="02020603050405020304" pitchFamily="18" charset="0"/>
                <a:ea typeface="黑体" panose="02010609060101010101" pitchFamily="49" charset="-122"/>
                <a:cs typeface="Times New Roman" panose="02020603050405020304" pitchFamily="18" charset="0"/>
              </a:rPr>
              <a:t>决策树分类算法－</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ID3</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分类算法</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0595" name="Rectangle 3075"/>
          <p:cNvSpPr>
            <a:spLocks noGrp="1" noChangeArrowheads="1"/>
          </p:cNvSpPr>
          <p:nvPr>
            <p:ph type="body" idx="1"/>
          </p:nvPr>
        </p:nvSpPr>
        <p:spPr>
          <a:xfrm>
            <a:off x="276225" y="1279525"/>
            <a:ext cx="8514484" cy="3292475"/>
          </a:xfrm>
        </p:spPr>
        <p:txBody>
          <a:bodyPr/>
          <a:lstStyle/>
          <a:p>
            <a:pPr>
              <a:lnSpc>
                <a:spcPct val="120000"/>
              </a:lnSpc>
              <a:spcBef>
                <a:spcPts val="600"/>
              </a:spcBef>
              <a:spcAft>
                <a:spcPts val="600"/>
              </a:spcAft>
            </a:pPr>
            <a:r>
              <a:rPr lang="en-US" altLang="zh-CN" sz="2800" b="1" dirty="0">
                <a:latin typeface="幼圆" panose="02010509060101010101" pitchFamily="49" charset="-122"/>
                <a:ea typeface="幼圆" panose="02010509060101010101" pitchFamily="49" charset="-122"/>
              </a:rPr>
              <a:t>1986</a:t>
            </a:r>
            <a:r>
              <a:rPr lang="zh-CN" altLang="en-US" sz="2800" b="1" dirty="0">
                <a:latin typeface="幼圆" panose="02010509060101010101" pitchFamily="49" charset="-122"/>
                <a:ea typeface="幼圆" panose="02010509060101010101" pitchFamily="49" charset="-122"/>
              </a:rPr>
              <a:t>年由</a:t>
            </a:r>
            <a:r>
              <a:rPr lang="en-US" altLang="zh-CN" sz="2800" b="1" dirty="0" err="1">
                <a:latin typeface="幼圆" panose="02010509060101010101" pitchFamily="49" charset="-122"/>
                <a:ea typeface="幼圆" panose="02010509060101010101" pitchFamily="49" charset="-122"/>
              </a:rPr>
              <a:t>Quilan</a:t>
            </a:r>
            <a:r>
              <a:rPr lang="zh-CN" altLang="en-US" sz="2800" b="1" dirty="0">
                <a:latin typeface="幼圆" panose="02010509060101010101" pitchFamily="49" charset="-122"/>
                <a:ea typeface="幼圆" panose="02010509060101010101" pitchFamily="49" charset="-122"/>
              </a:rPr>
              <a:t>提出的</a:t>
            </a:r>
            <a:r>
              <a:rPr lang="en-US" altLang="zh-CN" sz="2800" b="1" dirty="0">
                <a:latin typeface="幼圆" panose="02010509060101010101" pitchFamily="49" charset="-122"/>
                <a:ea typeface="幼圆" panose="02010509060101010101" pitchFamily="49" charset="-122"/>
              </a:rPr>
              <a:t>ID3</a:t>
            </a:r>
            <a:r>
              <a:rPr lang="zh-CN" altLang="en-US" sz="2800" b="1" dirty="0">
                <a:latin typeface="幼圆" panose="02010509060101010101" pitchFamily="49" charset="-122"/>
                <a:ea typeface="幼圆" panose="02010509060101010101" pitchFamily="49" charset="-122"/>
              </a:rPr>
              <a:t>算法</a:t>
            </a:r>
            <a:endParaRPr lang="en-US" altLang="zh-CN" sz="2800" b="1" dirty="0">
              <a:latin typeface="幼圆" panose="02010509060101010101" pitchFamily="49" charset="-122"/>
              <a:ea typeface="幼圆" panose="02010509060101010101" pitchFamily="49" charset="-122"/>
            </a:endParaRPr>
          </a:p>
          <a:p>
            <a:pPr>
              <a:lnSpc>
                <a:spcPct val="120000"/>
              </a:lnSpc>
              <a:spcBef>
                <a:spcPts val="600"/>
              </a:spcBef>
              <a:spcAft>
                <a:spcPts val="600"/>
              </a:spcAft>
            </a:pPr>
            <a:r>
              <a:rPr lang="en-US" altLang="zh-CN" sz="2800" b="1" dirty="0">
                <a:latin typeface="幼圆" panose="02010509060101010101" pitchFamily="49" charset="-122"/>
                <a:ea typeface="幼圆" panose="02010509060101010101" pitchFamily="49" charset="-122"/>
              </a:rPr>
              <a:t>ID3</a:t>
            </a:r>
            <a:r>
              <a:rPr lang="zh-CN" altLang="en-US" sz="2800" b="1" dirty="0">
                <a:latin typeface="幼圆" panose="02010509060101010101" pitchFamily="49" charset="-122"/>
                <a:ea typeface="幼圆" panose="02010509060101010101" pitchFamily="49" charset="-122"/>
              </a:rPr>
              <a:t>算法主要针对属性选择问题。是决策树学习方法中最具影响和最为典型的算法。</a:t>
            </a:r>
            <a:endParaRPr lang="en-US" altLang="zh-CN" sz="2800" b="1" dirty="0">
              <a:latin typeface="幼圆" panose="02010509060101010101" pitchFamily="49" charset="-122"/>
              <a:ea typeface="幼圆" panose="02010509060101010101" pitchFamily="49" charset="-122"/>
            </a:endParaRPr>
          </a:p>
          <a:p>
            <a:pPr>
              <a:lnSpc>
                <a:spcPct val="120000"/>
              </a:lnSpc>
              <a:spcBef>
                <a:spcPts val="600"/>
              </a:spcBef>
              <a:spcAft>
                <a:spcPts val="600"/>
              </a:spcAft>
            </a:pPr>
            <a:r>
              <a:rPr lang="zh-CN" altLang="en-US" sz="2800" b="1" dirty="0">
                <a:latin typeface="幼圆" panose="02010509060101010101" pitchFamily="49" charset="-122"/>
                <a:ea typeface="幼圆" panose="02010509060101010101" pitchFamily="49" charset="-122"/>
              </a:rPr>
              <a:t>决策树的每个内部节点对应一个属性</a:t>
            </a:r>
            <a:endParaRPr lang="en-US" altLang="zh-CN" sz="2800" b="1" dirty="0">
              <a:latin typeface="幼圆" panose="02010509060101010101" pitchFamily="49" charset="-122"/>
              <a:ea typeface="幼圆" panose="02010509060101010101" pitchFamily="49" charset="-122"/>
            </a:endParaRPr>
          </a:p>
          <a:p>
            <a:pPr eaLnBrk="1" hangingPunct="1">
              <a:lnSpc>
                <a:spcPct val="120000"/>
              </a:lnSpc>
              <a:spcBef>
                <a:spcPts val="600"/>
              </a:spcBef>
              <a:spcAft>
                <a:spcPts val="600"/>
              </a:spcAft>
            </a:pPr>
            <a:r>
              <a:rPr lang="zh-CN" altLang="en-US" sz="2800" b="1" dirty="0">
                <a:latin typeface="幼圆" panose="02010509060101010101" pitchFamily="49" charset="-122"/>
                <a:ea typeface="幼圆" panose="02010509060101010101" pitchFamily="49" charset="-122"/>
              </a:rPr>
              <a:t>每条边对应该属性的每个可能值</a:t>
            </a:r>
            <a:endParaRPr lang="en-US" altLang="zh-CN" sz="2800" b="1" dirty="0">
              <a:latin typeface="幼圆" panose="02010509060101010101" pitchFamily="49" charset="-122"/>
              <a:ea typeface="幼圆" panose="02010509060101010101" pitchFamily="49" charset="-122"/>
            </a:endParaRPr>
          </a:p>
          <a:p>
            <a:pPr eaLnBrk="1" hangingPunct="1">
              <a:lnSpc>
                <a:spcPct val="120000"/>
              </a:lnSpc>
              <a:spcBef>
                <a:spcPts val="600"/>
              </a:spcBef>
              <a:spcAft>
                <a:spcPts val="600"/>
              </a:spcAft>
            </a:pPr>
            <a:r>
              <a:rPr lang="zh-CN" altLang="en-US" sz="2800" b="1" dirty="0">
                <a:latin typeface="幼圆" panose="02010509060101010101" pitchFamily="49" charset="-122"/>
                <a:ea typeface="幼圆" panose="02010509060101010101" pitchFamily="49" charset="-122"/>
              </a:rPr>
              <a:t>以</a:t>
            </a:r>
            <a:r>
              <a:rPr lang="zh-CN" altLang="en-US" sz="2800" b="1" dirty="0">
                <a:solidFill>
                  <a:srgbClr val="FF0000"/>
                </a:solidFill>
                <a:latin typeface="幼圆" panose="02010509060101010101" pitchFamily="49" charset="-122"/>
                <a:ea typeface="幼圆" panose="02010509060101010101" pitchFamily="49" charset="-122"/>
              </a:rPr>
              <a:t>信息增益</a:t>
            </a:r>
            <a:r>
              <a:rPr lang="zh-CN" altLang="en-US" sz="2800" b="1" dirty="0">
                <a:latin typeface="幼圆" panose="02010509060101010101" pitchFamily="49" charset="-122"/>
                <a:ea typeface="幼圆" panose="02010509060101010101" pitchFamily="49" charset="-122"/>
              </a:rPr>
              <a:t>作为选取测试属性的标准，即所选的测试属性是从根到当前节点的路径上</a:t>
            </a:r>
            <a:r>
              <a:rPr lang="zh-CN" altLang="en-US" sz="2800" b="1" dirty="0">
                <a:solidFill>
                  <a:srgbClr val="FF0000"/>
                </a:solidFill>
                <a:latin typeface="幼圆" panose="02010509060101010101" pitchFamily="49" charset="-122"/>
                <a:ea typeface="幼圆" panose="02010509060101010101" pitchFamily="49" charset="-122"/>
              </a:rPr>
              <a:t>尚未被考虑</a:t>
            </a:r>
            <a:r>
              <a:rPr lang="zh-CN" altLang="en-US" sz="2800" b="1" dirty="0">
                <a:latin typeface="幼圆" panose="02010509060101010101" pitchFamily="49" charset="-122"/>
                <a:ea typeface="幼圆" panose="02010509060101010101" pitchFamily="49" charset="-122"/>
              </a:rPr>
              <a:t>的</a:t>
            </a:r>
            <a:r>
              <a:rPr lang="zh-CN" altLang="en-US" sz="2800" b="1" dirty="0">
                <a:solidFill>
                  <a:srgbClr val="FF0000"/>
                </a:solidFill>
                <a:latin typeface="幼圆" panose="02010509060101010101" pitchFamily="49" charset="-122"/>
                <a:ea typeface="幼圆" panose="02010509060101010101" pitchFamily="49" charset="-122"/>
              </a:rPr>
              <a:t>具有最高信息增益</a:t>
            </a:r>
            <a:r>
              <a:rPr lang="zh-CN" altLang="en-US" sz="2800" b="1" dirty="0">
                <a:latin typeface="幼圆" panose="02010509060101010101" pitchFamily="49" charset="-122"/>
                <a:ea typeface="幼圆" panose="02010509060101010101" pitchFamily="49" charset="-122"/>
              </a:rPr>
              <a:t>的属性</a:t>
            </a:r>
            <a:endParaRPr lang="zh-CN" altLang="en-US" sz="2800" b="1" dirty="0">
              <a:latin typeface="幼圆" panose="02010509060101010101" pitchFamily="49" charset="-122"/>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nvSpPr>
        <p:spPr>
          <a:xfrm>
            <a:off x="328075" y="836712"/>
            <a:ext cx="8229600"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latin typeface="+mn-ea"/>
              </a:rPr>
              <a:t>信息</a:t>
            </a:r>
            <a:r>
              <a:rPr lang="zh-CN" altLang="en-US" sz="2000" dirty="0" smtClean="0">
                <a:latin typeface="+mn-ea"/>
              </a:rPr>
              <a:t>熵</a:t>
            </a:r>
            <a:endParaRPr lang="en-US" altLang="zh-CN" sz="2000" dirty="0" smtClean="0">
              <a:latin typeface="+mn-ea"/>
            </a:endParaRPr>
          </a:p>
          <a:p>
            <a:pPr lvl="1"/>
            <a:r>
              <a:rPr lang="en-US" altLang="zh-CN" sz="2000" dirty="0" smtClean="0">
                <a:latin typeface="+mn-ea"/>
              </a:rPr>
              <a:t>1948</a:t>
            </a:r>
            <a:r>
              <a:rPr lang="zh-CN" altLang="en-US" sz="2000" dirty="0" smtClean="0">
                <a:latin typeface="+mn-ea"/>
              </a:rPr>
              <a:t>年，香农提出了“信息熵”的概念，解决了对系统信息的量化度量问题。</a:t>
            </a:r>
            <a:endParaRPr lang="en-US" altLang="zh-CN" sz="2000" dirty="0" smtClean="0">
              <a:latin typeface="+mn-ea"/>
            </a:endParaRPr>
          </a:p>
          <a:p>
            <a:pPr lvl="1"/>
            <a:r>
              <a:rPr lang="zh-CN" altLang="en-US" sz="2000" dirty="0">
                <a:latin typeface="+mn-ea"/>
              </a:rPr>
              <a:t>香</a:t>
            </a:r>
            <a:r>
              <a:rPr lang="zh-CN" altLang="en-US" sz="2000" dirty="0" smtClean="0">
                <a:latin typeface="+mn-ea"/>
              </a:rPr>
              <a:t>农认为信息的准确信息量可以用下面</a:t>
            </a:r>
            <a:r>
              <a:rPr lang="zh-CN" altLang="en-US" sz="2000" dirty="0">
                <a:latin typeface="+mn-ea"/>
              </a:rPr>
              <a:t>的信息熵公</a:t>
            </a:r>
            <a:r>
              <a:rPr lang="zh-CN" altLang="en-US" sz="2000" dirty="0" smtClean="0">
                <a:latin typeface="+mn-ea"/>
              </a:rPr>
              <a:t>式计算：</a:t>
            </a:r>
            <a:endParaRPr lang="en-US" altLang="zh-CN" sz="2000" dirty="0" smtClean="0">
              <a:latin typeface="+mn-ea"/>
            </a:endParaRPr>
          </a:p>
          <a:p>
            <a:pPr lvl="1"/>
            <a:endParaRPr lang="en-US" altLang="zh-CN" sz="2000" dirty="0" smtClean="0">
              <a:latin typeface="+mn-ea"/>
            </a:endParaRPr>
          </a:p>
          <a:p>
            <a:pPr marL="457200" lvl="1" indent="0">
              <a:buNone/>
            </a:pPr>
            <a:endParaRPr lang="en-US" altLang="zh-CN" sz="2000" dirty="0">
              <a:latin typeface="+mn-ea"/>
            </a:endParaRPr>
          </a:p>
          <a:p>
            <a:pPr lvl="1"/>
            <a:endParaRPr lang="en-US" altLang="zh-CN" sz="2000" dirty="0" smtClean="0">
              <a:latin typeface="+mn-ea"/>
            </a:endParaRPr>
          </a:p>
          <a:p>
            <a:pPr lvl="1"/>
            <a:endParaRPr lang="en-US" altLang="zh-CN" sz="2000" dirty="0">
              <a:latin typeface="+mn-ea"/>
            </a:endParaRPr>
          </a:p>
          <a:p>
            <a:pPr lvl="1"/>
            <a:endParaRPr lang="en-US" altLang="zh-CN" sz="2000" dirty="0" smtClean="0">
              <a:latin typeface="+mn-ea"/>
            </a:endParaRPr>
          </a:p>
          <a:p>
            <a:pPr lvl="1"/>
            <a:endParaRPr lang="en-US" altLang="zh-CN" sz="2000" dirty="0">
              <a:latin typeface="+mn-ea"/>
            </a:endParaRPr>
          </a:p>
          <a:p>
            <a:pPr lvl="1"/>
            <a:endParaRPr lang="en-US" altLang="zh-CN" sz="2000" dirty="0" smtClean="0">
              <a:latin typeface="+mn-ea"/>
            </a:endParaRPr>
          </a:p>
          <a:p>
            <a:pPr lvl="1"/>
            <a:endParaRPr lang="en-US" altLang="zh-CN" sz="2000" dirty="0">
              <a:latin typeface="+mn-ea"/>
            </a:endParaRPr>
          </a:p>
          <a:p>
            <a:pPr lvl="1"/>
            <a:r>
              <a:rPr lang="zh-CN" altLang="en-US" sz="2000" dirty="0" smtClean="0">
                <a:latin typeface="+mn-ea"/>
              </a:rPr>
              <a:t>一个</a:t>
            </a:r>
            <a:r>
              <a:rPr lang="zh-CN" altLang="en-US" sz="2000" dirty="0">
                <a:latin typeface="+mn-ea"/>
              </a:rPr>
              <a:t>系</a:t>
            </a:r>
            <a:r>
              <a:rPr lang="zh-CN" altLang="en-US" sz="2000" dirty="0" smtClean="0">
                <a:latin typeface="+mn-ea"/>
              </a:rPr>
              <a:t>统越是有序，信息熵就越低；反之，一个系统越乱，信息熵就越高。所以，信息熵也可以说是系统有序化程度的一个衡量。</a:t>
            </a:r>
            <a:endParaRPr lang="en-US" altLang="zh-CN" sz="2000" dirty="0" smtClean="0">
              <a:latin typeface="+mn-ea"/>
            </a:endParaRPr>
          </a:p>
        </p:txBody>
      </p:sp>
      <p:pic>
        <p:nvPicPr>
          <p:cNvPr id="3" name="图片 2"/>
          <p:cNvPicPr>
            <a:picLocks noChangeAspect="1"/>
          </p:cNvPicPr>
          <p:nvPr/>
        </p:nvPicPr>
        <p:blipFill>
          <a:blip r:embed="rId1"/>
          <a:stretch>
            <a:fillRect/>
          </a:stretch>
        </p:blipFill>
        <p:spPr>
          <a:xfrm>
            <a:off x="819011" y="2581203"/>
            <a:ext cx="5058188" cy="1935267"/>
          </a:xfrm>
          <a:prstGeom prst="rect">
            <a:avLst/>
          </a:prstGeom>
        </p:spPr>
      </p:pic>
      <p:pic>
        <p:nvPicPr>
          <p:cNvPr id="4" name="Picture 712" descr="http://upload.wikimedia.org/wikipedia/commons/thumb/2/22/Binary_entropy_plot.svg/200px-Binary_entropy_plo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676" y="2463974"/>
            <a:ext cx="2572999" cy="2482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body" idx="1"/>
          </p:nvPr>
        </p:nvSpPr>
        <p:spPr>
          <a:xfrm>
            <a:off x="0" y="904875"/>
            <a:ext cx="8882063" cy="2016125"/>
          </a:xfrm>
        </p:spPr>
        <p:txBody>
          <a:bodyPr/>
          <a:lstStyle/>
          <a:p>
            <a:pPr eaLnBrk="1" hangingPunct="1">
              <a:lnSpc>
                <a:spcPct val="120000"/>
              </a:lnSpc>
            </a:pPr>
            <a:r>
              <a:rPr lang="zh-CN" altLang="en-US" b="1" dirty="0" smtClean="0">
                <a:solidFill>
                  <a:srgbClr val="FF0066"/>
                </a:solidFill>
                <a:latin typeface="黑体" panose="02010609060101010101" pitchFamily="49" charset="-122"/>
                <a:ea typeface="黑体" panose="02010609060101010101" pitchFamily="49" charset="-122"/>
              </a:rPr>
              <a:t>熵</a:t>
            </a:r>
            <a:r>
              <a:rPr lang="zh-CN" altLang="en-US" b="1" dirty="0" smtClean="0">
                <a:latin typeface="黑体" panose="02010609060101010101" pitchFamily="49" charset="-122"/>
                <a:ea typeface="黑体" panose="02010609060101010101" pitchFamily="49" charset="-122"/>
              </a:rPr>
              <a:t>定义：设</a:t>
            </a:r>
            <a:r>
              <a:rPr lang="en-US" altLang="zh-CN" b="1" dirty="0" smtClean="0">
                <a:latin typeface="黑体" panose="02010609060101010101" pitchFamily="49" charset="-122"/>
                <a:ea typeface="黑体" panose="02010609060101010101" pitchFamily="49" charset="-122"/>
              </a:rPr>
              <a:t>S</a:t>
            </a:r>
            <a:r>
              <a:rPr lang="zh-CN" altLang="en-US" b="1" dirty="0" smtClean="0">
                <a:latin typeface="黑体" panose="02010609060101010101" pitchFamily="49" charset="-122"/>
                <a:ea typeface="黑体" panose="02010609060101010101" pitchFamily="49" charset="-122"/>
              </a:rPr>
              <a:t>是</a:t>
            </a:r>
            <a:r>
              <a:rPr lang="en-US" altLang="zh-CN" b="1" dirty="0" smtClean="0">
                <a:latin typeface="黑体" panose="02010609060101010101" pitchFamily="49" charset="-122"/>
                <a:ea typeface="黑体" panose="02010609060101010101" pitchFamily="49" charset="-122"/>
              </a:rPr>
              <a:t>n</a:t>
            </a:r>
            <a:r>
              <a:rPr lang="zh-CN" altLang="en-US" b="1" dirty="0" smtClean="0">
                <a:latin typeface="黑体" panose="02010609060101010101" pitchFamily="49" charset="-122"/>
                <a:ea typeface="黑体" panose="02010609060101010101" pitchFamily="49" charset="-122"/>
              </a:rPr>
              <a:t>个数据样本的集合，将样本划分为</a:t>
            </a:r>
            <a:r>
              <a:rPr lang="en-US" altLang="zh-CN" b="1" dirty="0" smtClean="0">
                <a:latin typeface="黑体" panose="02010609060101010101" pitchFamily="49" charset="-122"/>
                <a:ea typeface="黑体" panose="02010609060101010101" pitchFamily="49" charset="-122"/>
              </a:rPr>
              <a:t>c</a:t>
            </a:r>
            <a:r>
              <a:rPr lang="zh-CN" altLang="en-US" b="1" dirty="0" smtClean="0">
                <a:latin typeface="黑体" panose="02010609060101010101" pitchFamily="49" charset="-122"/>
                <a:ea typeface="黑体" panose="02010609060101010101" pitchFamily="49" charset="-122"/>
              </a:rPr>
              <a:t>个不同的类，每个类含样本数</a:t>
            </a:r>
            <a:r>
              <a:rPr lang="en-US" altLang="zh-CN" b="1" i="1" dirty="0" err="1" smtClean="0">
                <a:latin typeface="黑体" panose="02010609060101010101" pitchFamily="49" charset="-122"/>
                <a:ea typeface="黑体" panose="02010609060101010101" pitchFamily="49" charset="-122"/>
                <a:cs typeface="Times New Roman" panose="02020603050405020304" pitchFamily="18" charset="0"/>
              </a:rPr>
              <a:t>n</a:t>
            </a:r>
            <a:r>
              <a:rPr lang="en-US" altLang="zh-CN" b="1" i="1" baseline="-25000" dirty="0" err="1" smtClean="0">
                <a:latin typeface="黑体" panose="02010609060101010101" pitchFamily="49" charset="-122"/>
                <a:ea typeface="黑体" panose="02010609060101010101" pitchFamily="49" charset="-122"/>
                <a:cs typeface="Times New Roman" panose="02020603050405020304" pitchFamily="18" charset="0"/>
              </a:rPr>
              <a:t>i</a:t>
            </a:r>
            <a:r>
              <a:rPr lang="zh-CN" altLang="en-US" b="1" dirty="0" smtClean="0">
                <a:latin typeface="黑体" panose="02010609060101010101" pitchFamily="49" charset="-122"/>
                <a:ea typeface="黑体" panose="02010609060101010101" pitchFamily="49" charset="-122"/>
              </a:rPr>
              <a:t>，则</a:t>
            </a:r>
            <a:r>
              <a:rPr lang="en-US" altLang="zh-CN" b="1" dirty="0" smtClean="0">
                <a:latin typeface="黑体" panose="02010609060101010101" pitchFamily="49" charset="-122"/>
                <a:ea typeface="黑体" panose="02010609060101010101" pitchFamily="49" charset="-122"/>
              </a:rPr>
              <a:t>S</a:t>
            </a:r>
            <a:r>
              <a:rPr lang="zh-CN" altLang="en-US" b="1" dirty="0" smtClean="0">
                <a:latin typeface="黑体" panose="02010609060101010101" pitchFamily="49" charset="-122"/>
                <a:ea typeface="黑体" panose="02010609060101010101" pitchFamily="49" charset="-122"/>
              </a:rPr>
              <a:t>划分为</a:t>
            </a:r>
            <a:r>
              <a:rPr lang="en-US" altLang="zh-CN" b="1" dirty="0" smtClean="0">
                <a:latin typeface="黑体" panose="02010609060101010101" pitchFamily="49" charset="-122"/>
                <a:ea typeface="黑体" panose="02010609060101010101" pitchFamily="49" charset="-122"/>
              </a:rPr>
              <a:t>c</a:t>
            </a:r>
            <a:r>
              <a:rPr lang="zh-CN" altLang="en-US" b="1" dirty="0" smtClean="0">
                <a:latin typeface="黑体" panose="02010609060101010101" pitchFamily="49" charset="-122"/>
                <a:ea typeface="黑体" panose="02010609060101010101" pitchFamily="49" charset="-122"/>
              </a:rPr>
              <a:t>个类的熵为</a:t>
            </a:r>
            <a:endParaRPr lang="zh-CN" altLang="en-US" b="1" dirty="0" smtClean="0">
              <a:latin typeface="黑体" panose="02010609060101010101" pitchFamily="49" charset="-122"/>
              <a:ea typeface="黑体" panose="02010609060101010101" pitchFamily="49" charset="-122"/>
            </a:endParaRPr>
          </a:p>
          <a:p>
            <a:pPr eaLnBrk="1" hangingPunct="1">
              <a:lnSpc>
                <a:spcPct val="120000"/>
              </a:lnSpc>
              <a:buFont typeface="Wingdings" panose="05000000000000000000" pitchFamily="2" charset="2"/>
              <a:buNone/>
            </a:pPr>
            <a:endParaRPr lang="zh-CN" altLang="en-US" dirty="0" smtClean="0">
              <a:latin typeface="黑体" panose="02010609060101010101" pitchFamily="49" charset="-122"/>
              <a:ea typeface="黑体" panose="02010609060101010101" pitchFamily="49" charset="-122"/>
            </a:endParaRPr>
          </a:p>
        </p:txBody>
      </p:sp>
      <p:graphicFrame>
        <p:nvGraphicFramePr>
          <p:cNvPr id="112643" name="Object 6"/>
          <p:cNvGraphicFramePr>
            <a:graphicFrameLocks noChangeAspect="1"/>
          </p:cNvGraphicFramePr>
          <p:nvPr/>
        </p:nvGraphicFramePr>
        <p:xfrm>
          <a:off x="1046163" y="1919287"/>
          <a:ext cx="6596063" cy="1296988"/>
        </p:xfrm>
        <a:graphic>
          <a:graphicData uri="http://schemas.openxmlformats.org/presentationml/2006/ole">
            <mc:AlternateContent xmlns:mc="http://schemas.openxmlformats.org/markup-compatibility/2006">
              <mc:Choice xmlns:v="urn:schemas-microsoft-com:vml" Requires="v">
                <p:oleObj spid="_x0000_s247924" name="公式" r:id="rId1" imgW="2260600" imgH="444500" progId="Equation.3">
                  <p:embed/>
                </p:oleObj>
              </mc:Choice>
              <mc:Fallback>
                <p:oleObj name="公式" r:id="rId1" imgW="2260600" imgH="444500" progId="Equation.3">
                  <p:embed/>
                  <p:pic>
                    <p:nvPicPr>
                      <p:cNvPr id="0" name="图片 2479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919287"/>
                        <a:ext cx="6596063" cy="12969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4" name="标题 1"/>
          <p:cNvSpPr>
            <a:spLocks noGrp="1"/>
          </p:cNvSpPr>
          <p:nvPr>
            <p:ph type="title"/>
          </p:nvPr>
        </p:nvSpPr>
        <p:spPr/>
        <p:txBody>
          <a:bodyPr/>
          <a:lstStyle/>
          <a:p>
            <a:endParaRPr lang="zh-CN" altLang="en-US" smtClean="0"/>
          </a:p>
        </p:txBody>
      </p:sp>
      <p:graphicFrame>
        <p:nvGraphicFramePr>
          <p:cNvPr id="10" name="Group 3"/>
          <p:cNvGraphicFramePr/>
          <p:nvPr/>
        </p:nvGraphicFramePr>
        <p:xfrm>
          <a:off x="7642226" y="1600200"/>
          <a:ext cx="1225550" cy="4359277"/>
        </p:xfrm>
        <a:graphic>
          <a:graphicData uri="http://schemas.openxmlformats.org/drawingml/2006/table">
            <a:tbl>
              <a:tblPr/>
              <a:tblGrid>
                <a:gridCol w="1225550"/>
              </a:tblGrid>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类别</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74" marR="91474"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Rectangle 35"/>
          <p:cNvSpPr txBox="1">
            <a:spLocks noChangeArrowheads="1"/>
          </p:cNvSpPr>
          <p:nvPr/>
        </p:nvSpPr>
        <p:spPr bwMode="auto">
          <a:xfrm>
            <a:off x="-96837" y="3432176"/>
            <a:ext cx="7040563" cy="2016125"/>
          </a:xfrm>
          <a:prstGeom prst="rect">
            <a:avLst/>
          </a:prstGeom>
          <a:noFill/>
          <a:ln>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defRPr/>
            </a:pPr>
            <a:r>
              <a:rPr lang="zh-CN" altLang="en-US" kern="0" dirty="0" smtClean="0"/>
              <a:t>分为两类，“危险”的类有</a:t>
            </a:r>
            <a:r>
              <a:rPr lang="en-US" altLang="zh-CN" kern="0" dirty="0" smtClean="0"/>
              <a:t>6</a:t>
            </a:r>
            <a:r>
              <a:rPr lang="zh-CN" altLang="en-US" kern="0" dirty="0" smtClean="0"/>
              <a:t>个，“不危险”的类有</a:t>
            </a:r>
            <a:r>
              <a:rPr lang="en-US" altLang="zh-CN" kern="0" dirty="0" smtClean="0"/>
              <a:t>6</a:t>
            </a:r>
            <a:r>
              <a:rPr lang="zh-CN" altLang="en-US" kern="0" dirty="0" smtClean="0"/>
              <a:t>个，则划分为两类的信息熵为：</a:t>
            </a:r>
            <a:endParaRPr lang="zh-CN" altLang="en-US" kern="0" dirty="0" smtClean="0"/>
          </a:p>
          <a:p>
            <a:pPr eaLnBrk="1" hangingPunct="1">
              <a:defRPr/>
            </a:pPr>
            <a:endParaRPr lang="zh-CN" altLang="en-US" kern="0" dirty="0" smtClean="0"/>
          </a:p>
          <a:p>
            <a:pPr eaLnBrk="1" hangingPunct="1">
              <a:defRPr/>
            </a:pPr>
            <a:endParaRPr lang="zh-CN" altLang="en-US" kern="0" dirty="0" smtClean="0"/>
          </a:p>
        </p:txBody>
      </p:sp>
      <p:graphicFrame>
        <p:nvGraphicFramePr>
          <p:cNvPr id="12" name="Object 36"/>
          <p:cNvGraphicFramePr>
            <a:graphicFrameLocks noChangeAspect="1"/>
          </p:cNvGraphicFramePr>
          <p:nvPr/>
        </p:nvGraphicFramePr>
        <p:xfrm>
          <a:off x="949326" y="4459288"/>
          <a:ext cx="6138862" cy="717550"/>
        </p:xfrm>
        <a:graphic>
          <a:graphicData uri="http://schemas.openxmlformats.org/presentationml/2006/ole">
            <mc:AlternateContent xmlns:mc="http://schemas.openxmlformats.org/markup-compatibility/2006">
              <mc:Choice xmlns:v="urn:schemas-microsoft-com:vml" Requires="v">
                <p:oleObj spid="_x0000_s247925" name="Equation" r:id="rId3" imgW="2844800" imgH="393700" progId="">
                  <p:embed/>
                </p:oleObj>
              </mc:Choice>
              <mc:Fallback>
                <p:oleObj name="Equation" r:id="rId3" imgW="2844800" imgH="393700" progId="">
                  <p:embed/>
                  <p:pic>
                    <p:nvPicPr>
                      <p:cNvPr id="0" name="图片 2479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26" y="4459288"/>
                        <a:ext cx="613886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96837" y="5297757"/>
            <a:ext cx="5414825" cy="1569660"/>
          </a:xfrm>
          <a:prstGeom prst="rect">
            <a:avLst/>
          </a:prstGeom>
        </p:spPr>
        <p:txBody>
          <a:bodyPr wrap="square">
            <a:spAutoFit/>
          </a:bodyPr>
          <a:lstStyle/>
          <a:p>
            <a:pPr marL="1371600" lvl="2" indent="-457200">
              <a:buFontTx/>
              <a:buAutoNum type="arabicPeriod"/>
            </a:pPr>
            <a:r>
              <a:rPr lang="en-US" altLang="zh-TW" sz="2400" b="1" dirty="0" smtClean="0">
                <a:sym typeface="Wingdings" panose="05000000000000000000" pitchFamily="2" charset="2"/>
              </a:rPr>
              <a:t>If </a:t>
            </a:r>
            <a:r>
              <a:rPr lang="en-US" altLang="zh-TW" sz="2400" b="1" dirty="0">
                <a:sym typeface="Wingdings" panose="05000000000000000000" pitchFamily="2" charset="2"/>
              </a:rPr>
              <a:t>P=(2/3,1/3)  I(P)=0.92</a:t>
            </a:r>
            <a:endParaRPr lang="en-US" altLang="zh-TW" sz="2400" b="1" dirty="0">
              <a:sym typeface="Wingdings" panose="05000000000000000000" pitchFamily="2" charset="2"/>
            </a:endParaRPr>
          </a:p>
          <a:p>
            <a:pPr marL="1371600" lvl="2" indent="-457200">
              <a:buFontTx/>
              <a:buAutoNum type="arabicPeriod"/>
            </a:pPr>
            <a:r>
              <a:rPr lang="en-US" altLang="zh-TW" sz="2400" b="1" dirty="0" smtClean="0"/>
              <a:t>If P=(0.5,0.5) </a:t>
            </a:r>
            <a:r>
              <a:rPr lang="en-US" altLang="zh-TW" sz="2400" b="1" dirty="0" smtClean="0">
                <a:sym typeface="Wingdings" panose="05000000000000000000" pitchFamily="2" charset="2"/>
              </a:rPr>
              <a:t> I(P)=1</a:t>
            </a:r>
            <a:endParaRPr lang="en-US" altLang="zh-TW" sz="2400" b="1" dirty="0" smtClean="0">
              <a:sym typeface="Wingdings" panose="05000000000000000000" pitchFamily="2" charset="2"/>
            </a:endParaRPr>
          </a:p>
          <a:p>
            <a:pPr marL="1371600" lvl="2" indent="-457200">
              <a:buFontTx/>
              <a:buAutoNum type="arabicPeriod"/>
            </a:pPr>
            <a:r>
              <a:rPr lang="en-US" altLang="zh-TW" sz="2400" b="1" dirty="0" smtClean="0">
                <a:sym typeface="Wingdings" panose="05000000000000000000" pitchFamily="2" charset="2"/>
              </a:rPr>
              <a:t>If </a:t>
            </a:r>
            <a:r>
              <a:rPr lang="en-US" altLang="zh-TW" sz="2400" b="1" dirty="0">
                <a:sym typeface="Wingdings" panose="05000000000000000000" pitchFamily="2" charset="2"/>
              </a:rPr>
              <a:t>P=    (1,0)    I(P)=0</a:t>
            </a:r>
            <a:endParaRPr lang="en-US" altLang="zh-TW" sz="2400" b="1" dirty="0">
              <a:sym typeface="Wingdings" panose="05000000000000000000" pitchFamily="2" charset="2"/>
            </a:endParaRPr>
          </a:p>
          <a:p>
            <a:pPr marL="1371600" lvl="2" indent="-457200"/>
            <a:r>
              <a:rPr lang="en-US" altLang="zh-TW" sz="2400" b="1" dirty="0">
                <a:sym typeface="Wingdings" panose="05000000000000000000" pitchFamily="2" charset="2"/>
              </a:rPr>
              <a:t>What do u see ? </a:t>
            </a:r>
            <a:endParaRPr lang="en-US" altLang="zh-TW" sz="2400" b="1" dirty="0">
              <a:sym typeface="Wingdings" panose="05000000000000000000" pitchFamily="2" charset="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000"/>
                                        <p:tgtEl>
                                          <p:spTgt spid="2"/>
                                        </p:tgtEl>
                                      </p:cBhvr>
                                    </p:animEffect>
                                    <p:anim calcmode="lin" valueType="num">
                                      <p:cBhvr>
                                        <p:cTn id="29" dur="2000" fill="hold"/>
                                        <p:tgtEl>
                                          <p:spTgt spid="2"/>
                                        </p:tgtEl>
                                        <p:attrNameLst>
                                          <p:attrName>ppt_w</p:attrName>
                                        </p:attrNameLst>
                                      </p:cBhvr>
                                      <p:tavLst>
                                        <p:tav tm="0" fmla="#ppt_w*sin(2.5*pi*$)">
                                          <p:val>
                                            <p:fltVal val="0"/>
                                          </p:val>
                                        </p:tav>
                                        <p:tav tm="100000">
                                          <p:val>
                                            <p:fltVal val="1"/>
                                          </p:val>
                                        </p:tav>
                                      </p:tavLst>
                                    </p:anim>
                                    <p:anim calcmode="lin" valueType="num">
                                      <p:cBhvr>
                                        <p:cTn id="30"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ChangeArrowheads="1"/>
          </p:cNvSpPr>
          <p:nvPr/>
        </p:nvSpPr>
        <p:spPr bwMode="auto">
          <a:xfrm>
            <a:off x="761571" y="845342"/>
            <a:ext cx="7378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0" lang="zh-CN" altLang="en-US" sz="3900" dirty="0">
                <a:solidFill>
                  <a:schemeClr val="tx2"/>
                </a:solidFill>
              </a:rPr>
              <a:t>熵</a:t>
            </a:r>
            <a:endParaRPr kumimoji="0" lang="zh-CN" altLang="en-US" sz="3900" dirty="0">
              <a:solidFill>
                <a:schemeClr val="tx2"/>
              </a:solidFill>
            </a:endParaRPr>
          </a:p>
        </p:txBody>
      </p:sp>
      <p:sp>
        <p:nvSpPr>
          <p:cNvPr id="432133" name="Rectangle 5"/>
          <p:cNvSpPr>
            <a:spLocks noChangeArrowheads="1"/>
          </p:cNvSpPr>
          <p:nvPr/>
        </p:nvSpPr>
        <p:spPr bwMode="auto">
          <a:xfrm>
            <a:off x="761571" y="1988342"/>
            <a:ext cx="7958138"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b="1">
                <a:solidFill>
                  <a:schemeClr val="tx1"/>
                </a:solidFill>
                <a:latin typeface="Arial" panose="020B0604020202020204" pitchFamily="34" charset="0"/>
                <a:ea typeface="宋体" panose="02010600030101010101" pitchFamily="2" charset="-122"/>
              </a:defRPr>
            </a:lvl1pPr>
            <a:lvl2pPr marL="692150" indent="-34798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r>
              <a:rPr kumimoji="0" lang="zh-CN" altLang="en-US" sz="3000" dirty="0"/>
              <a:t>熵是描述事物无序性的参数，熵越大则无序性越强。</a:t>
            </a:r>
            <a:endParaRPr kumimoji="0" lang="zh-CN" altLang="en-US" sz="3000" dirty="0"/>
          </a:p>
          <a:p>
            <a:pPr eaLnBrk="1" hangingPunct="1">
              <a:spcBef>
                <a:spcPct val="20000"/>
              </a:spcBef>
              <a:buClr>
                <a:schemeClr val="tx2"/>
              </a:buClr>
              <a:buSzPct val="70000"/>
              <a:buFont typeface="Wingdings" panose="05000000000000000000" pitchFamily="2" charset="2"/>
              <a:buChar char="l"/>
            </a:pPr>
            <a:r>
              <a:rPr kumimoji="0" lang="zh-CN" altLang="en-US" sz="3000" dirty="0"/>
              <a:t>事件越不确定，熵越大。</a:t>
            </a:r>
            <a:endParaRPr kumimoji="0" lang="zh-CN" altLang="en-US" sz="3000" dirty="0"/>
          </a:p>
          <a:p>
            <a:pPr lvl="1" eaLnBrk="1" hangingPunct="1">
              <a:spcBef>
                <a:spcPct val="20000"/>
              </a:spcBef>
              <a:buClr>
                <a:schemeClr val="accent2"/>
              </a:buClr>
              <a:buSzPct val="70000"/>
              <a:buFont typeface="Wingdings" panose="05000000000000000000" pitchFamily="2" charset="2"/>
              <a:buChar char="l"/>
            </a:pPr>
            <a:r>
              <a:rPr kumimoji="0" lang="en-US" altLang="zh-CN" sz="2600" dirty="0" smtClean="0"/>
              <a:t>2020</a:t>
            </a:r>
            <a:r>
              <a:rPr kumimoji="0" lang="zh-CN" altLang="en-US" sz="2600" dirty="0" smtClean="0"/>
              <a:t>年</a:t>
            </a:r>
            <a:r>
              <a:rPr kumimoji="0" lang="en-US" altLang="zh-CN" sz="2600" dirty="0"/>
              <a:t>NBA</a:t>
            </a:r>
            <a:r>
              <a:rPr kumimoji="0" lang="zh-CN" altLang="en-US" sz="2600" dirty="0"/>
              <a:t>总决赛冠军</a:t>
            </a:r>
            <a:endParaRPr kumimoji="0" lang="zh-CN" altLang="en-US" sz="2600" dirty="0"/>
          </a:p>
          <a:p>
            <a:pPr eaLnBrk="1" hangingPunct="1">
              <a:spcBef>
                <a:spcPct val="20000"/>
              </a:spcBef>
              <a:buClr>
                <a:schemeClr val="tx2"/>
              </a:buClr>
              <a:buSzPct val="70000"/>
              <a:buFont typeface="Wingdings" panose="05000000000000000000" pitchFamily="2" charset="2"/>
              <a:buChar char="l"/>
            </a:pPr>
            <a:r>
              <a:rPr kumimoji="0" lang="zh-CN" altLang="en-US" sz="3000" dirty="0"/>
              <a:t>事件是确定的，熵等于</a:t>
            </a:r>
            <a:r>
              <a:rPr kumimoji="0" lang="en-US" altLang="zh-CN" sz="3000" dirty="0"/>
              <a:t>0</a:t>
            </a:r>
            <a:r>
              <a:rPr kumimoji="0" lang="zh-CN" altLang="en-US" sz="3000" dirty="0"/>
              <a:t>。</a:t>
            </a:r>
            <a:endParaRPr kumimoji="0" lang="zh-CN" altLang="en-US" sz="3000" dirty="0"/>
          </a:p>
          <a:p>
            <a:pPr lvl="1" eaLnBrk="1" hangingPunct="1">
              <a:spcBef>
                <a:spcPct val="20000"/>
              </a:spcBef>
              <a:buClr>
                <a:schemeClr val="accent2"/>
              </a:buClr>
              <a:buSzPct val="70000"/>
              <a:buFont typeface="Wingdings" panose="05000000000000000000" pitchFamily="2" charset="2"/>
              <a:buChar char="l"/>
            </a:pPr>
            <a:r>
              <a:rPr kumimoji="0" lang="en-US" altLang="zh-CN" sz="2600" dirty="0" smtClean="0"/>
              <a:t>2019</a:t>
            </a:r>
            <a:r>
              <a:rPr kumimoji="0" lang="zh-CN" altLang="en-US" sz="2600" dirty="0" smtClean="0"/>
              <a:t>年</a:t>
            </a:r>
            <a:r>
              <a:rPr kumimoji="0" lang="en-US" altLang="zh-CN" sz="2600" dirty="0"/>
              <a:t>NBA</a:t>
            </a:r>
            <a:r>
              <a:rPr kumimoji="0" lang="zh-CN" altLang="en-US" sz="2600" dirty="0"/>
              <a:t>总决赛冠军</a:t>
            </a:r>
            <a:endParaRPr kumimoji="0" lang="zh-CN" altLang="en-US" sz="2600" dirty="0"/>
          </a:p>
          <a:p>
            <a:pPr eaLnBrk="1" hangingPunct="1">
              <a:spcBef>
                <a:spcPct val="20000"/>
              </a:spcBef>
              <a:buClr>
                <a:schemeClr val="tx2"/>
              </a:buClr>
              <a:buSzPct val="70000"/>
              <a:buFont typeface="Wingdings" panose="05000000000000000000" pitchFamily="2" charset="2"/>
              <a:buChar char="l"/>
            </a:pPr>
            <a:r>
              <a:rPr kumimoji="0" lang="zh-CN" altLang="en-US" sz="3000" dirty="0"/>
              <a:t>熵刻划了信息的不确定性</a:t>
            </a:r>
            <a:endParaRPr kumimoji="0"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2133">
                                            <p:txEl>
                                              <p:pRg st="1" end="1"/>
                                            </p:txEl>
                                          </p:spTgt>
                                        </p:tgtEl>
                                        <p:attrNameLst>
                                          <p:attrName>style.visibility</p:attrName>
                                        </p:attrNameLst>
                                      </p:cBhvr>
                                      <p:to>
                                        <p:strVal val="visible"/>
                                      </p:to>
                                    </p:set>
                                    <p:animEffect transition="in" filter="blinds(horizontal)">
                                      <p:cBhvr>
                                        <p:cTn id="7" dur="500"/>
                                        <p:tgtEl>
                                          <p:spTgt spid="4321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2133">
                                            <p:txEl>
                                              <p:pRg st="2" end="2"/>
                                            </p:txEl>
                                          </p:spTgt>
                                        </p:tgtEl>
                                        <p:attrNameLst>
                                          <p:attrName>style.visibility</p:attrName>
                                        </p:attrNameLst>
                                      </p:cBhvr>
                                      <p:to>
                                        <p:strVal val="visible"/>
                                      </p:to>
                                    </p:set>
                                    <p:animEffect transition="in" filter="blinds(horizontal)">
                                      <p:cBhvr>
                                        <p:cTn id="12" dur="500"/>
                                        <p:tgtEl>
                                          <p:spTgt spid="43213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2133">
                                            <p:txEl>
                                              <p:pRg st="3" end="3"/>
                                            </p:txEl>
                                          </p:spTgt>
                                        </p:tgtEl>
                                        <p:attrNameLst>
                                          <p:attrName>style.visibility</p:attrName>
                                        </p:attrNameLst>
                                      </p:cBhvr>
                                      <p:to>
                                        <p:strVal val="visible"/>
                                      </p:to>
                                    </p:set>
                                    <p:animEffect transition="in" filter="blinds(horizontal)">
                                      <p:cBhvr>
                                        <p:cTn id="17" dur="500"/>
                                        <p:tgtEl>
                                          <p:spTgt spid="43213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2133">
                                            <p:txEl>
                                              <p:pRg st="4" end="4"/>
                                            </p:txEl>
                                          </p:spTgt>
                                        </p:tgtEl>
                                        <p:attrNameLst>
                                          <p:attrName>style.visibility</p:attrName>
                                        </p:attrNameLst>
                                      </p:cBhvr>
                                      <p:to>
                                        <p:strVal val="visible"/>
                                      </p:to>
                                    </p:set>
                                    <p:animEffect transition="in" filter="blinds(horizontal)">
                                      <p:cBhvr>
                                        <p:cTn id="22" dur="500"/>
                                        <p:tgtEl>
                                          <p:spTgt spid="43213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2133">
                                            <p:txEl>
                                              <p:pRg st="5" end="5"/>
                                            </p:txEl>
                                          </p:spTgt>
                                        </p:tgtEl>
                                        <p:attrNameLst>
                                          <p:attrName>style.visibility</p:attrName>
                                        </p:attrNameLst>
                                      </p:cBhvr>
                                      <p:to>
                                        <p:strVal val="visible"/>
                                      </p:to>
                                    </p:set>
                                    <p:animEffect transition="in" filter="blinds(horizontal)">
                                      <p:cBhvr>
                                        <p:cTn id="27" dur="500"/>
                                        <p:tgtEl>
                                          <p:spTgt spid="4321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ChangeArrowheads="1"/>
          </p:cNvSpPr>
          <p:nvPr/>
        </p:nvSpPr>
        <p:spPr bwMode="auto">
          <a:xfrm>
            <a:off x="99266" y="736881"/>
            <a:ext cx="9044734" cy="3416320"/>
          </a:xfrm>
          <a:prstGeom prst="rect">
            <a:avLst/>
          </a:prstGeom>
          <a:noFill/>
          <a:ln w="9525">
            <a:noFill/>
            <a:miter lim="800000"/>
          </a:ln>
        </p:spPr>
        <p:txBody>
          <a:bodyPr wrap="square">
            <a:spAutoFit/>
          </a:bodyPr>
          <a:lstStyle/>
          <a:p>
            <a:pPr>
              <a:spcBef>
                <a:spcPct val="50000"/>
              </a:spcBef>
              <a:buFontTx/>
              <a:buChar char="•"/>
              <a:defRPr/>
            </a:pPr>
            <a:r>
              <a:rPr kumimoji="1" lang="en-US" altLang="zh-CN" sz="2000" dirty="0">
                <a:solidFill>
                  <a:srgbClr val="121328"/>
                </a:solidFill>
                <a:latin typeface="黑体" panose="02010609060101010101" pitchFamily="49" charset="-122"/>
                <a:ea typeface="黑体" panose="02010609060101010101" pitchFamily="49" charset="-122"/>
              </a:rPr>
              <a:t> </a:t>
            </a:r>
            <a:r>
              <a:rPr lang="zh-CN" altLang="en-US" sz="3000" dirty="0">
                <a:solidFill>
                  <a:srgbClr val="FF0066"/>
                </a:solidFill>
                <a:latin typeface="+mn-lt"/>
              </a:rPr>
              <a:t>信息增益</a:t>
            </a:r>
            <a:r>
              <a:rPr kumimoji="1" lang="zh-CN" altLang="en-US" sz="2400" dirty="0">
                <a:solidFill>
                  <a:srgbClr val="121328"/>
                </a:solidFill>
                <a:latin typeface="黑体" panose="02010609060101010101" pitchFamily="49" charset="-122"/>
                <a:ea typeface="黑体" panose="02010609060101010101" pitchFamily="49" charset="-122"/>
              </a:rPr>
              <a:t>（</a:t>
            </a:r>
            <a:r>
              <a:rPr kumimoji="1" lang="en-US" altLang="zh-CN" sz="2400" dirty="0">
                <a:solidFill>
                  <a:srgbClr val="121328"/>
                </a:solidFill>
                <a:latin typeface="黑体" panose="02010609060101010101" pitchFamily="49" charset="-122"/>
                <a:ea typeface="黑体" panose="02010609060101010101" pitchFamily="49" charset="-122"/>
              </a:rPr>
              <a:t>Information Gain</a:t>
            </a:r>
            <a:r>
              <a:rPr kumimoji="1" lang="zh-CN" altLang="en-US" sz="2400" dirty="0">
                <a:solidFill>
                  <a:srgbClr val="121328"/>
                </a:solidFill>
                <a:latin typeface="黑体" panose="02010609060101010101" pitchFamily="49" charset="-122"/>
                <a:ea typeface="黑体" panose="02010609060101010101" pitchFamily="49" charset="-122"/>
              </a:rPr>
              <a:t>）衡量属性区分训练样例的</a:t>
            </a:r>
            <a:r>
              <a:rPr kumimoji="1" lang="zh-CN" altLang="en-US" sz="2400" dirty="0" smtClean="0">
                <a:solidFill>
                  <a:srgbClr val="121328"/>
                </a:solidFill>
                <a:latin typeface="黑体" panose="02010609060101010101" pitchFamily="49" charset="-122"/>
                <a:ea typeface="黑体" panose="02010609060101010101" pitchFamily="49" charset="-122"/>
              </a:rPr>
              <a:t>能力</a:t>
            </a:r>
            <a:r>
              <a:rPr lang="zh-CN" altLang="en-US" sz="2400" dirty="0"/>
              <a:t>，是指当前熵与两个新群组经加权平均后的熵之间的</a:t>
            </a:r>
            <a:r>
              <a:rPr lang="zh-CN" altLang="en-US" sz="2400" dirty="0" smtClean="0"/>
              <a:t>差值</a:t>
            </a:r>
            <a:r>
              <a:rPr kumimoji="1" lang="en-US" altLang="zh-CN" sz="2400" dirty="0" smtClean="0">
                <a:solidFill>
                  <a:srgbClr val="121328"/>
                </a:solidFill>
                <a:latin typeface="黑体" panose="02010609060101010101" pitchFamily="49" charset="-122"/>
                <a:ea typeface="黑体" panose="02010609060101010101" pitchFamily="49" charset="-122"/>
              </a:rPr>
              <a:t>:</a:t>
            </a:r>
            <a:endParaRPr kumimoji="1" lang="en-US" altLang="zh-CN" sz="2400" dirty="0">
              <a:solidFill>
                <a:srgbClr val="121328"/>
              </a:solidFill>
              <a:latin typeface="黑体" panose="02010609060101010101" pitchFamily="49" charset="-122"/>
              <a:ea typeface="黑体" panose="02010609060101010101" pitchFamily="49" charset="-122"/>
            </a:endParaRPr>
          </a:p>
          <a:p>
            <a:pPr>
              <a:spcBef>
                <a:spcPct val="50000"/>
              </a:spcBef>
              <a:buFontTx/>
              <a:buChar char="•"/>
              <a:defRPr/>
            </a:pPr>
            <a:r>
              <a:rPr kumimoji="1" lang="zh-CN" altLang="en-US" sz="2400" dirty="0">
                <a:solidFill>
                  <a:srgbClr val="121328"/>
                </a:solidFill>
                <a:latin typeface="黑体" panose="02010609060101010101" pitchFamily="49" charset="-122"/>
                <a:ea typeface="黑体" panose="02010609060101010101" pitchFamily="49" charset="-122"/>
              </a:rPr>
              <a:t>一个属性的信息增益就是由于使用这个属性而导致的</a:t>
            </a:r>
            <a:r>
              <a:rPr kumimoji="1" lang="zh-CN" altLang="en-US" sz="2400" dirty="0">
                <a:solidFill>
                  <a:srgbClr val="FF0000"/>
                </a:solidFill>
                <a:latin typeface="黑体" panose="02010609060101010101" pitchFamily="49" charset="-122"/>
                <a:ea typeface="黑体" panose="02010609060101010101" pitchFamily="49" charset="-122"/>
              </a:rPr>
              <a:t>熵的</a:t>
            </a:r>
            <a:r>
              <a:rPr kumimoji="1" lang="zh-CN" altLang="en-US" sz="2400" dirty="0" smtClean="0">
                <a:solidFill>
                  <a:srgbClr val="FF0000"/>
                </a:solidFill>
                <a:latin typeface="黑体" panose="02010609060101010101" pitchFamily="49" charset="-122"/>
                <a:ea typeface="黑体" panose="02010609060101010101" pitchFamily="49" charset="-122"/>
              </a:rPr>
              <a:t>降低</a:t>
            </a:r>
            <a:endParaRPr kumimoji="1" lang="zh-CN" altLang="en-US" sz="2400" dirty="0">
              <a:solidFill>
                <a:srgbClr val="FF0000"/>
              </a:solidFill>
              <a:latin typeface="黑体" panose="02010609060101010101" pitchFamily="49" charset="-122"/>
              <a:ea typeface="黑体" panose="02010609060101010101" pitchFamily="49" charset="-122"/>
            </a:endParaRPr>
          </a:p>
          <a:p>
            <a:pPr>
              <a:spcBef>
                <a:spcPct val="50000"/>
              </a:spcBef>
              <a:buFontTx/>
              <a:buChar char="•"/>
              <a:defRPr/>
            </a:pPr>
            <a:r>
              <a:rPr kumimoji="1" lang="zh-CN" altLang="en-US" sz="2400" dirty="0">
                <a:solidFill>
                  <a:srgbClr val="121328"/>
                </a:solidFill>
                <a:latin typeface="黑体" panose="02010609060101010101" pitchFamily="49" charset="-122"/>
                <a:ea typeface="黑体" panose="02010609060101010101" pitchFamily="49" charset="-122"/>
              </a:rPr>
              <a:t>属性</a:t>
            </a:r>
            <a:r>
              <a:rPr kumimoji="1" lang="en-US" altLang="zh-CN" sz="2400" dirty="0">
                <a:solidFill>
                  <a:srgbClr val="121328"/>
                </a:solidFill>
                <a:latin typeface="黑体" panose="02010609060101010101" pitchFamily="49" charset="-122"/>
                <a:ea typeface="黑体" panose="02010609060101010101" pitchFamily="49" charset="-122"/>
              </a:rPr>
              <a:t>X</a:t>
            </a:r>
            <a:r>
              <a:rPr kumimoji="1" lang="zh-CN" altLang="en-US" sz="2400" dirty="0">
                <a:solidFill>
                  <a:srgbClr val="121328"/>
                </a:solidFill>
                <a:latin typeface="黑体" panose="02010609060101010101" pitchFamily="49" charset="-122"/>
                <a:ea typeface="黑体" panose="02010609060101010101" pitchFamily="49" charset="-122"/>
              </a:rPr>
              <a:t>相对样例集合</a:t>
            </a:r>
            <a:r>
              <a:rPr kumimoji="1" lang="en-US" altLang="zh-CN" sz="2400" dirty="0">
                <a:solidFill>
                  <a:srgbClr val="121328"/>
                </a:solidFill>
                <a:latin typeface="黑体" panose="02010609060101010101" pitchFamily="49" charset="-122"/>
                <a:ea typeface="黑体" panose="02010609060101010101" pitchFamily="49" charset="-122"/>
              </a:rPr>
              <a:t>S</a:t>
            </a:r>
            <a:r>
              <a:rPr kumimoji="1" lang="zh-CN" altLang="en-US" sz="2400" dirty="0">
                <a:solidFill>
                  <a:srgbClr val="121328"/>
                </a:solidFill>
                <a:latin typeface="黑体" panose="02010609060101010101" pitchFamily="49" charset="-122"/>
                <a:ea typeface="黑体" panose="02010609060101010101" pitchFamily="49" charset="-122"/>
              </a:rPr>
              <a:t>的信息增益定义：</a:t>
            </a:r>
            <a:endParaRPr kumimoji="1" lang="zh-CN" altLang="en-US" sz="2400" dirty="0">
              <a:solidFill>
                <a:srgbClr val="121328"/>
              </a:solidFill>
              <a:latin typeface="黑体" panose="02010609060101010101" pitchFamily="49" charset="-122"/>
              <a:ea typeface="黑体" panose="02010609060101010101" pitchFamily="49" charset="-122"/>
            </a:endParaRPr>
          </a:p>
          <a:p>
            <a:pPr>
              <a:spcBef>
                <a:spcPct val="50000"/>
              </a:spcBef>
              <a:defRPr/>
            </a:pPr>
            <a:endParaRPr kumimoji="1" lang="zh-CN" altLang="en-US" sz="2000" dirty="0">
              <a:solidFill>
                <a:schemeClr val="tx2"/>
              </a:solidFill>
              <a:latin typeface="黑体" panose="02010609060101010101" pitchFamily="49" charset="-122"/>
              <a:ea typeface="黑体" panose="02010609060101010101" pitchFamily="49" charset="-122"/>
            </a:endParaRPr>
          </a:p>
          <a:p>
            <a:pPr>
              <a:spcBef>
                <a:spcPct val="50000"/>
              </a:spcBef>
              <a:buFontTx/>
              <a:buChar char="•"/>
              <a:defRPr/>
            </a:pPr>
            <a:endParaRPr kumimoji="1" lang="zh-CN" altLang="en-US" sz="2000" dirty="0">
              <a:solidFill>
                <a:schemeClr val="tx2"/>
              </a:solidFill>
              <a:latin typeface="黑体" panose="02010609060101010101" pitchFamily="49" charset="-122"/>
              <a:ea typeface="黑体" panose="02010609060101010101" pitchFamily="49" charset="-122"/>
            </a:endParaRPr>
          </a:p>
          <a:p>
            <a:pPr>
              <a:spcBef>
                <a:spcPct val="50000"/>
              </a:spcBef>
              <a:buFontTx/>
              <a:buChar char="•"/>
              <a:defRPr/>
            </a:pPr>
            <a:endParaRPr kumimoji="1" lang="zh-CN" altLang="en-US" sz="2000" dirty="0">
              <a:solidFill>
                <a:schemeClr val="tx2"/>
              </a:solidFill>
              <a:latin typeface="黑体" panose="02010609060101010101" pitchFamily="49" charset="-122"/>
              <a:ea typeface="黑体" panose="02010609060101010101" pitchFamily="49" charset="-122"/>
            </a:endParaRPr>
          </a:p>
        </p:txBody>
      </p:sp>
      <p:graphicFrame>
        <p:nvGraphicFramePr>
          <p:cNvPr id="114691" name="Object 6"/>
          <p:cNvGraphicFramePr>
            <a:graphicFrameLocks noChangeAspect="1"/>
          </p:cNvGraphicFramePr>
          <p:nvPr/>
        </p:nvGraphicFramePr>
        <p:xfrm>
          <a:off x="1049244" y="3535362"/>
          <a:ext cx="4408487" cy="555625"/>
        </p:xfrm>
        <a:graphic>
          <a:graphicData uri="http://schemas.openxmlformats.org/presentationml/2006/ole">
            <mc:AlternateContent xmlns:mc="http://schemas.openxmlformats.org/markup-compatibility/2006">
              <mc:Choice xmlns:v="urn:schemas-microsoft-com:vml" Requires="v">
                <p:oleObj spid="_x0000_s249002" name="公式" r:id="rId1" imgW="1511300" imgH="190500" progId="Equation.3">
                  <p:embed/>
                </p:oleObj>
              </mc:Choice>
              <mc:Fallback>
                <p:oleObj name="公式" r:id="rId1" imgW="1511300" imgH="190500" progId="Equation.3">
                  <p:embed/>
                  <p:pic>
                    <p:nvPicPr>
                      <p:cNvPr id="0" name="图片 249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244" y="3535362"/>
                        <a:ext cx="4408487" cy="5556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Group 9"/>
          <p:cNvGraphicFramePr>
            <a:graphicFrameLocks noGrp="1"/>
          </p:cNvGraphicFramePr>
          <p:nvPr/>
        </p:nvGraphicFramePr>
        <p:xfrm>
          <a:off x="5786438" y="2361641"/>
          <a:ext cx="2782888" cy="4359277"/>
        </p:xfrm>
        <a:graphic>
          <a:graphicData uri="http://schemas.openxmlformats.org/drawingml/2006/table">
            <a:tbl>
              <a:tblPr/>
              <a:tblGrid>
                <a:gridCol w="914400"/>
                <a:gridCol w="766763"/>
                <a:gridCol w="1101725"/>
              </a:tblGrid>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实例</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体形</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类别</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大</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大</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中</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小</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中</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大</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小</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小</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大</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中</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中</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12</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小</a:t>
                      </a:r>
                      <a:endParaRPr kumimoji="0" lang="zh-CN" altLang="en-US" sz="1600" b="1"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1" name="Object 2"/>
          <p:cNvGraphicFramePr>
            <a:graphicFrameLocks noChangeAspect="1"/>
          </p:cNvGraphicFramePr>
          <p:nvPr/>
        </p:nvGraphicFramePr>
        <p:xfrm>
          <a:off x="1897063" y="4541279"/>
          <a:ext cx="2822575" cy="863600"/>
        </p:xfrm>
        <a:graphic>
          <a:graphicData uri="http://schemas.openxmlformats.org/presentationml/2006/ole">
            <mc:AlternateContent xmlns:mc="http://schemas.openxmlformats.org/markup-compatibility/2006">
              <mc:Choice xmlns:v="urn:schemas-microsoft-com:vml" Requires="v">
                <p:oleObj spid="_x0000_s249003" name="公式" r:id="rId3" imgW="622300" imgH="190500" progId="Equation.3">
                  <p:embed/>
                </p:oleObj>
              </mc:Choice>
              <mc:Fallback>
                <p:oleObj name="公式" r:id="rId3" imgW="622300" imgH="190500" progId="Equation.3">
                  <p:embed/>
                  <p:pic>
                    <p:nvPicPr>
                      <p:cNvPr id="0" name="图片 249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4541279"/>
                        <a:ext cx="28225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525368" y="5492750"/>
          <a:ext cx="4932363" cy="1022350"/>
        </p:xfrm>
        <a:graphic>
          <a:graphicData uri="http://schemas.openxmlformats.org/presentationml/2006/ole">
            <mc:AlternateContent xmlns:mc="http://schemas.openxmlformats.org/markup-compatibility/2006">
              <mc:Choice xmlns:v="urn:schemas-microsoft-com:vml" Requires="v">
                <p:oleObj spid="_x0000_s249004" name="公式" r:id="rId5" imgW="48463200" imgH="10058400" progId="Equation.3">
                  <p:embed/>
                </p:oleObj>
              </mc:Choice>
              <mc:Fallback>
                <p:oleObj name="公式" r:id="rId5" imgW="48463200" imgH="10058400" progId="Equation.3">
                  <p:embed/>
                  <p:pic>
                    <p:nvPicPr>
                      <p:cNvPr id="0" name="图片 249003"/>
                      <p:cNvPicPr>
                        <a:picLocks noChangeAspect="1" noChangeArrowheads="1"/>
                      </p:cNvPicPr>
                      <p:nvPr/>
                    </p:nvPicPr>
                    <p:blipFill>
                      <a:blip r:embed="rId6"/>
                      <a:srcRect/>
                      <a:stretch>
                        <a:fillRect/>
                      </a:stretch>
                    </p:blipFill>
                    <p:spPr bwMode="auto">
                      <a:xfrm>
                        <a:off x="525368" y="5492750"/>
                        <a:ext cx="4932363"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6"/>
          <p:cNvSpPr>
            <a:spLocks noChangeArrowheads="1"/>
          </p:cNvSpPr>
          <p:nvPr/>
        </p:nvSpPr>
        <p:spPr bwMode="auto">
          <a:xfrm>
            <a:off x="1371600" y="609600"/>
            <a:ext cx="7378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0" lang="zh-CN" altLang="en-US" sz="3900">
                <a:solidFill>
                  <a:schemeClr val="tx2"/>
                </a:solidFill>
                <a:latin typeface="宋体" panose="02010600030101010101" pitchFamily="2" charset="-122"/>
              </a:rPr>
              <a:t>分类</a:t>
            </a:r>
            <a:r>
              <a:rPr kumimoji="0" lang="zh-CN" altLang="en-US" sz="3900"/>
              <a:t>属性选择</a:t>
            </a:r>
            <a:endParaRPr kumimoji="0" lang="zh-CN" altLang="en-US" sz="3900"/>
          </a:p>
        </p:txBody>
      </p:sp>
      <p:sp>
        <p:nvSpPr>
          <p:cNvPr id="431111" name="Rectangle 7"/>
          <p:cNvSpPr>
            <a:spLocks noChangeArrowheads="1"/>
          </p:cNvSpPr>
          <p:nvPr/>
        </p:nvSpPr>
        <p:spPr bwMode="auto">
          <a:xfrm>
            <a:off x="809625" y="2214565"/>
            <a:ext cx="7958138"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r>
              <a:rPr kumimoji="0" lang="zh-CN" altLang="en-US" sz="3000">
                <a:latin typeface="宋体" panose="02010600030101010101" pitchFamily="2" charset="-122"/>
              </a:rPr>
              <a:t>构造好的决策树的关键在于如何选择属性。</a:t>
            </a:r>
            <a:endParaRPr kumimoji="0" lang="zh-CN" altLang="en-US" sz="3000">
              <a:latin typeface="宋体" panose="02010600030101010101" pitchFamily="2" charset="-122"/>
            </a:endParaRPr>
          </a:p>
          <a:p>
            <a:pPr eaLnBrk="1" hangingPunct="1">
              <a:spcBef>
                <a:spcPct val="20000"/>
              </a:spcBef>
              <a:buClr>
                <a:schemeClr val="tx2"/>
              </a:buClr>
              <a:buSzPct val="70000"/>
              <a:buFont typeface="Wingdings" panose="05000000000000000000" pitchFamily="2" charset="2"/>
              <a:buChar char="l"/>
            </a:pPr>
            <a:r>
              <a:rPr kumimoji="0" lang="zh-CN" altLang="en-US" sz="3000"/>
              <a:t>最常用分类属性选择指标：</a:t>
            </a:r>
            <a:r>
              <a:rPr kumimoji="0" lang="zh-CN" altLang="en-US" sz="3000">
                <a:solidFill>
                  <a:srgbClr val="FF0000"/>
                </a:solidFill>
              </a:rPr>
              <a:t>信息增益</a:t>
            </a:r>
            <a:r>
              <a:rPr kumimoji="0" lang="en-US" altLang="zh-CN" sz="3000"/>
              <a:t>(</a:t>
            </a:r>
            <a:r>
              <a:rPr kumimoji="0" lang="en-US" altLang="en-US" sz="3000"/>
              <a:t>Information Gain)</a:t>
            </a:r>
            <a:r>
              <a:rPr kumimoji="0" lang="en-US" altLang="zh-CN" sz="3000"/>
              <a:t> </a:t>
            </a:r>
            <a:r>
              <a:rPr kumimoji="0" lang="zh-CN" altLang="en-US" sz="3000"/>
              <a:t>从候选属性中选择属性</a:t>
            </a:r>
            <a:endParaRPr kumimoji="0" lang="en-US" altLang="zh-CN" sz="3000"/>
          </a:p>
          <a:p>
            <a:pPr eaLnBrk="1" hangingPunct="1">
              <a:spcBef>
                <a:spcPct val="20000"/>
              </a:spcBef>
              <a:buClr>
                <a:schemeClr val="tx2"/>
              </a:buClr>
              <a:buSzPct val="70000"/>
              <a:buFont typeface="Wingdings" panose="05000000000000000000" pitchFamily="2" charset="2"/>
              <a:buChar char="l"/>
            </a:pPr>
            <a:r>
              <a:rPr kumimoji="0" lang="zh-CN" altLang="en-US" sz="3000"/>
              <a:t>信息增益大的属性，其划分子集的纯度高（平均熵值小），分类能力强</a:t>
            </a:r>
            <a:endParaRPr kumimoji="0" lang="zh-CN" altLang="en-US" sz="3000"/>
          </a:p>
          <a:p>
            <a:pPr eaLnBrk="1" hangingPunct="1">
              <a:spcBef>
                <a:spcPct val="20000"/>
              </a:spcBef>
              <a:buClr>
                <a:schemeClr val="tx2"/>
              </a:buClr>
              <a:buSzPct val="70000"/>
              <a:buFont typeface="Wingdings" panose="05000000000000000000" pitchFamily="2" charset="2"/>
              <a:buChar char="l"/>
            </a:pPr>
            <a:r>
              <a:rPr kumimoji="0" lang="zh-CN" altLang="en-US" sz="3000"/>
              <a:t>选择信息增益最大的属性作为分类属性</a:t>
            </a:r>
            <a:r>
              <a:rPr kumimoji="0" lang="zh-CN" altLang="en-US" sz="3000" b="0"/>
              <a:t> </a:t>
            </a:r>
            <a:endParaRPr kumimoji="0" lang="zh-CN" altLang="en-US" sz="3000" b="0"/>
          </a:p>
          <a:p>
            <a:pPr eaLnBrk="1" hangingPunct="1">
              <a:spcBef>
                <a:spcPct val="20000"/>
              </a:spcBef>
              <a:buClr>
                <a:schemeClr val="tx2"/>
              </a:buClr>
              <a:buSzPct val="70000"/>
              <a:buFont typeface="Wingdings" panose="05000000000000000000" pitchFamily="2" charset="2"/>
              <a:buNone/>
            </a:pPr>
            <a:endParaRPr kumimoji="0" lang="en-US" altLang="zh-CN" sz="30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1111">
                                            <p:txEl>
                                              <p:pRg st="1" end="1"/>
                                            </p:txEl>
                                          </p:spTgt>
                                        </p:tgtEl>
                                        <p:attrNameLst>
                                          <p:attrName>style.visibility</p:attrName>
                                        </p:attrNameLst>
                                      </p:cBhvr>
                                      <p:to>
                                        <p:strVal val="visible"/>
                                      </p:to>
                                    </p:set>
                                    <p:animEffect transition="in" filter="blinds(horizontal)">
                                      <p:cBhvr>
                                        <p:cTn id="7" dur="500"/>
                                        <p:tgtEl>
                                          <p:spTgt spid="4311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1111">
                                            <p:txEl>
                                              <p:pRg st="2" end="2"/>
                                            </p:txEl>
                                          </p:spTgt>
                                        </p:tgtEl>
                                        <p:attrNameLst>
                                          <p:attrName>style.visibility</p:attrName>
                                        </p:attrNameLst>
                                      </p:cBhvr>
                                      <p:to>
                                        <p:strVal val="visible"/>
                                      </p:to>
                                    </p:set>
                                    <p:animEffect transition="in" filter="blinds(horizontal)">
                                      <p:cBhvr>
                                        <p:cTn id="12" dur="500"/>
                                        <p:tgtEl>
                                          <p:spTgt spid="4311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1111">
                                            <p:txEl>
                                              <p:pRg st="3" end="3"/>
                                            </p:txEl>
                                          </p:spTgt>
                                        </p:tgtEl>
                                        <p:attrNameLst>
                                          <p:attrName>style.visibility</p:attrName>
                                        </p:attrNameLst>
                                      </p:cBhvr>
                                      <p:to>
                                        <p:strVal val="visible"/>
                                      </p:to>
                                    </p:set>
                                    <p:animEffect transition="in" filter="blinds(horizontal)">
                                      <p:cBhvr>
                                        <p:cTn id="17" dur="500"/>
                                        <p:tgtEl>
                                          <p:spTgt spid="4311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smtClean="0">
                <a:latin typeface="+mj-ea"/>
              </a:rPr>
              <a:t>分类算法的应用</a:t>
            </a:r>
            <a:r>
              <a:rPr lang="en-US" altLang="zh-CN" dirty="0" smtClean="0">
                <a:latin typeface="+mj-ea"/>
              </a:rPr>
              <a:t>——</a:t>
            </a:r>
            <a:r>
              <a:rPr lang="zh-CN" altLang="en-US" dirty="0" smtClean="0">
                <a:latin typeface="+mj-ea"/>
              </a:rPr>
              <a:t>销售</a:t>
            </a:r>
            <a:endParaRPr lang="zh-CN" altLang="en-US" dirty="0">
              <a:latin typeface="+mj-ea"/>
            </a:endParaRPr>
          </a:p>
        </p:txBody>
      </p:sp>
      <p:sp>
        <p:nvSpPr>
          <p:cNvPr id="3" name="内容占位符 2"/>
          <p:cNvSpPr>
            <a:spLocks noGrp="1"/>
          </p:cNvSpPr>
          <p:nvPr>
            <p:ph idx="1"/>
          </p:nvPr>
        </p:nvSpPr>
        <p:spPr>
          <a:xfrm>
            <a:off x="179388" y="1484313"/>
            <a:ext cx="8507412" cy="5184775"/>
          </a:xfrm>
        </p:spPr>
        <p:txBody>
          <a:bodyPr>
            <a:normAutofit/>
          </a:bodyPr>
          <a:lstStyle/>
          <a:p>
            <a:pPr>
              <a:defRPr/>
            </a:pPr>
            <a:r>
              <a:rPr lang="zh-CN" altLang="en-US" sz="3600" dirty="0" smtClean="0">
                <a:latin typeface="+mj-ea"/>
                <a:ea typeface="+mj-ea"/>
              </a:rPr>
              <a:t>经典</a:t>
            </a:r>
            <a:r>
              <a:rPr lang="zh-CN" altLang="en-US" sz="3600" dirty="0">
                <a:latin typeface="+mj-ea"/>
                <a:ea typeface="+mj-ea"/>
              </a:rPr>
              <a:t>应用</a:t>
            </a:r>
            <a:r>
              <a:rPr lang="en-US" altLang="zh-CN" sz="3600" dirty="0" smtClean="0">
                <a:latin typeface="+mj-ea"/>
                <a:ea typeface="+mj-ea"/>
              </a:rPr>
              <a:t>——</a:t>
            </a:r>
            <a:r>
              <a:rPr lang="zh-CN" altLang="en-US" sz="3600" b="1" dirty="0">
                <a:latin typeface="+mj-ea"/>
                <a:ea typeface="+mj-ea"/>
              </a:rPr>
              <a:t>响应</a:t>
            </a:r>
            <a:r>
              <a:rPr lang="zh-CN" altLang="en-US" sz="3600" b="1" dirty="0" smtClean="0">
                <a:latin typeface="+mj-ea"/>
                <a:ea typeface="+mj-ea"/>
              </a:rPr>
              <a:t>模型</a:t>
            </a:r>
            <a:r>
              <a:rPr lang="zh-CN" altLang="en-US" sz="3600" dirty="0" smtClean="0">
                <a:latin typeface="+mj-ea"/>
                <a:ea typeface="+mj-ea"/>
              </a:rPr>
              <a:t>：例如预测</a:t>
            </a:r>
            <a:r>
              <a:rPr lang="zh-CN" altLang="en-US" sz="3600" dirty="0">
                <a:latin typeface="+mj-ea"/>
                <a:ea typeface="+mj-ea"/>
              </a:rPr>
              <a:t>顾客是否会</a:t>
            </a:r>
            <a:r>
              <a:rPr lang="zh-CN" altLang="en-US" sz="3600" dirty="0" smtClean="0">
                <a:latin typeface="+mj-ea"/>
                <a:ea typeface="+mj-ea"/>
              </a:rPr>
              <a:t>响应直接邮寄广告（</a:t>
            </a:r>
            <a:r>
              <a:rPr lang="en-US" altLang="zh-CN" sz="3600" dirty="0" smtClean="0">
                <a:latin typeface="+mj-ea"/>
                <a:ea typeface="+mj-ea"/>
              </a:rPr>
              <a:t>direct mail</a:t>
            </a:r>
            <a:r>
              <a:rPr lang="zh-CN" altLang="en-US" sz="3600" dirty="0" smtClean="0">
                <a:latin typeface="+mj-ea"/>
                <a:ea typeface="+mj-ea"/>
              </a:rPr>
              <a:t>，直邮）或促销短信，即是否会成为客户。</a:t>
            </a:r>
            <a:endParaRPr lang="en-US" altLang="zh-CN" sz="3600" dirty="0" smtClean="0">
              <a:latin typeface="+mj-ea"/>
              <a:ea typeface="+mj-ea"/>
            </a:endParaRPr>
          </a:p>
          <a:p>
            <a:pPr lvl="1">
              <a:defRPr/>
            </a:pPr>
            <a:r>
              <a:rPr lang="zh-CN" altLang="en-US" sz="3200" dirty="0" smtClean="0">
                <a:latin typeface="+mj-ea"/>
                <a:ea typeface="+mj-ea"/>
              </a:rPr>
              <a:t>我们通常会把以前的促销活动的历史消费数据作为训练集。</a:t>
            </a:r>
            <a:endParaRPr lang="en-US" altLang="zh-CN" sz="3200" dirty="0" smtClean="0">
              <a:latin typeface="+mj-ea"/>
              <a:ea typeface="+mj-ea"/>
            </a:endParaRPr>
          </a:p>
          <a:p>
            <a:pPr>
              <a:defRPr/>
            </a:pPr>
            <a:endParaRPr lang="zh-CN" altLang="en-US" sz="3600" dirty="0">
              <a:latin typeface="+mj-ea"/>
              <a:ea typeface="+mj-ea"/>
            </a:endParaRPr>
          </a:p>
        </p:txBody>
      </p:sp>
    </p:spTree>
  </p:cSld>
  <p:clrMapOvr>
    <a:masterClrMapping/>
  </p:clrMapOvr>
  <p:transition spd="slow">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11188" y="852488"/>
            <a:ext cx="2709862" cy="609600"/>
          </a:xfrm>
        </p:spPr>
        <p:txBody>
          <a:bodyPr/>
          <a:lstStyle/>
          <a:p>
            <a:pPr eaLnBrk="1" hangingPunct="1"/>
            <a:r>
              <a:rPr lang="en-US" altLang="zh-CN" smtClean="0">
                <a:latin typeface="Times New Roman" panose="02020603050405020304" pitchFamily="18" charset="0"/>
                <a:ea typeface="黑体" panose="02010609060101010101" pitchFamily="49" charset="-122"/>
                <a:cs typeface="Times New Roman" panose="02020603050405020304" pitchFamily="18" charset="0"/>
              </a:rPr>
              <a:t>ID3</a:t>
            </a:r>
            <a:r>
              <a:rPr lang="zh-CN" altLang="en-US" smtClean="0">
                <a:latin typeface="黑体" panose="02010609060101010101" pitchFamily="49" charset="-122"/>
                <a:ea typeface="黑体" panose="02010609060101010101" pitchFamily="49" charset="-122"/>
                <a:cs typeface="Times New Roman" panose="02020603050405020304" pitchFamily="18" charset="0"/>
              </a:rPr>
              <a:t>学习算法</a:t>
            </a:r>
            <a:endParaRPr lang="zh-CN" altLang="en-US" smtClean="0">
              <a:latin typeface="黑体" panose="02010609060101010101" pitchFamily="49" charset="-122"/>
              <a:ea typeface="黑体" panose="02010609060101010101" pitchFamily="49" charset="-122"/>
              <a:cs typeface="Times New Roman" panose="02020603050405020304" pitchFamily="18" charset="0"/>
            </a:endParaRPr>
          </a:p>
        </p:txBody>
      </p:sp>
      <p:sp>
        <p:nvSpPr>
          <p:cNvPr id="116739" name="Rectangle 3"/>
          <p:cNvSpPr>
            <a:spLocks noGrp="1" noChangeArrowheads="1"/>
          </p:cNvSpPr>
          <p:nvPr>
            <p:ph type="body" sz="half" idx="1"/>
          </p:nvPr>
        </p:nvSpPr>
        <p:spPr>
          <a:xfrm>
            <a:off x="142875" y="1143000"/>
            <a:ext cx="9001125" cy="1023938"/>
          </a:xfrm>
        </p:spPr>
        <p:txBody>
          <a:bodyPr/>
          <a:lstStyle/>
          <a:p>
            <a:pPr eaLnBrk="1" hangingPunct="1"/>
            <a:r>
              <a:rPr lang="zh-CN" altLang="en-US" b="1" smtClean="0"/>
              <a:t>根据“体形”取值可分为</a:t>
            </a:r>
            <a:r>
              <a:rPr lang="en-US" altLang="zh-CN" b="1" smtClean="0"/>
              <a:t>3</a:t>
            </a:r>
            <a:r>
              <a:rPr lang="zh-CN" altLang="en-US" b="1" smtClean="0"/>
              <a:t>个子表，每个表划分为</a:t>
            </a:r>
            <a:r>
              <a:rPr lang="en-US" altLang="zh-CN" b="1" smtClean="0"/>
              <a:t>2</a:t>
            </a:r>
            <a:r>
              <a:rPr lang="zh-CN" altLang="en-US" b="1" smtClean="0"/>
              <a:t>类，每个子表进行划分的信息熵为：</a:t>
            </a:r>
            <a:endParaRPr lang="zh-CN" altLang="en-US" b="1" smtClean="0"/>
          </a:p>
        </p:txBody>
      </p:sp>
      <p:graphicFrame>
        <p:nvGraphicFramePr>
          <p:cNvPr id="1734660" name="Group 4"/>
          <p:cNvGraphicFramePr>
            <a:graphicFrameLocks noGrp="1"/>
          </p:cNvGraphicFramePr>
          <p:nvPr/>
        </p:nvGraphicFramePr>
        <p:xfrm>
          <a:off x="2730500" y="3141663"/>
          <a:ext cx="3327400" cy="1873250"/>
        </p:xfrm>
        <a:graphic>
          <a:graphicData uri="http://schemas.openxmlformats.org/drawingml/2006/table">
            <a:tbl>
              <a:tblPr/>
              <a:tblGrid>
                <a:gridCol w="1188795"/>
                <a:gridCol w="946863"/>
                <a:gridCol w="1191742"/>
              </a:tblGrid>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实例序号</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体形</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类别</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1</a:t>
                      </a:r>
                      <a:endPar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大</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危险</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2</a:t>
                      </a:r>
                      <a:endPar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大</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危险</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a:t>
                      </a:r>
                      <a:endPar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大</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危险</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9</a:t>
                      </a:r>
                      <a:endParaRPr kumimoji="0" lang="en-US" altLang="zh-CN"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大</a:t>
                      </a:r>
                      <a:endParaRPr kumimoji="0" lang="zh-CN" altLang="en-US" sz="1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危险</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21" marR="91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9218" name="Object 120"/>
          <p:cNvGraphicFramePr>
            <a:graphicFrameLocks noGrp="1" noChangeAspect="1"/>
          </p:cNvGraphicFramePr>
          <p:nvPr>
            <p:ph sz="half" idx="2"/>
          </p:nvPr>
        </p:nvGraphicFramePr>
        <p:xfrm>
          <a:off x="1966913" y="5340350"/>
          <a:ext cx="5038725" cy="831850"/>
        </p:xfrm>
        <a:graphic>
          <a:graphicData uri="http://schemas.openxmlformats.org/presentationml/2006/ole">
            <mc:AlternateContent xmlns:mc="http://schemas.openxmlformats.org/markup-compatibility/2006">
              <mc:Choice xmlns:v="urn:schemas-microsoft-com:vml" Requires="v">
                <p:oleObj spid="_x0000_s249970" name="Equation" r:id="rId1" imgW="2616200" imgH="393700" progId="">
                  <p:embed/>
                </p:oleObj>
              </mc:Choice>
              <mc:Fallback>
                <p:oleObj name="Equation" r:id="rId1" imgW="2616200" imgH="393700" progId="">
                  <p:embed/>
                  <p:pic>
                    <p:nvPicPr>
                      <p:cNvPr id="0" name="图片 24996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3" y="5340350"/>
                        <a:ext cx="50387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9" name="Object 6"/>
          <p:cNvGraphicFramePr>
            <a:graphicFrameLocks noChangeAspect="1"/>
          </p:cNvGraphicFramePr>
          <p:nvPr/>
        </p:nvGraphicFramePr>
        <p:xfrm>
          <a:off x="1763713" y="1928813"/>
          <a:ext cx="5184775" cy="1008062"/>
        </p:xfrm>
        <a:graphic>
          <a:graphicData uri="http://schemas.openxmlformats.org/presentationml/2006/ole">
            <mc:AlternateContent xmlns:mc="http://schemas.openxmlformats.org/markup-compatibility/2006">
              <mc:Choice xmlns:v="urn:schemas-microsoft-com:vml" Requires="v">
                <p:oleObj spid="_x0000_s249971" name="公式" r:id="rId3" imgW="2260600" imgH="444500" progId="Equation.3">
                  <p:embed/>
                </p:oleObj>
              </mc:Choice>
              <mc:Fallback>
                <p:oleObj name="公式" r:id="rId3" imgW="2260600" imgH="444500" progId="Equation.3">
                  <p:embed/>
                  <p:pic>
                    <p:nvPicPr>
                      <p:cNvPr id="0" name="图片 2499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28813"/>
                        <a:ext cx="5184775" cy="10080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checkerboard(across)">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4700" name="Group 44"/>
          <p:cNvGraphicFramePr>
            <a:graphicFrameLocks noGrp="1"/>
          </p:cNvGraphicFramePr>
          <p:nvPr/>
        </p:nvGraphicFramePr>
        <p:xfrm>
          <a:off x="969963" y="1068388"/>
          <a:ext cx="2820988" cy="1828800"/>
        </p:xfrm>
        <a:graphic>
          <a:graphicData uri="http://schemas.openxmlformats.org/drawingml/2006/table">
            <a:tbl>
              <a:tblPr/>
              <a:tblGrid>
                <a:gridCol w="1169988"/>
                <a:gridCol w="709612"/>
                <a:gridCol w="941388"/>
              </a:tblGrid>
              <a:tr h="1285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实例序号</a:t>
                      </a:r>
                      <a:endPar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体形</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类别</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139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3</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中</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39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中</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195"/>
                      </a:schemeClr>
                    </a:solidFill>
                  </a:tcPr>
                </a:tc>
              </a:tr>
              <a:tr h="139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中</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11</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中</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9219" name="Object 121"/>
          <p:cNvGraphicFramePr>
            <a:graphicFrameLocks noChangeAspect="1"/>
          </p:cNvGraphicFramePr>
          <p:nvPr/>
        </p:nvGraphicFramePr>
        <p:xfrm>
          <a:off x="1457325" y="3187700"/>
          <a:ext cx="6092825" cy="833438"/>
        </p:xfrm>
        <a:graphic>
          <a:graphicData uri="http://schemas.openxmlformats.org/presentationml/2006/ole">
            <mc:AlternateContent xmlns:mc="http://schemas.openxmlformats.org/markup-compatibility/2006">
              <mc:Choice xmlns:v="urn:schemas-microsoft-com:vml" Requires="v">
                <p:oleObj spid="_x0000_s251106" name="Equation" r:id="rId1" imgW="3429000" imgH="393700" progId="">
                  <p:embed/>
                </p:oleObj>
              </mc:Choice>
              <mc:Fallback>
                <p:oleObj name="Equation" r:id="rId1" imgW="3429000" imgH="393700" progId="">
                  <p:embed/>
                  <p:pic>
                    <p:nvPicPr>
                      <p:cNvPr id="0" name="图片 251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3187700"/>
                        <a:ext cx="60928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Group 82"/>
          <p:cNvGraphicFramePr>
            <a:graphicFrameLocks noGrp="1"/>
          </p:cNvGraphicFramePr>
          <p:nvPr/>
        </p:nvGraphicFramePr>
        <p:xfrm>
          <a:off x="5156200" y="1023938"/>
          <a:ext cx="3087687" cy="1873250"/>
        </p:xfrm>
        <a:graphic>
          <a:graphicData uri="http://schemas.openxmlformats.org/drawingml/2006/table">
            <a:tbl>
              <a:tblPr/>
              <a:tblGrid>
                <a:gridCol w="1169987"/>
                <a:gridCol w="787400"/>
                <a:gridCol w="1130300"/>
              </a:tblGrid>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实例序号</a:t>
                      </a:r>
                      <a:endPar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体形</a:t>
                      </a:r>
                      <a:endPar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类别</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小</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小</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危险</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195"/>
                      </a:schemeClr>
                    </a:solid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小</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12</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小</a:t>
                      </a:r>
                      <a:endPar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66">
                        <a:alpha val="50195"/>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不危险</a:t>
                      </a:r>
                      <a:endParaRPr kumimoji="0" lang="zh-CN" altLang="en-US"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2" name="Object 122"/>
          <p:cNvGraphicFramePr>
            <a:graphicFrameLocks noChangeAspect="1"/>
          </p:cNvGraphicFramePr>
          <p:nvPr/>
        </p:nvGraphicFramePr>
        <p:xfrm>
          <a:off x="1430338" y="4110038"/>
          <a:ext cx="6119812" cy="792162"/>
        </p:xfrm>
        <a:graphic>
          <a:graphicData uri="http://schemas.openxmlformats.org/presentationml/2006/ole">
            <mc:AlternateContent xmlns:mc="http://schemas.openxmlformats.org/markup-compatibility/2006">
              <mc:Choice xmlns:v="urn:schemas-microsoft-com:vml" Requires="v">
                <p:oleObj spid="_x0000_s251107" name="Equation" r:id="rId3" imgW="3429000" imgH="393700" progId="">
                  <p:embed/>
                </p:oleObj>
              </mc:Choice>
              <mc:Fallback>
                <p:oleObj name="Equation" r:id="rId3" imgW="3429000" imgH="393700" progId="">
                  <p:embed/>
                  <p:pic>
                    <p:nvPicPr>
                      <p:cNvPr id="0" name="图片 251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338" y="4110038"/>
                        <a:ext cx="611981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40" name="Object 123"/>
          <p:cNvGraphicFramePr>
            <a:graphicFrameLocks noChangeAspect="1"/>
          </p:cNvGraphicFramePr>
          <p:nvPr/>
        </p:nvGraphicFramePr>
        <p:xfrm>
          <a:off x="377825" y="5022850"/>
          <a:ext cx="5400675" cy="792163"/>
        </p:xfrm>
        <a:graphic>
          <a:graphicData uri="http://schemas.openxmlformats.org/presentationml/2006/ole">
            <mc:AlternateContent xmlns:mc="http://schemas.openxmlformats.org/markup-compatibility/2006">
              <mc:Choice xmlns:v="urn:schemas-microsoft-com:vml" Requires="v">
                <p:oleObj spid="_x0000_s251108" name="Equation" r:id="rId5" imgW="2552700" imgH="393700" progId="">
                  <p:embed/>
                </p:oleObj>
              </mc:Choice>
              <mc:Fallback>
                <p:oleObj name="Equation" r:id="rId5" imgW="2552700" imgH="393700" progId="">
                  <p:embed/>
                  <p:pic>
                    <p:nvPicPr>
                      <p:cNvPr id="0" name="图片 2511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 y="5022850"/>
                        <a:ext cx="5400675"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41" name="Object 124"/>
          <p:cNvGraphicFramePr>
            <a:graphicFrameLocks noChangeAspect="1"/>
          </p:cNvGraphicFramePr>
          <p:nvPr/>
        </p:nvGraphicFramePr>
        <p:xfrm>
          <a:off x="2836863" y="5935663"/>
          <a:ext cx="5184775" cy="719137"/>
        </p:xfrm>
        <a:graphic>
          <a:graphicData uri="http://schemas.openxmlformats.org/presentationml/2006/ole">
            <mc:AlternateContent xmlns:mc="http://schemas.openxmlformats.org/markup-compatibility/2006">
              <mc:Choice xmlns:v="urn:schemas-microsoft-com:vml" Requires="v">
                <p:oleObj spid="_x0000_s251109" name="Equation" r:id="rId7" imgW="2755900" imgH="393700" progId="">
                  <p:embed/>
                </p:oleObj>
              </mc:Choice>
              <mc:Fallback>
                <p:oleObj name="Equation" r:id="rId7" imgW="2755900" imgH="393700" progId="">
                  <p:embed/>
                  <p:pic>
                    <p:nvPicPr>
                      <p:cNvPr id="0" name="图片 2511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6863" y="5935663"/>
                        <a:ext cx="5184775"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checkerboard(across)">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5"/>
          <p:cNvSpPr txBox="1">
            <a:spLocks noChangeArrowheads="1"/>
          </p:cNvSpPr>
          <p:nvPr/>
        </p:nvSpPr>
        <p:spPr bwMode="auto">
          <a:xfrm>
            <a:off x="1198563" y="1844675"/>
            <a:ext cx="5832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chemeClr val="tx1"/>
                </a:solidFill>
                <a:latin typeface="黑体" panose="02010609060101010101" pitchFamily="49" charset="-122"/>
                <a:ea typeface="黑体" panose="02010609060101010101" pitchFamily="49" charset="-122"/>
              </a:rPr>
              <a:t>按属性“体形”取值划分的信息增益为</a:t>
            </a:r>
            <a:r>
              <a:rPr lang="zh-CN" altLang="en-US" sz="1800">
                <a:solidFill>
                  <a:schemeClr val="tx1"/>
                </a:solidFill>
                <a:latin typeface="黑体" panose="02010609060101010101" pitchFamily="49" charset="-122"/>
                <a:ea typeface="黑体" panose="02010609060101010101" pitchFamily="49" charset="-122"/>
              </a:rPr>
              <a:t>：</a:t>
            </a:r>
            <a:endParaRPr lang="zh-CN" altLang="en-US" sz="1800">
              <a:solidFill>
                <a:schemeClr val="tx1"/>
              </a:solidFill>
              <a:latin typeface="黑体" panose="02010609060101010101" pitchFamily="49" charset="-122"/>
              <a:ea typeface="黑体" panose="02010609060101010101" pitchFamily="49" charset="-122"/>
            </a:endParaRPr>
          </a:p>
        </p:txBody>
      </p:sp>
      <p:sp>
        <p:nvSpPr>
          <p:cNvPr id="120835" name="Text Box 6"/>
          <p:cNvSpPr txBox="1">
            <a:spLocks noChangeArrowheads="1"/>
          </p:cNvSpPr>
          <p:nvPr/>
        </p:nvSpPr>
        <p:spPr bwMode="auto">
          <a:xfrm>
            <a:off x="1127125" y="5659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a:solidFill>
                <a:schemeClr val="tx1"/>
              </a:solidFill>
            </a:endParaRPr>
          </a:p>
        </p:txBody>
      </p:sp>
      <p:sp>
        <p:nvSpPr>
          <p:cNvPr id="120836" name="Text Box 7"/>
          <p:cNvSpPr txBox="1">
            <a:spLocks noChangeArrowheads="1"/>
          </p:cNvSpPr>
          <p:nvPr/>
        </p:nvSpPr>
        <p:spPr bwMode="auto">
          <a:xfrm>
            <a:off x="1187450" y="3357563"/>
            <a:ext cx="69135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kumimoji="1" lang="zh-CN" altLang="en-US">
                <a:solidFill>
                  <a:schemeClr val="tx1"/>
                </a:solidFill>
                <a:latin typeface="黑体" panose="02010609060101010101" pitchFamily="49" charset="-122"/>
                <a:ea typeface="黑体" panose="02010609060101010101" pitchFamily="49" charset="-122"/>
              </a:rPr>
              <a:t>“颜色”、“毛型”划分</a:t>
            </a:r>
            <a:r>
              <a:rPr kumimoji="1" lang="en-US" altLang="zh-CN">
                <a:solidFill>
                  <a:schemeClr val="tx1"/>
                </a:solidFill>
                <a:latin typeface="黑体" panose="02010609060101010101" pitchFamily="49" charset="-122"/>
                <a:ea typeface="黑体" panose="02010609060101010101" pitchFamily="49" charset="-122"/>
              </a:rPr>
              <a:t>..</a:t>
            </a:r>
            <a:endParaRPr kumimoji="1" lang="en-US" altLang="zh-CN">
              <a:solidFill>
                <a:schemeClr val="tx1"/>
              </a:solidFill>
              <a:latin typeface="黑体" panose="02010609060101010101" pitchFamily="49" charset="-122"/>
              <a:ea typeface="黑体" panose="02010609060101010101" pitchFamily="49" charset="-122"/>
            </a:endParaRPr>
          </a:p>
          <a:p>
            <a:pPr algn="l">
              <a:lnSpc>
                <a:spcPct val="100000"/>
              </a:lnSpc>
              <a:spcBef>
                <a:spcPct val="50000"/>
              </a:spcBef>
              <a:buClrTx/>
              <a:buSzTx/>
              <a:buFontTx/>
              <a:buNone/>
            </a:pPr>
            <a:r>
              <a:rPr kumimoji="1" lang="zh-CN" altLang="en-US">
                <a:solidFill>
                  <a:schemeClr val="tx1"/>
                </a:solidFill>
                <a:latin typeface="黑体" panose="02010609060101010101" pitchFamily="49" charset="-122"/>
                <a:ea typeface="黑体" panose="02010609060101010101" pitchFamily="49" charset="-122"/>
              </a:rPr>
              <a:t>选取信息增益值最大的属性作为最佳属性</a:t>
            </a:r>
            <a:r>
              <a:rPr kumimoji="1" lang="en-US" altLang="zh-CN">
                <a:solidFill>
                  <a:schemeClr val="tx1"/>
                </a:solidFill>
                <a:latin typeface="黑体" panose="02010609060101010101" pitchFamily="49" charset="-122"/>
                <a:ea typeface="黑体" panose="02010609060101010101" pitchFamily="49" charset="-122"/>
              </a:rPr>
              <a:t>(</a:t>
            </a:r>
            <a:r>
              <a:rPr kumimoji="1" lang="zh-CN" altLang="en-US">
                <a:solidFill>
                  <a:srgbClr val="FF0000"/>
                </a:solidFill>
                <a:latin typeface="黑体" panose="02010609060101010101" pitchFamily="49" charset="-122"/>
                <a:ea typeface="黑体" panose="02010609060101010101" pitchFamily="49" charset="-122"/>
              </a:rPr>
              <a:t>体形</a:t>
            </a:r>
            <a:r>
              <a:rPr kumimoji="1" lang="en-US" altLang="zh-CN">
                <a:solidFill>
                  <a:schemeClr val="tx1"/>
                </a:solidFill>
                <a:latin typeface="黑体" panose="02010609060101010101" pitchFamily="49" charset="-122"/>
                <a:ea typeface="黑体" panose="02010609060101010101" pitchFamily="49" charset="-122"/>
              </a:rPr>
              <a:t>)</a:t>
            </a:r>
            <a:r>
              <a:rPr kumimoji="1" lang="zh-CN" altLang="en-US">
                <a:solidFill>
                  <a:schemeClr val="tx1"/>
                </a:solidFill>
                <a:latin typeface="黑体" panose="02010609060101010101" pitchFamily="49" charset="-122"/>
                <a:ea typeface="黑体" panose="02010609060101010101" pitchFamily="49" charset="-122"/>
              </a:rPr>
              <a:t>，进行分类</a:t>
            </a:r>
            <a:endParaRPr kumimoji="1" lang="zh-CN" altLang="en-US">
              <a:solidFill>
                <a:schemeClr val="tx1"/>
              </a:solidFill>
              <a:latin typeface="黑体" panose="02010609060101010101" pitchFamily="49" charset="-122"/>
              <a:ea typeface="黑体" panose="02010609060101010101" pitchFamily="49" charset="-122"/>
            </a:endParaRPr>
          </a:p>
        </p:txBody>
      </p:sp>
      <p:graphicFrame>
        <p:nvGraphicFramePr>
          <p:cNvPr id="120837" name="Object 6"/>
          <p:cNvGraphicFramePr>
            <a:graphicFrameLocks noChangeAspect="1"/>
          </p:cNvGraphicFramePr>
          <p:nvPr/>
        </p:nvGraphicFramePr>
        <p:xfrm>
          <a:off x="1116013" y="2565400"/>
          <a:ext cx="7594600" cy="555625"/>
        </p:xfrm>
        <a:graphic>
          <a:graphicData uri="http://schemas.openxmlformats.org/presentationml/2006/ole">
            <mc:AlternateContent xmlns:mc="http://schemas.openxmlformats.org/markup-compatibility/2006">
              <mc:Choice xmlns:v="urn:schemas-microsoft-com:vml" Requires="v">
                <p:oleObj spid="_x0000_s251962" name="公式" r:id="rId1" imgW="2603500" imgH="190500" progId="Equation.3">
                  <p:embed/>
                </p:oleObj>
              </mc:Choice>
              <mc:Fallback>
                <p:oleObj name="公式" r:id="rId1" imgW="2603500" imgH="190500" progId="Equation.3">
                  <p:embed/>
                  <p:pic>
                    <p:nvPicPr>
                      <p:cNvPr id="0" name="图片 2519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565400"/>
                        <a:ext cx="7594600" cy="5556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8" name="标题 1"/>
          <p:cNvSpPr>
            <a:spLocks noGrp="1"/>
          </p:cNvSpPr>
          <p:nvPr>
            <p:ph type="title"/>
          </p:nvPr>
        </p:nvSpPr>
        <p:spPr/>
        <p:txBody>
          <a:bodyPr/>
          <a:lstStyle/>
          <a:p>
            <a:endParaRPr lang="zh-CN" altLang="en-US" smtClean="0"/>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xfrm>
            <a:off x="395288" y="-6350"/>
            <a:ext cx="2709862" cy="609600"/>
          </a:xfrm>
        </p:spPr>
        <p:txBody>
          <a:bodyPr/>
          <a:lstStyle/>
          <a:p>
            <a:pPr eaLnBrk="1" hangingPunct="1"/>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ID3</a:t>
            </a:r>
            <a:r>
              <a:rPr lang="zh-CN" altLang="en-US" dirty="0" smtClean="0">
                <a:latin typeface="黑体" panose="02010609060101010101" pitchFamily="49" charset="-122"/>
                <a:ea typeface="黑体" panose="02010609060101010101" pitchFamily="49" charset="-122"/>
                <a:cs typeface="Times New Roman" panose="02020603050405020304" pitchFamily="18" charset="0"/>
              </a:rPr>
              <a:t>学习算法</a:t>
            </a:r>
            <a:endParaRPr lang="zh-CN" altLang="en-US" dirty="0" smtClean="0">
              <a:latin typeface="黑体" panose="02010609060101010101" pitchFamily="49" charset="-122"/>
              <a:ea typeface="黑体" panose="02010609060101010101" pitchFamily="49" charset="-122"/>
              <a:cs typeface="Times New Roman" panose="02020603050405020304" pitchFamily="18" charset="0"/>
            </a:endParaRPr>
          </a:p>
        </p:txBody>
      </p:sp>
      <p:sp>
        <p:nvSpPr>
          <p:cNvPr id="5" name="Rectangle 3"/>
          <p:cNvSpPr txBox="1">
            <a:spLocks noChangeArrowheads="1"/>
          </p:cNvSpPr>
          <p:nvPr/>
        </p:nvSpPr>
        <p:spPr bwMode="auto">
          <a:xfrm>
            <a:off x="163718" y="951579"/>
            <a:ext cx="8936038"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2500" lnSpcReduction="10000"/>
          </a:bodyPr>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marL="533400" indent="-533400" eaLnBrk="1" hangingPunct="1">
              <a:lnSpc>
                <a:spcPct val="100000"/>
              </a:lnSpc>
              <a:buFont typeface="Wingdings" panose="05000000000000000000" pitchFamily="2" charset="2"/>
              <a:buAutoNum type="arabicPeriod"/>
              <a:defRPr/>
            </a:pPr>
            <a:r>
              <a:rPr lang="zh-CN" altLang="en-US" b="1" kern="0" dirty="0" smtClean="0">
                <a:solidFill>
                  <a:srgbClr val="121328"/>
                </a:solidFill>
                <a:latin typeface="黑体" panose="02010609060101010101" pitchFamily="49" charset="-122"/>
                <a:ea typeface="黑体" panose="02010609060101010101" pitchFamily="49" charset="-122"/>
              </a:rPr>
              <a:t>对当前的数据表，建立一个节点</a:t>
            </a:r>
            <a:r>
              <a:rPr lang="en-US" altLang="zh-CN" b="1" kern="0" dirty="0" smtClean="0">
                <a:solidFill>
                  <a:srgbClr val="121328"/>
                </a:solidFill>
                <a:latin typeface="黑体" panose="02010609060101010101" pitchFamily="49" charset="-122"/>
                <a:ea typeface="黑体" panose="02010609060101010101" pitchFamily="49" charset="-122"/>
              </a:rPr>
              <a:t>N</a:t>
            </a:r>
            <a:r>
              <a:rPr lang="zh-CN" altLang="en-US" b="1" kern="0" dirty="0" smtClean="0">
                <a:solidFill>
                  <a:srgbClr val="121328"/>
                </a:solidFill>
                <a:latin typeface="黑体" panose="02010609060101010101" pitchFamily="49" charset="-122"/>
                <a:ea typeface="黑体" panose="02010609060101010101" pitchFamily="49" charset="-122"/>
              </a:rPr>
              <a:t>。</a:t>
            </a:r>
            <a:endParaRPr lang="zh-CN" altLang="en-US" b="1" kern="0" dirty="0" smtClean="0">
              <a:solidFill>
                <a:srgbClr val="121328"/>
              </a:solidFill>
              <a:latin typeface="黑体" panose="02010609060101010101" pitchFamily="49" charset="-122"/>
              <a:ea typeface="黑体" panose="02010609060101010101" pitchFamily="49" charset="-122"/>
            </a:endParaRPr>
          </a:p>
          <a:p>
            <a:pPr marL="533400" indent="-533400" eaLnBrk="1" hangingPunct="1">
              <a:lnSpc>
                <a:spcPct val="100000"/>
              </a:lnSpc>
              <a:buFont typeface="Wingdings" panose="05000000000000000000" pitchFamily="2" charset="2"/>
              <a:buAutoNum type="arabicPeriod"/>
              <a:defRPr/>
            </a:pPr>
            <a:r>
              <a:rPr lang="zh-CN" altLang="en-US" b="1" kern="0" dirty="0" smtClean="0">
                <a:solidFill>
                  <a:srgbClr val="121328"/>
                </a:solidFill>
                <a:latin typeface="黑体" panose="02010609060101010101" pitchFamily="49" charset="-122"/>
                <a:ea typeface="黑体" panose="02010609060101010101" pitchFamily="49" charset="-122"/>
              </a:rPr>
              <a:t>如果数据表中的数据都属于同一类，</a:t>
            </a:r>
            <a:r>
              <a:rPr lang="en-US" altLang="zh-CN" b="1" kern="0" dirty="0" smtClean="0">
                <a:solidFill>
                  <a:srgbClr val="121328"/>
                </a:solidFill>
                <a:latin typeface="黑体" panose="02010609060101010101" pitchFamily="49" charset="-122"/>
                <a:ea typeface="黑体" panose="02010609060101010101" pitchFamily="49" charset="-122"/>
              </a:rPr>
              <a:t>N</a:t>
            </a:r>
            <a:r>
              <a:rPr lang="zh-CN" altLang="en-US" b="1" kern="0" dirty="0" smtClean="0">
                <a:solidFill>
                  <a:srgbClr val="121328"/>
                </a:solidFill>
                <a:latin typeface="黑体" panose="02010609060101010101" pitchFamily="49" charset="-122"/>
                <a:ea typeface="黑体" panose="02010609060101010101" pitchFamily="49" charset="-122"/>
              </a:rPr>
              <a:t>就是树叶，在树叶上标上所属的那一类。</a:t>
            </a:r>
            <a:endParaRPr lang="zh-CN" altLang="en-US" b="1" kern="0" dirty="0" smtClean="0">
              <a:solidFill>
                <a:srgbClr val="121328"/>
              </a:solidFill>
              <a:latin typeface="黑体" panose="02010609060101010101" pitchFamily="49" charset="-122"/>
              <a:ea typeface="黑体" panose="02010609060101010101" pitchFamily="49" charset="-122"/>
            </a:endParaRPr>
          </a:p>
          <a:p>
            <a:pPr marL="533400" indent="-533400" eaLnBrk="1" hangingPunct="1">
              <a:lnSpc>
                <a:spcPct val="100000"/>
              </a:lnSpc>
              <a:buFont typeface="Wingdings" panose="05000000000000000000" pitchFamily="2" charset="2"/>
              <a:buAutoNum type="arabicPeriod"/>
              <a:defRPr/>
            </a:pPr>
            <a:r>
              <a:rPr lang="zh-CN" altLang="en-US" b="1" kern="0" dirty="0" smtClean="0">
                <a:solidFill>
                  <a:srgbClr val="121328"/>
                </a:solidFill>
                <a:latin typeface="黑体" panose="02010609060101010101" pitchFamily="49" charset="-122"/>
                <a:ea typeface="黑体" panose="02010609060101010101" pitchFamily="49" charset="-122"/>
              </a:rPr>
              <a:t>如果数据表中没有其他属性可以考虑，</a:t>
            </a:r>
            <a:r>
              <a:rPr lang="en-US" altLang="zh-CN" b="1" kern="0" dirty="0" smtClean="0">
                <a:solidFill>
                  <a:srgbClr val="121328"/>
                </a:solidFill>
                <a:latin typeface="黑体" panose="02010609060101010101" pitchFamily="49" charset="-122"/>
                <a:ea typeface="黑体" panose="02010609060101010101" pitchFamily="49" charset="-122"/>
              </a:rPr>
              <a:t>N</a:t>
            </a:r>
            <a:r>
              <a:rPr lang="zh-CN" altLang="en-US" b="1" kern="0" dirty="0" smtClean="0">
                <a:solidFill>
                  <a:srgbClr val="121328"/>
                </a:solidFill>
                <a:latin typeface="黑体" panose="02010609060101010101" pitchFamily="49" charset="-122"/>
                <a:ea typeface="黑体" panose="02010609060101010101" pitchFamily="49" charset="-122"/>
              </a:rPr>
              <a:t>也是树叶，按照</a:t>
            </a:r>
            <a:r>
              <a:rPr lang="zh-CN" altLang="en-US" b="1" kern="0" dirty="0" smtClean="0">
                <a:solidFill>
                  <a:srgbClr val="FF0000"/>
                </a:solidFill>
                <a:latin typeface="黑体" panose="02010609060101010101" pitchFamily="49" charset="-122"/>
                <a:ea typeface="黑体" panose="02010609060101010101" pitchFamily="49" charset="-122"/>
              </a:rPr>
              <a:t>少数服从多数</a:t>
            </a:r>
            <a:r>
              <a:rPr lang="zh-CN" altLang="en-US" b="1" kern="0" dirty="0" smtClean="0">
                <a:solidFill>
                  <a:srgbClr val="121328"/>
                </a:solidFill>
                <a:latin typeface="黑体" panose="02010609060101010101" pitchFamily="49" charset="-122"/>
                <a:ea typeface="黑体" panose="02010609060101010101" pitchFamily="49" charset="-122"/>
              </a:rPr>
              <a:t>的原则在树叶上标上所属类别。</a:t>
            </a:r>
            <a:endParaRPr lang="zh-CN" altLang="en-US" b="1" kern="0" dirty="0" smtClean="0">
              <a:solidFill>
                <a:srgbClr val="121328"/>
              </a:solidFill>
              <a:latin typeface="黑体" panose="02010609060101010101" pitchFamily="49" charset="-122"/>
              <a:ea typeface="黑体" panose="02010609060101010101" pitchFamily="49" charset="-122"/>
            </a:endParaRPr>
          </a:p>
          <a:p>
            <a:pPr marL="533400" indent="-533400" eaLnBrk="1" hangingPunct="1">
              <a:lnSpc>
                <a:spcPct val="100000"/>
              </a:lnSpc>
              <a:buFont typeface="Wingdings" panose="05000000000000000000" pitchFamily="2" charset="2"/>
              <a:buAutoNum type="arabicPeriod"/>
              <a:defRPr/>
            </a:pPr>
            <a:r>
              <a:rPr lang="zh-CN" altLang="en-US" b="1" kern="0" dirty="0" smtClean="0">
                <a:solidFill>
                  <a:srgbClr val="121328"/>
                </a:solidFill>
                <a:latin typeface="黑体" panose="02010609060101010101" pitchFamily="49" charset="-122"/>
                <a:ea typeface="黑体" panose="02010609060101010101" pitchFamily="49" charset="-122"/>
              </a:rPr>
              <a:t>否则，根据</a:t>
            </a:r>
            <a:r>
              <a:rPr lang="en-US" altLang="zh-CN" b="1" kern="0" dirty="0" smtClean="0">
                <a:solidFill>
                  <a:srgbClr val="121328"/>
                </a:solidFill>
                <a:latin typeface="黑体" panose="02010609060101010101" pitchFamily="49" charset="-122"/>
                <a:ea typeface="黑体" panose="02010609060101010101" pitchFamily="49" charset="-122"/>
              </a:rPr>
              <a:t>Information Gain</a:t>
            </a:r>
            <a:r>
              <a:rPr lang="zh-CN" altLang="en-US" b="1" kern="0" dirty="0" smtClean="0">
                <a:solidFill>
                  <a:srgbClr val="121328"/>
                </a:solidFill>
                <a:latin typeface="黑体" panose="02010609060101010101" pitchFamily="49" charset="-122"/>
                <a:ea typeface="黑体" panose="02010609060101010101" pitchFamily="49" charset="-122"/>
              </a:rPr>
              <a:t>值选出一个最佳属性作为节点</a:t>
            </a:r>
            <a:r>
              <a:rPr lang="en-US" altLang="zh-CN" b="1" kern="0" dirty="0" smtClean="0">
                <a:solidFill>
                  <a:srgbClr val="121328"/>
                </a:solidFill>
                <a:latin typeface="黑体" panose="02010609060101010101" pitchFamily="49" charset="-122"/>
                <a:ea typeface="黑体" panose="02010609060101010101" pitchFamily="49" charset="-122"/>
              </a:rPr>
              <a:t>N</a:t>
            </a:r>
            <a:r>
              <a:rPr lang="zh-CN" altLang="en-US" b="1" kern="0" dirty="0" smtClean="0">
                <a:solidFill>
                  <a:srgbClr val="121328"/>
                </a:solidFill>
                <a:latin typeface="黑体" panose="02010609060101010101" pitchFamily="49" charset="-122"/>
                <a:ea typeface="黑体" panose="02010609060101010101" pitchFamily="49" charset="-122"/>
              </a:rPr>
              <a:t>的测试属性</a:t>
            </a:r>
            <a:r>
              <a:rPr lang="en-US" altLang="zh-CN" b="1" kern="0" dirty="0" smtClean="0">
                <a:solidFill>
                  <a:srgbClr val="121328"/>
                </a:solidFill>
                <a:latin typeface="黑体" panose="02010609060101010101" pitchFamily="49" charset="-122"/>
                <a:ea typeface="黑体" panose="02010609060101010101" pitchFamily="49" charset="-122"/>
              </a:rPr>
              <a:t>A</a:t>
            </a:r>
            <a:r>
              <a:rPr lang="zh-CN" altLang="en-US" b="1" kern="0" dirty="0" smtClean="0">
                <a:solidFill>
                  <a:srgbClr val="121328"/>
                </a:solidFill>
                <a:latin typeface="黑体" panose="02010609060101010101" pitchFamily="49" charset="-122"/>
                <a:ea typeface="黑体" panose="02010609060101010101" pitchFamily="49" charset="-122"/>
              </a:rPr>
              <a:t>。</a:t>
            </a:r>
            <a:endParaRPr lang="zh-CN" altLang="en-US" b="1" kern="0" dirty="0" smtClean="0">
              <a:solidFill>
                <a:srgbClr val="121328"/>
              </a:solidFill>
              <a:latin typeface="黑体" panose="02010609060101010101" pitchFamily="49" charset="-122"/>
              <a:ea typeface="黑体" panose="02010609060101010101" pitchFamily="49" charset="-122"/>
            </a:endParaRPr>
          </a:p>
          <a:p>
            <a:pPr marL="533400" indent="-533400" eaLnBrk="1" hangingPunct="1">
              <a:lnSpc>
                <a:spcPct val="100000"/>
              </a:lnSpc>
              <a:buFont typeface="Wingdings" panose="05000000000000000000" pitchFamily="2" charset="2"/>
              <a:buAutoNum type="arabicPeriod"/>
              <a:defRPr/>
            </a:pPr>
            <a:r>
              <a:rPr lang="zh-CN" altLang="en-US" b="1" kern="0" dirty="0" smtClean="0">
                <a:solidFill>
                  <a:srgbClr val="121328"/>
                </a:solidFill>
                <a:latin typeface="黑体" panose="02010609060101010101" pitchFamily="49" charset="-122"/>
                <a:ea typeface="黑体" panose="02010609060101010101" pitchFamily="49" charset="-122"/>
              </a:rPr>
              <a:t>节点属性选定以后，对于该属性的每一个值</a:t>
            </a:r>
            <a:r>
              <a:rPr lang="en-US" altLang="zh-CN" b="1" kern="0" dirty="0" err="1" smtClean="0">
                <a:solidFill>
                  <a:srgbClr val="121328"/>
                </a:solidFill>
                <a:latin typeface="黑体" panose="02010609060101010101" pitchFamily="49" charset="-122"/>
                <a:ea typeface="黑体" panose="02010609060101010101" pitchFamily="49" charset="-122"/>
              </a:rPr>
              <a:t>a</a:t>
            </a:r>
            <a:r>
              <a:rPr lang="en-US" altLang="zh-CN" b="1" kern="0" baseline="-25000" dirty="0" err="1" smtClean="0">
                <a:solidFill>
                  <a:srgbClr val="121328"/>
                </a:solidFill>
                <a:latin typeface="黑体" panose="02010609060101010101" pitchFamily="49" charset="-122"/>
                <a:ea typeface="黑体" panose="02010609060101010101" pitchFamily="49" charset="-122"/>
              </a:rPr>
              <a:t>i</a:t>
            </a:r>
            <a:r>
              <a:rPr lang="zh-CN" altLang="en-US" b="1" kern="0" dirty="0" smtClean="0">
                <a:solidFill>
                  <a:srgbClr val="121328"/>
                </a:solidFill>
                <a:latin typeface="黑体" panose="02010609060101010101" pitchFamily="49" charset="-122"/>
                <a:ea typeface="黑体" panose="02010609060101010101" pitchFamily="49" charset="-122"/>
              </a:rPr>
              <a:t>：</a:t>
            </a:r>
            <a:endParaRPr lang="zh-CN" altLang="en-US" b="1" kern="0" dirty="0" smtClean="0">
              <a:solidFill>
                <a:srgbClr val="121328"/>
              </a:solidFill>
              <a:latin typeface="黑体" panose="02010609060101010101" pitchFamily="49" charset="-122"/>
              <a:ea typeface="黑体" panose="02010609060101010101" pitchFamily="49" charset="-122"/>
            </a:endParaRPr>
          </a:p>
          <a:p>
            <a:pPr marL="914400" lvl="1" indent="-457200" eaLnBrk="1" hangingPunct="1">
              <a:lnSpc>
                <a:spcPct val="100000"/>
              </a:lnSpc>
              <a:buFont typeface="Wingdings" panose="05000000000000000000" pitchFamily="2" charset="2"/>
              <a:buChar char="w"/>
              <a:defRPr/>
            </a:pPr>
            <a:r>
              <a:rPr lang="zh-CN" altLang="en-US" b="1" kern="0" dirty="0" smtClean="0">
                <a:solidFill>
                  <a:srgbClr val="121328"/>
                </a:solidFill>
                <a:latin typeface="黑体" panose="02010609060101010101" pitchFamily="49" charset="-122"/>
                <a:ea typeface="黑体" panose="02010609060101010101" pitchFamily="49" charset="-122"/>
              </a:rPr>
              <a:t>从</a:t>
            </a:r>
            <a:r>
              <a:rPr lang="en-US" altLang="zh-CN" b="1" kern="0" dirty="0" smtClean="0">
                <a:solidFill>
                  <a:srgbClr val="121328"/>
                </a:solidFill>
                <a:latin typeface="黑体" panose="02010609060101010101" pitchFamily="49" charset="-122"/>
                <a:ea typeface="黑体" panose="02010609060101010101" pitchFamily="49" charset="-122"/>
              </a:rPr>
              <a:t>N</a:t>
            </a:r>
            <a:r>
              <a:rPr lang="zh-CN" altLang="en-US" b="1" kern="0" dirty="0" smtClean="0">
                <a:solidFill>
                  <a:srgbClr val="121328"/>
                </a:solidFill>
                <a:latin typeface="黑体" panose="02010609060101010101" pitchFamily="49" charset="-122"/>
                <a:ea typeface="黑体" panose="02010609060101010101" pitchFamily="49" charset="-122"/>
              </a:rPr>
              <a:t>生成一个</a:t>
            </a:r>
            <a:r>
              <a:rPr lang="en-US" altLang="zh-CN" b="1" kern="0" dirty="0" smtClean="0">
                <a:solidFill>
                  <a:srgbClr val="121328"/>
                </a:solidFill>
                <a:latin typeface="黑体" panose="02010609060101010101" pitchFamily="49" charset="-122"/>
                <a:ea typeface="黑体" panose="02010609060101010101" pitchFamily="49" charset="-122"/>
              </a:rPr>
              <a:t>A=</a:t>
            </a:r>
            <a:r>
              <a:rPr lang="en-US" altLang="zh-CN" b="1" kern="0" dirty="0" err="1" smtClean="0">
                <a:solidFill>
                  <a:srgbClr val="121328"/>
                </a:solidFill>
                <a:latin typeface="黑体" panose="02010609060101010101" pitchFamily="49" charset="-122"/>
                <a:ea typeface="黑体" panose="02010609060101010101" pitchFamily="49" charset="-122"/>
              </a:rPr>
              <a:t>a</a:t>
            </a:r>
            <a:r>
              <a:rPr lang="en-US" altLang="zh-CN" b="1" kern="0" baseline="-25000" dirty="0" err="1" smtClean="0">
                <a:solidFill>
                  <a:srgbClr val="121328"/>
                </a:solidFill>
                <a:latin typeface="黑体" panose="02010609060101010101" pitchFamily="49" charset="-122"/>
                <a:ea typeface="黑体" panose="02010609060101010101" pitchFamily="49" charset="-122"/>
                <a:cs typeface="+mn-cs"/>
              </a:rPr>
              <a:t>i</a:t>
            </a:r>
            <a:r>
              <a:rPr lang="zh-CN" altLang="en-US" b="1" kern="0" dirty="0" smtClean="0">
                <a:solidFill>
                  <a:srgbClr val="121328"/>
                </a:solidFill>
                <a:latin typeface="黑体" panose="02010609060101010101" pitchFamily="49" charset="-122"/>
                <a:ea typeface="黑体" panose="02010609060101010101" pitchFamily="49" charset="-122"/>
              </a:rPr>
              <a:t>的分支， 并将数据表中与该分支有关的数据收集形成分支节点的数据表，在表中删除节点属性那一栏。</a:t>
            </a:r>
            <a:endParaRPr lang="zh-CN" altLang="en-US" b="1" kern="0" dirty="0" smtClean="0">
              <a:solidFill>
                <a:srgbClr val="121328"/>
              </a:solidFill>
              <a:latin typeface="黑体" panose="02010609060101010101" pitchFamily="49" charset="-122"/>
              <a:ea typeface="黑体" panose="02010609060101010101" pitchFamily="49" charset="-122"/>
            </a:endParaRPr>
          </a:p>
          <a:p>
            <a:pPr marL="914400" lvl="1" indent="-457200" eaLnBrk="1" hangingPunct="1">
              <a:lnSpc>
                <a:spcPct val="100000"/>
              </a:lnSpc>
              <a:buFont typeface="Wingdings" panose="05000000000000000000" pitchFamily="2" charset="2"/>
              <a:buChar char="w"/>
              <a:defRPr/>
            </a:pPr>
            <a:r>
              <a:rPr lang="zh-CN" altLang="en-US" b="1" kern="0" dirty="0" smtClean="0">
                <a:solidFill>
                  <a:srgbClr val="121328"/>
                </a:solidFill>
                <a:latin typeface="黑体" panose="02010609060101010101" pitchFamily="49" charset="-122"/>
                <a:ea typeface="黑体" panose="02010609060101010101" pitchFamily="49" charset="-122"/>
              </a:rPr>
              <a:t>如果分支数据表非空，则运用以上算法从该节点建立子树。</a:t>
            </a:r>
            <a:endParaRPr lang="en-US" altLang="zh-CN" b="1" kern="0" dirty="0" smtClean="0">
              <a:solidFill>
                <a:srgbClr val="121328"/>
              </a:solidFill>
              <a:latin typeface="黑体" panose="02010609060101010101" pitchFamily="49" charset="-122"/>
              <a:ea typeface="黑体" panose="02010609060101010101" pitchFamily="49" charset="-122"/>
            </a:endParaRPr>
          </a:p>
          <a:p>
            <a:pPr marL="914400" lvl="1" indent="-457200" eaLnBrk="1" hangingPunct="1">
              <a:lnSpc>
                <a:spcPct val="100000"/>
              </a:lnSpc>
              <a:buFont typeface="Wingdings" panose="05000000000000000000" pitchFamily="2" charset="2"/>
              <a:buChar char="w"/>
              <a:defRPr/>
            </a:pPr>
            <a:r>
              <a:rPr lang="zh-CN" altLang="en-US" b="1" kern="0" dirty="0" smtClean="0">
                <a:solidFill>
                  <a:srgbClr val="121328"/>
                </a:solidFill>
                <a:latin typeface="黑体" panose="02010609060101010101" pitchFamily="49" charset="-122"/>
                <a:ea typeface="黑体" panose="02010609060101010101" pitchFamily="49" charset="-122"/>
              </a:rPr>
              <a:t>递归上述过程</a:t>
            </a:r>
            <a:r>
              <a:rPr lang="zh-CN" altLang="en-US" kern="0" dirty="0" smtClean="0">
                <a:latin typeface="黑体" panose="02010609060101010101" pitchFamily="49" charset="-122"/>
                <a:ea typeface="黑体" panose="02010609060101010101" pitchFamily="49" charset="-122"/>
              </a:rPr>
              <a:t>  </a:t>
            </a:r>
            <a:endParaRPr lang="zh-CN" altLang="en-US" kern="0" dirty="0" smtClean="0">
              <a:latin typeface="黑体" panose="02010609060101010101" pitchFamily="49" charset="-122"/>
              <a:ea typeface="黑体" panose="02010609060101010101" pitchFamily="49" charset="-122"/>
            </a:endParaRPr>
          </a:p>
        </p:txBody>
      </p:sp>
      <p:sp>
        <p:nvSpPr>
          <p:cNvPr id="6" name="矩形 5"/>
          <p:cNvSpPr/>
          <p:nvPr/>
        </p:nvSpPr>
        <p:spPr>
          <a:xfrm>
            <a:off x="1156547" y="5955379"/>
            <a:ext cx="7432158" cy="584775"/>
          </a:xfrm>
          <a:prstGeom prst="rect">
            <a:avLst/>
          </a:prstGeom>
        </p:spPr>
        <p:txBody>
          <a:bodyPr wrap="square">
            <a:spAutoFit/>
          </a:bodyPr>
          <a:lstStyle/>
          <a:p>
            <a:pPr marL="342900" lvl="1" indent="-342900">
              <a:buFont typeface="Arial" panose="020B0604020202020204" pitchFamily="34" charset="0"/>
              <a:buChar char="•"/>
            </a:pPr>
            <a:r>
              <a:rPr lang="en-US" altLang="zh-CN" sz="3200" dirty="0"/>
              <a:t>C</a:t>
            </a:r>
            <a:r>
              <a:rPr lang="zh-CN" altLang="en-US" sz="3200" dirty="0"/>
              <a:t>源码：</a:t>
            </a:r>
            <a:r>
              <a:rPr lang="en-US" altLang="zh-CN" sz="3200" dirty="0">
                <a:hlinkClick r:id="rId1"/>
              </a:rPr>
              <a:t>http://id3alg.altervista.org/</a:t>
            </a:r>
            <a:endParaRPr lang="en-US" altLang="zh-CN"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0" y="-415747"/>
            <a:ext cx="8880764" cy="1048410"/>
          </a:xfrm>
        </p:spPr>
        <p:txBody>
          <a:bodyPr/>
          <a:lstStyle/>
          <a:p>
            <a:pPr eaLnBrk="1" hangingPunct="1"/>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ID3</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算法应用：</a:t>
            </a:r>
            <a:r>
              <a:rPr kumimoji="1" lang="zh-CN" altLang="en-US" sz="3200" dirty="0" smtClean="0"/>
              <a:t>星期六</a:t>
            </a:r>
            <a:r>
              <a:rPr kumimoji="1" lang="zh-CN" altLang="en-US" sz="3200" dirty="0"/>
              <a:t>上午是否适合打网球</a:t>
            </a:r>
            <a:endParaRPr kumimoji="1" lang="zh-CN" altLang="en-US" sz="3200" dirty="0"/>
          </a:p>
        </p:txBody>
      </p:sp>
      <p:sp>
        <p:nvSpPr>
          <p:cNvPr id="20482" name="灯片编号占位符 3"/>
          <p:cNvSpPr>
            <a:spLocks noGrp="1"/>
          </p:cNvSpPr>
          <p:nvPr>
            <p:ph type="sldNum" sz="quarter" idx="4294967295"/>
          </p:nvPr>
        </p:nvSpPr>
        <p:spPr>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fld id="{861DE87E-2A48-4F2C-93EE-8E567276B85D}" type="slidenum">
              <a:rPr kumimoji="0" lang="en-US" altLang="zh-CN" b="0"/>
            </a:fld>
            <a:endParaRPr kumimoji="0" lang="en-US" altLang="zh-CN" b="0"/>
          </a:p>
        </p:txBody>
      </p:sp>
      <p:pic>
        <p:nvPicPr>
          <p:cNvPr id="20484" name="Picture 4" descr="MCj0079135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852" y="3429002"/>
            <a:ext cx="1743075"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7" descr="MCj0336163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8365" y="3235327"/>
            <a:ext cx="3195637"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8" descr="MCj0421026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4365627"/>
            <a:ext cx="2808288"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 Box 9"/>
          <p:cNvSpPr txBox="1">
            <a:spLocks noChangeArrowheads="1"/>
          </p:cNvSpPr>
          <p:nvPr/>
        </p:nvSpPr>
        <p:spPr bwMode="auto">
          <a:xfrm>
            <a:off x="323850" y="1268413"/>
            <a:ext cx="76327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t>汤姆家附近有了网球场，他经常去那里看网球比赛</a:t>
            </a:r>
            <a:endParaRPr lang="zh-CN" altLang="en-US" sz="2000" dirty="0"/>
          </a:p>
          <a:p>
            <a:pPr eaLnBrk="1" hangingPunct="1"/>
            <a:r>
              <a:rPr lang="zh-CN" altLang="en-US" sz="2000" dirty="0"/>
              <a:t>但网球比赛是否举行，要根据天气情况而定</a:t>
            </a:r>
            <a:endParaRPr lang="zh-CN" altLang="en-US" sz="2000" dirty="0"/>
          </a:p>
          <a:p>
            <a:pPr eaLnBrk="1" hangingPunct="1"/>
            <a:r>
              <a:rPr lang="zh-CN" altLang="en-US" sz="2000" dirty="0"/>
              <a:t>汤姆可不想白跑一趟</a:t>
            </a:r>
            <a:endParaRPr lang="zh-CN" altLang="en-US" sz="2000" dirty="0"/>
          </a:p>
          <a:p>
            <a:pPr eaLnBrk="1" hangingPunct="1"/>
            <a:r>
              <a:rPr lang="zh-CN" altLang="en-US" sz="2000" dirty="0"/>
              <a:t>汤姆刚上学习了机器学习课程</a:t>
            </a:r>
            <a:endParaRPr lang="zh-CN" altLang="en-US" sz="2000" dirty="0"/>
          </a:p>
          <a:p>
            <a:pPr eaLnBrk="1" hangingPunct="1"/>
            <a:r>
              <a:rPr lang="zh-CN" altLang="en-US" sz="2000" dirty="0"/>
              <a:t>于是，他根据自己手工记录数据，设计了一个自动判断器。</a:t>
            </a:r>
            <a:endParaRPr lang="zh-CN" altLang="en-US" sz="20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ChangeArrowheads="1"/>
          </p:cNvSpPr>
          <p:nvPr/>
        </p:nvSpPr>
        <p:spPr bwMode="auto">
          <a:xfrm>
            <a:off x="809625" y="2214565"/>
            <a:ext cx="7958138"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endParaRPr kumimoji="0" lang="zh-CN" altLang="zh-CN" sz="3000" b="0"/>
          </a:p>
        </p:txBody>
      </p:sp>
      <p:sp>
        <p:nvSpPr>
          <p:cNvPr id="21510" name="Oval 7"/>
          <p:cNvSpPr>
            <a:spLocks noChangeArrowheads="1"/>
          </p:cNvSpPr>
          <p:nvPr/>
        </p:nvSpPr>
        <p:spPr bwMode="auto">
          <a:xfrm>
            <a:off x="6877050" y="1117600"/>
            <a:ext cx="1944688" cy="649287"/>
          </a:xfrm>
          <a:prstGeom prst="ellipse">
            <a:avLst/>
          </a:prstGeom>
          <a:noFill/>
          <a:ln w="9525">
            <a:solidFill>
              <a:srgbClr val="00FF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1" name="Line 8"/>
          <p:cNvSpPr>
            <a:spLocks noChangeShapeType="1"/>
          </p:cNvSpPr>
          <p:nvPr/>
        </p:nvSpPr>
        <p:spPr bwMode="auto">
          <a:xfrm>
            <a:off x="7740652" y="1916113"/>
            <a:ext cx="358775" cy="10080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12" name="Text Box 9"/>
          <p:cNvSpPr txBox="1">
            <a:spLocks noChangeArrowheads="1"/>
          </p:cNvSpPr>
          <p:nvPr/>
        </p:nvSpPr>
        <p:spPr bwMode="auto">
          <a:xfrm>
            <a:off x="8163720" y="2774569"/>
            <a:ext cx="936625" cy="83099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anose="020B0604020202020204" pitchFamily="34" charset="0"/>
                <a:ea typeface="宋体" panose="02010600030101010101" pitchFamily="2" charset="-122"/>
              </a:defRPr>
            </a:lvl1pPr>
            <a:lvl2pPr marL="742950" indent="-285750" eaLnBrk="0" hangingPunct="0">
              <a:defRPr kumimoji="1" b="1">
                <a:solidFill>
                  <a:schemeClr val="tx1"/>
                </a:solidFill>
                <a:latin typeface="Arial" panose="020B0604020202020204" pitchFamily="34" charset="0"/>
                <a:ea typeface="宋体" panose="02010600030101010101" pitchFamily="2" charset="-122"/>
              </a:defRPr>
            </a:lvl2pPr>
            <a:lvl3pPr marL="1143000" indent="-228600" eaLnBrk="0" hangingPunct="0">
              <a:defRPr kumimoji="1" b="1">
                <a:solidFill>
                  <a:schemeClr val="tx1"/>
                </a:solidFill>
                <a:latin typeface="Arial" panose="020B0604020202020204" pitchFamily="34" charset="0"/>
                <a:ea typeface="宋体" panose="02010600030101010101" pitchFamily="2" charset="-122"/>
              </a:defRPr>
            </a:lvl3pPr>
            <a:lvl4pPr marL="1600200" indent="-228600" eaLnBrk="0" hangingPunct="0">
              <a:defRPr kumimoji="1" b="1">
                <a:solidFill>
                  <a:schemeClr val="tx1"/>
                </a:solidFill>
                <a:latin typeface="Arial" panose="020B0604020202020204" pitchFamily="34" charset="0"/>
                <a:ea typeface="宋体" panose="02010600030101010101" pitchFamily="2" charset="-122"/>
              </a:defRPr>
            </a:lvl4pPr>
            <a:lvl5pPr marL="2057400" indent="-228600" eaLnBrk="0" hangingPunct="0">
              <a:defRPr kumimoji="1"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a:latin typeface="Times New Roman" panose="02020603050405020304" pitchFamily="18" charset="0"/>
              </a:rPr>
              <a:t>目标属性</a:t>
            </a:r>
            <a:endParaRPr lang="zh-CN" altLang="en-US"/>
          </a:p>
        </p:txBody>
      </p:sp>
      <p:pic>
        <p:nvPicPr>
          <p:cNvPr id="21513" name="Picture 10" descr="MCj0191903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99" y="2"/>
            <a:ext cx="205105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1" descr="MCj0232180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0650" y="0"/>
            <a:ext cx="1403350"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Group 4"/>
          <p:cNvGraphicFramePr>
            <a:graphicFrameLocks noGrp="1"/>
          </p:cNvGraphicFramePr>
          <p:nvPr/>
        </p:nvGraphicFramePr>
        <p:xfrm>
          <a:off x="881064" y="1179224"/>
          <a:ext cx="7615238" cy="5486400"/>
        </p:xfrm>
        <a:graphic>
          <a:graphicData uri="http://schemas.openxmlformats.org/drawingml/2006/table">
            <a:tbl>
              <a:tblPr/>
              <a:tblGrid>
                <a:gridCol w="833714"/>
                <a:gridCol w="1262138"/>
                <a:gridCol w="1730932"/>
                <a:gridCol w="1290034"/>
                <a:gridCol w="1126738"/>
                <a:gridCol w="1371682"/>
              </a:tblGrid>
              <a:tr h="2127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Day</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Outlook</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Humidity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Wind</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alpha val="50000"/>
                      </a:schemeClr>
                    </a:solidFill>
                  </a:tcPr>
                </a:tc>
              </a:tr>
              <a:tr h="269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D1</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D2</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D3</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69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D4</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D5</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D6</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69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D7</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D8</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D9</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69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D10</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D11</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D12</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69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D13</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D14</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2" name="AutoShape 118"/>
          <p:cNvSpPr>
            <a:spLocks noChangeArrowheads="1"/>
          </p:cNvSpPr>
          <p:nvPr/>
        </p:nvSpPr>
        <p:spPr bwMode="auto">
          <a:xfrm>
            <a:off x="6623050" y="5127772"/>
            <a:ext cx="2520950" cy="457200"/>
          </a:xfrm>
          <a:prstGeom prst="cloudCallout">
            <a:avLst>
              <a:gd name="adj1" fmla="val -11032"/>
              <a:gd name="adj2" fmla="val 183236"/>
            </a:avLst>
          </a:prstGeom>
          <a:solidFill>
            <a:schemeClr val="accent1"/>
          </a:solidFill>
          <a:ln w="9525">
            <a:solidFill>
              <a:schemeClr val="tx1"/>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kumimoji="1" lang="en-US" altLang="zh-CN" sz="1800" dirty="0">
                <a:solidFill>
                  <a:srgbClr val="FF0066"/>
                </a:solidFill>
                <a:latin typeface="Times New Roman" panose="02020603050405020304" pitchFamily="18" charset="0"/>
              </a:rPr>
              <a:t>Play Tennis?</a:t>
            </a:r>
            <a:endParaRPr kumimoji="1" lang="en-US" altLang="zh-CN" sz="1800" dirty="0">
              <a:solidFill>
                <a:srgbClr val="FF0066"/>
              </a:solidFill>
              <a:latin typeface="Times New Roman" panose="02020603050405020304" pitchFamily="18" charset="0"/>
            </a:endParaRPr>
          </a:p>
          <a:p>
            <a:pPr algn="ctr">
              <a:lnSpc>
                <a:spcPct val="100000"/>
              </a:lnSpc>
              <a:spcBef>
                <a:spcPct val="0"/>
              </a:spcBef>
              <a:buClrTx/>
              <a:buSzTx/>
              <a:buFontTx/>
              <a:buNone/>
            </a:pPr>
            <a:endParaRPr kumimoji="1" lang="zh-CN" altLang="en-US" sz="180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339725" y="1182688"/>
            <a:ext cx="6713538" cy="3527425"/>
          </a:xfrm>
        </p:spPr>
        <p:txBody>
          <a:bodyPr/>
          <a:lstStyle/>
          <a:p>
            <a:pPr eaLnBrk="1" hangingPunct="1"/>
            <a:r>
              <a:rPr lang="zh-CN" altLang="en-US" smtClean="0">
                <a:latin typeface="Times New Roman" panose="02020603050405020304" pitchFamily="18" charset="0"/>
                <a:ea typeface="黑体" panose="02010609060101010101" pitchFamily="49" charset="-122"/>
                <a:cs typeface="Times New Roman" panose="02020603050405020304" pitchFamily="18" charset="0"/>
              </a:rPr>
              <a:t>对样本分类的信息熵为：</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zh-CN" altLang="en-US" smtClean="0">
                <a:latin typeface="Times New Roman" panose="02020603050405020304" pitchFamily="18" charset="0"/>
                <a:ea typeface="黑体" panose="02010609060101010101" pitchFamily="49" charset="-122"/>
                <a:cs typeface="Times New Roman" panose="02020603050405020304" pitchFamily="18" charset="0"/>
              </a:rPr>
              <a:t>以属性“</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outlook”</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为例计算信息增益</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zh-CN" altLang="en-US" smtClean="0">
                <a:latin typeface="Times New Roman" panose="02020603050405020304" pitchFamily="18" charset="0"/>
                <a:ea typeface="黑体" panose="02010609060101010101" pitchFamily="49" charset="-122"/>
                <a:cs typeface="Times New Roman" panose="02020603050405020304" pitchFamily="18" charset="0"/>
              </a:rPr>
              <a:t>  属性“</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outlook”</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有</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个取值，分别</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zh-CN" altLang="en-US" smtClean="0">
                <a:latin typeface="Times New Roman" panose="02020603050405020304" pitchFamily="18" charset="0"/>
                <a:ea typeface="黑体" panose="02010609060101010101" pitchFamily="49" charset="-122"/>
                <a:cs typeface="Times New Roman" panose="02020603050405020304" pitchFamily="18" charset="0"/>
              </a:rPr>
              <a:t>   为</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Sunny</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Overcast</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Rain</a:t>
            </a:r>
            <a:endParaRPr lang="en-US" altLang="zh-CN" smtClean="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738756" name="Group 4"/>
          <p:cNvGraphicFramePr>
            <a:graphicFrameLocks noGrp="1"/>
          </p:cNvGraphicFramePr>
          <p:nvPr/>
        </p:nvGraphicFramePr>
        <p:xfrm>
          <a:off x="7553325" y="1119188"/>
          <a:ext cx="1336675" cy="5045117"/>
        </p:xfrm>
        <a:graphic>
          <a:graphicData uri="http://schemas.openxmlformats.org/drawingml/2006/table">
            <a:tbl>
              <a:tblPr/>
              <a:tblGrid>
                <a:gridCol w="1336675"/>
              </a:tblGrid>
              <a:tr h="3514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33526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7015" name="Object 40"/>
          <p:cNvGraphicFramePr>
            <a:graphicFrameLocks noChangeAspect="1"/>
          </p:cNvGraphicFramePr>
          <p:nvPr/>
        </p:nvGraphicFramePr>
        <p:xfrm>
          <a:off x="1042988" y="1970088"/>
          <a:ext cx="4495800" cy="762000"/>
        </p:xfrm>
        <a:graphic>
          <a:graphicData uri="http://schemas.openxmlformats.org/presentationml/2006/ole">
            <mc:AlternateContent xmlns:mc="http://schemas.openxmlformats.org/markup-compatibility/2006">
              <mc:Choice xmlns:v="urn:schemas-microsoft-com:vml" Requires="v">
                <p:oleObj spid="_x0000_s252986" name="Equation" r:id="rId1" imgW="2578100" imgH="393700" progId="">
                  <p:embed/>
                </p:oleObj>
              </mc:Choice>
              <mc:Fallback>
                <p:oleObj name="Equation" r:id="rId1" imgW="2578100" imgH="393700" progId="">
                  <p:embed/>
                  <p:pic>
                    <p:nvPicPr>
                      <p:cNvPr id="0" name="图片 2529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970088"/>
                        <a:ext cx="4495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8793" name="Group 41"/>
          <p:cNvGraphicFramePr>
            <a:graphicFrameLocks noGrp="1"/>
          </p:cNvGraphicFramePr>
          <p:nvPr/>
        </p:nvGraphicFramePr>
        <p:xfrm>
          <a:off x="6097588" y="1119188"/>
          <a:ext cx="1206500" cy="5053154"/>
        </p:xfrm>
        <a:graphic>
          <a:graphicData uri="http://schemas.openxmlformats.org/drawingml/2006/table">
            <a:tbl>
              <a:tblPr/>
              <a:tblGrid>
                <a:gridCol w="1206500"/>
              </a:tblGrid>
              <a:tr h="3598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Outlook</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35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7050" name="标题 1"/>
          <p:cNvSpPr>
            <a:spLocks noGrp="1"/>
          </p:cNvSpPr>
          <p:nvPr>
            <p:ph type="title"/>
          </p:nvPr>
        </p:nvSpPr>
        <p:spPr>
          <a:xfrm>
            <a:off x="339725" y="-33338"/>
            <a:ext cx="8370888" cy="609601"/>
          </a:xfrm>
        </p:spPr>
        <p:txBody>
          <a:bodyPr/>
          <a:lstStyle/>
          <a:p>
            <a:endParaRPr lang="zh-CN" altLang="en-US"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38793"/>
                                        </p:tgtEl>
                                        <p:attrNameLst>
                                          <p:attrName>style.visibility</p:attrName>
                                        </p:attrNameLst>
                                      </p:cBhvr>
                                      <p:to>
                                        <p:strVal val="visible"/>
                                      </p:to>
                                    </p:set>
                                    <p:animEffect transition="in" filter="fade">
                                      <p:cBhvr>
                                        <p:cTn id="7" dur="1000"/>
                                        <p:tgtEl>
                                          <p:spTgt spid="1738793"/>
                                        </p:tgtEl>
                                      </p:cBhvr>
                                    </p:animEffect>
                                    <p:anim calcmode="lin" valueType="num">
                                      <p:cBhvr>
                                        <p:cTn id="8" dur="1000" fill="hold"/>
                                        <p:tgtEl>
                                          <p:spTgt spid="1738793"/>
                                        </p:tgtEl>
                                        <p:attrNameLst>
                                          <p:attrName>ppt_x</p:attrName>
                                        </p:attrNameLst>
                                      </p:cBhvr>
                                      <p:tavLst>
                                        <p:tav tm="0">
                                          <p:val>
                                            <p:strVal val="#ppt_x"/>
                                          </p:val>
                                        </p:tav>
                                        <p:tav tm="100000">
                                          <p:val>
                                            <p:strVal val="#ppt_x"/>
                                          </p:val>
                                        </p:tav>
                                      </p:tavLst>
                                    </p:anim>
                                    <p:anim calcmode="lin" valueType="num">
                                      <p:cBhvr>
                                        <p:cTn id="9" dur="1000" fill="hold"/>
                                        <p:tgtEl>
                                          <p:spTgt spid="17387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9635">
                                            <p:txEl>
                                              <p:pRg st="3" end="3"/>
                                            </p:txEl>
                                          </p:spTgt>
                                        </p:tgtEl>
                                        <p:attrNameLst>
                                          <p:attrName>style.visibility</p:attrName>
                                        </p:attrNameLst>
                                      </p:cBhvr>
                                      <p:to>
                                        <p:strVal val="visible"/>
                                      </p:to>
                                    </p:set>
                                    <p:animEffect transition="in" filter="fade">
                                      <p:cBhvr>
                                        <p:cTn id="14" dur="1000"/>
                                        <p:tgtEl>
                                          <p:spTgt spid="69635">
                                            <p:txEl>
                                              <p:pRg st="3" end="3"/>
                                            </p:txEl>
                                          </p:spTgt>
                                        </p:tgtEl>
                                      </p:cBhvr>
                                    </p:animEffect>
                                    <p:anim calcmode="lin" valueType="num">
                                      <p:cBhvr>
                                        <p:cTn id="15" dur="1000" fill="hold"/>
                                        <p:tgtEl>
                                          <p:spTgt spid="6963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69635">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9635">
                                            <p:txEl>
                                              <p:pRg st="4" end="4"/>
                                            </p:txEl>
                                          </p:spTgt>
                                        </p:tgtEl>
                                        <p:attrNameLst>
                                          <p:attrName>style.visibility</p:attrName>
                                        </p:attrNameLst>
                                      </p:cBhvr>
                                      <p:to>
                                        <p:strVal val="visible"/>
                                      </p:to>
                                    </p:set>
                                    <p:animEffect transition="in" filter="fade">
                                      <p:cBhvr>
                                        <p:cTn id="19" dur="1000"/>
                                        <p:tgtEl>
                                          <p:spTgt spid="69635">
                                            <p:txEl>
                                              <p:pRg st="4" end="4"/>
                                            </p:txEl>
                                          </p:spTgt>
                                        </p:tgtEl>
                                      </p:cBhvr>
                                    </p:animEffect>
                                    <p:anim calcmode="lin" valueType="num">
                                      <p:cBhvr>
                                        <p:cTn id="20" dur="1000" fill="hold"/>
                                        <p:tgtEl>
                                          <p:spTgt spid="6963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9635">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9635">
                                            <p:txEl>
                                              <p:pRg st="5" end="5"/>
                                            </p:txEl>
                                          </p:spTgt>
                                        </p:tgtEl>
                                        <p:attrNameLst>
                                          <p:attrName>style.visibility</p:attrName>
                                        </p:attrNameLst>
                                      </p:cBhvr>
                                      <p:to>
                                        <p:strVal val="visible"/>
                                      </p:to>
                                    </p:set>
                                    <p:animEffect transition="in" filter="fade">
                                      <p:cBhvr>
                                        <p:cTn id="24" dur="1000"/>
                                        <p:tgtEl>
                                          <p:spTgt spid="69635">
                                            <p:txEl>
                                              <p:pRg st="5" end="5"/>
                                            </p:txEl>
                                          </p:spTgt>
                                        </p:tgtEl>
                                      </p:cBhvr>
                                    </p:animEffect>
                                    <p:anim calcmode="lin" valueType="num">
                                      <p:cBhvr>
                                        <p:cTn id="25" dur="1000" fill="hold"/>
                                        <p:tgtEl>
                                          <p:spTgt spid="6963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696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3"/>
          <p:cNvGraphicFramePr>
            <a:graphicFrameLocks noGrp="1" noChangeAspect="1"/>
          </p:cNvGraphicFramePr>
          <p:nvPr>
            <p:ph idx="1"/>
          </p:nvPr>
        </p:nvGraphicFramePr>
        <p:xfrm>
          <a:off x="1193800" y="2905125"/>
          <a:ext cx="4400550" cy="830263"/>
        </p:xfrm>
        <a:graphic>
          <a:graphicData uri="http://schemas.openxmlformats.org/presentationml/2006/ole">
            <mc:AlternateContent xmlns:mc="http://schemas.openxmlformats.org/markup-compatibility/2006">
              <mc:Choice xmlns:v="urn:schemas-microsoft-com:vml" Requires="v">
                <p:oleObj spid="_x0000_s254178" name="Equation" r:id="rId1" imgW="2463800" imgH="393700" progId="">
                  <p:embed/>
                </p:oleObj>
              </mc:Choice>
              <mc:Fallback>
                <p:oleObj name="Equation" r:id="rId1" imgW="2463800" imgH="393700" progId="">
                  <p:embed/>
                  <p:pic>
                    <p:nvPicPr>
                      <p:cNvPr id="0" name="图片 25417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2905125"/>
                        <a:ext cx="4400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9780" name="Group 4"/>
          <p:cNvGraphicFramePr>
            <a:graphicFrameLocks noGrp="1"/>
          </p:cNvGraphicFramePr>
          <p:nvPr/>
        </p:nvGraphicFramePr>
        <p:xfrm>
          <a:off x="754063" y="3797300"/>
          <a:ext cx="1778000" cy="1828800"/>
        </p:xfrm>
        <a:graphic>
          <a:graphicData uri="http://schemas.openxmlformats.org/drawingml/2006/table">
            <a:tbl>
              <a:tblPr/>
              <a:tblGrid>
                <a:gridCol w="939950"/>
                <a:gridCol w="838050"/>
              </a:tblGrid>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Outlook</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9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92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Rain</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4" marR="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9050" name="Object 27"/>
          <p:cNvGraphicFramePr>
            <a:graphicFrameLocks noGrp="1" noChangeAspect="1"/>
          </p:cNvGraphicFramePr>
          <p:nvPr>
            <p:ph idx="4294967295"/>
          </p:nvPr>
        </p:nvGraphicFramePr>
        <p:xfrm>
          <a:off x="2795588" y="1392238"/>
          <a:ext cx="5067300" cy="827087"/>
        </p:xfrm>
        <a:graphic>
          <a:graphicData uri="http://schemas.openxmlformats.org/presentationml/2006/ole">
            <mc:AlternateContent xmlns:mc="http://schemas.openxmlformats.org/markup-compatibility/2006">
              <mc:Choice xmlns:v="urn:schemas-microsoft-com:vml" Requires="v">
                <p:oleObj spid="_x0000_s254179" name="Equation" r:id="rId3" imgW="2603500" imgH="393700" progId="">
                  <p:embed/>
                </p:oleObj>
              </mc:Choice>
              <mc:Fallback>
                <p:oleObj name="Equation" r:id="rId3" imgW="2603500" imgH="393700" progId="">
                  <p:embed/>
                  <p:pic>
                    <p:nvPicPr>
                      <p:cNvPr id="0" name="图片 25417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1392238"/>
                        <a:ext cx="50673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9804" name="Group 28"/>
          <p:cNvGraphicFramePr>
            <a:graphicFrameLocks noGrp="1"/>
          </p:cNvGraphicFramePr>
          <p:nvPr/>
        </p:nvGraphicFramePr>
        <p:xfrm>
          <a:off x="6034088" y="2614613"/>
          <a:ext cx="1828800" cy="1371600"/>
        </p:xfrm>
        <a:graphic>
          <a:graphicData uri="http://schemas.openxmlformats.org/drawingml/2006/table">
            <a:tbl>
              <a:tblPr/>
              <a:tblGrid>
                <a:gridCol w="990600"/>
                <a:gridCol w="838200"/>
              </a:tblGrid>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Outlook</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Overcast</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bl>
          </a:graphicData>
        </a:graphic>
      </p:graphicFrame>
      <p:graphicFrame>
        <p:nvGraphicFramePr>
          <p:cNvPr id="1739824" name="Group 48"/>
          <p:cNvGraphicFramePr>
            <a:graphicFrameLocks noGrp="1"/>
          </p:cNvGraphicFramePr>
          <p:nvPr/>
        </p:nvGraphicFramePr>
        <p:xfrm>
          <a:off x="728663" y="968375"/>
          <a:ext cx="1676400" cy="1646238"/>
        </p:xfrm>
        <a:graphic>
          <a:graphicData uri="http://schemas.openxmlformats.org/drawingml/2006/table">
            <a:tbl>
              <a:tblPr/>
              <a:tblGrid>
                <a:gridCol w="838200"/>
                <a:gridCol w="838200"/>
              </a:tblGrid>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Outlook</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Sunny</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r>
            </a:tbl>
          </a:graphicData>
        </a:graphic>
      </p:graphicFrame>
      <p:graphicFrame>
        <p:nvGraphicFramePr>
          <p:cNvPr id="70726" name="Object 71"/>
          <p:cNvGraphicFramePr>
            <a:graphicFrameLocks noChangeAspect="1"/>
          </p:cNvGraphicFramePr>
          <p:nvPr/>
        </p:nvGraphicFramePr>
        <p:xfrm>
          <a:off x="2862263" y="4368800"/>
          <a:ext cx="4267200" cy="685800"/>
        </p:xfrm>
        <a:graphic>
          <a:graphicData uri="http://schemas.openxmlformats.org/presentationml/2006/ole">
            <mc:AlternateContent xmlns:mc="http://schemas.openxmlformats.org/markup-compatibility/2006">
              <mc:Choice xmlns:v="urn:schemas-microsoft-com:vml" Requires="v">
                <p:oleObj spid="_x0000_s254180" name="Equation" r:id="rId5" imgW="2565400" imgH="393700" progId="">
                  <p:embed/>
                </p:oleObj>
              </mc:Choice>
              <mc:Fallback>
                <p:oleObj name="Equation" r:id="rId5" imgW="2565400" imgH="393700" progId="">
                  <p:embed/>
                  <p:pic>
                    <p:nvPicPr>
                      <p:cNvPr id="0" name="图片 2541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2263" y="4368800"/>
                        <a:ext cx="4267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727" name="Object 72"/>
          <p:cNvGraphicFramePr>
            <a:graphicFrameLocks noChangeAspect="1"/>
          </p:cNvGraphicFramePr>
          <p:nvPr/>
        </p:nvGraphicFramePr>
        <p:xfrm>
          <a:off x="1566863" y="5757863"/>
          <a:ext cx="5813425" cy="792162"/>
        </p:xfrm>
        <a:graphic>
          <a:graphicData uri="http://schemas.openxmlformats.org/presentationml/2006/ole">
            <mc:AlternateContent xmlns:mc="http://schemas.openxmlformats.org/markup-compatibility/2006">
              <mc:Choice xmlns:v="urn:schemas-microsoft-com:vml" Requires="v">
                <p:oleObj spid="_x0000_s254181" name="Equation" r:id="rId7" imgW="4013200" imgH="393700" progId="">
                  <p:embed/>
                </p:oleObj>
              </mc:Choice>
              <mc:Fallback>
                <p:oleObj name="Equation" r:id="rId7" imgW="4013200" imgH="393700" progId="">
                  <p:embed/>
                  <p:pic>
                    <p:nvPicPr>
                      <p:cNvPr id="0" name="图片 2541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863" y="5757863"/>
                        <a:ext cx="58134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39804"/>
                                        </p:tgtEl>
                                        <p:attrNameLst>
                                          <p:attrName>style.visibility</p:attrName>
                                        </p:attrNameLst>
                                      </p:cBhvr>
                                      <p:to>
                                        <p:strVal val="visible"/>
                                      </p:to>
                                    </p:set>
                                    <p:animEffect transition="in" filter="fade">
                                      <p:cBhvr>
                                        <p:cTn id="7" dur="1000"/>
                                        <p:tgtEl>
                                          <p:spTgt spid="1739804"/>
                                        </p:tgtEl>
                                      </p:cBhvr>
                                    </p:animEffect>
                                    <p:anim calcmode="lin" valueType="num">
                                      <p:cBhvr>
                                        <p:cTn id="8" dur="1000" fill="hold"/>
                                        <p:tgtEl>
                                          <p:spTgt spid="1739804"/>
                                        </p:tgtEl>
                                        <p:attrNameLst>
                                          <p:attrName>ppt_x</p:attrName>
                                        </p:attrNameLst>
                                      </p:cBhvr>
                                      <p:tavLst>
                                        <p:tav tm="0">
                                          <p:val>
                                            <p:strVal val="#ppt_x"/>
                                          </p:val>
                                        </p:tav>
                                        <p:tav tm="100000">
                                          <p:val>
                                            <p:strVal val="#ppt_x"/>
                                          </p:val>
                                        </p:tav>
                                      </p:tavLst>
                                    </p:anim>
                                    <p:anim calcmode="lin" valueType="num">
                                      <p:cBhvr>
                                        <p:cTn id="9" dur="1000" fill="hold"/>
                                        <p:tgtEl>
                                          <p:spTgt spid="17398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0658"/>
                                        </p:tgtEl>
                                        <p:attrNameLst>
                                          <p:attrName>style.visibility</p:attrName>
                                        </p:attrNameLst>
                                      </p:cBhvr>
                                      <p:to>
                                        <p:strVal val="visible"/>
                                      </p:to>
                                    </p:set>
                                    <p:animEffect transition="in" filter="fade">
                                      <p:cBhvr>
                                        <p:cTn id="14" dur="1000"/>
                                        <p:tgtEl>
                                          <p:spTgt spid="70658"/>
                                        </p:tgtEl>
                                      </p:cBhvr>
                                    </p:animEffect>
                                    <p:anim calcmode="lin" valueType="num">
                                      <p:cBhvr>
                                        <p:cTn id="15" dur="1000" fill="hold"/>
                                        <p:tgtEl>
                                          <p:spTgt spid="70658"/>
                                        </p:tgtEl>
                                        <p:attrNameLst>
                                          <p:attrName>ppt_x</p:attrName>
                                        </p:attrNameLst>
                                      </p:cBhvr>
                                      <p:tavLst>
                                        <p:tav tm="0">
                                          <p:val>
                                            <p:strVal val="#ppt_x"/>
                                          </p:val>
                                        </p:tav>
                                        <p:tav tm="100000">
                                          <p:val>
                                            <p:strVal val="#ppt_x"/>
                                          </p:val>
                                        </p:tav>
                                      </p:tavLst>
                                    </p:anim>
                                    <p:anim calcmode="lin" valueType="num">
                                      <p:cBhvr>
                                        <p:cTn id="16" dur="1000" fill="hold"/>
                                        <p:tgtEl>
                                          <p:spTgt spid="7065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39780"/>
                                        </p:tgtEl>
                                        <p:attrNameLst>
                                          <p:attrName>style.visibility</p:attrName>
                                        </p:attrNameLst>
                                      </p:cBhvr>
                                      <p:to>
                                        <p:strVal val="visible"/>
                                      </p:to>
                                    </p:set>
                                    <p:animEffect transition="in" filter="fade">
                                      <p:cBhvr>
                                        <p:cTn id="21" dur="1000"/>
                                        <p:tgtEl>
                                          <p:spTgt spid="1739780"/>
                                        </p:tgtEl>
                                      </p:cBhvr>
                                    </p:animEffect>
                                    <p:anim calcmode="lin" valueType="num">
                                      <p:cBhvr>
                                        <p:cTn id="22" dur="1000" fill="hold"/>
                                        <p:tgtEl>
                                          <p:spTgt spid="1739780"/>
                                        </p:tgtEl>
                                        <p:attrNameLst>
                                          <p:attrName>ppt_x</p:attrName>
                                        </p:attrNameLst>
                                      </p:cBhvr>
                                      <p:tavLst>
                                        <p:tav tm="0">
                                          <p:val>
                                            <p:strVal val="#ppt_x"/>
                                          </p:val>
                                        </p:tav>
                                        <p:tav tm="100000">
                                          <p:val>
                                            <p:strVal val="#ppt_x"/>
                                          </p:val>
                                        </p:tav>
                                      </p:tavLst>
                                    </p:anim>
                                    <p:anim calcmode="lin" valueType="num">
                                      <p:cBhvr>
                                        <p:cTn id="23" dur="1000" fill="hold"/>
                                        <p:tgtEl>
                                          <p:spTgt spid="173978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0726"/>
                                        </p:tgtEl>
                                        <p:attrNameLst>
                                          <p:attrName>style.visibility</p:attrName>
                                        </p:attrNameLst>
                                      </p:cBhvr>
                                      <p:to>
                                        <p:strVal val="visible"/>
                                      </p:to>
                                    </p:set>
                                    <p:animEffect transition="in" filter="fade">
                                      <p:cBhvr>
                                        <p:cTn id="28" dur="1000"/>
                                        <p:tgtEl>
                                          <p:spTgt spid="70726"/>
                                        </p:tgtEl>
                                      </p:cBhvr>
                                    </p:animEffect>
                                    <p:anim calcmode="lin" valueType="num">
                                      <p:cBhvr>
                                        <p:cTn id="29" dur="1000" fill="hold"/>
                                        <p:tgtEl>
                                          <p:spTgt spid="70726"/>
                                        </p:tgtEl>
                                        <p:attrNameLst>
                                          <p:attrName>ppt_x</p:attrName>
                                        </p:attrNameLst>
                                      </p:cBhvr>
                                      <p:tavLst>
                                        <p:tav tm="0">
                                          <p:val>
                                            <p:strVal val="#ppt_x"/>
                                          </p:val>
                                        </p:tav>
                                        <p:tav tm="100000">
                                          <p:val>
                                            <p:strVal val="#ppt_x"/>
                                          </p:val>
                                        </p:tav>
                                      </p:tavLst>
                                    </p:anim>
                                    <p:anim calcmode="lin" valueType="num">
                                      <p:cBhvr>
                                        <p:cTn id="30" dur="1000" fill="hold"/>
                                        <p:tgtEl>
                                          <p:spTgt spid="707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0727"/>
                                        </p:tgtEl>
                                        <p:attrNameLst>
                                          <p:attrName>style.visibility</p:attrName>
                                        </p:attrNameLst>
                                      </p:cBhvr>
                                      <p:to>
                                        <p:strVal val="visible"/>
                                      </p:to>
                                    </p:set>
                                    <p:animEffect transition="in" filter="fade">
                                      <p:cBhvr>
                                        <p:cTn id="35" dur="1000"/>
                                        <p:tgtEl>
                                          <p:spTgt spid="70727"/>
                                        </p:tgtEl>
                                      </p:cBhvr>
                                    </p:animEffect>
                                    <p:anim calcmode="lin" valueType="num">
                                      <p:cBhvr>
                                        <p:cTn id="36" dur="1000" fill="hold"/>
                                        <p:tgtEl>
                                          <p:spTgt spid="70727"/>
                                        </p:tgtEl>
                                        <p:attrNameLst>
                                          <p:attrName>ppt_x</p:attrName>
                                        </p:attrNameLst>
                                      </p:cBhvr>
                                      <p:tavLst>
                                        <p:tav tm="0">
                                          <p:val>
                                            <p:strVal val="#ppt_x"/>
                                          </p:val>
                                        </p:tav>
                                        <p:tav tm="100000">
                                          <p:val>
                                            <p:strVal val="#ppt_x"/>
                                          </p:val>
                                        </p:tav>
                                      </p:tavLst>
                                    </p:anim>
                                    <p:anim calcmode="lin" valueType="num">
                                      <p:cBhvr>
                                        <p:cTn id="37" dur="1000" fill="hold"/>
                                        <p:tgtEl>
                                          <p:spTgt spid="707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body" idx="1"/>
          </p:nvPr>
        </p:nvSpPr>
        <p:spPr>
          <a:xfrm>
            <a:off x="339725" y="1347788"/>
            <a:ext cx="8553450" cy="4032250"/>
          </a:xfrm>
          <a:ln>
            <a:miter lim="800000"/>
          </a:ln>
        </p:spPr>
        <p:txBody>
          <a:bodyPr/>
          <a:lstStyle/>
          <a:p>
            <a:pPr eaLnBrk="1" hangingPunct="1">
              <a:lnSpc>
                <a:spcPct val="120000"/>
              </a:lnSpc>
              <a:defRPr/>
            </a:pP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属性”</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Outlook“</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的信息增益：</a:t>
            </a:r>
            <a:endParaRPr lang="zh-CN" altLang="en-US" b="1" dirty="0" smtClean="0">
              <a:latin typeface="Times New Roman" panose="02020603050405020304" pitchFamily="18" charset="0"/>
              <a:ea typeface="黑体" panose="02010609060101010101" pitchFamily="49" charset="-122"/>
              <a:cs typeface="Times New Roman" panose="02020603050405020304" pitchFamily="18" charset="0"/>
            </a:endParaRPr>
          </a:p>
          <a:p>
            <a:pPr marL="0" indent="0" eaLnBrk="1" hangingPunct="1">
              <a:lnSpc>
                <a:spcPct val="120000"/>
              </a:lnSpc>
              <a:buFont typeface="Webdings" panose="05030102010509060703" pitchFamily="18" charset="2"/>
              <a:buNone/>
              <a:defRPr/>
            </a:pPr>
            <a:endParaRPr lang="zh-CN" altLang="en-US" b="1"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defRPr/>
            </a:pP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同理通过计算，得</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Humidity</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Temperature</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Wind</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属性的信息增益：</a:t>
            </a:r>
            <a:endParaRPr lang="en-US" altLang="zh-CN" b="1"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buFont typeface="Wingdings" panose="05000000000000000000" pitchFamily="2" charset="2"/>
              <a:buNone/>
              <a:defRPr/>
            </a:pPr>
            <a:endParaRPr lang="zh-CN" altLang="en-US"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buFont typeface="Wingdings" panose="05000000000000000000" pitchFamily="2" charset="2"/>
              <a:buNone/>
              <a:defRPr/>
            </a:pPr>
            <a:endParaRPr lang="zh-CN" altLang="en-US"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buFont typeface="Wingdings" panose="05000000000000000000" pitchFamily="2" charset="2"/>
              <a:buNone/>
              <a:defRPr/>
            </a:pPr>
            <a:r>
              <a:rPr lang="zh-CN" altLang="en-US" b="1" dirty="0" smtClean="0">
                <a:solidFill>
                  <a:srgbClr val="6600FF"/>
                </a:solidFill>
                <a:latin typeface="Times New Roman" panose="02020603050405020304" pitchFamily="18" charset="0"/>
                <a:ea typeface="黑体" panose="02010609060101010101" pitchFamily="49" charset="-122"/>
                <a:cs typeface="Times New Roman" panose="02020603050405020304" pitchFamily="18" charset="0"/>
              </a:rPr>
              <a:t>通过比较，选择信息增益最大的属性”</a:t>
            </a:r>
            <a:r>
              <a:rPr lang="en-US" altLang="zh-CN" b="1" dirty="0" smtClean="0">
                <a:solidFill>
                  <a:srgbClr val="6600FF"/>
                </a:solidFill>
                <a:latin typeface="Times New Roman" panose="02020603050405020304" pitchFamily="18" charset="0"/>
                <a:ea typeface="黑体" panose="02010609060101010101" pitchFamily="49" charset="-122"/>
                <a:cs typeface="Times New Roman" panose="02020603050405020304" pitchFamily="18" charset="0"/>
              </a:rPr>
              <a:t>Outlook”</a:t>
            </a:r>
            <a:r>
              <a:rPr lang="zh-CN" altLang="en-US" b="1" dirty="0" smtClean="0">
                <a:solidFill>
                  <a:srgbClr val="6600FF"/>
                </a:solidFill>
                <a:latin typeface="Times New Roman" panose="02020603050405020304" pitchFamily="18" charset="0"/>
                <a:ea typeface="黑体" panose="02010609060101010101" pitchFamily="49" charset="-122"/>
                <a:cs typeface="Times New Roman" panose="02020603050405020304" pitchFamily="18" charset="0"/>
              </a:rPr>
              <a:t>作为根节点。</a:t>
            </a:r>
            <a:endParaRPr lang="zh-CN" altLang="en-US" b="1" dirty="0" smtClean="0">
              <a:solidFill>
                <a:srgbClr val="6600FF"/>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buFont typeface="Wingdings" panose="05000000000000000000" pitchFamily="2" charset="2"/>
              <a:buNone/>
              <a:defRPr/>
            </a:pPr>
            <a:endParaRPr lang="zh-CN" altLang="en-US"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buFont typeface="Wingdings" panose="05000000000000000000" pitchFamily="2" charset="2"/>
              <a:buNone/>
              <a:defRPr/>
            </a:pP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buFont typeface="Wingdings" panose="05000000000000000000" pitchFamily="2" charset="2"/>
              <a:buNone/>
              <a:defRPr/>
            </a:pP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dirty="0" smtClean="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31075" name="Object 4"/>
          <p:cNvGraphicFramePr>
            <a:graphicFrameLocks noChangeAspect="1"/>
          </p:cNvGraphicFramePr>
          <p:nvPr/>
        </p:nvGraphicFramePr>
        <p:xfrm>
          <a:off x="806450" y="2062163"/>
          <a:ext cx="7239000" cy="447675"/>
        </p:xfrm>
        <a:graphic>
          <a:graphicData uri="http://schemas.openxmlformats.org/presentationml/2006/ole">
            <mc:AlternateContent xmlns:mc="http://schemas.openxmlformats.org/markup-compatibility/2006">
              <mc:Choice xmlns:v="urn:schemas-microsoft-com:vml" Requires="v">
                <p:oleObj spid="_x0000_s255090" name="Equation" r:id="rId1" imgW="3937000" imgH="203200" progId="">
                  <p:embed/>
                </p:oleObj>
              </mc:Choice>
              <mc:Fallback>
                <p:oleObj name="Equation" r:id="rId1" imgW="3937000" imgH="203200" progId="">
                  <p:embed/>
                  <p:pic>
                    <p:nvPicPr>
                      <p:cNvPr id="0" name="图片 2550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2062163"/>
                        <a:ext cx="7239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4" name="Object 5"/>
          <p:cNvGraphicFramePr>
            <a:graphicFrameLocks noChangeAspect="1"/>
          </p:cNvGraphicFramePr>
          <p:nvPr/>
        </p:nvGraphicFramePr>
        <p:xfrm>
          <a:off x="1914525" y="3621088"/>
          <a:ext cx="5638800" cy="1430337"/>
        </p:xfrm>
        <a:graphic>
          <a:graphicData uri="http://schemas.openxmlformats.org/presentationml/2006/ole">
            <mc:AlternateContent xmlns:mc="http://schemas.openxmlformats.org/markup-compatibility/2006">
              <mc:Choice xmlns:v="urn:schemas-microsoft-com:vml" Requires="v">
                <p:oleObj spid="_x0000_s255091" name="Equation" r:id="rId3" imgW="1879600" imgH="660400" progId="">
                  <p:embed/>
                </p:oleObj>
              </mc:Choice>
              <mc:Fallback>
                <p:oleObj name="Equation" r:id="rId3" imgW="1879600" imgH="660400" progId="">
                  <p:embed/>
                  <p:pic>
                    <p:nvPicPr>
                      <p:cNvPr id="0" name="图片 2550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525" y="3621088"/>
                        <a:ext cx="5638800"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7" name="标题 1"/>
          <p:cNvSpPr>
            <a:spLocks noGrp="1"/>
          </p:cNvSpPr>
          <p:nvPr>
            <p:ph type="title"/>
          </p:nvPr>
        </p:nvSpPr>
        <p:spPr/>
        <p:txBody>
          <a:bodyPr/>
          <a:lstStyle/>
          <a:p>
            <a:endParaRPr lang="zh-CN" altLang="en-US"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xEl>
                                              <p:pRg st="2" end="2"/>
                                            </p:txEl>
                                          </p:spTgt>
                                        </p:tgtEl>
                                        <p:attrNameLst>
                                          <p:attrName>style.visibility</p:attrName>
                                        </p:attrNameLst>
                                      </p:cBhvr>
                                      <p:to>
                                        <p:strVal val="visible"/>
                                      </p:to>
                                    </p:set>
                                    <p:anim calcmode="lin" valueType="num">
                                      <p:cBhvr additive="base">
                                        <p:cTn id="7" dur="500" fill="hold"/>
                                        <p:tgtEl>
                                          <p:spTgt spid="7168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1684"/>
                                        </p:tgtEl>
                                        <p:attrNameLst>
                                          <p:attrName>style.visibility</p:attrName>
                                        </p:attrNameLst>
                                      </p:cBhvr>
                                      <p:to>
                                        <p:strVal val="visible"/>
                                      </p:to>
                                    </p:set>
                                    <p:animEffect transition="in" filter="fade">
                                      <p:cBhvr>
                                        <p:cTn id="13" dur="1000"/>
                                        <p:tgtEl>
                                          <p:spTgt spid="71684"/>
                                        </p:tgtEl>
                                      </p:cBhvr>
                                    </p:animEffect>
                                    <p:anim calcmode="lin" valueType="num">
                                      <p:cBhvr>
                                        <p:cTn id="14" dur="1000" fill="hold"/>
                                        <p:tgtEl>
                                          <p:spTgt spid="71684"/>
                                        </p:tgtEl>
                                        <p:attrNameLst>
                                          <p:attrName>ppt_x</p:attrName>
                                        </p:attrNameLst>
                                      </p:cBhvr>
                                      <p:tavLst>
                                        <p:tav tm="0">
                                          <p:val>
                                            <p:strVal val="#ppt_x"/>
                                          </p:val>
                                        </p:tav>
                                        <p:tav tm="100000">
                                          <p:val>
                                            <p:strVal val="#ppt_x"/>
                                          </p:val>
                                        </p:tav>
                                      </p:tavLst>
                                    </p:anim>
                                    <p:anim calcmode="lin" valueType="num">
                                      <p:cBhvr>
                                        <p:cTn id="15" dur="1000" fill="hold"/>
                                        <p:tgtEl>
                                          <p:spTgt spid="716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1682">
                                            <p:txEl>
                                              <p:pRg st="5" end="5"/>
                                            </p:txEl>
                                          </p:spTgt>
                                        </p:tgtEl>
                                        <p:attrNameLst>
                                          <p:attrName>style.visibility</p:attrName>
                                        </p:attrNameLst>
                                      </p:cBhvr>
                                      <p:to>
                                        <p:strVal val="visible"/>
                                      </p:to>
                                    </p:set>
                                    <p:animEffect transition="in" filter="fade">
                                      <p:cBhvr>
                                        <p:cTn id="20" dur="1000"/>
                                        <p:tgtEl>
                                          <p:spTgt spid="71682">
                                            <p:txEl>
                                              <p:pRg st="5" end="5"/>
                                            </p:txEl>
                                          </p:spTgt>
                                        </p:tgtEl>
                                      </p:cBhvr>
                                    </p:animEffect>
                                    <p:anim calcmode="lin" valueType="num">
                                      <p:cBhvr>
                                        <p:cTn id="21" dur="1000" fill="hold"/>
                                        <p:tgtEl>
                                          <p:spTgt spid="71682">
                                            <p:txEl>
                                              <p:pRg st="5" end="5"/>
                                            </p:txEl>
                                          </p:spTgt>
                                        </p:tgtEl>
                                        <p:attrNameLst>
                                          <p:attrName>ppt_x</p:attrName>
                                        </p:attrNameLst>
                                      </p:cBhvr>
                                      <p:tavLst>
                                        <p:tav tm="0">
                                          <p:val>
                                            <p:strVal val="#ppt_x"/>
                                          </p:val>
                                        </p:tav>
                                        <p:tav tm="100000">
                                          <p:val>
                                            <p:strVal val="#ppt_x"/>
                                          </p:val>
                                        </p:tav>
                                      </p:tavLst>
                                    </p:anim>
                                    <p:anim calcmode="lin" valueType="num">
                                      <p:cBhvr>
                                        <p:cTn id="22" dur="1000" fill="hold"/>
                                        <p:tgtEl>
                                          <p:spTgt spid="7168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body" idx="4294967295"/>
          </p:nvPr>
        </p:nvSpPr>
        <p:spPr>
          <a:xfrm>
            <a:off x="1335088" y="1700213"/>
            <a:ext cx="6721475" cy="3724275"/>
          </a:xfrm>
        </p:spPr>
        <p:txBody>
          <a:bodyPr/>
          <a:lstStyle/>
          <a:p>
            <a:pPr eaLnBrk="1" hangingPunct="1"/>
            <a:r>
              <a:rPr lang="zh-CN" altLang="en-US" smtClean="0"/>
              <a:t>初步生成的决策树：</a:t>
            </a:r>
            <a:endParaRPr lang="zh-CN" altLang="en-US" smtClean="0"/>
          </a:p>
        </p:txBody>
      </p:sp>
      <p:sp>
        <p:nvSpPr>
          <p:cNvPr id="133123" name="Rectangle 4"/>
          <p:cNvSpPr>
            <a:spLocks noChangeArrowheads="1"/>
          </p:cNvSpPr>
          <p:nvPr/>
        </p:nvSpPr>
        <p:spPr bwMode="auto">
          <a:xfrm>
            <a:off x="3541713" y="2752725"/>
            <a:ext cx="2057400" cy="609600"/>
          </a:xfrm>
          <a:prstGeom prst="rect">
            <a:avLst/>
          </a:prstGeom>
          <a:solidFill>
            <a:srgbClr val="CC99FF"/>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chemeClr val="tx1"/>
                </a:solidFill>
              </a:rPr>
              <a:t>Outlook</a:t>
            </a:r>
            <a:endParaRPr lang="en-US" altLang="zh-CN" sz="2000">
              <a:solidFill>
                <a:schemeClr val="tx1"/>
              </a:solidFill>
            </a:endParaRPr>
          </a:p>
        </p:txBody>
      </p:sp>
      <p:sp>
        <p:nvSpPr>
          <p:cNvPr id="133124" name="Line 5"/>
          <p:cNvSpPr>
            <a:spLocks noChangeShapeType="1"/>
          </p:cNvSpPr>
          <p:nvPr/>
        </p:nvSpPr>
        <p:spPr bwMode="auto">
          <a:xfrm flipH="1">
            <a:off x="2398713" y="3362325"/>
            <a:ext cx="16002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125" name="Line 6"/>
          <p:cNvSpPr>
            <a:spLocks noChangeShapeType="1"/>
          </p:cNvSpPr>
          <p:nvPr/>
        </p:nvSpPr>
        <p:spPr bwMode="auto">
          <a:xfrm>
            <a:off x="4532313" y="3362325"/>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126" name="Line 7"/>
          <p:cNvSpPr>
            <a:spLocks noChangeShapeType="1"/>
          </p:cNvSpPr>
          <p:nvPr/>
        </p:nvSpPr>
        <p:spPr bwMode="auto">
          <a:xfrm>
            <a:off x="5141913" y="3362325"/>
            <a:ext cx="14478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127" name="Rectangle 8"/>
          <p:cNvSpPr>
            <a:spLocks noChangeArrowheads="1"/>
          </p:cNvSpPr>
          <p:nvPr/>
        </p:nvSpPr>
        <p:spPr bwMode="auto">
          <a:xfrm>
            <a:off x="1331913" y="4352925"/>
            <a:ext cx="2133600" cy="685800"/>
          </a:xfrm>
          <a:prstGeom prst="rect">
            <a:avLst/>
          </a:prstGeom>
          <a:solidFill>
            <a:srgbClr val="FF99CC"/>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chemeClr val="tx1"/>
                </a:solidFill>
              </a:rPr>
              <a:t>?</a:t>
            </a:r>
            <a:endParaRPr lang="en-US" altLang="zh-CN" sz="2000">
              <a:solidFill>
                <a:schemeClr val="tx1"/>
              </a:solidFill>
            </a:endParaRPr>
          </a:p>
        </p:txBody>
      </p:sp>
      <p:sp>
        <p:nvSpPr>
          <p:cNvPr id="133128" name="Rectangle 9"/>
          <p:cNvSpPr>
            <a:spLocks noChangeArrowheads="1"/>
          </p:cNvSpPr>
          <p:nvPr/>
        </p:nvSpPr>
        <p:spPr bwMode="auto">
          <a:xfrm>
            <a:off x="5751513" y="4352925"/>
            <a:ext cx="1828800" cy="609600"/>
          </a:xfrm>
          <a:prstGeom prst="rect">
            <a:avLst/>
          </a:prstGeom>
          <a:solidFill>
            <a:srgbClr val="FF99CC"/>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chemeClr val="tx1"/>
                </a:solidFill>
              </a:rPr>
              <a:t>?</a:t>
            </a:r>
            <a:endParaRPr lang="en-US" altLang="zh-CN" sz="2000">
              <a:solidFill>
                <a:schemeClr val="tx1"/>
              </a:solidFill>
            </a:endParaRPr>
          </a:p>
        </p:txBody>
      </p:sp>
      <p:sp>
        <p:nvSpPr>
          <p:cNvPr id="133129" name="Oval 10"/>
          <p:cNvSpPr>
            <a:spLocks noChangeArrowheads="1"/>
          </p:cNvSpPr>
          <p:nvPr/>
        </p:nvSpPr>
        <p:spPr bwMode="auto">
          <a:xfrm>
            <a:off x="3694113" y="4429125"/>
            <a:ext cx="1676400" cy="7620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chemeClr val="tx1"/>
                </a:solidFill>
              </a:rPr>
              <a:t>yes</a:t>
            </a:r>
            <a:endParaRPr lang="en-US" altLang="zh-CN" sz="2000">
              <a:solidFill>
                <a:schemeClr val="tx1"/>
              </a:solidFill>
            </a:endParaRPr>
          </a:p>
        </p:txBody>
      </p:sp>
      <p:sp>
        <p:nvSpPr>
          <p:cNvPr id="133130" name="Text Box 11"/>
          <p:cNvSpPr txBox="1">
            <a:spLocks noChangeArrowheads="1"/>
          </p:cNvSpPr>
          <p:nvPr/>
        </p:nvSpPr>
        <p:spPr bwMode="auto">
          <a:xfrm>
            <a:off x="2306638" y="3475038"/>
            <a:ext cx="912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rPr>
              <a:t>Sunny</a:t>
            </a:r>
            <a:endParaRPr lang="en-US" altLang="zh-CN" sz="2000">
              <a:solidFill>
                <a:schemeClr val="tx1"/>
              </a:solidFill>
            </a:endParaRPr>
          </a:p>
        </p:txBody>
      </p:sp>
      <p:sp>
        <p:nvSpPr>
          <p:cNvPr id="133131" name="Text Box 12"/>
          <p:cNvSpPr txBox="1">
            <a:spLocks noChangeArrowheads="1"/>
          </p:cNvSpPr>
          <p:nvPr/>
        </p:nvSpPr>
        <p:spPr bwMode="auto">
          <a:xfrm>
            <a:off x="3983038" y="3856038"/>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rPr>
              <a:t>Overcast</a:t>
            </a:r>
            <a:endParaRPr lang="en-US" altLang="zh-CN" sz="2000">
              <a:solidFill>
                <a:schemeClr val="tx1"/>
              </a:solidFill>
            </a:endParaRPr>
          </a:p>
        </p:txBody>
      </p:sp>
      <p:sp>
        <p:nvSpPr>
          <p:cNvPr id="133132" name="Text Box 13"/>
          <p:cNvSpPr txBox="1">
            <a:spLocks noChangeArrowheads="1"/>
          </p:cNvSpPr>
          <p:nvPr/>
        </p:nvSpPr>
        <p:spPr bwMode="auto">
          <a:xfrm>
            <a:off x="5888038" y="362743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rPr>
              <a:t>Rain</a:t>
            </a:r>
            <a:endParaRPr lang="en-US" altLang="zh-CN" sz="2000">
              <a:solidFill>
                <a:schemeClr val="tx1"/>
              </a:solidFill>
            </a:endParaRPr>
          </a:p>
        </p:txBody>
      </p:sp>
      <p:sp>
        <p:nvSpPr>
          <p:cNvPr id="15" name="Rectangle 2"/>
          <p:cNvSpPr txBox="1">
            <a:spLocks noChangeArrowheads="1"/>
          </p:cNvSpPr>
          <p:nvPr/>
        </p:nvSpPr>
        <p:spPr>
          <a:xfrm>
            <a:off x="755650" y="908050"/>
            <a:ext cx="2781300" cy="609600"/>
          </a:xfrm>
          <a:prstGeom prst="rect">
            <a:avLst/>
          </a:prstGeom>
        </p:spPr>
        <p:txBody>
          <a:bodyPr/>
          <a:lstStyle>
            <a:lvl1pPr algn="l" rtl="0" eaLnBrk="0" fontAlgn="base" hangingPunct="0">
              <a:spcBef>
                <a:spcPct val="0"/>
              </a:spcBef>
              <a:spcAft>
                <a:spcPct val="0"/>
              </a:spcAft>
              <a:defRPr sz="3500" b="1">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2pPr>
            <a:lvl3pPr algn="l" rtl="0" eaLnBrk="0" fontAlgn="base" hangingPunct="0">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3pPr>
            <a:lvl4pPr algn="l" rtl="0" eaLnBrk="0" fontAlgn="base" hangingPunct="0">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4pPr>
            <a:lvl5pPr algn="l" rtl="0" eaLnBrk="0" fontAlgn="base" hangingPunct="0">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5pPr>
            <a:lvl6pPr marL="457200" algn="l" rtl="0" fontAlgn="base">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6pPr>
            <a:lvl7pPr marL="914400" algn="l" rtl="0" fontAlgn="base">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7pPr>
            <a:lvl8pPr marL="1371600" algn="l" rtl="0" fontAlgn="base">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8pPr>
            <a:lvl9pPr marL="1828800" algn="l" rtl="0" fontAlgn="base">
              <a:spcBef>
                <a:spcPct val="0"/>
              </a:spcBef>
              <a:spcAft>
                <a:spcPct val="0"/>
              </a:spcAft>
              <a:defRPr sz="3500" b="1">
                <a:solidFill>
                  <a:schemeClr val="tx2"/>
                </a:solidFill>
                <a:effectLst>
                  <a:outerShdw blurRad="38100" dist="38100" dir="2700000" algn="tl">
                    <a:srgbClr val="C0C0C0"/>
                  </a:outerShdw>
                </a:effectLst>
                <a:latin typeface="Arial" panose="020B0604020202020204" pitchFamily="34" charset="0"/>
              </a:defRPr>
            </a:lvl9pPr>
          </a:lstStyle>
          <a:p>
            <a:pPr eaLnBrk="1" hangingPunct="1">
              <a:defRPr/>
            </a:pPr>
            <a:r>
              <a:rPr lang="en-US" altLang="zh-CN" sz="2800" kern="0" dirty="0" smtClean="0">
                <a:latin typeface="Times New Roman" panose="02020603050405020304" pitchFamily="18" charset="0"/>
                <a:cs typeface="Times New Roman" panose="02020603050405020304" pitchFamily="18" charset="0"/>
              </a:rPr>
              <a:t>ID3</a:t>
            </a:r>
            <a:r>
              <a:rPr lang="zh-CN" altLang="en-US" sz="2800" kern="0" dirty="0" smtClean="0">
                <a:latin typeface="黑体" panose="02010609060101010101" pitchFamily="49" charset="-122"/>
                <a:ea typeface="黑体" panose="02010609060101010101" pitchFamily="49" charset="-122"/>
                <a:cs typeface="Times New Roman" panose="02020603050405020304" pitchFamily="18" charset="0"/>
              </a:rPr>
              <a:t>算法举例</a:t>
            </a:r>
            <a:endParaRPr lang="zh-CN" altLang="en-US" sz="2800" kern="0" dirty="0" smtClean="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mj-ea"/>
              </a:rPr>
              <a:t>分类算法的</a:t>
            </a:r>
            <a:r>
              <a:rPr lang="zh-CN" altLang="en-US" dirty="0" smtClean="0">
                <a:latin typeface="+mj-ea"/>
              </a:rPr>
              <a:t>应用</a:t>
            </a:r>
            <a:r>
              <a:rPr lang="en-US" altLang="zh-CN" dirty="0" smtClean="0">
                <a:latin typeface="+mj-ea"/>
              </a:rPr>
              <a:t>——</a:t>
            </a:r>
            <a:r>
              <a:rPr lang="zh-CN" altLang="en-US" dirty="0" smtClean="0">
                <a:latin typeface="+mj-ea"/>
              </a:rPr>
              <a:t>金融</a:t>
            </a:r>
            <a:endParaRPr lang="zh-CN" altLang="en-US" dirty="0">
              <a:latin typeface="+mj-ea"/>
            </a:endParaRPr>
          </a:p>
        </p:txBody>
      </p:sp>
      <p:sp>
        <p:nvSpPr>
          <p:cNvPr id="3" name="内容占位符 2"/>
          <p:cNvSpPr>
            <a:spLocks noGrp="1"/>
          </p:cNvSpPr>
          <p:nvPr>
            <p:ph idx="1"/>
          </p:nvPr>
        </p:nvSpPr>
        <p:spPr>
          <a:xfrm>
            <a:off x="457200" y="1600200"/>
            <a:ext cx="8229600" cy="5141913"/>
          </a:xfrm>
        </p:spPr>
        <p:txBody>
          <a:bodyPr>
            <a:normAutofit/>
          </a:bodyPr>
          <a:lstStyle/>
          <a:p>
            <a:pPr>
              <a:defRPr/>
            </a:pPr>
            <a:r>
              <a:rPr lang="zh-CN" altLang="en-US" dirty="0" smtClean="0">
                <a:latin typeface="+mj-ea"/>
                <a:ea typeface="+mj-ea"/>
              </a:rPr>
              <a:t>通过</a:t>
            </a:r>
            <a:r>
              <a:rPr lang="zh-CN" altLang="en-US" b="1" dirty="0" smtClean="0">
                <a:latin typeface="+mj-ea"/>
                <a:ea typeface="+mj-ea"/>
              </a:rPr>
              <a:t>风险评估</a:t>
            </a:r>
            <a:r>
              <a:rPr lang="zh-CN" altLang="en-US" dirty="0" smtClean="0">
                <a:latin typeface="+mj-ea"/>
                <a:ea typeface="+mj-ea"/>
              </a:rPr>
              <a:t>，银行可以减少坏账，增加收益。</a:t>
            </a:r>
            <a:endParaRPr lang="en-US" altLang="zh-CN" dirty="0" smtClean="0">
              <a:latin typeface="+mj-ea"/>
              <a:ea typeface="+mj-ea"/>
            </a:endParaRPr>
          </a:p>
          <a:p>
            <a:pPr>
              <a:defRPr/>
            </a:pPr>
            <a:r>
              <a:rPr lang="zh-CN" altLang="en-US" dirty="0" smtClean="0">
                <a:latin typeface="+mj-ea"/>
                <a:ea typeface="+mj-ea"/>
              </a:rPr>
              <a:t>经典</a:t>
            </a:r>
            <a:r>
              <a:rPr lang="zh-CN" altLang="en-US" dirty="0">
                <a:latin typeface="+mj-ea"/>
                <a:ea typeface="+mj-ea"/>
              </a:rPr>
              <a:t>应用</a:t>
            </a:r>
            <a:r>
              <a:rPr lang="en-US" altLang="zh-CN" dirty="0" smtClean="0">
                <a:latin typeface="+mj-ea"/>
                <a:ea typeface="+mj-ea"/>
              </a:rPr>
              <a:t>——</a:t>
            </a:r>
            <a:r>
              <a:rPr lang="zh-CN" altLang="en-US" b="1" dirty="0" smtClean="0">
                <a:latin typeface="+mj-ea"/>
                <a:ea typeface="+mj-ea"/>
              </a:rPr>
              <a:t>贷款风险评估</a:t>
            </a:r>
            <a:r>
              <a:rPr lang="zh-CN" altLang="en-US" dirty="0" smtClean="0">
                <a:latin typeface="+mj-ea"/>
                <a:ea typeface="+mj-ea"/>
              </a:rPr>
              <a:t>：银行贷款部门预测借款</a:t>
            </a:r>
            <a:r>
              <a:rPr lang="zh-CN" altLang="en-US" dirty="0">
                <a:latin typeface="+mj-ea"/>
                <a:ea typeface="+mj-ea"/>
              </a:rPr>
              <a:t>人是否有可能拖欠，从而判断</a:t>
            </a:r>
            <a:r>
              <a:rPr lang="zh-CN" altLang="en-US" dirty="0" smtClean="0">
                <a:latin typeface="+mj-ea"/>
                <a:ea typeface="+mj-ea"/>
              </a:rPr>
              <a:t>是否应接受</a:t>
            </a:r>
            <a:r>
              <a:rPr lang="zh-CN" altLang="en-US" dirty="0">
                <a:latin typeface="+mj-ea"/>
                <a:ea typeface="+mj-ea"/>
              </a:rPr>
              <a:t>贷款申请</a:t>
            </a:r>
            <a:r>
              <a:rPr lang="zh-CN" altLang="en-US" dirty="0" smtClean="0">
                <a:latin typeface="+mj-ea"/>
                <a:ea typeface="+mj-ea"/>
              </a:rPr>
              <a:t>。</a:t>
            </a:r>
            <a:endParaRPr lang="en-US" altLang="zh-CN" dirty="0" smtClean="0">
              <a:latin typeface="+mj-ea"/>
              <a:ea typeface="+mj-ea"/>
            </a:endParaRPr>
          </a:p>
          <a:p>
            <a:pPr lvl="1">
              <a:defRPr/>
            </a:pPr>
            <a:r>
              <a:rPr lang="zh-CN" altLang="en-US" dirty="0" smtClean="0">
                <a:latin typeface="+mj-ea"/>
                <a:ea typeface="+mj-ea"/>
              </a:rPr>
              <a:t>把以往信用</a:t>
            </a:r>
            <a:r>
              <a:rPr lang="zh-CN" altLang="en-US" dirty="0">
                <a:latin typeface="+mj-ea"/>
                <a:ea typeface="+mj-ea"/>
              </a:rPr>
              <a:t>不良的客户的</a:t>
            </a:r>
            <a:r>
              <a:rPr lang="zh-CN" altLang="en-US" dirty="0" smtClean="0">
                <a:latin typeface="+mj-ea"/>
                <a:ea typeface="+mj-ea"/>
              </a:rPr>
              <a:t>数据作为训练集。</a:t>
            </a:r>
            <a:endParaRPr lang="en-US" altLang="zh-CN" dirty="0">
              <a:latin typeface="+mj-ea"/>
              <a:ea typeface="+mj-ea"/>
            </a:endParaRPr>
          </a:p>
          <a:p>
            <a:pPr>
              <a:defRPr/>
            </a:pPr>
            <a:r>
              <a:rPr lang="zh-CN" altLang="en-US" dirty="0">
                <a:latin typeface="+mj-ea"/>
                <a:ea typeface="+mj-ea"/>
              </a:rPr>
              <a:t>经典应用</a:t>
            </a:r>
            <a:r>
              <a:rPr lang="en-US" altLang="zh-CN" dirty="0" smtClean="0">
                <a:latin typeface="+mj-ea"/>
                <a:ea typeface="+mj-ea"/>
              </a:rPr>
              <a:t>——</a:t>
            </a:r>
            <a:r>
              <a:rPr lang="zh-CN" altLang="en-US" b="1" dirty="0" smtClean="0">
                <a:latin typeface="+mj-ea"/>
                <a:ea typeface="+mj-ea"/>
              </a:rPr>
              <a:t>信用卡风险</a:t>
            </a:r>
            <a:r>
              <a:rPr lang="zh-CN" altLang="en-US" b="1" dirty="0">
                <a:latin typeface="+mj-ea"/>
                <a:ea typeface="+mj-ea"/>
              </a:rPr>
              <a:t>评估</a:t>
            </a:r>
            <a:r>
              <a:rPr lang="zh-CN" altLang="en-US" dirty="0">
                <a:latin typeface="+mj-ea"/>
                <a:ea typeface="+mj-ea"/>
              </a:rPr>
              <a:t>：判断是否应该批准某顾客的信用卡申请，即通过分析申请人的信用卡使用行为、社交媒体数据、电话使用数据，</a:t>
            </a:r>
            <a:r>
              <a:rPr lang="zh-CN" altLang="en-US" dirty="0" smtClean="0">
                <a:latin typeface="+mj-ea"/>
                <a:ea typeface="+mj-ea"/>
              </a:rPr>
              <a:t>对未来恶意透支的</a:t>
            </a:r>
            <a:r>
              <a:rPr lang="zh-CN" altLang="en-US" dirty="0">
                <a:latin typeface="+mj-ea"/>
                <a:ea typeface="+mj-ea"/>
              </a:rPr>
              <a:t>信用风险进行预测。在这个应用中，用户个人信息很丰富，所以数据维度很多，进而预测精准度比较高。</a:t>
            </a:r>
            <a:endParaRPr lang="en-US" altLang="zh-CN" dirty="0">
              <a:latin typeface="+mj-ea"/>
              <a:ea typeface="+mj-ea"/>
            </a:endParaRPr>
          </a:p>
          <a:p>
            <a:pPr>
              <a:defRPr/>
            </a:pPr>
            <a:endParaRPr lang="zh-CN" altLang="en-US" dirty="0">
              <a:latin typeface="+mj-ea"/>
              <a:ea typeface="+mj-ea"/>
            </a:endParaRPr>
          </a:p>
        </p:txBody>
      </p:sp>
    </p:spTree>
  </p:cSld>
  <p:clrMapOvr>
    <a:masterClrMapping/>
  </p:clrMapOvr>
  <p:transition spd="slow">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ChangeArrowheads="1"/>
          </p:cNvSpPr>
          <p:nvPr/>
        </p:nvSpPr>
        <p:spPr bwMode="auto">
          <a:xfrm>
            <a:off x="696913" y="3330575"/>
            <a:ext cx="1295400" cy="609600"/>
          </a:xfrm>
          <a:prstGeom prst="rect">
            <a:avLst/>
          </a:prstGeom>
          <a:solidFill>
            <a:srgbClr val="CC99FF"/>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chemeClr val="tx1"/>
                </a:solidFill>
              </a:rPr>
              <a:t>Outlook</a:t>
            </a:r>
            <a:endParaRPr lang="en-US" altLang="zh-CN" sz="2000">
              <a:solidFill>
                <a:schemeClr val="tx1"/>
              </a:solidFill>
            </a:endParaRPr>
          </a:p>
        </p:txBody>
      </p:sp>
      <p:sp>
        <p:nvSpPr>
          <p:cNvPr id="135171" name="Line 4"/>
          <p:cNvSpPr>
            <a:spLocks noChangeShapeType="1"/>
          </p:cNvSpPr>
          <p:nvPr/>
        </p:nvSpPr>
        <p:spPr bwMode="auto">
          <a:xfrm flipV="1">
            <a:off x="1992313" y="2644775"/>
            <a:ext cx="17526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5172" name="Line 5"/>
          <p:cNvSpPr>
            <a:spLocks noChangeShapeType="1"/>
          </p:cNvSpPr>
          <p:nvPr/>
        </p:nvSpPr>
        <p:spPr bwMode="auto">
          <a:xfrm>
            <a:off x="1992313" y="3635375"/>
            <a:ext cx="1709737" cy="25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5173" name="Line 6"/>
          <p:cNvSpPr>
            <a:spLocks noChangeShapeType="1"/>
          </p:cNvSpPr>
          <p:nvPr/>
        </p:nvSpPr>
        <p:spPr bwMode="auto">
          <a:xfrm>
            <a:off x="1992313" y="3635375"/>
            <a:ext cx="1752600" cy="1295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42855" name="Group 7"/>
          <p:cNvGraphicFramePr>
            <a:graphicFrameLocks noGrp="1"/>
          </p:cNvGraphicFramePr>
          <p:nvPr/>
        </p:nvGraphicFramePr>
        <p:xfrm>
          <a:off x="3744913" y="1196975"/>
          <a:ext cx="4941887" cy="1828824"/>
        </p:xfrm>
        <a:graphic>
          <a:graphicData uri="http://schemas.openxmlformats.org/drawingml/2006/table">
            <a:tbl>
              <a:tblPr/>
              <a:tblGrid>
                <a:gridCol w="705421"/>
                <a:gridCol w="1513305"/>
                <a:gridCol w="1109364"/>
                <a:gridCol w="908376"/>
                <a:gridCol w="705421"/>
              </a:tblGrid>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Day</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Humidity</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Wind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D2</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D8</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D9</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D11</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66"/>
                    </a:solidFill>
                  </a:tcPr>
                </a:tc>
              </a:tr>
            </a:tbl>
          </a:graphicData>
        </a:graphic>
      </p:graphicFrame>
      <p:graphicFrame>
        <p:nvGraphicFramePr>
          <p:cNvPr id="1742906" name="Group 58"/>
          <p:cNvGraphicFramePr>
            <a:graphicFrameLocks noGrp="1"/>
          </p:cNvGraphicFramePr>
          <p:nvPr/>
        </p:nvGraphicFramePr>
        <p:xfrm>
          <a:off x="3744913" y="4092575"/>
          <a:ext cx="4941888" cy="1828824"/>
        </p:xfrm>
        <a:graphic>
          <a:graphicData uri="http://schemas.openxmlformats.org/drawingml/2006/table">
            <a:tbl>
              <a:tblPr/>
              <a:tblGrid>
                <a:gridCol w="705984"/>
                <a:gridCol w="1427518"/>
                <a:gridCol w="1208259"/>
                <a:gridCol w="894143"/>
                <a:gridCol w="705984"/>
              </a:tblGrid>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Day</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Humidity</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Wind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D4</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D5</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D6</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D10</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66"/>
                    </a:solid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D14</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36" marR="91436" marT="45722" marB="4572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35262" name="Oval 109"/>
          <p:cNvSpPr>
            <a:spLocks noChangeArrowheads="1"/>
          </p:cNvSpPr>
          <p:nvPr/>
        </p:nvSpPr>
        <p:spPr bwMode="auto">
          <a:xfrm>
            <a:off x="3702050" y="3444875"/>
            <a:ext cx="838200" cy="4572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chemeClr val="tx1"/>
                </a:solidFill>
              </a:rPr>
              <a:t>yes</a:t>
            </a:r>
            <a:endParaRPr lang="en-US" altLang="zh-CN" sz="2000">
              <a:solidFill>
                <a:schemeClr val="tx1"/>
              </a:solidFill>
            </a:endParaRPr>
          </a:p>
        </p:txBody>
      </p:sp>
      <p:sp>
        <p:nvSpPr>
          <p:cNvPr id="135263" name="Text Box 110"/>
          <p:cNvSpPr txBox="1">
            <a:spLocks noChangeArrowheads="1"/>
          </p:cNvSpPr>
          <p:nvPr/>
        </p:nvSpPr>
        <p:spPr bwMode="auto">
          <a:xfrm>
            <a:off x="2144713" y="2797175"/>
            <a:ext cx="912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rPr>
              <a:t>Sunny</a:t>
            </a:r>
            <a:endParaRPr lang="en-US" altLang="zh-CN" sz="2000">
              <a:solidFill>
                <a:schemeClr val="tx1"/>
              </a:solidFill>
            </a:endParaRPr>
          </a:p>
        </p:txBody>
      </p:sp>
      <p:sp>
        <p:nvSpPr>
          <p:cNvPr id="135264" name="Text Box 111"/>
          <p:cNvSpPr txBox="1">
            <a:spLocks noChangeArrowheads="1"/>
          </p:cNvSpPr>
          <p:nvPr/>
        </p:nvSpPr>
        <p:spPr bwMode="auto">
          <a:xfrm>
            <a:off x="2622550" y="3302000"/>
            <a:ext cx="1208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rPr>
              <a:t>Overcast</a:t>
            </a:r>
            <a:endParaRPr lang="en-US" altLang="zh-CN" sz="2000">
              <a:solidFill>
                <a:schemeClr val="tx1"/>
              </a:solidFill>
            </a:endParaRPr>
          </a:p>
        </p:txBody>
      </p:sp>
      <p:sp>
        <p:nvSpPr>
          <p:cNvPr id="135265" name="Text Box 112"/>
          <p:cNvSpPr txBox="1">
            <a:spLocks noChangeArrowheads="1"/>
          </p:cNvSpPr>
          <p:nvPr/>
        </p:nvSpPr>
        <p:spPr bwMode="auto">
          <a:xfrm>
            <a:off x="2297113" y="4244975"/>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rPr>
              <a:t>Rain</a:t>
            </a:r>
            <a:endParaRPr lang="en-US" altLang="zh-CN" sz="2000">
              <a:solidFill>
                <a:schemeClr val="tx1"/>
              </a:solidFill>
            </a:endParaRP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body" idx="1"/>
          </p:nvPr>
        </p:nvSpPr>
        <p:spPr>
          <a:xfrm>
            <a:off x="457200" y="1563688"/>
            <a:ext cx="8077200" cy="4495800"/>
          </a:xfrm>
        </p:spPr>
        <p:txBody>
          <a:bodyPr/>
          <a:lstStyle/>
          <a:p>
            <a:pPr eaLnBrk="1" hangingPunct="1"/>
            <a:r>
              <a:rPr lang="zh-CN" altLang="en-US" smtClean="0"/>
              <a:t>以</a:t>
            </a:r>
            <a:r>
              <a:rPr lang="en-US" altLang="zh-CN" smtClean="0"/>
              <a:t>outlook=“sunny”</a:t>
            </a:r>
            <a:r>
              <a:rPr lang="zh-CN" altLang="en-US" smtClean="0"/>
              <a:t>对应的节点为例继续划分。</a:t>
            </a:r>
            <a:endParaRPr lang="zh-CN" altLang="en-US" smtClean="0"/>
          </a:p>
          <a:p>
            <a:pPr eaLnBrk="1" hangingPunct="1">
              <a:buFont typeface="Wingdings" panose="05000000000000000000" pitchFamily="2" charset="2"/>
              <a:buNone/>
            </a:pPr>
            <a:r>
              <a:rPr lang="zh-CN" altLang="en-US" smtClean="0"/>
              <a:t>对样本划分的信息熵：</a:t>
            </a:r>
            <a:endParaRPr lang="zh-CN" altLang="en-US" smtClean="0"/>
          </a:p>
        </p:txBody>
      </p:sp>
      <p:graphicFrame>
        <p:nvGraphicFramePr>
          <p:cNvPr id="1743876" name="Group 4"/>
          <p:cNvGraphicFramePr>
            <a:graphicFrameLocks noGrp="1"/>
          </p:cNvGraphicFramePr>
          <p:nvPr/>
        </p:nvGraphicFramePr>
        <p:xfrm>
          <a:off x="2328863" y="3808413"/>
          <a:ext cx="4333874" cy="2076450"/>
        </p:xfrm>
        <a:graphic>
          <a:graphicData uri="http://schemas.openxmlformats.org/drawingml/2006/table">
            <a:tbl>
              <a:tblPr/>
              <a:tblGrid>
                <a:gridCol w="1565248"/>
                <a:gridCol w="1176396"/>
                <a:gridCol w="914199"/>
                <a:gridCol w="678031"/>
              </a:tblGrid>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Humidity</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Wind</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alpha val="50000"/>
                      </a:srgbClr>
                    </a:solidFill>
                  </a:tcPr>
                </a:tc>
              </a:tr>
              <a:tr h="284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6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20" marR="91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alpha val="50000"/>
                      </a:srgbClr>
                    </a:solidFill>
                  </a:tcPr>
                </a:tc>
              </a:tr>
            </a:tbl>
          </a:graphicData>
        </a:graphic>
      </p:graphicFrame>
      <p:graphicFrame>
        <p:nvGraphicFramePr>
          <p:cNvPr id="137258" name="Object 43"/>
          <p:cNvGraphicFramePr>
            <a:graphicFrameLocks noChangeAspect="1"/>
          </p:cNvGraphicFramePr>
          <p:nvPr/>
        </p:nvGraphicFramePr>
        <p:xfrm>
          <a:off x="2108200" y="2636838"/>
          <a:ext cx="4192588" cy="836612"/>
        </p:xfrm>
        <a:graphic>
          <a:graphicData uri="http://schemas.openxmlformats.org/presentationml/2006/ole">
            <mc:AlternateContent xmlns:mc="http://schemas.openxmlformats.org/markup-compatibility/2006">
              <mc:Choice xmlns:v="urn:schemas-microsoft-com:vml" Requires="v">
                <p:oleObj spid="_x0000_s256058" name="Equation" r:id="rId1" imgW="2387600" imgH="393700" progId="">
                  <p:embed/>
                </p:oleObj>
              </mc:Choice>
              <mc:Fallback>
                <p:oleObj name="Equation" r:id="rId1" imgW="2387600" imgH="393700" progId="">
                  <p:embed/>
                  <p:pic>
                    <p:nvPicPr>
                      <p:cNvPr id="0" name="图片 256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2636838"/>
                        <a:ext cx="4192588"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1"/>
          </p:nvPr>
        </p:nvSpPr>
        <p:spPr>
          <a:xfrm>
            <a:off x="395288" y="1030288"/>
            <a:ext cx="8077200" cy="4495800"/>
          </a:xfrm>
        </p:spPr>
        <p:txBody>
          <a:bodyPr/>
          <a:lstStyle/>
          <a:p>
            <a:pPr eaLnBrk="1" hangingPunct="1"/>
            <a:r>
              <a:rPr lang="zh-CN" altLang="en-US" smtClean="0"/>
              <a:t>以属性</a:t>
            </a:r>
            <a:r>
              <a:rPr lang="en-US" altLang="zh-CN" smtClean="0"/>
              <a:t>”temperature”</a:t>
            </a:r>
            <a:r>
              <a:rPr lang="zh-CN" altLang="en-US" smtClean="0"/>
              <a:t>为例计算信息增益，有</a:t>
            </a:r>
            <a:r>
              <a:rPr lang="en-US" altLang="zh-CN" smtClean="0"/>
              <a:t>3</a:t>
            </a:r>
            <a:r>
              <a:rPr lang="zh-CN" altLang="en-US" smtClean="0"/>
              <a:t>个属性值</a:t>
            </a:r>
            <a:r>
              <a:rPr lang="en-US" altLang="zh-CN" smtClean="0"/>
              <a:t>hot</a:t>
            </a:r>
            <a:r>
              <a:rPr lang="zh-CN" altLang="en-US" smtClean="0"/>
              <a:t>，</a:t>
            </a:r>
            <a:r>
              <a:rPr lang="en-US" altLang="zh-CN" smtClean="0"/>
              <a:t>mild</a:t>
            </a:r>
            <a:r>
              <a:rPr lang="zh-CN" altLang="en-US" smtClean="0"/>
              <a:t>，</a:t>
            </a:r>
            <a:r>
              <a:rPr lang="en-US" altLang="zh-CN" smtClean="0"/>
              <a:t>cool</a:t>
            </a:r>
            <a:r>
              <a:rPr lang="zh-CN" altLang="en-US" smtClean="0"/>
              <a:t>。</a:t>
            </a:r>
            <a:endParaRPr lang="zh-CN" altLang="en-US" smtClean="0"/>
          </a:p>
        </p:txBody>
      </p:sp>
      <p:graphicFrame>
        <p:nvGraphicFramePr>
          <p:cNvPr id="1744900" name="Group 4"/>
          <p:cNvGraphicFramePr>
            <a:graphicFrameLocks noGrp="1"/>
          </p:cNvGraphicFramePr>
          <p:nvPr/>
        </p:nvGraphicFramePr>
        <p:xfrm>
          <a:off x="1241425" y="2117725"/>
          <a:ext cx="1828800" cy="822330"/>
        </p:xfrm>
        <a:graphic>
          <a:graphicData uri="http://schemas.openxmlformats.org/drawingml/2006/table">
            <a:tbl>
              <a:tblPr/>
              <a:tblGrid>
                <a:gridCol w="1219200"/>
                <a:gridCol w="609600"/>
              </a:tblGrid>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Hot</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44915" name="Group 19"/>
          <p:cNvGraphicFramePr>
            <a:graphicFrameLocks noGrp="1"/>
          </p:cNvGraphicFramePr>
          <p:nvPr/>
        </p:nvGraphicFramePr>
        <p:xfrm>
          <a:off x="1241425" y="4241800"/>
          <a:ext cx="1828800" cy="549275"/>
        </p:xfrm>
        <a:graphic>
          <a:graphicData uri="http://schemas.openxmlformats.org/drawingml/2006/table">
            <a:tbl>
              <a:tblPr/>
              <a:tblGrid>
                <a:gridCol w="1223508"/>
                <a:gridCol w="605292"/>
              </a:tblGrid>
              <a:tr h="27453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91" marB="45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91" marB="457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474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91" marB="45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91" marB="45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alpha val="50000"/>
                      </a:srgbClr>
                    </a:solidFill>
                  </a:tcPr>
                </a:tc>
              </a:tr>
            </a:tbl>
          </a:graphicData>
        </a:graphic>
      </p:graphicFrame>
      <p:graphicFrame>
        <p:nvGraphicFramePr>
          <p:cNvPr id="1744927" name="Group 31"/>
          <p:cNvGraphicFramePr>
            <a:graphicFrameLocks noGrp="1"/>
          </p:cNvGraphicFramePr>
          <p:nvPr/>
        </p:nvGraphicFramePr>
        <p:xfrm>
          <a:off x="1241425" y="3184525"/>
          <a:ext cx="1846263" cy="822330"/>
        </p:xfrm>
        <a:graphic>
          <a:graphicData uri="http://schemas.openxmlformats.org/drawingml/2006/table">
            <a:tbl>
              <a:tblPr/>
              <a:tblGrid>
                <a:gridCol w="1253538"/>
                <a:gridCol w="592725"/>
              </a:tblGrid>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15" marB="456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alpha val="50000"/>
                      </a:srgbClr>
                    </a:solidFill>
                  </a:tcPr>
                </a:tc>
              </a:tr>
            </a:tbl>
          </a:graphicData>
        </a:graphic>
      </p:graphicFrame>
      <p:graphicFrame>
        <p:nvGraphicFramePr>
          <p:cNvPr id="75822" name="Object 47"/>
          <p:cNvGraphicFramePr>
            <a:graphicFrameLocks noChangeAspect="1"/>
          </p:cNvGraphicFramePr>
          <p:nvPr/>
        </p:nvGraphicFramePr>
        <p:xfrm>
          <a:off x="3295650" y="2268538"/>
          <a:ext cx="4038600" cy="695325"/>
        </p:xfrm>
        <a:graphic>
          <a:graphicData uri="http://schemas.openxmlformats.org/presentationml/2006/ole">
            <mc:AlternateContent xmlns:mc="http://schemas.openxmlformats.org/markup-compatibility/2006">
              <mc:Choice xmlns:v="urn:schemas-microsoft-com:vml" Requires="v">
                <p:oleObj spid="_x0000_s257306" name="Equation" r:id="rId1" imgW="2286000" imgH="393700" progId="">
                  <p:embed/>
                </p:oleObj>
              </mc:Choice>
              <mc:Fallback>
                <p:oleObj name="Equation" r:id="rId1" imgW="2286000" imgH="393700" progId="">
                  <p:embed/>
                  <p:pic>
                    <p:nvPicPr>
                      <p:cNvPr id="0" name="图片 2573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2268538"/>
                        <a:ext cx="40386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823" name="Object 48"/>
          <p:cNvGraphicFramePr>
            <a:graphicFrameLocks noChangeAspect="1"/>
          </p:cNvGraphicFramePr>
          <p:nvPr/>
        </p:nvGraphicFramePr>
        <p:xfrm>
          <a:off x="3386138" y="3265488"/>
          <a:ext cx="4038600" cy="692150"/>
        </p:xfrm>
        <a:graphic>
          <a:graphicData uri="http://schemas.openxmlformats.org/presentationml/2006/ole">
            <mc:AlternateContent xmlns:mc="http://schemas.openxmlformats.org/markup-compatibility/2006">
              <mc:Choice xmlns:v="urn:schemas-microsoft-com:vml" Requires="v">
                <p:oleObj spid="_x0000_s257307" name="Equation" r:id="rId3" imgW="2298700" imgH="393700" progId="">
                  <p:embed/>
                </p:oleObj>
              </mc:Choice>
              <mc:Fallback>
                <p:oleObj name="Equation" r:id="rId3" imgW="2298700" imgH="393700" progId="">
                  <p:embed/>
                  <p:pic>
                    <p:nvPicPr>
                      <p:cNvPr id="0" name="图片 2573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138" y="3265488"/>
                        <a:ext cx="4038600"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824" name="Object 49"/>
          <p:cNvGraphicFramePr>
            <a:graphicFrameLocks noChangeAspect="1"/>
          </p:cNvGraphicFramePr>
          <p:nvPr/>
        </p:nvGraphicFramePr>
        <p:xfrm>
          <a:off x="1241425" y="5048250"/>
          <a:ext cx="5257800" cy="609600"/>
        </p:xfrm>
        <a:graphic>
          <a:graphicData uri="http://schemas.openxmlformats.org/presentationml/2006/ole">
            <mc:AlternateContent xmlns:mc="http://schemas.openxmlformats.org/markup-compatibility/2006">
              <mc:Choice xmlns:v="urn:schemas-microsoft-com:vml" Requires="v">
                <p:oleObj spid="_x0000_s257308" name="Equation" r:id="rId5" imgW="3390900" imgH="393700" progId="">
                  <p:embed/>
                </p:oleObj>
              </mc:Choice>
              <mc:Fallback>
                <p:oleObj name="Equation" r:id="rId5" imgW="3390900" imgH="393700" progId="">
                  <p:embed/>
                  <p:pic>
                    <p:nvPicPr>
                      <p:cNvPr id="0" name="图片 2573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425" y="5048250"/>
                        <a:ext cx="5257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825" name="Object 50"/>
          <p:cNvGraphicFramePr>
            <a:graphicFrameLocks noChangeAspect="1"/>
          </p:cNvGraphicFramePr>
          <p:nvPr/>
        </p:nvGraphicFramePr>
        <p:xfrm>
          <a:off x="3087688" y="5700713"/>
          <a:ext cx="2514600" cy="609600"/>
        </p:xfrm>
        <a:graphic>
          <a:graphicData uri="http://schemas.openxmlformats.org/presentationml/2006/ole">
            <mc:AlternateContent xmlns:mc="http://schemas.openxmlformats.org/markup-compatibility/2006">
              <mc:Choice xmlns:v="urn:schemas-microsoft-com:vml" Requires="v">
                <p:oleObj spid="_x0000_s257309" name="Equation" r:id="rId7" imgW="1625600" imgH="393700" progId="">
                  <p:embed/>
                </p:oleObj>
              </mc:Choice>
              <mc:Fallback>
                <p:oleObj name="Equation" r:id="rId7" imgW="1625600" imgH="393700" progId="">
                  <p:embed/>
                  <p:pic>
                    <p:nvPicPr>
                      <p:cNvPr id="0" name="图片 2573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7688" y="5700713"/>
                        <a:ext cx="2514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826" name="Object 51"/>
          <p:cNvGraphicFramePr>
            <a:graphicFrameLocks noChangeAspect="1"/>
          </p:cNvGraphicFramePr>
          <p:nvPr/>
        </p:nvGraphicFramePr>
        <p:xfrm>
          <a:off x="3424238" y="4125913"/>
          <a:ext cx="3962400" cy="688975"/>
        </p:xfrm>
        <a:graphic>
          <a:graphicData uri="http://schemas.openxmlformats.org/presentationml/2006/ole">
            <mc:AlternateContent xmlns:mc="http://schemas.openxmlformats.org/markup-compatibility/2006">
              <mc:Choice xmlns:v="urn:schemas-microsoft-com:vml" Requires="v">
                <p:oleObj spid="_x0000_s257310" name="Equation" r:id="rId9" imgW="2260600" imgH="393700" progId="">
                  <p:embed/>
                </p:oleObj>
              </mc:Choice>
              <mc:Fallback>
                <p:oleObj name="Equation" r:id="rId9" imgW="2260600" imgH="393700" progId="">
                  <p:embed/>
                  <p:pic>
                    <p:nvPicPr>
                      <p:cNvPr id="0" name="图片 2573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4238" y="4125913"/>
                        <a:ext cx="39624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4900"/>
                                        </p:tgtEl>
                                        <p:attrNameLst>
                                          <p:attrName>style.visibility</p:attrName>
                                        </p:attrNameLst>
                                      </p:cBhvr>
                                      <p:to>
                                        <p:strVal val="visible"/>
                                      </p:to>
                                    </p:set>
                                    <p:anim calcmode="lin" valueType="num">
                                      <p:cBhvr additive="base">
                                        <p:cTn id="7" dur="500" fill="hold"/>
                                        <p:tgtEl>
                                          <p:spTgt spid="1744900"/>
                                        </p:tgtEl>
                                        <p:attrNameLst>
                                          <p:attrName>ppt_x</p:attrName>
                                        </p:attrNameLst>
                                      </p:cBhvr>
                                      <p:tavLst>
                                        <p:tav tm="0">
                                          <p:val>
                                            <p:strVal val="#ppt_x"/>
                                          </p:val>
                                        </p:tav>
                                        <p:tav tm="100000">
                                          <p:val>
                                            <p:strVal val="#ppt_x"/>
                                          </p:val>
                                        </p:tav>
                                      </p:tavLst>
                                    </p:anim>
                                    <p:anim calcmode="lin" valueType="num">
                                      <p:cBhvr additive="base">
                                        <p:cTn id="8" dur="500" fill="hold"/>
                                        <p:tgtEl>
                                          <p:spTgt spid="17449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5822"/>
                                        </p:tgtEl>
                                        <p:attrNameLst>
                                          <p:attrName>style.visibility</p:attrName>
                                        </p:attrNameLst>
                                      </p:cBhvr>
                                      <p:to>
                                        <p:strVal val="visible"/>
                                      </p:to>
                                    </p:set>
                                    <p:anim calcmode="lin" valueType="num">
                                      <p:cBhvr additive="base">
                                        <p:cTn id="13" dur="500" fill="hold"/>
                                        <p:tgtEl>
                                          <p:spTgt spid="75822"/>
                                        </p:tgtEl>
                                        <p:attrNameLst>
                                          <p:attrName>ppt_x</p:attrName>
                                        </p:attrNameLst>
                                      </p:cBhvr>
                                      <p:tavLst>
                                        <p:tav tm="0">
                                          <p:val>
                                            <p:strVal val="#ppt_x"/>
                                          </p:val>
                                        </p:tav>
                                        <p:tav tm="100000">
                                          <p:val>
                                            <p:strVal val="#ppt_x"/>
                                          </p:val>
                                        </p:tav>
                                      </p:tavLst>
                                    </p:anim>
                                    <p:anim calcmode="lin" valueType="num">
                                      <p:cBhvr additive="base">
                                        <p:cTn id="14" dur="500" fill="hold"/>
                                        <p:tgtEl>
                                          <p:spTgt spid="758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4927"/>
                                        </p:tgtEl>
                                        <p:attrNameLst>
                                          <p:attrName>style.visibility</p:attrName>
                                        </p:attrNameLst>
                                      </p:cBhvr>
                                      <p:to>
                                        <p:strVal val="visible"/>
                                      </p:to>
                                    </p:set>
                                    <p:anim calcmode="lin" valueType="num">
                                      <p:cBhvr additive="base">
                                        <p:cTn id="19" dur="500" fill="hold"/>
                                        <p:tgtEl>
                                          <p:spTgt spid="1744927"/>
                                        </p:tgtEl>
                                        <p:attrNameLst>
                                          <p:attrName>ppt_x</p:attrName>
                                        </p:attrNameLst>
                                      </p:cBhvr>
                                      <p:tavLst>
                                        <p:tav tm="0">
                                          <p:val>
                                            <p:strVal val="#ppt_x"/>
                                          </p:val>
                                        </p:tav>
                                        <p:tav tm="100000">
                                          <p:val>
                                            <p:strVal val="#ppt_x"/>
                                          </p:val>
                                        </p:tav>
                                      </p:tavLst>
                                    </p:anim>
                                    <p:anim calcmode="lin" valueType="num">
                                      <p:cBhvr additive="base">
                                        <p:cTn id="20" dur="500" fill="hold"/>
                                        <p:tgtEl>
                                          <p:spTgt spid="17449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5823"/>
                                        </p:tgtEl>
                                        <p:attrNameLst>
                                          <p:attrName>style.visibility</p:attrName>
                                        </p:attrNameLst>
                                      </p:cBhvr>
                                      <p:to>
                                        <p:strVal val="visible"/>
                                      </p:to>
                                    </p:set>
                                    <p:anim calcmode="lin" valueType="num">
                                      <p:cBhvr additive="base">
                                        <p:cTn id="25" dur="500" fill="hold"/>
                                        <p:tgtEl>
                                          <p:spTgt spid="75823"/>
                                        </p:tgtEl>
                                        <p:attrNameLst>
                                          <p:attrName>ppt_x</p:attrName>
                                        </p:attrNameLst>
                                      </p:cBhvr>
                                      <p:tavLst>
                                        <p:tav tm="0">
                                          <p:val>
                                            <p:strVal val="#ppt_x"/>
                                          </p:val>
                                        </p:tav>
                                        <p:tav tm="100000">
                                          <p:val>
                                            <p:strVal val="#ppt_x"/>
                                          </p:val>
                                        </p:tav>
                                      </p:tavLst>
                                    </p:anim>
                                    <p:anim calcmode="lin" valueType="num">
                                      <p:cBhvr additive="base">
                                        <p:cTn id="26" dur="500" fill="hold"/>
                                        <p:tgtEl>
                                          <p:spTgt spid="758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44915"/>
                                        </p:tgtEl>
                                        <p:attrNameLst>
                                          <p:attrName>style.visibility</p:attrName>
                                        </p:attrNameLst>
                                      </p:cBhvr>
                                      <p:to>
                                        <p:strVal val="visible"/>
                                      </p:to>
                                    </p:set>
                                    <p:anim calcmode="lin" valueType="num">
                                      <p:cBhvr additive="base">
                                        <p:cTn id="31" dur="500" fill="hold"/>
                                        <p:tgtEl>
                                          <p:spTgt spid="1744915"/>
                                        </p:tgtEl>
                                        <p:attrNameLst>
                                          <p:attrName>ppt_x</p:attrName>
                                        </p:attrNameLst>
                                      </p:cBhvr>
                                      <p:tavLst>
                                        <p:tav tm="0">
                                          <p:val>
                                            <p:strVal val="#ppt_x"/>
                                          </p:val>
                                        </p:tav>
                                        <p:tav tm="100000">
                                          <p:val>
                                            <p:strVal val="#ppt_x"/>
                                          </p:val>
                                        </p:tav>
                                      </p:tavLst>
                                    </p:anim>
                                    <p:anim calcmode="lin" valueType="num">
                                      <p:cBhvr additive="base">
                                        <p:cTn id="32" dur="500" fill="hold"/>
                                        <p:tgtEl>
                                          <p:spTgt spid="17449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5826"/>
                                        </p:tgtEl>
                                        <p:attrNameLst>
                                          <p:attrName>style.visibility</p:attrName>
                                        </p:attrNameLst>
                                      </p:cBhvr>
                                      <p:to>
                                        <p:strVal val="visible"/>
                                      </p:to>
                                    </p:set>
                                    <p:anim calcmode="lin" valueType="num">
                                      <p:cBhvr additive="base">
                                        <p:cTn id="37" dur="500" fill="hold"/>
                                        <p:tgtEl>
                                          <p:spTgt spid="75826"/>
                                        </p:tgtEl>
                                        <p:attrNameLst>
                                          <p:attrName>ppt_x</p:attrName>
                                        </p:attrNameLst>
                                      </p:cBhvr>
                                      <p:tavLst>
                                        <p:tav tm="0">
                                          <p:val>
                                            <p:strVal val="#ppt_x"/>
                                          </p:val>
                                        </p:tav>
                                        <p:tav tm="100000">
                                          <p:val>
                                            <p:strVal val="#ppt_x"/>
                                          </p:val>
                                        </p:tav>
                                      </p:tavLst>
                                    </p:anim>
                                    <p:anim calcmode="lin" valueType="num">
                                      <p:cBhvr additive="base">
                                        <p:cTn id="38" dur="500" fill="hold"/>
                                        <p:tgtEl>
                                          <p:spTgt spid="758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5824"/>
                                        </p:tgtEl>
                                        <p:attrNameLst>
                                          <p:attrName>style.visibility</p:attrName>
                                        </p:attrNameLst>
                                      </p:cBhvr>
                                      <p:to>
                                        <p:strVal val="visible"/>
                                      </p:to>
                                    </p:set>
                                    <p:animEffect transition="in" filter="fade">
                                      <p:cBhvr>
                                        <p:cTn id="43" dur="1000"/>
                                        <p:tgtEl>
                                          <p:spTgt spid="75824"/>
                                        </p:tgtEl>
                                      </p:cBhvr>
                                    </p:animEffect>
                                    <p:anim calcmode="lin" valueType="num">
                                      <p:cBhvr>
                                        <p:cTn id="44" dur="1000" fill="hold"/>
                                        <p:tgtEl>
                                          <p:spTgt spid="75824"/>
                                        </p:tgtEl>
                                        <p:attrNameLst>
                                          <p:attrName>ppt_x</p:attrName>
                                        </p:attrNameLst>
                                      </p:cBhvr>
                                      <p:tavLst>
                                        <p:tav tm="0">
                                          <p:val>
                                            <p:strVal val="#ppt_x"/>
                                          </p:val>
                                        </p:tav>
                                        <p:tav tm="100000">
                                          <p:val>
                                            <p:strVal val="#ppt_x"/>
                                          </p:val>
                                        </p:tav>
                                      </p:tavLst>
                                    </p:anim>
                                    <p:anim calcmode="lin" valueType="num">
                                      <p:cBhvr>
                                        <p:cTn id="45" dur="1000" fill="hold"/>
                                        <p:tgtEl>
                                          <p:spTgt spid="7582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5825"/>
                                        </p:tgtEl>
                                        <p:attrNameLst>
                                          <p:attrName>style.visibility</p:attrName>
                                        </p:attrNameLst>
                                      </p:cBhvr>
                                      <p:to>
                                        <p:strVal val="visible"/>
                                      </p:to>
                                    </p:set>
                                    <p:animEffect transition="in" filter="fade">
                                      <p:cBhvr>
                                        <p:cTn id="50" dur="1000"/>
                                        <p:tgtEl>
                                          <p:spTgt spid="75825"/>
                                        </p:tgtEl>
                                      </p:cBhvr>
                                    </p:animEffect>
                                    <p:anim calcmode="lin" valueType="num">
                                      <p:cBhvr>
                                        <p:cTn id="51" dur="1000" fill="hold"/>
                                        <p:tgtEl>
                                          <p:spTgt spid="75825"/>
                                        </p:tgtEl>
                                        <p:attrNameLst>
                                          <p:attrName>ppt_x</p:attrName>
                                        </p:attrNameLst>
                                      </p:cBhvr>
                                      <p:tavLst>
                                        <p:tav tm="0">
                                          <p:val>
                                            <p:strVal val="#ppt_x"/>
                                          </p:val>
                                        </p:tav>
                                        <p:tav tm="100000">
                                          <p:val>
                                            <p:strVal val="#ppt_x"/>
                                          </p:val>
                                        </p:tav>
                                      </p:tavLst>
                                    </p:anim>
                                    <p:anim calcmode="lin" valueType="num">
                                      <p:cBhvr>
                                        <p:cTn id="52" dur="1000" fill="hold"/>
                                        <p:tgtEl>
                                          <p:spTgt spid="75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body" idx="1"/>
          </p:nvPr>
        </p:nvSpPr>
        <p:spPr>
          <a:xfrm>
            <a:off x="601663" y="1074738"/>
            <a:ext cx="5110162" cy="576262"/>
          </a:xfrm>
        </p:spPr>
        <p:txBody>
          <a:bodyPr/>
          <a:lstStyle/>
          <a:p>
            <a:pPr eaLnBrk="1" hangingPunct="1"/>
            <a:r>
              <a:rPr lang="zh-CN" altLang="en-US" smtClean="0">
                <a:latin typeface="Times New Roman" panose="02020603050405020304" pitchFamily="18" charset="0"/>
                <a:ea typeface="黑体" panose="02010609060101010101" pitchFamily="49" charset="-122"/>
                <a:cs typeface="Times New Roman" panose="02020603050405020304" pitchFamily="18" charset="0"/>
              </a:rPr>
              <a:t>属性“</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temperature”</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的信息增益</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6803" name="Object 4"/>
          <p:cNvGraphicFramePr>
            <a:graphicFrameLocks noChangeAspect="1"/>
          </p:cNvGraphicFramePr>
          <p:nvPr/>
        </p:nvGraphicFramePr>
        <p:xfrm>
          <a:off x="611188" y="2058988"/>
          <a:ext cx="7848600" cy="433387"/>
        </p:xfrm>
        <a:graphic>
          <a:graphicData uri="http://schemas.openxmlformats.org/presentationml/2006/ole">
            <mc:AlternateContent xmlns:mc="http://schemas.openxmlformats.org/markup-compatibility/2006">
              <mc:Choice xmlns:v="urn:schemas-microsoft-com:vml" Requires="v">
                <p:oleObj spid="_x0000_s258162" name="Equation" r:id="rId1" imgW="4394200" imgH="203200" progId="">
                  <p:embed/>
                </p:oleObj>
              </mc:Choice>
              <mc:Fallback>
                <p:oleObj name="Equation" r:id="rId1" imgW="4394200" imgH="203200" progId="">
                  <p:embed/>
                  <p:pic>
                    <p:nvPicPr>
                      <p:cNvPr id="0" name="图片 2581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058988"/>
                        <a:ext cx="7848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4" name="Rectangle 5"/>
          <p:cNvSpPr>
            <a:spLocks noChangeArrowheads="1"/>
          </p:cNvSpPr>
          <p:nvPr/>
        </p:nvSpPr>
        <p:spPr bwMode="auto">
          <a:xfrm>
            <a:off x="601663" y="2981325"/>
            <a:ext cx="777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同理通过计算，得</a:t>
            </a:r>
            <a:r>
              <a:rPr lang="en-US" altLang="zh-CN">
                <a:solidFill>
                  <a:schemeClr val="tx1"/>
                </a:solidFill>
                <a:latin typeface="Times New Roman" panose="02020603050405020304" pitchFamily="18" charset="0"/>
                <a:ea typeface="黑体" panose="02010609060101010101" pitchFamily="49" charset="-122"/>
                <a:cs typeface="Times New Roman" panose="02020603050405020304" pitchFamily="18" charset="0"/>
              </a:rPr>
              <a:t>Humidity</a:t>
            </a: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a:solidFill>
                  <a:schemeClr val="tx1"/>
                </a:solidFill>
                <a:latin typeface="Times New Roman" panose="02020603050405020304" pitchFamily="18" charset="0"/>
                <a:ea typeface="黑体" panose="02010609060101010101" pitchFamily="49" charset="-122"/>
                <a:cs typeface="Times New Roman" panose="02020603050405020304" pitchFamily="18" charset="0"/>
              </a:rPr>
              <a:t>Wind</a:t>
            </a: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属性的信息增益：</a:t>
            </a:r>
            <a:endPar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6805" name="Object 6"/>
          <p:cNvGraphicFramePr>
            <a:graphicFrameLocks noChangeAspect="1"/>
          </p:cNvGraphicFramePr>
          <p:nvPr/>
        </p:nvGraphicFramePr>
        <p:xfrm>
          <a:off x="2146300" y="3860800"/>
          <a:ext cx="4114800" cy="898525"/>
        </p:xfrm>
        <a:graphic>
          <a:graphicData uri="http://schemas.openxmlformats.org/presentationml/2006/ole">
            <mc:AlternateContent xmlns:mc="http://schemas.openxmlformats.org/markup-compatibility/2006">
              <mc:Choice xmlns:v="urn:schemas-microsoft-com:vml" Requires="v">
                <p:oleObj spid="_x0000_s258163" name="Equation" r:id="rId3" imgW="1663700" imgH="431800" progId="">
                  <p:embed/>
                </p:oleObj>
              </mc:Choice>
              <mc:Fallback>
                <p:oleObj name="Equation" r:id="rId3" imgW="1663700" imgH="431800" progId="">
                  <p:embed/>
                  <p:pic>
                    <p:nvPicPr>
                      <p:cNvPr id="0" name="图片 258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0" y="3860800"/>
                        <a:ext cx="41148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Rectangle 7"/>
          <p:cNvSpPr>
            <a:spLocks noChangeArrowheads="1"/>
          </p:cNvSpPr>
          <p:nvPr/>
        </p:nvSpPr>
        <p:spPr bwMode="auto">
          <a:xfrm>
            <a:off x="104775" y="5086350"/>
            <a:ext cx="9039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rgbClr val="6600FF"/>
                </a:solidFill>
                <a:latin typeface="Times New Roman" panose="02020603050405020304" pitchFamily="18" charset="0"/>
                <a:ea typeface="黑体" panose="02010609060101010101" pitchFamily="49" charset="-122"/>
                <a:cs typeface="Times New Roman" panose="02020603050405020304" pitchFamily="18" charset="0"/>
              </a:rPr>
              <a:t> 通过比较，选择信息增益最大的属性”</a:t>
            </a:r>
            <a:r>
              <a:rPr lang="en-US" altLang="zh-CN">
                <a:solidFill>
                  <a:srgbClr val="6600FF"/>
                </a:solidFill>
                <a:latin typeface="Times New Roman" panose="02020603050405020304" pitchFamily="18" charset="0"/>
                <a:ea typeface="黑体" panose="02010609060101010101" pitchFamily="49" charset="-122"/>
                <a:cs typeface="Times New Roman" panose="02020603050405020304" pitchFamily="18" charset="0"/>
              </a:rPr>
              <a:t>Humidity”</a:t>
            </a:r>
            <a:r>
              <a:rPr lang="zh-CN" altLang="en-US">
                <a:solidFill>
                  <a:srgbClr val="6600FF"/>
                </a:solidFill>
                <a:latin typeface="Times New Roman" panose="02020603050405020304" pitchFamily="18" charset="0"/>
                <a:ea typeface="黑体" panose="02010609060101010101" pitchFamily="49" charset="-122"/>
                <a:cs typeface="Times New Roman" panose="02020603050405020304" pitchFamily="18" charset="0"/>
              </a:rPr>
              <a:t>作为当前节点。</a:t>
            </a:r>
            <a:endParaRPr lang="zh-CN" altLang="en-US">
              <a:solidFill>
                <a:srgbClr val="66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fade">
                                      <p:cBhvr>
                                        <p:cTn id="7" dur="1000"/>
                                        <p:tgtEl>
                                          <p:spTgt spid="76803"/>
                                        </p:tgtEl>
                                      </p:cBhvr>
                                    </p:animEffect>
                                    <p:anim calcmode="lin" valueType="num">
                                      <p:cBhvr>
                                        <p:cTn id="8" dur="1000" fill="hold"/>
                                        <p:tgtEl>
                                          <p:spTgt spid="76803"/>
                                        </p:tgtEl>
                                        <p:attrNameLst>
                                          <p:attrName>ppt_x</p:attrName>
                                        </p:attrNameLst>
                                      </p:cBhvr>
                                      <p:tavLst>
                                        <p:tav tm="0">
                                          <p:val>
                                            <p:strVal val="#ppt_x"/>
                                          </p:val>
                                        </p:tav>
                                        <p:tav tm="100000">
                                          <p:val>
                                            <p:strVal val="#ppt_x"/>
                                          </p:val>
                                        </p:tav>
                                      </p:tavLst>
                                    </p:anim>
                                    <p:anim calcmode="lin" valueType="num">
                                      <p:cBhvr>
                                        <p:cTn id="9" dur="1000" fill="hold"/>
                                        <p:tgtEl>
                                          <p:spTgt spid="768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6804"/>
                                        </p:tgtEl>
                                        <p:attrNameLst>
                                          <p:attrName>style.visibility</p:attrName>
                                        </p:attrNameLst>
                                      </p:cBhvr>
                                      <p:to>
                                        <p:strVal val="visible"/>
                                      </p:to>
                                    </p:set>
                                    <p:animEffect transition="in" filter="fade">
                                      <p:cBhvr>
                                        <p:cTn id="14" dur="1000"/>
                                        <p:tgtEl>
                                          <p:spTgt spid="76804"/>
                                        </p:tgtEl>
                                      </p:cBhvr>
                                    </p:animEffect>
                                    <p:anim calcmode="lin" valueType="num">
                                      <p:cBhvr>
                                        <p:cTn id="15" dur="1000" fill="hold"/>
                                        <p:tgtEl>
                                          <p:spTgt spid="76804"/>
                                        </p:tgtEl>
                                        <p:attrNameLst>
                                          <p:attrName>ppt_x</p:attrName>
                                        </p:attrNameLst>
                                      </p:cBhvr>
                                      <p:tavLst>
                                        <p:tav tm="0">
                                          <p:val>
                                            <p:strVal val="#ppt_x"/>
                                          </p:val>
                                        </p:tav>
                                        <p:tav tm="100000">
                                          <p:val>
                                            <p:strVal val="#ppt_x"/>
                                          </p:val>
                                        </p:tav>
                                      </p:tavLst>
                                    </p:anim>
                                    <p:anim calcmode="lin" valueType="num">
                                      <p:cBhvr>
                                        <p:cTn id="16" dur="1000" fill="hold"/>
                                        <p:tgtEl>
                                          <p:spTgt spid="7680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6805"/>
                                        </p:tgtEl>
                                        <p:attrNameLst>
                                          <p:attrName>style.visibility</p:attrName>
                                        </p:attrNameLst>
                                      </p:cBhvr>
                                      <p:to>
                                        <p:strVal val="visible"/>
                                      </p:to>
                                    </p:set>
                                    <p:animEffect transition="in" filter="fade">
                                      <p:cBhvr>
                                        <p:cTn id="21" dur="1000"/>
                                        <p:tgtEl>
                                          <p:spTgt spid="76805"/>
                                        </p:tgtEl>
                                      </p:cBhvr>
                                    </p:animEffect>
                                    <p:anim calcmode="lin" valueType="num">
                                      <p:cBhvr>
                                        <p:cTn id="22" dur="1000" fill="hold"/>
                                        <p:tgtEl>
                                          <p:spTgt spid="76805"/>
                                        </p:tgtEl>
                                        <p:attrNameLst>
                                          <p:attrName>ppt_x</p:attrName>
                                        </p:attrNameLst>
                                      </p:cBhvr>
                                      <p:tavLst>
                                        <p:tav tm="0">
                                          <p:val>
                                            <p:strVal val="#ppt_x"/>
                                          </p:val>
                                        </p:tav>
                                        <p:tav tm="100000">
                                          <p:val>
                                            <p:strVal val="#ppt_x"/>
                                          </p:val>
                                        </p:tav>
                                      </p:tavLst>
                                    </p:anim>
                                    <p:anim calcmode="lin" valueType="num">
                                      <p:cBhvr>
                                        <p:cTn id="23" dur="1000" fill="hold"/>
                                        <p:tgtEl>
                                          <p:spTgt spid="7680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6806"/>
                                        </p:tgtEl>
                                        <p:attrNameLst>
                                          <p:attrName>style.visibility</p:attrName>
                                        </p:attrNameLst>
                                      </p:cBhvr>
                                      <p:to>
                                        <p:strVal val="visible"/>
                                      </p:to>
                                    </p:set>
                                    <p:animEffect transition="in" filter="fade">
                                      <p:cBhvr>
                                        <p:cTn id="28" dur="1000"/>
                                        <p:tgtEl>
                                          <p:spTgt spid="76806"/>
                                        </p:tgtEl>
                                      </p:cBhvr>
                                    </p:animEffect>
                                    <p:anim calcmode="lin" valueType="num">
                                      <p:cBhvr>
                                        <p:cTn id="29" dur="1000" fill="hold"/>
                                        <p:tgtEl>
                                          <p:spTgt spid="76806"/>
                                        </p:tgtEl>
                                        <p:attrNameLst>
                                          <p:attrName>ppt_x</p:attrName>
                                        </p:attrNameLst>
                                      </p:cBhvr>
                                      <p:tavLst>
                                        <p:tav tm="0">
                                          <p:val>
                                            <p:strVal val="#ppt_x"/>
                                          </p:val>
                                        </p:tav>
                                        <p:tav tm="100000">
                                          <p:val>
                                            <p:strVal val="#ppt_x"/>
                                          </p:val>
                                        </p:tav>
                                      </p:tavLst>
                                    </p:anim>
                                    <p:anim calcmode="lin" valueType="num">
                                      <p:cBhvr>
                                        <p:cTn id="30" dur="1000" fill="hold"/>
                                        <p:tgtEl>
                                          <p:spTgt spid="768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3000375" y="1760538"/>
            <a:ext cx="2057400" cy="609600"/>
          </a:xfrm>
          <a:prstGeom prst="rect">
            <a:avLst/>
          </a:prstGeom>
          <a:solidFill>
            <a:srgbClr val="CC99FF"/>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Outlook</a:t>
            </a:r>
            <a:endParaRPr lang="en-US" altLang="zh-CN" sz="1800">
              <a:solidFill>
                <a:schemeClr val="tx1"/>
              </a:solidFill>
            </a:endParaRPr>
          </a:p>
        </p:txBody>
      </p:sp>
      <p:sp>
        <p:nvSpPr>
          <p:cNvPr id="143363" name="Line 3"/>
          <p:cNvSpPr>
            <a:spLocks noChangeShapeType="1"/>
          </p:cNvSpPr>
          <p:nvPr/>
        </p:nvSpPr>
        <p:spPr bwMode="auto">
          <a:xfrm flipH="1">
            <a:off x="1857375" y="2370138"/>
            <a:ext cx="16002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64" name="Line 4"/>
          <p:cNvSpPr>
            <a:spLocks noChangeShapeType="1"/>
          </p:cNvSpPr>
          <p:nvPr/>
        </p:nvSpPr>
        <p:spPr bwMode="auto">
          <a:xfrm>
            <a:off x="3990975" y="237013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65" name="Line 5"/>
          <p:cNvSpPr>
            <a:spLocks noChangeShapeType="1"/>
          </p:cNvSpPr>
          <p:nvPr/>
        </p:nvSpPr>
        <p:spPr bwMode="auto">
          <a:xfrm>
            <a:off x="4600575" y="2370138"/>
            <a:ext cx="14478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66" name="Rectangle 6"/>
          <p:cNvSpPr>
            <a:spLocks noChangeArrowheads="1"/>
          </p:cNvSpPr>
          <p:nvPr/>
        </p:nvSpPr>
        <p:spPr bwMode="auto">
          <a:xfrm>
            <a:off x="790575" y="3360738"/>
            <a:ext cx="2133600" cy="685800"/>
          </a:xfrm>
          <a:prstGeom prst="rect">
            <a:avLst/>
          </a:prstGeom>
          <a:solidFill>
            <a:srgbClr val="FF99CC"/>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Humidity</a:t>
            </a:r>
            <a:endParaRPr lang="en-US" altLang="zh-CN" sz="1800">
              <a:solidFill>
                <a:schemeClr val="tx1"/>
              </a:solidFill>
            </a:endParaRPr>
          </a:p>
        </p:txBody>
      </p:sp>
      <p:sp>
        <p:nvSpPr>
          <p:cNvPr id="143367" name="Rectangle 7"/>
          <p:cNvSpPr>
            <a:spLocks noChangeArrowheads="1"/>
          </p:cNvSpPr>
          <p:nvPr/>
        </p:nvSpPr>
        <p:spPr bwMode="auto">
          <a:xfrm>
            <a:off x="5210175" y="3360738"/>
            <a:ext cx="1828800" cy="609600"/>
          </a:xfrm>
          <a:prstGeom prst="rect">
            <a:avLst/>
          </a:prstGeom>
          <a:solidFill>
            <a:srgbClr val="FF99CC"/>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a:t>
            </a:r>
            <a:endParaRPr lang="en-US" altLang="zh-CN" sz="1800">
              <a:solidFill>
                <a:schemeClr val="tx1"/>
              </a:solidFill>
            </a:endParaRPr>
          </a:p>
        </p:txBody>
      </p:sp>
      <p:sp>
        <p:nvSpPr>
          <p:cNvPr id="143368" name="Oval 8"/>
          <p:cNvSpPr>
            <a:spLocks noChangeArrowheads="1"/>
          </p:cNvSpPr>
          <p:nvPr/>
        </p:nvSpPr>
        <p:spPr bwMode="auto">
          <a:xfrm>
            <a:off x="3152775" y="3436938"/>
            <a:ext cx="1676400" cy="7620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yes</a:t>
            </a:r>
            <a:endParaRPr lang="en-US" altLang="zh-CN" sz="1800">
              <a:solidFill>
                <a:schemeClr val="tx1"/>
              </a:solidFill>
            </a:endParaRPr>
          </a:p>
        </p:txBody>
      </p:sp>
      <p:sp>
        <p:nvSpPr>
          <p:cNvPr id="143369" name="Text Box 9"/>
          <p:cNvSpPr txBox="1">
            <a:spLocks noChangeArrowheads="1"/>
          </p:cNvSpPr>
          <p:nvPr/>
        </p:nvSpPr>
        <p:spPr bwMode="auto">
          <a:xfrm>
            <a:off x="1765300" y="2482850"/>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Sunny</a:t>
            </a:r>
            <a:endParaRPr lang="en-US" altLang="zh-CN" sz="1800">
              <a:solidFill>
                <a:schemeClr val="tx1"/>
              </a:solidFill>
            </a:endParaRPr>
          </a:p>
        </p:txBody>
      </p:sp>
      <p:sp>
        <p:nvSpPr>
          <p:cNvPr id="143370" name="Text Box 10"/>
          <p:cNvSpPr txBox="1">
            <a:spLocks noChangeArrowheads="1"/>
          </p:cNvSpPr>
          <p:nvPr/>
        </p:nvSpPr>
        <p:spPr bwMode="auto">
          <a:xfrm>
            <a:off x="3441700" y="2863850"/>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Overcast</a:t>
            </a:r>
            <a:endParaRPr lang="en-US" altLang="zh-CN" sz="1800">
              <a:solidFill>
                <a:schemeClr val="tx1"/>
              </a:solidFill>
            </a:endParaRPr>
          </a:p>
        </p:txBody>
      </p:sp>
      <p:sp>
        <p:nvSpPr>
          <p:cNvPr id="143371" name="Text Box 11"/>
          <p:cNvSpPr txBox="1">
            <a:spLocks noChangeArrowheads="1"/>
          </p:cNvSpPr>
          <p:nvPr/>
        </p:nvSpPr>
        <p:spPr bwMode="auto">
          <a:xfrm>
            <a:off x="5346700" y="2635250"/>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Rain</a:t>
            </a:r>
            <a:endParaRPr lang="en-US" altLang="zh-CN" sz="1800">
              <a:solidFill>
                <a:schemeClr val="tx1"/>
              </a:solidFill>
            </a:endParaRPr>
          </a:p>
        </p:txBody>
      </p:sp>
      <p:sp>
        <p:nvSpPr>
          <p:cNvPr id="143372" name="Rectangle 13"/>
          <p:cNvSpPr>
            <a:spLocks noGrp="1" noChangeArrowheads="1"/>
          </p:cNvSpPr>
          <p:nvPr>
            <p:ph type="body" idx="4294967295"/>
          </p:nvPr>
        </p:nvSpPr>
        <p:spPr>
          <a:xfrm>
            <a:off x="714375" y="1084263"/>
            <a:ext cx="7693025" cy="3724275"/>
          </a:xfrm>
        </p:spPr>
        <p:txBody>
          <a:bodyPr/>
          <a:lstStyle/>
          <a:p>
            <a:pPr eaLnBrk="1" hangingPunct="1"/>
            <a:r>
              <a:rPr lang="zh-CN" altLang="en-US" smtClean="0"/>
              <a:t>进一步生成的决策树：</a:t>
            </a:r>
            <a:endParaRPr lang="zh-CN" altLang="en-US" smtClean="0"/>
          </a:p>
        </p:txBody>
      </p:sp>
      <p:sp>
        <p:nvSpPr>
          <p:cNvPr id="143373" name="Line 14"/>
          <p:cNvSpPr>
            <a:spLocks noChangeShapeType="1"/>
          </p:cNvSpPr>
          <p:nvPr/>
        </p:nvSpPr>
        <p:spPr bwMode="auto">
          <a:xfrm flipH="1">
            <a:off x="942975" y="4046538"/>
            <a:ext cx="533400" cy="762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74" name="Line 15"/>
          <p:cNvSpPr>
            <a:spLocks noChangeShapeType="1"/>
          </p:cNvSpPr>
          <p:nvPr/>
        </p:nvSpPr>
        <p:spPr bwMode="auto">
          <a:xfrm>
            <a:off x="1933575" y="4046538"/>
            <a:ext cx="533400" cy="762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75" name="Oval 16"/>
          <p:cNvSpPr>
            <a:spLocks noChangeArrowheads="1"/>
          </p:cNvSpPr>
          <p:nvPr/>
        </p:nvSpPr>
        <p:spPr bwMode="auto">
          <a:xfrm>
            <a:off x="561975" y="4808538"/>
            <a:ext cx="990600" cy="5334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yes</a:t>
            </a:r>
            <a:endParaRPr lang="en-US" altLang="zh-CN" sz="1800">
              <a:solidFill>
                <a:schemeClr val="tx1"/>
              </a:solidFill>
            </a:endParaRPr>
          </a:p>
        </p:txBody>
      </p:sp>
      <p:sp>
        <p:nvSpPr>
          <p:cNvPr id="143376" name="Oval 17"/>
          <p:cNvSpPr>
            <a:spLocks noChangeArrowheads="1"/>
          </p:cNvSpPr>
          <p:nvPr/>
        </p:nvSpPr>
        <p:spPr bwMode="auto">
          <a:xfrm>
            <a:off x="1933575" y="4808538"/>
            <a:ext cx="1143000" cy="5334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No</a:t>
            </a:r>
            <a:endParaRPr lang="en-US" altLang="zh-CN" sz="1800">
              <a:solidFill>
                <a:schemeClr val="tx1"/>
              </a:solidFill>
            </a:endParaRPr>
          </a:p>
        </p:txBody>
      </p:sp>
      <p:sp>
        <p:nvSpPr>
          <p:cNvPr id="143377" name="Text Box 18"/>
          <p:cNvSpPr txBox="1">
            <a:spLocks noChangeArrowheads="1"/>
          </p:cNvSpPr>
          <p:nvPr/>
        </p:nvSpPr>
        <p:spPr bwMode="auto">
          <a:xfrm>
            <a:off x="714375" y="4275138"/>
            <a:ext cx="97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Normal</a:t>
            </a:r>
            <a:endParaRPr lang="en-US" altLang="zh-CN" sz="1800">
              <a:solidFill>
                <a:schemeClr val="tx1"/>
              </a:solidFill>
            </a:endParaRPr>
          </a:p>
        </p:txBody>
      </p:sp>
      <p:sp>
        <p:nvSpPr>
          <p:cNvPr id="143378" name="Text Box 19"/>
          <p:cNvSpPr txBox="1">
            <a:spLocks noChangeArrowheads="1"/>
          </p:cNvSpPr>
          <p:nvPr/>
        </p:nvSpPr>
        <p:spPr bwMode="auto">
          <a:xfrm>
            <a:off x="2009775" y="427513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High</a:t>
            </a:r>
            <a:endParaRPr lang="en-US" altLang="zh-CN" sz="1800">
              <a:solidFill>
                <a:schemeClr val="tx1"/>
              </a:solidFill>
            </a:endParaRPr>
          </a:p>
        </p:txBody>
      </p:sp>
      <p:graphicFrame>
        <p:nvGraphicFramePr>
          <p:cNvPr id="1746964" name="Group 20"/>
          <p:cNvGraphicFramePr>
            <a:graphicFrameLocks noGrp="1"/>
          </p:cNvGraphicFramePr>
          <p:nvPr/>
        </p:nvGraphicFramePr>
        <p:xfrm>
          <a:off x="3228975" y="4662200"/>
          <a:ext cx="1600200" cy="1646238"/>
        </p:xfrm>
        <a:graphic>
          <a:graphicData uri="http://schemas.openxmlformats.org/drawingml/2006/table">
            <a:tbl>
              <a:tblPr/>
              <a:tblGrid>
                <a:gridCol w="977900"/>
                <a:gridCol w="622300"/>
              </a:tblGrid>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Humidity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alpha val="50000"/>
                      </a:srgb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alpha val="50000"/>
                      </a:srgbClr>
                    </a:solidFill>
                  </a:tcPr>
                </a:tc>
              </a:tr>
            </a:tbl>
          </a:graphicData>
        </a:graphic>
      </p:graphicFrame>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body" idx="1"/>
          </p:nvPr>
        </p:nvSpPr>
        <p:spPr>
          <a:xfrm>
            <a:off x="395288" y="1230313"/>
            <a:ext cx="6838950" cy="1085850"/>
          </a:xfrm>
        </p:spPr>
        <p:txBody>
          <a:bodyPr/>
          <a:lstStyle/>
          <a:p>
            <a:pPr eaLnBrk="1" hangingPunct="1">
              <a:lnSpc>
                <a:spcPct val="150000"/>
              </a:lnSpc>
            </a:pPr>
            <a:r>
              <a:rPr lang="zh-CN" altLang="en-US" smtClean="0">
                <a:latin typeface="Times New Roman" panose="02020603050405020304" pitchFamily="18" charset="0"/>
                <a:ea typeface="黑体" panose="02010609060101010101" pitchFamily="49" charset="-122"/>
                <a:cs typeface="Times New Roman" panose="02020603050405020304" pitchFamily="18" charset="0"/>
              </a:rPr>
              <a:t>以“</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outlook=‘Rain’”</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对应的节点为例继续划分。</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pPr>
            <a:r>
              <a:rPr lang="zh-CN" altLang="en-US" smtClean="0">
                <a:latin typeface="Times New Roman" panose="02020603050405020304" pitchFamily="18" charset="0"/>
                <a:ea typeface="黑体" panose="02010609060101010101" pitchFamily="49" charset="-122"/>
                <a:cs typeface="Times New Roman" panose="02020603050405020304" pitchFamily="18" charset="0"/>
              </a:rPr>
              <a:t>对样本划分的信息熵：</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747972" name="Group 4"/>
          <p:cNvGraphicFramePr>
            <a:graphicFrameLocks noGrp="1"/>
          </p:cNvGraphicFramePr>
          <p:nvPr/>
        </p:nvGraphicFramePr>
        <p:xfrm>
          <a:off x="4572000" y="2605088"/>
          <a:ext cx="3886200" cy="1647828"/>
        </p:xfrm>
        <a:graphic>
          <a:graphicData uri="http://schemas.openxmlformats.org/drawingml/2006/table">
            <a:tbl>
              <a:tblPr/>
              <a:tblGrid>
                <a:gridCol w="1447800"/>
                <a:gridCol w="1116013"/>
                <a:gridCol w="742950"/>
                <a:gridCol w="579437"/>
              </a:tblGrid>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Humidity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Wind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r>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Normal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High</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73" marB="457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45448" name="Object 41"/>
          <p:cNvGraphicFramePr>
            <a:graphicFrameLocks noChangeAspect="1"/>
          </p:cNvGraphicFramePr>
          <p:nvPr/>
        </p:nvGraphicFramePr>
        <p:xfrm>
          <a:off x="611188" y="3036888"/>
          <a:ext cx="3810000" cy="704850"/>
        </p:xfrm>
        <a:graphic>
          <a:graphicData uri="http://schemas.openxmlformats.org/presentationml/2006/ole">
            <mc:AlternateContent xmlns:mc="http://schemas.openxmlformats.org/markup-compatibility/2006">
              <mc:Choice xmlns:v="urn:schemas-microsoft-com:vml" Requires="v">
                <p:oleObj spid="_x0000_s259130" name="Equation" r:id="rId1" imgW="2387600" imgH="393700" progId="">
                  <p:embed/>
                </p:oleObj>
              </mc:Choice>
              <mc:Fallback>
                <p:oleObj name="Equation" r:id="rId1" imgW="2387600" imgH="393700" progId="">
                  <p:embed/>
                  <p:pic>
                    <p:nvPicPr>
                      <p:cNvPr id="0" name="图片 259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036888"/>
                        <a:ext cx="38100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noChangeArrowheads="1"/>
          </p:cNvSpPr>
          <p:nvPr>
            <p:ph type="body" idx="1"/>
          </p:nvPr>
        </p:nvSpPr>
        <p:spPr>
          <a:xfrm>
            <a:off x="511175" y="1201738"/>
            <a:ext cx="7199313" cy="1160462"/>
          </a:xfrm>
        </p:spPr>
        <p:txBody>
          <a:bodyPr/>
          <a:lstStyle/>
          <a:p>
            <a:pPr eaLnBrk="1" hangingPunct="1">
              <a:lnSpc>
                <a:spcPct val="150000"/>
              </a:lnSpc>
            </a:pPr>
            <a:r>
              <a:rPr lang="zh-CN" altLang="en-US" smtClean="0">
                <a:latin typeface="Times New Roman" panose="02020603050405020304" pitchFamily="18" charset="0"/>
                <a:ea typeface="黑体" panose="02010609060101010101" pitchFamily="49" charset="-122"/>
                <a:cs typeface="Times New Roman" panose="02020603050405020304" pitchFamily="18" charset="0"/>
              </a:rPr>
              <a:t>以属性“</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temperature”</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为例计算信息增益，有</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个属性值</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mild</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cool</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748996" name="Group 4"/>
          <p:cNvGraphicFramePr>
            <a:graphicFrameLocks noGrp="1"/>
          </p:cNvGraphicFramePr>
          <p:nvPr/>
        </p:nvGraphicFramePr>
        <p:xfrm>
          <a:off x="5967413" y="2249488"/>
          <a:ext cx="2057400" cy="1096968"/>
        </p:xfrm>
        <a:graphic>
          <a:graphicData uri="http://schemas.openxmlformats.org/drawingml/2006/table">
            <a:tbl>
              <a:tblPr/>
              <a:tblGrid>
                <a:gridCol w="1403350"/>
                <a:gridCol w="654050"/>
              </a:tblGrid>
              <a:tr h="27424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r>
              <a:tr h="27424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24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24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Mild</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749013" name="Group 21"/>
          <p:cNvGraphicFramePr>
            <a:graphicFrameLocks noGrp="1"/>
          </p:cNvGraphicFramePr>
          <p:nvPr/>
        </p:nvGraphicFramePr>
        <p:xfrm>
          <a:off x="5967413" y="3771900"/>
          <a:ext cx="2082800" cy="822330"/>
        </p:xfrm>
        <a:graphic>
          <a:graphicData uri="http://schemas.openxmlformats.org/drawingml/2006/table">
            <a:tbl>
              <a:tblPr/>
              <a:tblGrid>
                <a:gridCol w="1380594"/>
                <a:gridCol w="702206"/>
              </a:tblGrid>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Temperature</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50" marR="91450" marT="45615" marB="456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50" marR="91450" marT="45615" marB="456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r>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50" marR="91450" marT="45615" marB="456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L="91450" marR="91450" marT="45615" marB="456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10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Cool</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50" marR="91450" marT="45615" marB="456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L="91450" marR="91450" marT="45615" marB="456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79906" name="Object 35"/>
          <p:cNvGraphicFramePr>
            <a:graphicFrameLocks noChangeAspect="1"/>
          </p:cNvGraphicFramePr>
          <p:nvPr/>
        </p:nvGraphicFramePr>
        <p:xfrm>
          <a:off x="930275" y="2611438"/>
          <a:ext cx="4648200" cy="752475"/>
        </p:xfrm>
        <a:graphic>
          <a:graphicData uri="http://schemas.openxmlformats.org/presentationml/2006/ole">
            <mc:AlternateContent xmlns:mc="http://schemas.openxmlformats.org/markup-compatibility/2006">
              <mc:Choice xmlns:v="urn:schemas-microsoft-com:vml" Requires="v">
                <p:oleObj spid="_x0000_s260322" name="Equation" r:id="rId1" imgW="2578100" imgH="393700" progId="">
                  <p:embed/>
                </p:oleObj>
              </mc:Choice>
              <mc:Fallback>
                <p:oleObj name="Equation" r:id="rId1" imgW="2578100" imgH="393700" progId="">
                  <p:embed/>
                  <p:pic>
                    <p:nvPicPr>
                      <p:cNvPr id="0" name="图片 2603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75" y="2611438"/>
                        <a:ext cx="46482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07" name="Object 36"/>
          <p:cNvGraphicFramePr>
            <a:graphicFrameLocks noChangeAspect="1"/>
          </p:cNvGraphicFramePr>
          <p:nvPr/>
        </p:nvGraphicFramePr>
        <p:xfrm>
          <a:off x="930275" y="3798888"/>
          <a:ext cx="4495800" cy="769937"/>
        </p:xfrm>
        <a:graphic>
          <a:graphicData uri="http://schemas.openxmlformats.org/presentationml/2006/ole">
            <mc:AlternateContent xmlns:mc="http://schemas.openxmlformats.org/markup-compatibility/2006">
              <mc:Choice xmlns:v="urn:schemas-microsoft-com:vml" Requires="v">
                <p:oleObj spid="_x0000_s260323" name="Equation" r:id="rId3" imgW="2298700" imgH="393700" progId="">
                  <p:embed/>
                </p:oleObj>
              </mc:Choice>
              <mc:Fallback>
                <p:oleObj name="Equation" r:id="rId3" imgW="2298700" imgH="393700" progId="">
                  <p:embed/>
                  <p:pic>
                    <p:nvPicPr>
                      <p:cNvPr id="0" name="图片 2603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75" y="3798888"/>
                        <a:ext cx="4495800"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08" name="Object 37"/>
          <p:cNvGraphicFramePr>
            <a:graphicFrameLocks noChangeAspect="1"/>
          </p:cNvGraphicFramePr>
          <p:nvPr/>
        </p:nvGraphicFramePr>
        <p:xfrm>
          <a:off x="854075" y="4878388"/>
          <a:ext cx="4648200" cy="733425"/>
        </p:xfrm>
        <a:graphic>
          <a:graphicData uri="http://schemas.openxmlformats.org/presentationml/2006/ole">
            <mc:AlternateContent xmlns:mc="http://schemas.openxmlformats.org/markup-compatibility/2006">
              <mc:Choice xmlns:v="urn:schemas-microsoft-com:vml" Requires="v">
                <p:oleObj spid="_x0000_s260324" name="Equation" r:id="rId5" imgW="2692400" imgH="393700" progId="">
                  <p:embed/>
                </p:oleObj>
              </mc:Choice>
              <mc:Fallback>
                <p:oleObj name="Equation" r:id="rId5" imgW="2692400" imgH="393700" progId="">
                  <p:embed/>
                  <p:pic>
                    <p:nvPicPr>
                      <p:cNvPr id="0" name="图片 2603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75" y="4878388"/>
                        <a:ext cx="4648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09" name="Object 38"/>
          <p:cNvGraphicFramePr>
            <a:graphicFrameLocks noChangeAspect="1"/>
          </p:cNvGraphicFramePr>
          <p:nvPr/>
        </p:nvGraphicFramePr>
        <p:xfrm>
          <a:off x="1087438" y="5670550"/>
          <a:ext cx="3429000" cy="685800"/>
        </p:xfrm>
        <a:graphic>
          <a:graphicData uri="http://schemas.openxmlformats.org/presentationml/2006/ole">
            <mc:AlternateContent xmlns:mc="http://schemas.openxmlformats.org/markup-compatibility/2006">
              <mc:Choice xmlns:v="urn:schemas-microsoft-com:vml" Requires="v">
                <p:oleObj spid="_x0000_s260325" name="Equation" r:id="rId7" imgW="1600200" imgH="393700" progId="">
                  <p:embed/>
                </p:oleObj>
              </mc:Choice>
              <mc:Fallback>
                <p:oleObj name="Equation" r:id="rId7" imgW="1600200" imgH="393700" progId="">
                  <p:embed/>
                  <p:pic>
                    <p:nvPicPr>
                      <p:cNvPr id="0" name="图片 2603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438" y="5670550"/>
                        <a:ext cx="3429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8996"/>
                                        </p:tgtEl>
                                        <p:attrNameLst>
                                          <p:attrName>style.visibility</p:attrName>
                                        </p:attrNameLst>
                                      </p:cBhvr>
                                      <p:to>
                                        <p:strVal val="visible"/>
                                      </p:to>
                                    </p:set>
                                    <p:animEffect transition="in" filter="fade">
                                      <p:cBhvr>
                                        <p:cTn id="7" dur="1000"/>
                                        <p:tgtEl>
                                          <p:spTgt spid="1748996"/>
                                        </p:tgtEl>
                                      </p:cBhvr>
                                    </p:animEffect>
                                    <p:anim calcmode="lin" valueType="num">
                                      <p:cBhvr>
                                        <p:cTn id="8" dur="1000" fill="hold"/>
                                        <p:tgtEl>
                                          <p:spTgt spid="1748996"/>
                                        </p:tgtEl>
                                        <p:attrNameLst>
                                          <p:attrName>ppt_x</p:attrName>
                                        </p:attrNameLst>
                                      </p:cBhvr>
                                      <p:tavLst>
                                        <p:tav tm="0">
                                          <p:val>
                                            <p:strVal val="#ppt_x"/>
                                          </p:val>
                                        </p:tav>
                                        <p:tav tm="100000">
                                          <p:val>
                                            <p:strVal val="#ppt_x"/>
                                          </p:val>
                                        </p:tav>
                                      </p:tavLst>
                                    </p:anim>
                                    <p:anim calcmode="lin" valueType="num">
                                      <p:cBhvr>
                                        <p:cTn id="9" dur="1000" fill="hold"/>
                                        <p:tgtEl>
                                          <p:spTgt spid="17489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9906"/>
                                        </p:tgtEl>
                                        <p:attrNameLst>
                                          <p:attrName>style.visibility</p:attrName>
                                        </p:attrNameLst>
                                      </p:cBhvr>
                                      <p:to>
                                        <p:strVal val="visible"/>
                                      </p:to>
                                    </p:set>
                                    <p:animEffect transition="in" filter="fade">
                                      <p:cBhvr>
                                        <p:cTn id="14" dur="1000"/>
                                        <p:tgtEl>
                                          <p:spTgt spid="79906"/>
                                        </p:tgtEl>
                                      </p:cBhvr>
                                    </p:animEffect>
                                    <p:anim calcmode="lin" valueType="num">
                                      <p:cBhvr>
                                        <p:cTn id="15" dur="1000" fill="hold"/>
                                        <p:tgtEl>
                                          <p:spTgt spid="79906"/>
                                        </p:tgtEl>
                                        <p:attrNameLst>
                                          <p:attrName>ppt_x</p:attrName>
                                        </p:attrNameLst>
                                      </p:cBhvr>
                                      <p:tavLst>
                                        <p:tav tm="0">
                                          <p:val>
                                            <p:strVal val="#ppt_x"/>
                                          </p:val>
                                        </p:tav>
                                        <p:tav tm="100000">
                                          <p:val>
                                            <p:strVal val="#ppt_x"/>
                                          </p:val>
                                        </p:tav>
                                      </p:tavLst>
                                    </p:anim>
                                    <p:anim calcmode="lin" valueType="num">
                                      <p:cBhvr>
                                        <p:cTn id="16" dur="1000" fill="hold"/>
                                        <p:tgtEl>
                                          <p:spTgt spid="799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49013"/>
                                        </p:tgtEl>
                                        <p:attrNameLst>
                                          <p:attrName>style.visibility</p:attrName>
                                        </p:attrNameLst>
                                      </p:cBhvr>
                                      <p:to>
                                        <p:strVal val="visible"/>
                                      </p:to>
                                    </p:set>
                                    <p:animEffect transition="in" filter="fade">
                                      <p:cBhvr>
                                        <p:cTn id="21" dur="1000"/>
                                        <p:tgtEl>
                                          <p:spTgt spid="1749013"/>
                                        </p:tgtEl>
                                      </p:cBhvr>
                                    </p:animEffect>
                                    <p:anim calcmode="lin" valueType="num">
                                      <p:cBhvr>
                                        <p:cTn id="22" dur="1000" fill="hold"/>
                                        <p:tgtEl>
                                          <p:spTgt spid="1749013"/>
                                        </p:tgtEl>
                                        <p:attrNameLst>
                                          <p:attrName>ppt_x</p:attrName>
                                        </p:attrNameLst>
                                      </p:cBhvr>
                                      <p:tavLst>
                                        <p:tav tm="0">
                                          <p:val>
                                            <p:strVal val="#ppt_x"/>
                                          </p:val>
                                        </p:tav>
                                        <p:tav tm="100000">
                                          <p:val>
                                            <p:strVal val="#ppt_x"/>
                                          </p:val>
                                        </p:tav>
                                      </p:tavLst>
                                    </p:anim>
                                    <p:anim calcmode="lin" valueType="num">
                                      <p:cBhvr>
                                        <p:cTn id="23" dur="1000" fill="hold"/>
                                        <p:tgtEl>
                                          <p:spTgt spid="17490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907"/>
                                        </p:tgtEl>
                                        <p:attrNameLst>
                                          <p:attrName>style.visibility</p:attrName>
                                        </p:attrNameLst>
                                      </p:cBhvr>
                                      <p:to>
                                        <p:strVal val="visible"/>
                                      </p:to>
                                    </p:set>
                                    <p:animEffect transition="in" filter="fade">
                                      <p:cBhvr>
                                        <p:cTn id="28" dur="1000"/>
                                        <p:tgtEl>
                                          <p:spTgt spid="79907"/>
                                        </p:tgtEl>
                                      </p:cBhvr>
                                    </p:animEffect>
                                    <p:anim calcmode="lin" valueType="num">
                                      <p:cBhvr>
                                        <p:cTn id="29" dur="1000" fill="hold"/>
                                        <p:tgtEl>
                                          <p:spTgt spid="79907"/>
                                        </p:tgtEl>
                                        <p:attrNameLst>
                                          <p:attrName>ppt_x</p:attrName>
                                        </p:attrNameLst>
                                      </p:cBhvr>
                                      <p:tavLst>
                                        <p:tav tm="0">
                                          <p:val>
                                            <p:strVal val="#ppt_x"/>
                                          </p:val>
                                        </p:tav>
                                        <p:tav tm="100000">
                                          <p:val>
                                            <p:strVal val="#ppt_x"/>
                                          </p:val>
                                        </p:tav>
                                      </p:tavLst>
                                    </p:anim>
                                    <p:anim calcmode="lin" valueType="num">
                                      <p:cBhvr>
                                        <p:cTn id="30" dur="1000" fill="hold"/>
                                        <p:tgtEl>
                                          <p:spTgt spid="7990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9908"/>
                                        </p:tgtEl>
                                        <p:attrNameLst>
                                          <p:attrName>style.visibility</p:attrName>
                                        </p:attrNameLst>
                                      </p:cBhvr>
                                      <p:to>
                                        <p:strVal val="visible"/>
                                      </p:to>
                                    </p:set>
                                    <p:animEffect transition="in" filter="fade">
                                      <p:cBhvr>
                                        <p:cTn id="35" dur="1000"/>
                                        <p:tgtEl>
                                          <p:spTgt spid="79908"/>
                                        </p:tgtEl>
                                      </p:cBhvr>
                                    </p:animEffect>
                                    <p:anim calcmode="lin" valueType="num">
                                      <p:cBhvr>
                                        <p:cTn id="36" dur="1000" fill="hold"/>
                                        <p:tgtEl>
                                          <p:spTgt spid="79908"/>
                                        </p:tgtEl>
                                        <p:attrNameLst>
                                          <p:attrName>ppt_x</p:attrName>
                                        </p:attrNameLst>
                                      </p:cBhvr>
                                      <p:tavLst>
                                        <p:tav tm="0">
                                          <p:val>
                                            <p:strVal val="#ppt_x"/>
                                          </p:val>
                                        </p:tav>
                                        <p:tav tm="100000">
                                          <p:val>
                                            <p:strVal val="#ppt_x"/>
                                          </p:val>
                                        </p:tav>
                                      </p:tavLst>
                                    </p:anim>
                                    <p:anim calcmode="lin" valueType="num">
                                      <p:cBhvr>
                                        <p:cTn id="37" dur="1000" fill="hold"/>
                                        <p:tgtEl>
                                          <p:spTgt spid="7990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9909"/>
                                        </p:tgtEl>
                                        <p:attrNameLst>
                                          <p:attrName>style.visibility</p:attrName>
                                        </p:attrNameLst>
                                      </p:cBhvr>
                                      <p:to>
                                        <p:strVal val="visible"/>
                                      </p:to>
                                    </p:set>
                                    <p:animEffect transition="in" filter="fade">
                                      <p:cBhvr>
                                        <p:cTn id="42" dur="1000"/>
                                        <p:tgtEl>
                                          <p:spTgt spid="79909"/>
                                        </p:tgtEl>
                                      </p:cBhvr>
                                    </p:animEffect>
                                    <p:anim calcmode="lin" valueType="num">
                                      <p:cBhvr>
                                        <p:cTn id="43" dur="1000" fill="hold"/>
                                        <p:tgtEl>
                                          <p:spTgt spid="79909"/>
                                        </p:tgtEl>
                                        <p:attrNameLst>
                                          <p:attrName>ppt_x</p:attrName>
                                        </p:attrNameLst>
                                      </p:cBhvr>
                                      <p:tavLst>
                                        <p:tav tm="0">
                                          <p:val>
                                            <p:strVal val="#ppt_x"/>
                                          </p:val>
                                        </p:tav>
                                        <p:tav tm="100000">
                                          <p:val>
                                            <p:strVal val="#ppt_x"/>
                                          </p:val>
                                        </p:tav>
                                      </p:tavLst>
                                    </p:anim>
                                    <p:anim calcmode="lin" valueType="num">
                                      <p:cBhvr>
                                        <p:cTn id="44" dur="1000" fill="hold"/>
                                        <p:tgtEl>
                                          <p:spTgt spid="799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a:xfrm>
            <a:off x="757238" y="1557338"/>
            <a:ext cx="5686425" cy="582612"/>
          </a:xfrm>
        </p:spPr>
        <p:txBody>
          <a:bodyPr/>
          <a:lstStyle/>
          <a:p>
            <a:pPr eaLnBrk="1" hangingPunct="1"/>
            <a:r>
              <a:rPr lang="zh-CN" altLang="en-US" smtClean="0">
                <a:latin typeface="Times New Roman" panose="02020603050405020304" pitchFamily="18" charset="0"/>
                <a:ea typeface="黑体" panose="02010609060101010101" pitchFamily="49" charset="-122"/>
                <a:cs typeface="Times New Roman" panose="02020603050405020304" pitchFamily="18" charset="0"/>
              </a:rPr>
              <a:t>属性“</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temperature”</a:t>
            </a:r>
            <a:r>
              <a:rPr lang="zh-CN" altLang="en-US" smtClean="0">
                <a:latin typeface="Times New Roman" panose="02020603050405020304" pitchFamily="18" charset="0"/>
                <a:ea typeface="黑体" panose="02010609060101010101" pitchFamily="49" charset="-122"/>
                <a:cs typeface="Times New Roman" panose="02020603050405020304" pitchFamily="18" charset="0"/>
              </a:rPr>
              <a:t>的信息增益</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0899" name="Object 4"/>
          <p:cNvGraphicFramePr>
            <a:graphicFrameLocks noChangeAspect="1"/>
          </p:cNvGraphicFramePr>
          <p:nvPr/>
        </p:nvGraphicFramePr>
        <p:xfrm>
          <a:off x="539750" y="2295525"/>
          <a:ext cx="8001000" cy="412750"/>
        </p:xfrm>
        <a:graphic>
          <a:graphicData uri="http://schemas.openxmlformats.org/presentationml/2006/ole">
            <mc:AlternateContent xmlns:mc="http://schemas.openxmlformats.org/markup-compatibility/2006">
              <mc:Choice xmlns:v="urn:schemas-microsoft-com:vml" Requires="v">
                <p:oleObj spid="_x0000_s261234" name="Equation" r:id="rId1" imgW="4470400" imgH="203200" progId="">
                  <p:embed/>
                </p:oleObj>
              </mc:Choice>
              <mc:Fallback>
                <p:oleObj name="Equation" r:id="rId1" imgW="4470400" imgH="203200" progId="">
                  <p:embed/>
                  <p:pic>
                    <p:nvPicPr>
                      <p:cNvPr id="0" name="图片 261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295525"/>
                        <a:ext cx="80010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0" name="Rectangle 5"/>
          <p:cNvSpPr>
            <a:spLocks noChangeArrowheads="1"/>
          </p:cNvSpPr>
          <p:nvPr/>
        </p:nvSpPr>
        <p:spPr bwMode="auto">
          <a:xfrm>
            <a:off x="685800" y="3214688"/>
            <a:ext cx="6838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  同理通过计算，得</a:t>
            </a:r>
            <a:r>
              <a:rPr lang="en-US" altLang="zh-CN">
                <a:solidFill>
                  <a:schemeClr val="tx1"/>
                </a:solidFill>
                <a:latin typeface="Times New Roman" panose="02020603050405020304" pitchFamily="18" charset="0"/>
                <a:ea typeface="黑体" panose="02010609060101010101" pitchFamily="49" charset="-122"/>
                <a:cs typeface="Times New Roman" panose="02020603050405020304" pitchFamily="18" charset="0"/>
              </a:rPr>
              <a:t>Humidity</a:t>
            </a: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a:solidFill>
                  <a:schemeClr val="tx1"/>
                </a:solidFill>
                <a:latin typeface="Times New Roman" panose="02020603050405020304" pitchFamily="18" charset="0"/>
                <a:ea typeface="黑体" panose="02010609060101010101" pitchFamily="49" charset="-122"/>
                <a:cs typeface="Times New Roman" panose="02020603050405020304" pitchFamily="18" charset="0"/>
              </a:rPr>
              <a:t>Wind</a:t>
            </a: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属性的信息增益：</a:t>
            </a:r>
            <a:endPar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0901" name="Object 6"/>
          <p:cNvGraphicFramePr>
            <a:graphicFrameLocks noChangeAspect="1"/>
          </p:cNvGraphicFramePr>
          <p:nvPr/>
        </p:nvGraphicFramePr>
        <p:xfrm>
          <a:off x="2727325" y="4087813"/>
          <a:ext cx="3429000" cy="925512"/>
        </p:xfrm>
        <a:graphic>
          <a:graphicData uri="http://schemas.openxmlformats.org/presentationml/2006/ole">
            <mc:AlternateContent xmlns:mc="http://schemas.openxmlformats.org/markup-compatibility/2006">
              <mc:Choice xmlns:v="urn:schemas-microsoft-com:vml" Requires="v">
                <p:oleObj spid="_x0000_s261235" name="Equation" r:id="rId3" imgW="1600200" imgH="431800" progId="">
                  <p:embed/>
                </p:oleObj>
              </mc:Choice>
              <mc:Fallback>
                <p:oleObj name="Equation" r:id="rId3" imgW="1600200" imgH="431800" progId="">
                  <p:embed/>
                  <p:pic>
                    <p:nvPicPr>
                      <p:cNvPr id="0" name="图片 2612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7325" y="4087813"/>
                        <a:ext cx="3429000" cy="9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2" name="Rectangle 7"/>
          <p:cNvSpPr>
            <a:spLocks noChangeArrowheads="1"/>
          </p:cNvSpPr>
          <p:nvPr/>
        </p:nvSpPr>
        <p:spPr bwMode="auto">
          <a:xfrm>
            <a:off x="611188" y="5302250"/>
            <a:ext cx="7839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 通过比较，选择信息增益最大的属性”</a:t>
            </a:r>
            <a:r>
              <a:rPr lang="en-US" altLang="zh-CN">
                <a:solidFill>
                  <a:schemeClr val="tx1"/>
                </a:solidFill>
                <a:latin typeface="Times New Roman" panose="02020603050405020304" pitchFamily="18" charset="0"/>
                <a:ea typeface="黑体" panose="02010609060101010101" pitchFamily="49" charset="-122"/>
                <a:cs typeface="Times New Roman" panose="02020603050405020304" pitchFamily="18" charset="0"/>
              </a:rPr>
              <a:t>Wind”</a:t>
            </a:r>
            <a:r>
              <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作为当前节点。</a:t>
            </a:r>
            <a:endPar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898">
                                            <p:txEl>
                                              <p:pRg st="0" end="0"/>
                                            </p:txEl>
                                          </p:spTgt>
                                        </p:tgtEl>
                                        <p:attrNameLst>
                                          <p:attrName>style.visibility</p:attrName>
                                        </p:attrNameLst>
                                      </p:cBhvr>
                                      <p:to>
                                        <p:strVal val="visible"/>
                                      </p:to>
                                    </p:set>
                                    <p:anim calcmode="lin" valueType="num">
                                      <p:cBhvr additive="base">
                                        <p:cTn id="7" dur="500" fill="hold"/>
                                        <p:tgtEl>
                                          <p:spTgt spid="808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8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899"/>
                                        </p:tgtEl>
                                        <p:attrNameLst>
                                          <p:attrName>style.visibility</p:attrName>
                                        </p:attrNameLst>
                                      </p:cBhvr>
                                      <p:to>
                                        <p:strVal val="visible"/>
                                      </p:to>
                                    </p:set>
                                    <p:anim calcmode="lin" valueType="num">
                                      <p:cBhvr additive="base">
                                        <p:cTn id="13" dur="500" fill="hold"/>
                                        <p:tgtEl>
                                          <p:spTgt spid="80899"/>
                                        </p:tgtEl>
                                        <p:attrNameLst>
                                          <p:attrName>ppt_x</p:attrName>
                                        </p:attrNameLst>
                                      </p:cBhvr>
                                      <p:tavLst>
                                        <p:tav tm="0">
                                          <p:val>
                                            <p:strVal val="#ppt_x"/>
                                          </p:val>
                                        </p:tav>
                                        <p:tav tm="100000">
                                          <p:val>
                                            <p:strVal val="#ppt_x"/>
                                          </p:val>
                                        </p:tav>
                                      </p:tavLst>
                                    </p:anim>
                                    <p:anim calcmode="lin" valueType="num">
                                      <p:cBhvr additive="base">
                                        <p:cTn id="14"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900"/>
                                        </p:tgtEl>
                                        <p:attrNameLst>
                                          <p:attrName>style.visibility</p:attrName>
                                        </p:attrNameLst>
                                      </p:cBhvr>
                                      <p:to>
                                        <p:strVal val="visible"/>
                                      </p:to>
                                    </p:set>
                                    <p:anim calcmode="lin" valueType="num">
                                      <p:cBhvr additive="base">
                                        <p:cTn id="19" dur="500" fill="hold"/>
                                        <p:tgtEl>
                                          <p:spTgt spid="80900"/>
                                        </p:tgtEl>
                                        <p:attrNameLst>
                                          <p:attrName>ppt_x</p:attrName>
                                        </p:attrNameLst>
                                      </p:cBhvr>
                                      <p:tavLst>
                                        <p:tav tm="0">
                                          <p:val>
                                            <p:strVal val="#ppt_x"/>
                                          </p:val>
                                        </p:tav>
                                        <p:tav tm="100000">
                                          <p:val>
                                            <p:strVal val="#ppt_x"/>
                                          </p:val>
                                        </p:tav>
                                      </p:tavLst>
                                    </p:anim>
                                    <p:anim calcmode="lin" valueType="num">
                                      <p:cBhvr additive="base">
                                        <p:cTn id="20" dur="500" fill="hold"/>
                                        <p:tgtEl>
                                          <p:spTgt spid="809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0901"/>
                                        </p:tgtEl>
                                        <p:attrNameLst>
                                          <p:attrName>style.visibility</p:attrName>
                                        </p:attrNameLst>
                                      </p:cBhvr>
                                      <p:to>
                                        <p:strVal val="visible"/>
                                      </p:to>
                                    </p:set>
                                    <p:anim calcmode="lin" valueType="num">
                                      <p:cBhvr additive="base">
                                        <p:cTn id="25" dur="500" fill="hold"/>
                                        <p:tgtEl>
                                          <p:spTgt spid="80901"/>
                                        </p:tgtEl>
                                        <p:attrNameLst>
                                          <p:attrName>ppt_x</p:attrName>
                                        </p:attrNameLst>
                                      </p:cBhvr>
                                      <p:tavLst>
                                        <p:tav tm="0">
                                          <p:val>
                                            <p:strVal val="#ppt_x"/>
                                          </p:val>
                                        </p:tav>
                                        <p:tav tm="100000">
                                          <p:val>
                                            <p:strVal val="#ppt_x"/>
                                          </p:val>
                                        </p:tav>
                                      </p:tavLst>
                                    </p:anim>
                                    <p:anim calcmode="lin" valueType="num">
                                      <p:cBhvr additive="base">
                                        <p:cTn id="26" dur="500" fill="hold"/>
                                        <p:tgtEl>
                                          <p:spTgt spid="809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902"/>
                                        </p:tgtEl>
                                        <p:attrNameLst>
                                          <p:attrName>style.visibility</p:attrName>
                                        </p:attrNameLst>
                                      </p:cBhvr>
                                      <p:to>
                                        <p:strVal val="visible"/>
                                      </p:to>
                                    </p:set>
                                    <p:anim calcmode="lin" valueType="num">
                                      <p:cBhvr additive="base">
                                        <p:cTn id="31" dur="500" fill="hold"/>
                                        <p:tgtEl>
                                          <p:spTgt spid="80902"/>
                                        </p:tgtEl>
                                        <p:attrNameLst>
                                          <p:attrName>ppt_x</p:attrName>
                                        </p:attrNameLst>
                                      </p:cBhvr>
                                      <p:tavLst>
                                        <p:tav tm="0">
                                          <p:val>
                                            <p:strVal val="#ppt_x"/>
                                          </p:val>
                                        </p:tav>
                                        <p:tav tm="100000">
                                          <p:val>
                                            <p:strVal val="#ppt_x"/>
                                          </p:val>
                                        </p:tav>
                                      </p:tavLst>
                                    </p:anim>
                                    <p:anim calcmode="lin" valueType="num">
                                      <p:cBhvr additive="base">
                                        <p:cTn id="32" dur="500" fill="hold"/>
                                        <p:tgtEl>
                                          <p:spTgt spid="80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uild="p"/>
      <p:bldP spid="80900" grpId="0"/>
      <p:bldP spid="8090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type="body" idx="1"/>
          </p:nvPr>
        </p:nvSpPr>
        <p:spPr>
          <a:xfrm>
            <a:off x="781050" y="1260475"/>
            <a:ext cx="3257550" cy="561975"/>
          </a:xfrm>
        </p:spPr>
        <p:txBody>
          <a:bodyPr/>
          <a:lstStyle/>
          <a:p>
            <a:pPr eaLnBrk="1" hangingPunct="1"/>
            <a:r>
              <a:rPr lang="zh-CN" altLang="en-US" b="1" smtClean="0">
                <a:latin typeface="黑体" panose="02010609060101010101" pitchFamily="49" charset="-122"/>
                <a:ea typeface="黑体" panose="02010609060101010101" pitchFamily="49" charset="-122"/>
              </a:rPr>
              <a:t>最终生成的决策树</a:t>
            </a:r>
            <a:endParaRPr lang="zh-CN" altLang="en-US" b="1" smtClean="0">
              <a:latin typeface="黑体" panose="02010609060101010101" pitchFamily="49" charset="-122"/>
              <a:ea typeface="黑体" panose="02010609060101010101" pitchFamily="49" charset="-122"/>
            </a:endParaRPr>
          </a:p>
        </p:txBody>
      </p:sp>
      <p:sp>
        <p:nvSpPr>
          <p:cNvPr id="151555" name="Rectangle 4"/>
          <p:cNvSpPr>
            <a:spLocks noChangeArrowheads="1"/>
          </p:cNvSpPr>
          <p:nvPr/>
        </p:nvSpPr>
        <p:spPr bwMode="auto">
          <a:xfrm>
            <a:off x="3348038" y="2038350"/>
            <a:ext cx="2057400" cy="609600"/>
          </a:xfrm>
          <a:prstGeom prst="rect">
            <a:avLst/>
          </a:prstGeom>
          <a:solidFill>
            <a:srgbClr val="CC99FF"/>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Outlook</a:t>
            </a:r>
            <a:endParaRPr lang="en-US" altLang="zh-CN" sz="1800">
              <a:solidFill>
                <a:schemeClr val="tx1"/>
              </a:solidFill>
            </a:endParaRPr>
          </a:p>
        </p:txBody>
      </p:sp>
      <p:sp>
        <p:nvSpPr>
          <p:cNvPr id="151556" name="Line 5"/>
          <p:cNvSpPr>
            <a:spLocks noChangeShapeType="1"/>
          </p:cNvSpPr>
          <p:nvPr/>
        </p:nvSpPr>
        <p:spPr bwMode="auto">
          <a:xfrm flipH="1">
            <a:off x="2179638" y="2647950"/>
            <a:ext cx="1625600" cy="10080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57" name="Line 6"/>
          <p:cNvSpPr>
            <a:spLocks noChangeShapeType="1"/>
          </p:cNvSpPr>
          <p:nvPr/>
        </p:nvSpPr>
        <p:spPr bwMode="auto">
          <a:xfrm>
            <a:off x="4338638" y="2647950"/>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58" name="Line 7"/>
          <p:cNvSpPr>
            <a:spLocks noChangeShapeType="1"/>
          </p:cNvSpPr>
          <p:nvPr/>
        </p:nvSpPr>
        <p:spPr bwMode="auto">
          <a:xfrm>
            <a:off x="4948238" y="2647950"/>
            <a:ext cx="14478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59" name="Rectangle 8"/>
          <p:cNvSpPr>
            <a:spLocks noChangeArrowheads="1"/>
          </p:cNvSpPr>
          <p:nvPr/>
        </p:nvSpPr>
        <p:spPr bwMode="auto">
          <a:xfrm>
            <a:off x="1112838" y="3656013"/>
            <a:ext cx="2133600" cy="685800"/>
          </a:xfrm>
          <a:prstGeom prst="rect">
            <a:avLst/>
          </a:prstGeom>
          <a:solidFill>
            <a:srgbClr val="FF99CC"/>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Humidity</a:t>
            </a:r>
            <a:endParaRPr lang="en-US" altLang="zh-CN" sz="1800">
              <a:solidFill>
                <a:schemeClr val="tx1"/>
              </a:solidFill>
            </a:endParaRPr>
          </a:p>
        </p:txBody>
      </p:sp>
      <p:sp>
        <p:nvSpPr>
          <p:cNvPr id="151560" name="Rectangle 9"/>
          <p:cNvSpPr>
            <a:spLocks noChangeArrowheads="1"/>
          </p:cNvSpPr>
          <p:nvPr/>
        </p:nvSpPr>
        <p:spPr bwMode="auto">
          <a:xfrm>
            <a:off x="5557838" y="3638550"/>
            <a:ext cx="1828800" cy="609600"/>
          </a:xfrm>
          <a:prstGeom prst="rect">
            <a:avLst/>
          </a:prstGeom>
          <a:solidFill>
            <a:srgbClr val="FF99CC"/>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Wind</a:t>
            </a:r>
            <a:endParaRPr lang="en-US" altLang="zh-CN" sz="1800">
              <a:solidFill>
                <a:schemeClr val="tx1"/>
              </a:solidFill>
            </a:endParaRPr>
          </a:p>
        </p:txBody>
      </p:sp>
      <p:sp>
        <p:nvSpPr>
          <p:cNvPr id="151561" name="Oval 10"/>
          <p:cNvSpPr>
            <a:spLocks noChangeArrowheads="1"/>
          </p:cNvSpPr>
          <p:nvPr/>
        </p:nvSpPr>
        <p:spPr bwMode="auto">
          <a:xfrm>
            <a:off x="3500438" y="3714750"/>
            <a:ext cx="1676400" cy="7620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yes</a:t>
            </a:r>
            <a:endParaRPr lang="en-US" altLang="zh-CN" sz="1800">
              <a:solidFill>
                <a:schemeClr val="tx1"/>
              </a:solidFill>
            </a:endParaRPr>
          </a:p>
        </p:txBody>
      </p:sp>
      <p:sp>
        <p:nvSpPr>
          <p:cNvPr id="151562" name="Text Box 11"/>
          <p:cNvSpPr txBox="1">
            <a:spLocks noChangeArrowheads="1"/>
          </p:cNvSpPr>
          <p:nvPr/>
        </p:nvSpPr>
        <p:spPr bwMode="auto">
          <a:xfrm>
            <a:off x="2112963" y="2760663"/>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Sunny</a:t>
            </a:r>
            <a:endParaRPr lang="en-US" altLang="zh-CN" sz="1800">
              <a:solidFill>
                <a:schemeClr val="tx1"/>
              </a:solidFill>
            </a:endParaRPr>
          </a:p>
        </p:txBody>
      </p:sp>
      <p:sp>
        <p:nvSpPr>
          <p:cNvPr id="151563" name="Text Box 12"/>
          <p:cNvSpPr txBox="1">
            <a:spLocks noChangeArrowheads="1"/>
          </p:cNvSpPr>
          <p:nvPr/>
        </p:nvSpPr>
        <p:spPr bwMode="auto">
          <a:xfrm>
            <a:off x="3789363" y="314166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Overcast</a:t>
            </a:r>
            <a:endParaRPr lang="en-US" altLang="zh-CN" sz="1800">
              <a:solidFill>
                <a:schemeClr val="tx1"/>
              </a:solidFill>
            </a:endParaRPr>
          </a:p>
        </p:txBody>
      </p:sp>
      <p:sp>
        <p:nvSpPr>
          <p:cNvPr id="151564" name="Text Box 13"/>
          <p:cNvSpPr txBox="1">
            <a:spLocks noChangeArrowheads="1"/>
          </p:cNvSpPr>
          <p:nvPr/>
        </p:nvSpPr>
        <p:spPr bwMode="auto">
          <a:xfrm>
            <a:off x="5694363" y="291306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Rain</a:t>
            </a:r>
            <a:endParaRPr lang="en-US" altLang="zh-CN" sz="1800">
              <a:solidFill>
                <a:schemeClr val="tx1"/>
              </a:solidFill>
            </a:endParaRPr>
          </a:p>
        </p:txBody>
      </p:sp>
      <p:sp>
        <p:nvSpPr>
          <p:cNvPr id="151565" name="Line 14"/>
          <p:cNvSpPr>
            <a:spLocks noChangeShapeType="1"/>
          </p:cNvSpPr>
          <p:nvPr/>
        </p:nvSpPr>
        <p:spPr bwMode="auto">
          <a:xfrm flipH="1">
            <a:off x="1290638" y="4341813"/>
            <a:ext cx="515937" cy="744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66" name="Line 15"/>
          <p:cNvSpPr>
            <a:spLocks noChangeShapeType="1"/>
          </p:cNvSpPr>
          <p:nvPr/>
        </p:nvSpPr>
        <p:spPr bwMode="auto">
          <a:xfrm>
            <a:off x="2281238" y="4341813"/>
            <a:ext cx="533400" cy="744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67" name="Oval 16"/>
          <p:cNvSpPr>
            <a:spLocks noChangeArrowheads="1"/>
          </p:cNvSpPr>
          <p:nvPr/>
        </p:nvSpPr>
        <p:spPr bwMode="auto">
          <a:xfrm>
            <a:off x="909638" y="5086350"/>
            <a:ext cx="990600" cy="5334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yes</a:t>
            </a:r>
            <a:endParaRPr lang="en-US" altLang="zh-CN" sz="1800">
              <a:solidFill>
                <a:schemeClr val="tx1"/>
              </a:solidFill>
            </a:endParaRPr>
          </a:p>
        </p:txBody>
      </p:sp>
      <p:sp>
        <p:nvSpPr>
          <p:cNvPr id="151568" name="Oval 17"/>
          <p:cNvSpPr>
            <a:spLocks noChangeArrowheads="1"/>
          </p:cNvSpPr>
          <p:nvPr/>
        </p:nvSpPr>
        <p:spPr bwMode="auto">
          <a:xfrm>
            <a:off x="2281238" y="5086350"/>
            <a:ext cx="1143000" cy="5334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No</a:t>
            </a:r>
            <a:endParaRPr lang="en-US" altLang="zh-CN" sz="1800">
              <a:solidFill>
                <a:schemeClr val="tx1"/>
              </a:solidFill>
            </a:endParaRPr>
          </a:p>
        </p:txBody>
      </p:sp>
      <p:sp>
        <p:nvSpPr>
          <p:cNvPr id="151569" name="Text Box 18"/>
          <p:cNvSpPr txBox="1">
            <a:spLocks noChangeArrowheads="1"/>
          </p:cNvSpPr>
          <p:nvPr/>
        </p:nvSpPr>
        <p:spPr bwMode="auto">
          <a:xfrm>
            <a:off x="1062038" y="455295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Normal</a:t>
            </a:r>
            <a:endParaRPr lang="en-US" altLang="zh-CN" sz="1800">
              <a:solidFill>
                <a:schemeClr val="tx1"/>
              </a:solidFill>
            </a:endParaRPr>
          </a:p>
        </p:txBody>
      </p:sp>
      <p:sp>
        <p:nvSpPr>
          <p:cNvPr id="151570" name="Text Box 19"/>
          <p:cNvSpPr txBox="1">
            <a:spLocks noChangeArrowheads="1"/>
          </p:cNvSpPr>
          <p:nvPr/>
        </p:nvSpPr>
        <p:spPr bwMode="auto">
          <a:xfrm>
            <a:off x="2357438" y="455295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High</a:t>
            </a:r>
            <a:endParaRPr lang="en-US" altLang="zh-CN" sz="1800">
              <a:solidFill>
                <a:schemeClr val="tx1"/>
              </a:solidFill>
            </a:endParaRPr>
          </a:p>
        </p:txBody>
      </p:sp>
      <p:sp>
        <p:nvSpPr>
          <p:cNvPr id="151571" name="Line 20"/>
          <p:cNvSpPr>
            <a:spLocks noChangeShapeType="1"/>
          </p:cNvSpPr>
          <p:nvPr/>
        </p:nvSpPr>
        <p:spPr bwMode="auto">
          <a:xfrm flipH="1">
            <a:off x="5481638" y="4248150"/>
            <a:ext cx="83820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72" name="Line 21"/>
          <p:cNvSpPr>
            <a:spLocks noChangeShapeType="1"/>
          </p:cNvSpPr>
          <p:nvPr/>
        </p:nvSpPr>
        <p:spPr bwMode="auto">
          <a:xfrm>
            <a:off x="6777038" y="4248150"/>
            <a:ext cx="68580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573" name="Oval 22"/>
          <p:cNvSpPr>
            <a:spLocks noChangeArrowheads="1"/>
          </p:cNvSpPr>
          <p:nvPr/>
        </p:nvSpPr>
        <p:spPr bwMode="auto">
          <a:xfrm>
            <a:off x="4872038" y="5086350"/>
            <a:ext cx="1143000" cy="5334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yes</a:t>
            </a:r>
            <a:endParaRPr lang="en-US" altLang="zh-CN" sz="1800">
              <a:solidFill>
                <a:schemeClr val="tx1"/>
              </a:solidFill>
            </a:endParaRPr>
          </a:p>
        </p:txBody>
      </p:sp>
      <p:sp>
        <p:nvSpPr>
          <p:cNvPr id="151574" name="Oval 23"/>
          <p:cNvSpPr>
            <a:spLocks noChangeArrowheads="1"/>
          </p:cNvSpPr>
          <p:nvPr/>
        </p:nvSpPr>
        <p:spPr bwMode="auto">
          <a:xfrm>
            <a:off x="6929438" y="5086350"/>
            <a:ext cx="1143000" cy="533400"/>
          </a:xfrm>
          <a:prstGeom prst="ellipse">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No</a:t>
            </a:r>
            <a:endParaRPr lang="en-US" altLang="zh-CN" sz="1800">
              <a:solidFill>
                <a:schemeClr val="tx1"/>
              </a:solidFill>
            </a:endParaRPr>
          </a:p>
        </p:txBody>
      </p:sp>
      <p:sp>
        <p:nvSpPr>
          <p:cNvPr id="151575" name="Text Box 24"/>
          <p:cNvSpPr txBox="1">
            <a:spLocks noChangeArrowheads="1"/>
          </p:cNvSpPr>
          <p:nvPr/>
        </p:nvSpPr>
        <p:spPr bwMode="auto">
          <a:xfrm>
            <a:off x="5481638" y="4476750"/>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weak</a:t>
            </a:r>
            <a:endParaRPr lang="en-US" altLang="zh-CN" sz="1800">
              <a:solidFill>
                <a:schemeClr val="tx1"/>
              </a:solidFill>
            </a:endParaRPr>
          </a:p>
        </p:txBody>
      </p:sp>
      <p:sp>
        <p:nvSpPr>
          <p:cNvPr id="151576" name="Text Box 25"/>
          <p:cNvSpPr txBox="1">
            <a:spLocks noChangeArrowheads="1"/>
          </p:cNvSpPr>
          <p:nvPr/>
        </p:nvSpPr>
        <p:spPr bwMode="auto">
          <a:xfrm>
            <a:off x="6989763" y="4513263"/>
            <a:ext cx="89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rPr>
              <a:t>strong</a:t>
            </a:r>
            <a:endParaRPr lang="en-US" altLang="zh-CN" sz="1800">
              <a:solidFill>
                <a:schemeClr val="tx1"/>
              </a:solidFill>
            </a:endParaRPr>
          </a:p>
        </p:txBody>
      </p:sp>
      <p:graphicFrame>
        <p:nvGraphicFramePr>
          <p:cNvPr id="1751066" name="Group 26"/>
          <p:cNvGraphicFramePr>
            <a:graphicFrameLocks noGrp="1"/>
          </p:cNvGraphicFramePr>
          <p:nvPr/>
        </p:nvGraphicFramePr>
        <p:xfrm>
          <a:off x="7116763" y="1404938"/>
          <a:ext cx="1295400" cy="1646238"/>
        </p:xfrm>
        <a:graphic>
          <a:graphicData uri="http://schemas.openxmlformats.org/drawingml/2006/table">
            <a:tbl>
              <a:tblPr/>
              <a:tblGrid>
                <a:gridCol w="728663"/>
                <a:gridCol w="566737"/>
              </a:tblGrid>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Wind</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Play</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Weak</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Yes</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alpha val="50000"/>
                      </a:schemeClr>
                    </a:solidFill>
                  </a:tcPr>
                </a:tc>
              </a:tr>
              <a:tr h="27437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Strong</a:t>
                      </a:r>
                      <a:endPar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No</a:t>
                      </a:r>
                      <a:endPar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2262180" y="1345615"/>
            <a:ext cx="4478338" cy="2860675"/>
            <a:chOff x="3014" y="1920"/>
            <a:chExt cx="2089" cy="1593"/>
          </a:xfrm>
        </p:grpSpPr>
        <p:sp>
          <p:nvSpPr>
            <p:cNvPr id="37" name="Rectangle 4"/>
            <p:cNvSpPr>
              <a:spLocks noChangeArrowheads="1"/>
            </p:cNvSpPr>
            <p:nvPr/>
          </p:nvSpPr>
          <p:spPr bwMode="auto">
            <a:xfrm>
              <a:off x="3744" y="1920"/>
              <a:ext cx="672" cy="19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 name="Line 5"/>
            <p:cNvSpPr>
              <a:spLocks noChangeShapeType="1"/>
            </p:cNvSpPr>
            <p:nvPr/>
          </p:nvSpPr>
          <p:spPr bwMode="auto">
            <a:xfrm>
              <a:off x="4080" y="211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6"/>
            <p:cNvSpPr>
              <a:spLocks noChangeShapeType="1"/>
            </p:cNvSpPr>
            <p:nvPr/>
          </p:nvSpPr>
          <p:spPr bwMode="auto">
            <a:xfrm flipH="1">
              <a:off x="3888" y="2112"/>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7"/>
            <p:cNvSpPr>
              <a:spLocks noChangeShapeType="1"/>
            </p:cNvSpPr>
            <p:nvPr/>
          </p:nvSpPr>
          <p:spPr bwMode="auto">
            <a:xfrm>
              <a:off x="4176" y="2112"/>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Text Box 8"/>
            <p:cNvSpPr txBox="1">
              <a:spLocks noChangeArrowheads="1"/>
            </p:cNvSpPr>
            <p:nvPr/>
          </p:nvSpPr>
          <p:spPr bwMode="auto">
            <a:xfrm>
              <a:off x="3888" y="1920"/>
              <a:ext cx="86"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endParaRPr lang="zh-CN" altLang="zh-CN" sz="1400">
                <a:latin typeface="Times New Roman" panose="02020603050405020304" pitchFamily="18" charset="0"/>
              </a:endParaRPr>
            </a:p>
          </p:txBody>
        </p:sp>
        <p:sp>
          <p:nvSpPr>
            <p:cNvPr id="42" name="Text Box 9"/>
            <p:cNvSpPr txBox="1">
              <a:spLocks noChangeArrowheads="1"/>
            </p:cNvSpPr>
            <p:nvPr/>
          </p:nvSpPr>
          <p:spPr bwMode="auto">
            <a:xfrm>
              <a:off x="3888" y="1920"/>
              <a:ext cx="323"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Outlook</a:t>
              </a:r>
              <a:endParaRPr lang="en-US" altLang="zh-CN" sz="1200" b="1" i="1">
                <a:latin typeface="Times New Roman" panose="02020603050405020304" pitchFamily="18" charset="0"/>
              </a:endParaRPr>
            </a:p>
          </p:txBody>
        </p:sp>
        <p:sp>
          <p:nvSpPr>
            <p:cNvPr id="43" name="Text Box 10"/>
            <p:cNvSpPr txBox="1">
              <a:spLocks noChangeArrowheads="1"/>
            </p:cNvSpPr>
            <p:nvPr/>
          </p:nvSpPr>
          <p:spPr bwMode="auto">
            <a:xfrm>
              <a:off x="3552" y="2256"/>
              <a:ext cx="275"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Sunny</a:t>
              </a:r>
              <a:endParaRPr lang="en-US" altLang="zh-CN" sz="1200" b="1" i="1">
                <a:latin typeface="Times New Roman" panose="02020603050405020304" pitchFamily="18" charset="0"/>
              </a:endParaRPr>
            </a:p>
          </p:txBody>
        </p:sp>
        <p:sp>
          <p:nvSpPr>
            <p:cNvPr id="44" name="Text Box 11"/>
            <p:cNvSpPr txBox="1">
              <a:spLocks noChangeArrowheads="1"/>
            </p:cNvSpPr>
            <p:nvPr/>
          </p:nvSpPr>
          <p:spPr bwMode="auto">
            <a:xfrm>
              <a:off x="3840" y="2256"/>
              <a:ext cx="463"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Overcast</a:t>
              </a:r>
              <a:endParaRPr lang="en-US" altLang="zh-CN" sz="1200" b="1" i="1">
                <a:latin typeface="Times New Roman" panose="02020603050405020304" pitchFamily="18" charset="0"/>
              </a:endParaRPr>
            </a:p>
          </p:txBody>
        </p:sp>
        <p:sp>
          <p:nvSpPr>
            <p:cNvPr id="45" name="Text Box 12"/>
            <p:cNvSpPr txBox="1">
              <a:spLocks noChangeArrowheads="1"/>
            </p:cNvSpPr>
            <p:nvPr/>
          </p:nvSpPr>
          <p:spPr bwMode="auto">
            <a:xfrm>
              <a:off x="4320" y="2256"/>
              <a:ext cx="228"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Rain</a:t>
              </a:r>
              <a:endParaRPr lang="en-US" altLang="zh-CN" sz="1200" b="1" i="1">
                <a:latin typeface="Times New Roman" panose="02020603050405020304" pitchFamily="18" charset="0"/>
              </a:endParaRPr>
            </a:p>
          </p:txBody>
        </p:sp>
        <p:sp>
          <p:nvSpPr>
            <p:cNvPr id="46" name="Rectangle 13"/>
            <p:cNvSpPr>
              <a:spLocks noChangeArrowheads="1"/>
            </p:cNvSpPr>
            <p:nvPr/>
          </p:nvSpPr>
          <p:spPr bwMode="auto">
            <a:xfrm>
              <a:off x="3120" y="2592"/>
              <a:ext cx="576" cy="19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7" name="Text Box 14"/>
            <p:cNvSpPr txBox="1">
              <a:spLocks noChangeArrowheads="1"/>
            </p:cNvSpPr>
            <p:nvPr/>
          </p:nvSpPr>
          <p:spPr bwMode="auto">
            <a:xfrm>
              <a:off x="3168" y="2592"/>
              <a:ext cx="364"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dirty="0">
                  <a:latin typeface="Times New Roman" panose="02020603050405020304" pitchFamily="18" charset="0"/>
                </a:rPr>
                <a:t>Humidity</a:t>
              </a:r>
              <a:endParaRPr lang="en-US" altLang="zh-CN" sz="1200" b="1" i="1" dirty="0">
                <a:latin typeface="Times New Roman" panose="02020603050405020304" pitchFamily="18" charset="0"/>
              </a:endParaRPr>
            </a:p>
          </p:txBody>
        </p:sp>
        <p:sp>
          <p:nvSpPr>
            <p:cNvPr id="48" name="Line 15"/>
            <p:cNvSpPr>
              <a:spLocks noChangeShapeType="1"/>
            </p:cNvSpPr>
            <p:nvPr/>
          </p:nvSpPr>
          <p:spPr bwMode="auto">
            <a:xfrm flipH="1">
              <a:off x="3504" y="2448"/>
              <a:ext cx="192"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6"/>
            <p:cNvSpPr>
              <a:spLocks noChangeShapeType="1"/>
            </p:cNvSpPr>
            <p:nvPr/>
          </p:nvSpPr>
          <p:spPr bwMode="auto">
            <a:xfrm>
              <a:off x="4080" y="2448"/>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17"/>
            <p:cNvSpPr txBox="1">
              <a:spLocks noChangeArrowheads="1"/>
            </p:cNvSpPr>
            <p:nvPr/>
          </p:nvSpPr>
          <p:spPr bwMode="auto">
            <a:xfrm>
              <a:off x="3974" y="2567"/>
              <a:ext cx="346"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Yes</a:t>
              </a:r>
              <a:endParaRPr lang="en-US" altLang="zh-CN" sz="1200" b="1" i="1">
                <a:latin typeface="Times New Roman" panose="02020603050405020304" pitchFamily="18" charset="0"/>
              </a:endParaRPr>
            </a:p>
          </p:txBody>
        </p:sp>
        <p:sp>
          <p:nvSpPr>
            <p:cNvPr id="51" name="Rectangle 18"/>
            <p:cNvSpPr>
              <a:spLocks noChangeArrowheads="1"/>
            </p:cNvSpPr>
            <p:nvPr/>
          </p:nvSpPr>
          <p:spPr bwMode="auto">
            <a:xfrm>
              <a:off x="4416" y="2592"/>
              <a:ext cx="528" cy="19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 name="Text Box 19"/>
            <p:cNvSpPr txBox="1">
              <a:spLocks noChangeArrowheads="1"/>
            </p:cNvSpPr>
            <p:nvPr/>
          </p:nvSpPr>
          <p:spPr bwMode="auto">
            <a:xfrm>
              <a:off x="4550" y="2615"/>
              <a:ext cx="243"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Wind</a:t>
              </a:r>
              <a:endParaRPr lang="en-US" altLang="zh-CN" sz="1200" b="1" i="1">
                <a:latin typeface="Times New Roman" panose="02020603050405020304" pitchFamily="18" charset="0"/>
              </a:endParaRPr>
            </a:p>
          </p:txBody>
        </p:sp>
        <p:sp>
          <p:nvSpPr>
            <p:cNvPr id="53" name="Line 20"/>
            <p:cNvSpPr>
              <a:spLocks noChangeShapeType="1"/>
            </p:cNvSpPr>
            <p:nvPr/>
          </p:nvSpPr>
          <p:spPr bwMode="auto">
            <a:xfrm>
              <a:off x="4464" y="2400"/>
              <a:ext cx="192"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1"/>
            <p:cNvSpPr>
              <a:spLocks noChangeShapeType="1"/>
            </p:cNvSpPr>
            <p:nvPr/>
          </p:nvSpPr>
          <p:spPr bwMode="auto">
            <a:xfrm flipH="1">
              <a:off x="3216" y="2784"/>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2"/>
            <p:cNvSpPr>
              <a:spLocks noChangeShapeType="1"/>
            </p:cNvSpPr>
            <p:nvPr/>
          </p:nvSpPr>
          <p:spPr bwMode="auto">
            <a:xfrm>
              <a:off x="3408" y="2784"/>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23"/>
            <p:cNvSpPr txBox="1">
              <a:spLocks noChangeArrowheads="1"/>
            </p:cNvSpPr>
            <p:nvPr/>
          </p:nvSpPr>
          <p:spPr bwMode="auto">
            <a:xfrm>
              <a:off x="3014" y="2951"/>
              <a:ext cx="236"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High</a:t>
              </a:r>
              <a:endParaRPr lang="en-US" altLang="zh-CN" sz="1200" b="1" i="1">
                <a:latin typeface="Times New Roman" panose="02020603050405020304" pitchFamily="18" charset="0"/>
              </a:endParaRPr>
            </a:p>
          </p:txBody>
        </p:sp>
        <p:sp>
          <p:nvSpPr>
            <p:cNvPr id="57" name="Text Box 24"/>
            <p:cNvSpPr txBox="1">
              <a:spLocks noChangeArrowheads="1"/>
            </p:cNvSpPr>
            <p:nvPr/>
          </p:nvSpPr>
          <p:spPr bwMode="auto">
            <a:xfrm>
              <a:off x="3408" y="2928"/>
              <a:ext cx="420"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Normal</a:t>
              </a:r>
              <a:endParaRPr lang="en-US" altLang="zh-CN" sz="1200" b="1" i="1">
                <a:latin typeface="Times New Roman" panose="02020603050405020304" pitchFamily="18" charset="0"/>
              </a:endParaRPr>
            </a:p>
          </p:txBody>
        </p:sp>
        <p:sp>
          <p:nvSpPr>
            <p:cNvPr id="58" name="Line 25"/>
            <p:cNvSpPr>
              <a:spLocks noChangeShapeType="1"/>
            </p:cNvSpPr>
            <p:nvPr/>
          </p:nvSpPr>
          <p:spPr bwMode="auto">
            <a:xfrm>
              <a:off x="3168" y="3120"/>
              <a:ext cx="0"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6"/>
            <p:cNvSpPr>
              <a:spLocks noChangeShapeType="1"/>
            </p:cNvSpPr>
            <p:nvPr/>
          </p:nvSpPr>
          <p:spPr bwMode="auto">
            <a:xfrm>
              <a:off x="3648" y="3120"/>
              <a:ext cx="0"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27"/>
            <p:cNvSpPr>
              <a:spLocks noChangeShapeType="1"/>
            </p:cNvSpPr>
            <p:nvPr/>
          </p:nvSpPr>
          <p:spPr bwMode="auto">
            <a:xfrm flipH="1">
              <a:off x="4512" y="2784"/>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28"/>
            <p:cNvSpPr>
              <a:spLocks noChangeShapeType="1"/>
            </p:cNvSpPr>
            <p:nvPr/>
          </p:nvSpPr>
          <p:spPr bwMode="auto">
            <a:xfrm>
              <a:off x="4752" y="2784"/>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Rectangle 29"/>
            <p:cNvSpPr>
              <a:spLocks noChangeArrowheads="1"/>
            </p:cNvSpPr>
            <p:nvPr/>
          </p:nvSpPr>
          <p:spPr bwMode="auto">
            <a:xfrm>
              <a:off x="3552" y="3360"/>
              <a:ext cx="189"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Yes</a:t>
              </a:r>
              <a:endParaRPr lang="en-US" altLang="zh-CN" sz="1200" b="1" i="1">
                <a:latin typeface="Times New Roman" panose="02020603050405020304" pitchFamily="18" charset="0"/>
              </a:endParaRPr>
            </a:p>
          </p:txBody>
        </p:sp>
        <p:sp>
          <p:nvSpPr>
            <p:cNvPr id="63" name="Text Box 30"/>
            <p:cNvSpPr txBox="1">
              <a:spLocks noChangeArrowheads="1"/>
            </p:cNvSpPr>
            <p:nvPr/>
          </p:nvSpPr>
          <p:spPr bwMode="auto">
            <a:xfrm>
              <a:off x="3072" y="3360"/>
              <a:ext cx="172"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No</a:t>
              </a:r>
              <a:endParaRPr lang="en-US" altLang="zh-CN" sz="1200" b="1" i="1">
                <a:latin typeface="Times New Roman" panose="02020603050405020304" pitchFamily="18" charset="0"/>
              </a:endParaRPr>
            </a:p>
          </p:txBody>
        </p:sp>
        <p:sp>
          <p:nvSpPr>
            <p:cNvPr id="64" name="Text Box 31"/>
            <p:cNvSpPr txBox="1">
              <a:spLocks noChangeArrowheads="1"/>
            </p:cNvSpPr>
            <p:nvPr/>
          </p:nvSpPr>
          <p:spPr bwMode="auto">
            <a:xfrm>
              <a:off x="4224" y="2928"/>
              <a:ext cx="442"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Strong</a:t>
              </a:r>
              <a:endParaRPr lang="en-US" altLang="zh-CN" sz="1200" b="1" i="1">
                <a:latin typeface="Times New Roman" panose="02020603050405020304" pitchFamily="18" charset="0"/>
              </a:endParaRPr>
            </a:p>
          </p:txBody>
        </p:sp>
        <p:sp>
          <p:nvSpPr>
            <p:cNvPr id="65" name="Text Box 32"/>
            <p:cNvSpPr txBox="1">
              <a:spLocks noChangeArrowheads="1"/>
            </p:cNvSpPr>
            <p:nvPr/>
          </p:nvSpPr>
          <p:spPr bwMode="auto">
            <a:xfrm>
              <a:off x="4800" y="2928"/>
              <a:ext cx="252"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Weak</a:t>
              </a:r>
              <a:endParaRPr lang="en-US" altLang="zh-CN" sz="1200" b="1" i="1">
                <a:latin typeface="Times New Roman" panose="02020603050405020304" pitchFamily="18" charset="0"/>
              </a:endParaRPr>
            </a:p>
          </p:txBody>
        </p:sp>
        <p:sp>
          <p:nvSpPr>
            <p:cNvPr id="66" name="Line 33"/>
            <p:cNvSpPr>
              <a:spLocks noChangeShapeType="1"/>
            </p:cNvSpPr>
            <p:nvPr/>
          </p:nvSpPr>
          <p:spPr bwMode="auto">
            <a:xfrm>
              <a:off x="4416" y="3120"/>
              <a:ext cx="0"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34"/>
            <p:cNvSpPr>
              <a:spLocks noChangeShapeType="1"/>
            </p:cNvSpPr>
            <p:nvPr/>
          </p:nvSpPr>
          <p:spPr bwMode="auto">
            <a:xfrm>
              <a:off x="4992" y="3120"/>
              <a:ext cx="0"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Rectangle 35"/>
            <p:cNvSpPr>
              <a:spLocks noChangeArrowheads="1"/>
            </p:cNvSpPr>
            <p:nvPr/>
          </p:nvSpPr>
          <p:spPr bwMode="auto">
            <a:xfrm>
              <a:off x="4848" y="3312"/>
              <a:ext cx="255"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Yes</a:t>
              </a:r>
              <a:endParaRPr lang="en-US" altLang="zh-CN" sz="1200" b="1" i="1">
                <a:latin typeface="Times New Roman" panose="02020603050405020304" pitchFamily="18" charset="0"/>
              </a:endParaRPr>
            </a:p>
          </p:txBody>
        </p:sp>
        <p:sp>
          <p:nvSpPr>
            <p:cNvPr id="69" name="Text Box 36"/>
            <p:cNvSpPr txBox="1">
              <a:spLocks noChangeArrowheads="1"/>
            </p:cNvSpPr>
            <p:nvPr/>
          </p:nvSpPr>
          <p:spPr bwMode="auto">
            <a:xfrm>
              <a:off x="4320" y="3312"/>
              <a:ext cx="173"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Tahoma" panose="020B0604030504040204" pitchFamily="34" charset="0"/>
                  <a:ea typeface="宋体" panose="02010600030101010101" pitchFamily="2" charset="-122"/>
                </a:defRPr>
              </a:lvl1pPr>
              <a:lvl2pPr marL="742950" indent="-285750" eaLnBrk="0" hangingPunct="0">
                <a:defRPr sz="2100">
                  <a:solidFill>
                    <a:schemeClr val="tx1"/>
                  </a:solidFill>
                  <a:latin typeface="Tahoma" panose="020B0604030504040204" pitchFamily="34" charset="0"/>
                  <a:ea typeface="宋体" panose="02010600030101010101" pitchFamily="2" charset="-122"/>
                </a:defRPr>
              </a:lvl2pPr>
              <a:lvl3pPr marL="1143000" indent="-228600" eaLnBrk="0" hangingPunct="0">
                <a:defRPr sz="2100">
                  <a:solidFill>
                    <a:schemeClr val="tx1"/>
                  </a:solidFill>
                  <a:latin typeface="Tahoma" panose="020B0604030504040204" pitchFamily="34" charset="0"/>
                  <a:ea typeface="宋体" panose="02010600030101010101" pitchFamily="2" charset="-122"/>
                </a:defRPr>
              </a:lvl3pPr>
              <a:lvl4pPr marL="1600200" indent="-228600" eaLnBrk="0" hangingPunct="0">
                <a:defRPr sz="2100">
                  <a:solidFill>
                    <a:schemeClr val="tx1"/>
                  </a:solidFill>
                  <a:latin typeface="Tahoma" panose="020B0604030504040204" pitchFamily="34" charset="0"/>
                  <a:ea typeface="宋体" panose="02010600030101010101" pitchFamily="2" charset="-122"/>
                </a:defRPr>
              </a:lvl4pPr>
              <a:lvl5pPr marL="2057400" indent="-228600" eaLnBrk="0" hangingPunct="0">
                <a:defRPr sz="21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1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i="1">
                  <a:latin typeface="Times New Roman" panose="02020603050405020304" pitchFamily="18" charset="0"/>
                </a:rPr>
                <a:t>No</a:t>
              </a:r>
              <a:endParaRPr lang="en-US" altLang="zh-CN" sz="1200" b="1" i="1">
                <a:latin typeface="Times New Roman" panose="02020603050405020304" pitchFamily="18" charset="0"/>
              </a:endParaRPr>
            </a:p>
          </p:txBody>
        </p:sp>
      </p:grpSp>
      <p:pic>
        <p:nvPicPr>
          <p:cNvPr id="70" name="Picture 37" descr="PE03738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9630" y="4225340"/>
            <a:ext cx="9763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38" descr="PE03738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99155" y="4296778"/>
            <a:ext cx="9747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39" descr="EN00349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418" y="4225340"/>
            <a:ext cx="14573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40" descr="EN00500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243" y="4153903"/>
            <a:ext cx="1200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41" descr="PE03738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7955" y="2856915"/>
            <a:ext cx="9747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mj-ea"/>
              </a:rPr>
              <a:t>分类算法的应用</a:t>
            </a:r>
            <a:r>
              <a:rPr lang="en-US" altLang="zh-CN" dirty="0">
                <a:latin typeface="+mj-ea"/>
              </a:rPr>
              <a:t>——</a:t>
            </a:r>
            <a:r>
              <a:rPr lang="zh-CN" altLang="en-US" dirty="0">
                <a:latin typeface="+mj-ea"/>
              </a:rPr>
              <a:t>金融</a:t>
            </a:r>
            <a:endParaRPr lang="zh-CN" altLang="en-US" dirty="0">
              <a:latin typeface="+mj-ea"/>
            </a:endParaRPr>
          </a:p>
        </p:txBody>
      </p:sp>
      <p:sp>
        <p:nvSpPr>
          <p:cNvPr id="3" name="内容占位符 2"/>
          <p:cNvSpPr>
            <a:spLocks noGrp="1"/>
          </p:cNvSpPr>
          <p:nvPr>
            <p:ph idx="1"/>
          </p:nvPr>
        </p:nvSpPr>
        <p:spPr/>
        <p:txBody>
          <a:bodyPr>
            <a:normAutofit/>
          </a:bodyPr>
          <a:lstStyle/>
          <a:p>
            <a:pPr>
              <a:defRPr/>
            </a:pPr>
            <a:r>
              <a:rPr lang="zh-CN" altLang="en-US" sz="3600" dirty="0">
                <a:latin typeface="+mj-ea"/>
                <a:ea typeface="+mj-ea"/>
              </a:rPr>
              <a:t>经典应用</a:t>
            </a:r>
            <a:r>
              <a:rPr lang="en-US" altLang="zh-CN" sz="3600" dirty="0">
                <a:latin typeface="+mj-ea"/>
                <a:ea typeface="+mj-ea"/>
              </a:rPr>
              <a:t>——</a:t>
            </a:r>
            <a:r>
              <a:rPr lang="zh-CN" altLang="en-US" sz="3600" b="1" dirty="0">
                <a:latin typeface="+mj-ea"/>
                <a:ea typeface="+mj-ea"/>
              </a:rPr>
              <a:t>欺诈检测</a:t>
            </a:r>
            <a:r>
              <a:rPr lang="zh-CN" altLang="en-US" sz="3600" dirty="0">
                <a:latin typeface="+mj-ea"/>
                <a:ea typeface="+mj-ea"/>
              </a:rPr>
              <a:t>：主要有信用卡欺诈交易检测、网上银行交易欺诈、保险索赔的欺诈检测</a:t>
            </a:r>
            <a:r>
              <a:rPr lang="zh-CN" altLang="en-US" sz="3600" dirty="0" smtClean="0">
                <a:latin typeface="+mj-ea"/>
                <a:ea typeface="+mj-ea"/>
              </a:rPr>
              <a:t>。</a:t>
            </a:r>
            <a:endParaRPr lang="en-US" altLang="zh-CN" sz="3600" dirty="0" smtClean="0">
              <a:latin typeface="+mj-ea"/>
              <a:ea typeface="+mj-ea"/>
            </a:endParaRPr>
          </a:p>
        </p:txBody>
      </p:sp>
      <p:pic>
        <p:nvPicPr>
          <p:cNvPr id="51204" name="Picture 2" descr="http://www.interscm.com/uploads/allimg/080607/191519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688" y="3014663"/>
            <a:ext cx="8559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3"/>
          <p:cNvPicPr>
            <a:picLocks noChangeAspect="1" noChangeArrowheads="1"/>
          </p:cNvPicPr>
          <p:nvPr/>
        </p:nvPicPr>
        <p:blipFill>
          <a:blip r:embed="rId2">
            <a:extLst>
              <a:ext uri="{28A0092B-C50C-407E-A947-70E740481C1C}">
                <a14:useLocalDpi xmlns:a14="http://schemas.microsoft.com/office/drawing/2010/main" val="0"/>
              </a:ext>
            </a:extLst>
          </a:blip>
          <a:srcRect l="7352" t="7419" r="40" b="2698"/>
          <a:stretch>
            <a:fillRect/>
          </a:stretch>
        </p:blipFill>
        <p:spPr bwMode="auto">
          <a:xfrm>
            <a:off x="0" y="4902200"/>
            <a:ext cx="3008313" cy="172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395288" y="-12700"/>
            <a:ext cx="2951162" cy="609600"/>
          </a:xfrm>
        </p:spPr>
        <p:txBody>
          <a:bodyPr lIns="92075" tIns="46038" rIns="92075" bIns="46038"/>
          <a:lstStyle/>
          <a:p>
            <a:pPr eaLnBrk="1" hangingPunct="1"/>
            <a:r>
              <a:rPr lang="zh-CN" altLang="en-US" sz="2400" smtClean="0">
                <a:latin typeface="黑体" panose="02010609060101010101" pitchFamily="49" charset="-122"/>
                <a:ea typeface="黑体" panose="02010609060101010101" pitchFamily="49" charset="-122"/>
              </a:rPr>
              <a:t>信息增益与增益比率</a:t>
            </a:r>
            <a:endParaRPr lang="en-US" altLang="zh-CN" sz="2400" smtClean="0">
              <a:latin typeface="黑体" panose="02010609060101010101" pitchFamily="49" charset="-122"/>
              <a:ea typeface="黑体" panose="02010609060101010101" pitchFamily="49" charset="-122"/>
            </a:endParaRPr>
          </a:p>
        </p:txBody>
      </p:sp>
      <p:sp>
        <p:nvSpPr>
          <p:cNvPr id="155651" name="Rectangle 3"/>
          <p:cNvSpPr>
            <a:spLocks noGrp="1" noChangeArrowheads="1"/>
          </p:cNvSpPr>
          <p:nvPr>
            <p:ph type="body" idx="1"/>
          </p:nvPr>
        </p:nvSpPr>
        <p:spPr>
          <a:xfrm>
            <a:off x="395288" y="1274763"/>
            <a:ext cx="7869237" cy="4594225"/>
          </a:xfrm>
        </p:spPr>
        <p:txBody>
          <a:bodyPr lIns="92075" tIns="46038" rIns="92075" bIns="46038"/>
          <a:lstStyle/>
          <a:p>
            <a:pPr eaLnBrk="1" hangingPunct="1">
              <a:lnSpc>
                <a:spcPct val="120000"/>
              </a:lnSpc>
              <a:spcBef>
                <a:spcPct val="30000"/>
              </a:spcBef>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原理：选择信息增益（比率）最大的属性</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假设训练集</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包含</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n</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个样本，这些样本分别属于</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a:t>
            </a:r>
            <a:r>
              <a:rPr lang="zh-CN" altLang="en-US"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类</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，其中第</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个类在</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中出现的比例为</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aseline="-30000"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的信息量</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pP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假设</a:t>
            </a:r>
            <a:r>
              <a:rPr lang="zh-CN" altLang="en-US"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属性</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把集合</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划分成</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V</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个子集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S</a:t>
            </a:r>
            <a:r>
              <a:rPr lang="en-US" altLang="zh-CN" sz="2000" baseline="-30000" dirty="0" smtClean="0">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S</a:t>
            </a:r>
            <a:r>
              <a:rPr lang="en-US" altLang="zh-CN" sz="2000" baseline="-30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 …, </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S</a:t>
            </a:r>
            <a:r>
              <a:rPr lang="en-US" altLang="zh-CN" sz="2000" baseline="-30000" dirty="0" err="1" smtClean="0">
                <a:latin typeface="Times New Roman" panose="02020603050405020304" pitchFamily="18" charset="0"/>
                <a:ea typeface="黑体" panose="02010609060101010101" pitchFamily="49" charset="-122"/>
                <a:cs typeface="Times New Roman" panose="02020603050405020304" pitchFamily="18" charset="0"/>
              </a:rPr>
              <a:t>v</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S</a:t>
            </a:r>
            <a:r>
              <a:rPr lang="en-US" altLang="zh-CN" sz="2000" baseline="-30000" dirty="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所包含的样本数为 </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000" baseline="-30000"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那么划分后的熵</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entropy</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pPr>
            <a:r>
              <a:rPr lang="zh-CN" altLang="en-GB" dirty="0" smtClean="0">
                <a:latin typeface="Times New Roman" panose="02020603050405020304" pitchFamily="18" charset="0"/>
                <a:ea typeface="黑体" panose="02010609060101010101" pitchFamily="49" charset="-122"/>
                <a:cs typeface="Times New Roman" panose="02020603050405020304" pitchFamily="18" charset="0"/>
              </a:rPr>
              <a:t>信息增益</a:t>
            </a:r>
            <a:r>
              <a:rPr lang="zh-CN" altLang="en-GB"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ID3）</a:t>
            </a:r>
            <a:r>
              <a:rPr lang="zh-CN" altLang="en-GB" sz="18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pt-PT" sz="18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buFont typeface="Wingdings" panose="05000000000000000000" pitchFamily="2" charset="2"/>
              <a:buNone/>
            </a:pPr>
            <a:r>
              <a:rPr lang="pt-PT" altLang="zh-CN" sz="2000" dirty="0" smtClean="0">
                <a:latin typeface="Times New Roman" panose="02020603050405020304" pitchFamily="18" charset="0"/>
                <a:ea typeface="黑体" panose="02010609060101010101" pitchFamily="49" charset="-122"/>
                <a:cs typeface="Times New Roman" panose="02020603050405020304" pitchFamily="18" charset="0"/>
              </a:rPr>
              <a:t>			Gain(S,X) =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E</a:t>
            </a:r>
            <a:r>
              <a:rPr lang="pt-PT" altLang="zh-CN" sz="2000" dirty="0" smtClean="0">
                <a:latin typeface="Times New Roman" panose="02020603050405020304" pitchFamily="18" charset="0"/>
                <a:ea typeface="黑体" panose="02010609060101010101" pitchFamily="49" charset="-122"/>
                <a:cs typeface="Times New Roman" panose="02020603050405020304" pitchFamily="18" charset="0"/>
              </a:rPr>
              <a:t>(S) - E(S,X)</a:t>
            </a:r>
            <a:endParaRPr lang="zh-CN" altLang="en-GB" sz="20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pPr>
            <a:r>
              <a:rPr lang="zh-CN" altLang="en-GB" dirty="0" smtClean="0">
                <a:latin typeface="Times New Roman" panose="02020603050405020304" pitchFamily="18" charset="0"/>
                <a:ea typeface="黑体" panose="02010609060101010101" pitchFamily="49" charset="-122"/>
                <a:cs typeface="Times New Roman" panose="02020603050405020304" pitchFamily="18" charset="0"/>
              </a:rPr>
              <a:t>增益比率</a:t>
            </a:r>
            <a:r>
              <a:rPr lang="zh-CN" altLang="en-GB"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C4.5</a:t>
            </a:r>
            <a:r>
              <a:rPr lang="zh-CN" altLang="en-GB" sz="20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GB" sz="20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ct val="30000"/>
              </a:spcBef>
              <a:buFont typeface="Wingdings" panose="05000000000000000000" pitchFamily="2" charset="2"/>
              <a:buNone/>
            </a:pPr>
            <a:r>
              <a:rPr lang="pt-PT" altLang="zh-CN" sz="2000" dirty="0" smtClean="0">
                <a:latin typeface="Times New Roman" panose="02020603050405020304" pitchFamily="18" charset="0"/>
                <a:ea typeface="黑体" panose="02010609060101010101" pitchFamily="49" charset="-122"/>
                <a:cs typeface="Times New Roman" panose="02020603050405020304" pitchFamily="18" charset="0"/>
              </a:rPr>
              <a:t>			GR(S,X) = Gain(S,X) / E(S) </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5652" name="Rectangle 7"/>
          <p:cNvSpPr>
            <a:spLocks noChangeArrowheads="1"/>
          </p:cNvSpPr>
          <p:nvPr/>
        </p:nvSpPr>
        <p:spPr bwMode="auto">
          <a:xfrm>
            <a:off x="409575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graphicFrame>
        <p:nvGraphicFramePr>
          <p:cNvPr id="155653" name="Object 2048"/>
          <p:cNvGraphicFramePr>
            <a:graphicFrameLocks noChangeAspect="1"/>
          </p:cNvGraphicFramePr>
          <p:nvPr/>
        </p:nvGraphicFramePr>
        <p:xfrm>
          <a:off x="5532665" y="2143125"/>
          <a:ext cx="2941638" cy="820738"/>
        </p:xfrm>
        <a:graphic>
          <a:graphicData uri="http://schemas.openxmlformats.org/presentationml/2006/ole">
            <mc:AlternateContent xmlns:mc="http://schemas.openxmlformats.org/markup-compatibility/2006">
              <mc:Choice xmlns:v="urn:schemas-microsoft-com:vml" Requires="v">
                <p:oleObj spid="_x0000_s262258" name="公式" r:id="rId1" imgW="38100000" imgH="10668000" progId="Equation.3">
                  <p:embed/>
                </p:oleObj>
              </mc:Choice>
              <mc:Fallback>
                <p:oleObj name="公式" r:id="rId1" imgW="38100000" imgH="10668000" progId="Equation.3">
                  <p:embed/>
                  <p:pic>
                    <p:nvPicPr>
                      <p:cNvPr id="0" name="图片 262257"/>
                      <p:cNvPicPr>
                        <a:picLocks noChangeAspect="1" noChangeArrowheads="1"/>
                      </p:cNvPicPr>
                      <p:nvPr/>
                    </p:nvPicPr>
                    <p:blipFill>
                      <a:blip r:embed="rId2"/>
                      <a:srcRect/>
                      <a:stretch>
                        <a:fillRect/>
                      </a:stretch>
                    </p:blipFill>
                    <p:spPr bwMode="auto">
                      <a:xfrm>
                        <a:off x="5532665" y="2143125"/>
                        <a:ext cx="2941638" cy="8207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4" name="Rectangle 9"/>
          <p:cNvSpPr>
            <a:spLocks noChangeArrowheads="1"/>
          </p:cNvSpPr>
          <p:nvPr/>
        </p:nvSpPr>
        <p:spPr bwMode="auto">
          <a:xfrm>
            <a:off x="4233863"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graphicFrame>
        <p:nvGraphicFramePr>
          <p:cNvPr id="155655" name="Object 2049"/>
          <p:cNvGraphicFramePr>
            <a:graphicFrameLocks noChangeAspect="1"/>
          </p:cNvGraphicFramePr>
          <p:nvPr/>
        </p:nvGraphicFramePr>
        <p:xfrm>
          <a:off x="5924550" y="3474244"/>
          <a:ext cx="2339975" cy="715962"/>
        </p:xfrm>
        <a:graphic>
          <a:graphicData uri="http://schemas.openxmlformats.org/presentationml/2006/ole">
            <mc:AlternateContent xmlns:mc="http://schemas.openxmlformats.org/markup-compatibility/2006">
              <mc:Choice xmlns:v="urn:schemas-microsoft-com:vml" Requires="v">
                <p:oleObj spid="_x0000_s262259" name="公式" r:id="rId3" imgW="34442400" imgH="10668000" progId="Equation.3">
                  <p:embed/>
                </p:oleObj>
              </mc:Choice>
              <mc:Fallback>
                <p:oleObj name="公式" r:id="rId3" imgW="34442400" imgH="10668000" progId="Equation.3">
                  <p:embed/>
                  <p:pic>
                    <p:nvPicPr>
                      <p:cNvPr id="0" name="图片 262258"/>
                      <p:cNvPicPr>
                        <a:picLocks noChangeAspect="1" noChangeArrowheads="1"/>
                      </p:cNvPicPr>
                      <p:nvPr/>
                    </p:nvPicPr>
                    <p:blipFill>
                      <a:blip r:embed="rId4"/>
                      <a:srcRect/>
                      <a:stretch>
                        <a:fillRect/>
                      </a:stretch>
                    </p:blipFill>
                    <p:spPr bwMode="auto">
                      <a:xfrm>
                        <a:off x="5924550" y="3474244"/>
                        <a:ext cx="2339975" cy="7159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smtClean="0"/>
              <a:t>C4.5</a:t>
            </a:r>
            <a:r>
              <a:rPr lang="zh-CN" altLang="en-US" smtClean="0"/>
              <a:t>算法对</a:t>
            </a:r>
            <a:r>
              <a:rPr lang="en-US" altLang="zh-CN" smtClean="0"/>
              <a:t>ID3</a:t>
            </a:r>
            <a:r>
              <a:rPr lang="zh-CN" altLang="en-US" smtClean="0"/>
              <a:t>的主要改进</a:t>
            </a:r>
            <a:endParaRPr lang="en-US" altLang="zh-CN" smtClean="0"/>
          </a:p>
        </p:txBody>
      </p:sp>
      <p:sp>
        <p:nvSpPr>
          <p:cNvPr id="157699" name="Rectangle 3"/>
          <p:cNvSpPr>
            <a:spLocks noGrp="1" noChangeArrowheads="1"/>
          </p:cNvSpPr>
          <p:nvPr>
            <p:ph type="body" idx="1"/>
          </p:nvPr>
        </p:nvSpPr>
        <p:spPr/>
        <p:txBody>
          <a:bodyPr/>
          <a:lstStyle/>
          <a:p>
            <a:r>
              <a:rPr lang="en-US" altLang="zh-CN" smtClean="0"/>
              <a:t>C4.5</a:t>
            </a:r>
            <a:r>
              <a:rPr lang="zh-CN" altLang="en-US" smtClean="0"/>
              <a:t>算法是从</a:t>
            </a:r>
            <a:r>
              <a:rPr lang="en-US" altLang="zh-CN" smtClean="0"/>
              <a:t>ID3</a:t>
            </a:r>
            <a:r>
              <a:rPr lang="zh-CN" altLang="en-US" smtClean="0"/>
              <a:t>算法演变而来，除了拥有</a:t>
            </a:r>
            <a:r>
              <a:rPr lang="en-US" altLang="zh-CN" smtClean="0"/>
              <a:t>ID3</a:t>
            </a:r>
            <a:r>
              <a:rPr lang="zh-CN" altLang="en-US" smtClean="0"/>
              <a:t>算法的功能外，</a:t>
            </a:r>
            <a:r>
              <a:rPr lang="en-US" altLang="zh-CN" smtClean="0"/>
              <a:t>C4.5</a:t>
            </a:r>
            <a:r>
              <a:rPr lang="zh-CN" altLang="en-US" smtClean="0"/>
              <a:t>算法引入了新的方法和增加了新的功能：</a:t>
            </a:r>
            <a:endParaRPr lang="zh-CN" altLang="en-US" smtClean="0"/>
          </a:p>
          <a:p>
            <a:pPr lvl="1">
              <a:buFont typeface="Wingdings" panose="05000000000000000000" pitchFamily="2" charset="2"/>
              <a:buChar char="ü"/>
            </a:pPr>
            <a:r>
              <a:rPr lang="zh-CN" altLang="en-US" smtClean="0"/>
              <a:t>用信息增益比例的概念；</a:t>
            </a:r>
            <a:endParaRPr lang="en-US" altLang="zh-CN" smtClean="0"/>
          </a:p>
          <a:p>
            <a:pPr lvl="1">
              <a:buFont typeface="Wingdings" panose="05000000000000000000" pitchFamily="2" charset="2"/>
              <a:buChar char="ü"/>
            </a:pPr>
            <a:r>
              <a:rPr lang="zh-CN" altLang="en-US" smtClean="0"/>
              <a:t>合并具有连续属性的值；</a:t>
            </a:r>
            <a:endParaRPr lang="en-US" altLang="zh-CN" smtClean="0"/>
          </a:p>
          <a:p>
            <a:pPr lvl="1">
              <a:buFont typeface="Wingdings" panose="05000000000000000000" pitchFamily="2" charset="2"/>
              <a:buChar char="ü"/>
            </a:pPr>
            <a:r>
              <a:rPr lang="zh-CN" altLang="en-US" smtClean="0"/>
              <a:t>可以处理具有缺少属性值的训练样本；</a:t>
            </a:r>
            <a:endParaRPr lang="en-US" altLang="zh-CN" smtClean="0"/>
          </a:p>
          <a:p>
            <a:pPr lvl="1">
              <a:buFont typeface="Wingdings" panose="05000000000000000000" pitchFamily="2" charset="2"/>
              <a:buChar char="ü"/>
            </a:pPr>
            <a:r>
              <a:rPr lang="zh-CN" altLang="en-US" smtClean="0"/>
              <a:t>通过使用不同的修剪技术以避免树的过度拟合；</a:t>
            </a:r>
            <a:endParaRPr lang="en-US" altLang="zh-CN" smtClean="0"/>
          </a:p>
          <a:p>
            <a:pPr lvl="1">
              <a:buFont typeface="Wingdings" panose="05000000000000000000" pitchFamily="2" charset="2"/>
              <a:buChar char="ü"/>
            </a:pPr>
            <a:r>
              <a:rPr lang="en-US" altLang="zh-CN" smtClean="0"/>
              <a:t>K</a:t>
            </a:r>
            <a:r>
              <a:rPr lang="zh-CN" altLang="en-US" smtClean="0"/>
              <a:t>交叉验证；</a:t>
            </a:r>
            <a:endParaRPr lang="en-US" altLang="zh-CN" smtClean="0"/>
          </a:p>
          <a:p>
            <a:pPr lvl="1">
              <a:buFont typeface="Wingdings" panose="05000000000000000000" pitchFamily="2" charset="2"/>
              <a:buChar char="ü"/>
            </a:pPr>
            <a:r>
              <a:rPr lang="zh-CN" altLang="en-US" smtClean="0"/>
              <a:t>规则的产生方式等。</a:t>
            </a:r>
            <a:endParaRPr lang="zh-CN" altLang="en-US"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基尼指数</a:t>
            </a:r>
            <a:endParaRPr lang="zh-CN" altLang="en-US"/>
          </a:p>
        </p:txBody>
      </p:sp>
      <p:sp>
        <p:nvSpPr>
          <p:cNvPr id="3" name="内容占位符 2"/>
          <p:cNvSpPr>
            <a:spLocks noGrp="1"/>
          </p:cNvSpPr>
          <p:nvPr>
            <p:ph idx="1"/>
          </p:nvPr>
        </p:nvSpPr>
        <p:spPr/>
        <p:txBody>
          <a:bodyPr/>
          <a:p>
            <a:r>
              <a:rPr lang="zh-CN" altLang="en-US"/>
              <a:t>基尼指数是另一种衡量不确定性的指标。</a:t>
            </a:r>
            <a:endParaRPr lang="zh-CN" altLang="en-US"/>
          </a:p>
          <a:p>
            <a:endParaRPr lang="zh-CN" altLang="en-US"/>
          </a:p>
          <a:p>
            <a:pPr marL="0" indent="0">
              <a:buNone/>
            </a:pPr>
            <a:endParaRPr lang="zh-CN" altLang="en-US"/>
          </a:p>
        </p:txBody>
      </p:sp>
      <p:pic>
        <p:nvPicPr>
          <p:cNvPr id="5" name="图片 4"/>
          <p:cNvPicPr>
            <a:picLocks noChangeAspect="1"/>
          </p:cNvPicPr>
          <p:nvPr>
            <p:custDataLst>
              <p:tags r:id="rId1"/>
            </p:custDataLst>
          </p:nvPr>
        </p:nvPicPr>
        <p:blipFill>
          <a:blip r:embed="rId2"/>
          <a:stretch>
            <a:fillRect/>
          </a:stretch>
        </p:blipFill>
        <p:spPr>
          <a:xfrm>
            <a:off x="462280" y="1775460"/>
            <a:ext cx="8248650" cy="43053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7215" y="2133820"/>
            <a:ext cx="8265459" cy="2666902"/>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378460" y="1214755"/>
            <a:ext cx="8387080" cy="5170170"/>
          </a:xfrm>
        </p:spPr>
        <p:txBody>
          <a:bodyPr/>
          <a:p>
            <a:r>
              <a:rPr lang="zh-CN" altLang="en-US"/>
              <a:t>决策树生成算法递归产生一棵决策树，直到结束划分。什么时候结束呢？</a:t>
            </a:r>
            <a:endParaRPr lang="zh-CN" altLang="en-US"/>
          </a:p>
          <a:p>
            <a:pPr>
              <a:buFont typeface="Wingdings" panose="05000000000000000000" charset="0"/>
              <a:buChar char="l"/>
            </a:pPr>
            <a:r>
              <a:rPr lang="zh-CN" altLang="en-US"/>
              <a:t>样本属于同一种类型</a:t>
            </a:r>
            <a:endParaRPr lang="zh-CN" altLang="en-US"/>
          </a:p>
          <a:p>
            <a:pPr>
              <a:buFont typeface="Wingdings" panose="05000000000000000000" charset="0"/>
              <a:buChar char="l"/>
            </a:pPr>
            <a:r>
              <a:rPr lang="zh-CN" altLang="en-US"/>
              <a:t>没有特征可以分割</a:t>
            </a:r>
            <a:endParaRPr lang="zh-CN" altLang="en-US"/>
          </a:p>
          <a:p>
            <a:r>
              <a:rPr lang="zh-CN" altLang="en-US"/>
              <a:t>这样得到的决策树往往对训练数据分类非常精准，但是对于未知数据表现比较差。</a:t>
            </a:r>
            <a:endParaRPr lang="zh-CN" altLang="en-US"/>
          </a:p>
          <a:p>
            <a:r>
              <a:rPr lang="zh-CN" altLang="en-US"/>
              <a:t>原因在于基于训练集构造的决策树过于复杂，产生过拟合。所以需要对决策树简化，砍掉多余的分支，提高泛化能力。</a:t>
            </a: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 descr="过拟合"/>
          <p:cNvPicPr>
            <a:picLocks noChangeAspect="1" noChangeArrowheads="1"/>
          </p:cNvPicPr>
          <p:nvPr/>
        </p:nvPicPr>
        <p:blipFill rotWithShape="1">
          <a:blip r:embed="rId1">
            <a:extLst>
              <a:ext uri="{28A0092B-C50C-407E-A947-70E740481C1C}">
                <a14:useLocalDpi xmlns:a14="http://schemas.microsoft.com/office/drawing/2010/main" val="0"/>
              </a:ext>
            </a:extLst>
          </a:blip>
          <a:srcRect b="7883"/>
          <a:stretch>
            <a:fillRect/>
          </a:stretch>
        </p:blipFill>
        <p:spPr bwMode="auto">
          <a:xfrm>
            <a:off x="1633796" y="2258003"/>
            <a:ext cx="6022975" cy="329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203200" y="871249"/>
            <a:ext cx="8543925" cy="1309688"/>
          </a:xfrm>
          <a:prstGeom prst="rect">
            <a:avLst/>
          </a:prstGeom>
          <a:noFill/>
        </p:spPr>
        <p:txBody>
          <a:bodyPr>
            <a:spAutoFit/>
          </a:bodyPr>
          <a:lstStyle/>
          <a:p>
            <a:pPr marL="285750" indent="-285750">
              <a:buFont typeface="Arial" panose="020B0604020202020204" pitchFamily="34" charset="0"/>
              <a:buChar char="•"/>
              <a:defRPr/>
            </a:pPr>
            <a:r>
              <a:rPr lang="zh-CN" altLang="en-US" sz="2000" b="1" noProof="1">
                <a:cs typeface="+mn-ea"/>
              </a:rPr>
              <a:t>过拟合</a:t>
            </a:r>
            <a:r>
              <a:rPr lang="zh-CN" altLang="en-US" sz="2000" noProof="1">
                <a:cs typeface="+mn-ea"/>
              </a:rPr>
              <a:t>：学习器</a:t>
            </a:r>
            <a:r>
              <a:rPr lang="zh-CN" altLang="en-US" sz="2000" noProof="1">
                <a:cs typeface="+mn-ea"/>
                <a:sym typeface="+mn-ea"/>
              </a:rPr>
              <a:t>学习能力过于强大</a:t>
            </a:r>
            <a:r>
              <a:rPr lang="zh-CN" altLang="en-US" sz="2000" noProof="1">
                <a:cs typeface="+mn-ea"/>
              </a:rPr>
              <a:t>，把训练样本自身的一些特点当作了所有潜在样本都会具有的一般性质，导致泛化性能下降。</a:t>
            </a:r>
            <a:endParaRPr lang="zh-CN" altLang="en-US" sz="2000" noProof="1"/>
          </a:p>
          <a:p>
            <a:pPr>
              <a:defRPr/>
            </a:pPr>
            <a:endParaRPr lang="zh-CN" altLang="en-US" sz="2000" noProof="1"/>
          </a:p>
          <a:p>
            <a:pPr marL="285750" indent="-285750">
              <a:buFont typeface="Arial" panose="020B0604020202020204" pitchFamily="34" charset="0"/>
              <a:buChar char="•"/>
              <a:defRPr/>
            </a:pPr>
            <a:r>
              <a:rPr lang="zh-CN" altLang="en-US" sz="2000" b="1" noProof="1">
                <a:cs typeface="+mn-ea"/>
              </a:rPr>
              <a:t>欠拟合</a:t>
            </a:r>
            <a:r>
              <a:rPr lang="zh-CN" altLang="en-US" sz="2000" noProof="1">
                <a:cs typeface="+mn-ea"/>
              </a:rPr>
              <a:t>：</a:t>
            </a:r>
            <a:r>
              <a:rPr lang="zh-CN" altLang="en-US" sz="2000" noProof="1">
                <a:cs typeface="+mn-ea"/>
                <a:sym typeface="+mn-ea"/>
              </a:rPr>
              <a:t>学习器学习能力低下，</a:t>
            </a:r>
            <a:r>
              <a:rPr lang="zh-CN" altLang="en-US" sz="2000" noProof="1">
                <a:cs typeface="+mn-ea"/>
              </a:rPr>
              <a:t>对训练样本的一般性质尚未学好。</a:t>
            </a:r>
            <a:endParaRPr lang="zh-CN" altLang="en-US" sz="2000" noProof="1"/>
          </a:p>
        </p:txBody>
      </p:sp>
      <p:sp>
        <p:nvSpPr>
          <p:cNvPr id="8" name="文本框 3"/>
          <p:cNvSpPr txBox="1">
            <a:spLocks noChangeArrowheads="1"/>
          </p:cNvSpPr>
          <p:nvPr/>
        </p:nvSpPr>
        <p:spPr bwMode="auto">
          <a:xfrm>
            <a:off x="203200" y="5548313"/>
            <a:ext cx="8543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过拟合无法彻底避免，只能做到“缓解”。</a:t>
            </a:r>
            <a:endParaRPr lang="zh-CN" altLang="en-US"/>
          </a:p>
        </p:txBody>
      </p:sp>
    </p:spTree>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566738" y="47625"/>
            <a:ext cx="5299075" cy="685800"/>
          </a:xfrm>
        </p:spPr>
        <p:txBody>
          <a:bodyPr lIns="92075" tIns="46038" rIns="92075" bIns="46038" anchor="ctr"/>
          <a:lstStyle/>
          <a:p>
            <a:pPr eaLnBrk="1" hangingPunct="1"/>
            <a:r>
              <a:rPr lang="zh-CN" altLang="en-US" smtClean="0">
                <a:latin typeface="黑体" panose="02010609060101010101" pitchFamily="49" charset="-122"/>
                <a:ea typeface="黑体" panose="02010609060101010101" pitchFamily="49" charset="-122"/>
              </a:rPr>
              <a:t>决策树的“过度拟合”问题</a:t>
            </a:r>
            <a:endParaRPr lang="zh-CN" altLang="en-US" smtClean="0">
              <a:latin typeface="黑体" panose="02010609060101010101" pitchFamily="49" charset="-122"/>
              <a:ea typeface="黑体" panose="02010609060101010101" pitchFamily="49" charset="-122"/>
            </a:endParaRPr>
          </a:p>
        </p:txBody>
      </p:sp>
      <p:sp>
        <p:nvSpPr>
          <p:cNvPr id="89091" name="Rectangle 3"/>
          <p:cNvSpPr>
            <a:spLocks noGrp="1" noChangeArrowheads="1"/>
          </p:cNvSpPr>
          <p:nvPr>
            <p:ph type="body" idx="1"/>
          </p:nvPr>
        </p:nvSpPr>
        <p:spPr>
          <a:xfrm>
            <a:off x="0" y="836930"/>
            <a:ext cx="9042400" cy="4516755"/>
          </a:xfrm>
        </p:spPr>
        <p:txBody>
          <a:bodyPr lIns="92075" tIns="46038" rIns="92075" bIns="46038"/>
          <a:lstStyle/>
          <a:p>
            <a:pPr eaLnBrk="1" hangingPunct="1">
              <a:lnSpc>
                <a:spcPct val="100000"/>
              </a:lnSpc>
              <a:spcBef>
                <a:spcPts val="600"/>
              </a:spcBef>
            </a:pPr>
            <a:r>
              <a:rPr lang="zh-CN" altLang="en-US" sz="2300" b="1" smtClean="0">
                <a:latin typeface="黑体" panose="02010609060101010101" pitchFamily="49" charset="-122"/>
                <a:ea typeface="黑体" panose="02010609060101010101" pitchFamily="49" charset="-122"/>
              </a:rPr>
              <a:t>决策树的过度拟合现象(</a:t>
            </a:r>
            <a:r>
              <a:rPr lang="en-US" altLang="zh-CN" sz="2300" b="1" smtClean="0">
                <a:latin typeface="黑体" panose="02010609060101010101" pitchFamily="49" charset="-122"/>
                <a:ea typeface="黑体" panose="02010609060101010101" pitchFamily="49" charset="-122"/>
              </a:rPr>
              <a:t>overfitting)-</a:t>
            </a:r>
            <a:r>
              <a:rPr lang="zh-CN" altLang="en-US" sz="2300" b="1" smtClean="0">
                <a:latin typeface="黑体" panose="02010609060101010101" pitchFamily="49" charset="-122"/>
                <a:ea typeface="黑体" panose="02010609060101010101" pitchFamily="49" charset="-122"/>
              </a:rPr>
              <a:t>过学习</a:t>
            </a:r>
            <a:endParaRPr lang="zh-CN" altLang="en-US" sz="2300" b="1" smtClean="0">
              <a:latin typeface="黑体" panose="02010609060101010101" pitchFamily="49" charset="-122"/>
              <a:ea typeface="黑体" panose="02010609060101010101" pitchFamily="49" charset="-122"/>
            </a:endParaRPr>
          </a:p>
          <a:p>
            <a:pPr lvl="1" eaLnBrk="1" hangingPunct="1">
              <a:lnSpc>
                <a:spcPct val="100000"/>
              </a:lnSpc>
              <a:spcBef>
                <a:spcPts val="600"/>
              </a:spcBef>
              <a:spcAft>
                <a:spcPct val="0"/>
              </a:spcAft>
              <a:buFont typeface="Wingdings" panose="05000000000000000000" pitchFamily="2" charset="2"/>
              <a:buChar char="ü"/>
            </a:pPr>
            <a:r>
              <a:rPr lang="zh-CN" altLang="en-US" sz="2300" b="1" smtClean="0">
                <a:latin typeface="黑体" panose="02010609060101010101" pitchFamily="49" charset="-122"/>
                <a:ea typeface="黑体" panose="02010609060101010101" pitchFamily="49" charset="-122"/>
              </a:rPr>
              <a:t>分支过多</a:t>
            </a:r>
            <a:endParaRPr lang="en-US" altLang="zh-CN" sz="2300" b="1" smtClean="0">
              <a:latin typeface="黑体" panose="02010609060101010101" pitchFamily="49" charset="-122"/>
              <a:ea typeface="黑体" panose="02010609060101010101" pitchFamily="49" charset="-122"/>
            </a:endParaRPr>
          </a:p>
          <a:p>
            <a:pPr lvl="1" eaLnBrk="1" hangingPunct="1">
              <a:lnSpc>
                <a:spcPct val="100000"/>
              </a:lnSpc>
              <a:spcBef>
                <a:spcPts val="600"/>
              </a:spcBef>
              <a:spcAft>
                <a:spcPct val="0"/>
              </a:spcAft>
              <a:buFont typeface="Wingdings" panose="05000000000000000000" pitchFamily="2" charset="2"/>
              <a:buChar char="ü"/>
            </a:pPr>
            <a:r>
              <a:rPr lang="zh-CN" altLang="en-GB" sz="2300" b="1" smtClean="0">
                <a:latin typeface="黑体" panose="02010609060101010101" pitchFamily="49" charset="-122"/>
                <a:ea typeface="黑体" panose="02010609060101010101" pitchFamily="49" charset="-122"/>
              </a:rPr>
              <a:t>完全拟合的决策树对新数据的预测性能较低</a:t>
            </a:r>
            <a:endParaRPr lang="zh-CN" altLang="en-GB" sz="2300" b="1" smtClean="0">
              <a:latin typeface="黑体" panose="02010609060101010101" pitchFamily="49" charset="-122"/>
              <a:ea typeface="黑体" panose="02010609060101010101" pitchFamily="49" charset="-122"/>
            </a:endParaRPr>
          </a:p>
          <a:p>
            <a:pPr eaLnBrk="1" hangingPunct="1">
              <a:lnSpc>
                <a:spcPct val="100000"/>
              </a:lnSpc>
              <a:spcBef>
                <a:spcPts val="600"/>
              </a:spcBef>
            </a:pPr>
            <a:r>
              <a:rPr lang="zh-CN" altLang="en-GB" sz="2300" b="1" smtClean="0">
                <a:latin typeface="黑体" panose="02010609060101010101" pitchFamily="49" charset="-122"/>
                <a:ea typeface="黑体" panose="02010609060101010101" pitchFamily="49" charset="-122"/>
              </a:rPr>
              <a:t>产生原因</a:t>
            </a:r>
            <a:endParaRPr lang="zh-CN" altLang="en-GB" sz="2300" b="1" smtClean="0">
              <a:latin typeface="黑体" panose="02010609060101010101" pitchFamily="49" charset="-122"/>
              <a:ea typeface="黑体" panose="02010609060101010101" pitchFamily="49" charset="-122"/>
            </a:endParaRPr>
          </a:p>
          <a:p>
            <a:pPr lvl="1" eaLnBrk="1" hangingPunct="1">
              <a:lnSpc>
                <a:spcPct val="100000"/>
              </a:lnSpc>
              <a:spcBef>
                <a:spcPts val="600"/>
              </a:spcBef>
              <a:spcAft>
                <a:spcPct val="0"/>
              </a:spcAft>
            </a:pPr>
            <a:r>
              <a:rPr lang="zh-CN" altLang="en-GB" sz="2300" b="1" smtClean="0">
                <a:latin typeface="黑体" panose="02010609060101010101" pitchFamily="49" charset="-122"/>
                <a:ea typeface="黑体" panose="02010609060101010101" pitchFamily="49" charset="-122"/>
              </a:rPr>
              <a:t>训练集存在噪声，</a:t>
            </a:r>
            <a:r>
              <a:rPr lang="zh-CN" altLang="en-US" sz="2300" b="1" smtClean="0">
                <a:latin typeface="黑体" panose="02010609060101010101" pitchFamily="49" charset="-122"/>
                <a:ea typeface="黑体" panose="02010609060101010101" pitchFamily="49" charset="-122"/>
              </a:rPr>
              <a:t>为了与训练数据相一致，</a:t>
            </a:r>
            <a:r>
              <a:rPr lang="zh-CN" altLang="en-GB" sz="2300" b="1" smtClean="0">
                <a:latin typeface="黑体" panose="02010609060101010101" pitchFamily="49" charset="-122"/>
                <a:ea typeface="黑体" panose="02010609060101010101" pitchFamily="49" charset="-122"/>
              </a:rPr>
              <a:t>必然生成一些反映噪声的分支，这些分支不仅会在新的决策问题中导致错误的预测，而且增加了模型的复杂性</a:t>
            </a:r>
            <a:endParaRPr lang="zh-CN" altLang="en-GB" sz="2300" b="1" smtClean="0">
              <a:latin typeface="黑体" panose="02010609060101010101" pitchFamily="49" charset="-122"/>
              <a:ea typeface="黑体" panose="02010609060101010101" pitchFamily="49" charset="-122"/>
            </a:endParaRPr>
          </a:p>
          <a:p>
            <a:pPr eaLnBrk="1" hangingPunct="1">
              <a:lnSpc>
                <a:spcPct val="100000"/>
              </a:lnSpc>
              <a:spcBef>
                <a:spcPts val="600"/>
              </a:spcBef>
            </a:pPr>
            <a:r>
              <a:rPr lang="zh-CN" altLang="en-US" sz="2300" b="1" smtClean="0">
                <a:latin typeface="黑体" panose="02010609060101010101" pitchFamily="49" charset="-122"/>
                <a:ea typeface="黑体" panose="02010609060101010101" pitchFamily="49" charset="-122"/>
              </a:rPr>
              <a:t>解决办法</a:t>
            </a:r>
            <a:endParaRPr lang="en-US" altLang="zh-CN" sz="2300" b="1" smtClean="0">
              <a:latin typeface="黑体" panose="02010609060101010101" pitchFamily="49" charset="-122"/>
              <a:ea typeface="黑体" panose="02010609060101010101" pitchFamily="49" charset="-122"/>
            </a:endParaRPr>
          </a:p>
          <a:p>
            <a:pPr eaLnBrk="1" hangingPunct="1">
              <a:lnSpc>
                <a:spcPct val="100000"/>
              </a:lnSpc>
              <a:spcBef>
                <a:spcPts val="600"/>
              </a:spcBef>
            </a:pPr>
            <a:r>
              <a:rPr lang="zh-CN" altLang="en-GB" sz="2300" b="1" smtClean="0">
                <a:solidFill>
                  <a:srgbClr val="7D7D7D"/>
                </a:solidFill>
                <a:latin typeface="黑体" panose="02010609060101010101" pitchFamily="49" charset="-122"/>
                <a:ea typeface="黑体" panose="02010609060101010101" pitchFamily="49" charset="-122"/>
              </a:rPr>
              <a:t>决策树越小就越容易理解，存储与传输的代价也较小，但结点过少会造成准确度下降，因此</a:t>
            </a:r>
            <a:r>
              <a:rPr lang="zh-CN" altLang="en-GB" sz="2300" b="1" smtClean="0">
                <a:solidFill>
                  <a:srgbClr val="FF0000"/>
                </a:solidFill>
                <a:latin typeface="黑体" panose="02010609060101010101" pitchFamily="49" charset="-122"/>
                <a:ea typeface="黑体" panose="02010609060101010101" pitchFamily="49" charset="-122"/>
              </a:rPr>
              <a:t>需在树的规模与准确度之间权衡</a:t>
            </a:r>
            <a:endParaRPr lang="en-US" altLang="zh-CN" sz="2300" b="1" smtClean="0">
              <a:solidFill>
                <a:srgbClr val="FF0000"/>
              </a:solidFill>
              <a:latin typeface="黑体" panose="02010609060101010101" pitchFamily="49" charset="-122"/>
              <a:ea typeface="黑体" panose="02010609060101010101" pitchFamily="49" charset="-122"/>
            </a:endParaRPr>
          </a:p>
          <a:p>
            <a:pPr eaLnBrk="1" hangingPunct="1">
              <a:lnSpc>
                <a:spcPct val="100000"/>
              </a:lnSpc>
              <a:spcBef>
                <a:spcPts val="600"/>
              </a:spcBef>
            </a:pPr>
            <a:r>
              <a:rPr lang="zh-CN" altLang="en-US" sz="2300" b="1" smtClean="0">
                <a:latin typeface="黑体" panose="02010609060101010101" pitchFamily="49" charset="-122"/>
                <a:ea typeface="黑体" panose="02010609060101010101" pitchFamily="49" charset="-122"/>
              </a:rPr>
              <a:t>避免过度的两种方法</a:t>
            </a:r>
            <a:endParaRPr lang="en-US" altLang="zh-CN" sz="2300" b="1" smtClean="0">
              <a:latin typeface="黑体" panose="02010609060101010101" pitchFamily="49" charset="-122"/>
              <a:ea typeface="黑体" panose="02010609060101010101" pitchFamily="49" charset="-122"/>
            </a:endParaRPr>
          </a:p>
          <a:p>
            <a:pPr eaLnBrk="1" hangingPunct="1">
              <a:lnSpc>
                <a:spcPct val="100000"/>
              </a:lnSpc>
              <a:spcBef>
                <a:spcPts val="600"/>
              </a:spcBef>
              <a:buFont typeface="Wingdings" panose="05000000000000000000" pitchFamily="2" charset="2"/>
              <a:buChar char="ü"/>
            </a:pPr>
            <a:r>
              <a:rPr lang="zh-CN" altLang="en-US" sz="2300" b="1" smtClean="0">
                <a:latin typeface="黑体" panose="02010609060101010101" pitchFamily="49" charset="-122"/>
                <a:ea typeface="黑体" panose="02010609060101010101" pitchFamily="49" charset="-122"/>
              </a:rPr>
              <a:t>前剪枝：</a:t>
            </a:r>
            <a:r>
              <a:rPr lang="zh-CN" altLang="en-US" sz="2300" b="1" smtClean="0">
                <a:solidFill>
                  <a:srgbClr val="7D7D7D"/>
                </a:solidFill>
                <a:latin typeface="黑体" panose="02010609060101010101" pitchFamily="49" charset="-122"/>
                <a:ea typeface="黑体" panose="02010609060101010101" pitchFamily="49" charset="-122"/>
              </a:rPr>
              <a:t>提前终止树的生长。在树的生成过程中剪枝。基于贪心策略，可能造成局部最优。</a:t>
            </a:r>
            <a:endParaRPr lang="zh-CN" altLang="en-US" sz="2300" b="1" smtClean="0">
              <a:solidFill>
                <a:srgbClr val="7D7D7D"/>
              </a:solidFill>
              <a:latin typeface="黑体" panose="02010609060101010101" pitchFamily="49" charset="-122"/>
              <a:ea typeface="黑体" panose="02010609060101010101" pitchFamily="49" charset="-122"/>
            </a:endParaRPr>
          </a:p>
          <a:p>
            <a:pPr eaLnBrk="1" hangingPunct="1">
              <a:lnSpc>
                <a:spcPct val="100000"/>
              </a:lnSpc>
              <a:spcBef>
                <a:spcPts val="600"/>
              </a:spcBef>
              <a:buFont typeface="Wingdings" panose="05000000000000000000" pitchFamily="2" charset="2"/>
              <a:buChar char="ü"/>
            </a:pPr>
            <a:r>
              <a:rPr lang="zh-CN" altLang="en-US" sz="2300" b="1" smtClean="0">
                <a:latin typeface="黑体" panose="02010609060101010101" pitchFamily="49" charset="-122"/>
                <a:ea typeface="黑体" panose="02010609060101010101" pitchFamily="49" charset="-122"/>
              </a:rPr>
              <a:t>后剪枝：</a:t>
            </a:r>
            <a:r>
              <a:rPr lang="zh-CN" altLang="en-US" sz="2300" b="1" smtClean="0">
                <a:solidFill>
                  <a:srgbClr val="7D7D7D"/>
                </a:solidFill>
                <a:latin typeface="黑体" panose="02010609060101010101" pitchFamily="49" charset="-122"/>
                <a:ea typeface="黑体" panose="02010609060101010101" pitchFamily="49" charset="-122"/>
              </a:rPr>
              <a:t>先构造决策树，再删除多余分支。等树全部生成后剪枝。运算量较大，但是比较精准。</a:t>
            </a:r>
            <a:endParaRPr lang="zh-CN" altLang="en-US" sz="2300" b="1" smtClean="0">
              <a:solidFill>
                <a:srgbClr val="7D7D7D"/>
              </a:solidFill>
              <a:latin typeface="黑体" panose="02010609060101010101" pitchFamily="49" charset="-122"/>
              <a:ea typeface="黑体" panose="02010609060101010101" pitchFamily="49" charset="-122"/>
            </a:endParaRPr>
          </a:p>
          <a:p>
            <a:pPr eaLnBrk="1" hangingPunct="1">
              <a:lnSpc>
                <a:spcPct val="100000"/>
              </a:lnSpc>
              <a:spcBef>
                <a:spcPts val="600"/>
              </a:spcBef>
            </a:pPr>
            <a:endParaRPr lang="zh-CN" altLang="en-US" sz="2300" b="1" smtClean="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additive="base">
                                        <p:cTn id="19" dur="500" fill="hold"/>
                                        <p:tgtEl>
                                          <p:spTgt spid="890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0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9091">
                                            <p:txEl>
                                              <p:pRg st="3" end="3"/>
                                            </p:txEl>
                                          </p:spTgt>
                                        </p:tgtEl>
                                        <p:attrNameLst>
                                          <p:attrName>style.visibility</p:attrName>
                                        </p:attrNameLst>
                                      </p:cBhvr>
                                      <p:to>
                                        <p:strVal val="visible"/>
                                      </p:to>
                                    </p:set>
                                    <p:anim calcmode="lin" valueType="num">
                                      <p:cBhvr additive="base">
                                        <p:cTn id="25" dur="500" fill="hold"/>
                                        <p:tgtEl>
                                          <p:spTgt spid="890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90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9091">
                                            <p:txEl>
                                              <p:pRg st="4" end="4"/>
                                            </p:txEl>
                                          </p:spTgt>
                                        </p:tgtEl>
                                        <p:attrNameLst>
                                          <p:attrName>style.visibility</p:attrName>
                                        </p:attrNameLst>
                                      </p:cBhvr>
                                      <p:to>
                                        <p:strVal val="visible"/>
                                      </p:to>
                                    </p:set>
                                    <p:anim calcmode="lin" valueType="num">
                                      <p:cBhvr additive="base">
                                        <p:cTn id="31" dur="500" fill="hold"/>
                                        <p:tgtEl>
                                          <p:spTgt spid="890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0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9091">
                                            <p:txEl>
                                              <p:pRg st="5" end="5"/>
                                            </p:txEl>
                                          </p:spTgt>
                                        </p:tgtEl>
                                        <p:attrNameLst>
                                          <p:attrName>style.visibility</p:attrName>
                                        </p:attrNameLst>
                                      </p:cBhvr>
                                      <p:to>
                                        <p:strVal val="visible"/>
                                      </p:to>
                                    </p:set>
                                    <p:anim calcmode="lin" valueType="num">
                                      <p:cBhvr additive="base">
                                        <p:cTn id="37" dur="500" fill="hold"/>
                                        <p:tgtEl>
                                          <p:spTgt spid="890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90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9091">
                                            <p:txEl>
                                              <p:pRg st="6" end="6"/>
                                            </p:txEl>
                                          </p:spTgt>
                                        </p:tgtEl>
                                        <p:attrNameLst>
                                          <p:attrName>style.visibility</p:attrName>
                                        </p:attrNameLst>
                                      </p:cBhvr>
                                      <p:to>
                                        <p:strVal val="visible"/>
                                      </p:to>
                                    </p:set>
                                    <p:anim calcmode="lin" valueType="num">
                                      <p:cBhvr additive="base">
                                        <p:cTn id="43" dur="500" fill="hold"/>
                                        <p:tgtEl>
                                          <p:spTgt spid="8909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90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9091">
                                            <p:txEl>
                                              <p:pRg st="7" end="7"/>
                                            </p:txEl>
                                          </p:spTgt>
                                        </p:tgtEl>
                                        <p:attrNameLst>
                                          <p:attrName>style.visibility</p:attrName>
                                        </p:attrNameLst>
                                      </p:cBhvr>
                                      <p:to>
                                        <p:strVal val="visible"/>
                                      </p:to>
                                    </p:set>
                                    <p:anim calcmode="lin" valueType="num">
                                      <p:cBhvr additive="base">
                                        <p:cTn id="49" dur="500" fill="hold"/>
                                        <p:tgtEl>
                                          <p:spTgt spid="8909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90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9091">
                                            <p:txEl>
                                              <p:pRg st="8" end="8"/>
                                            </p:txEl>
                                          </p:spTgt>
                                        </p:tgtEl>
                                        <p:attrNameLst>
                                          <p:attrName>style.visibility</p:attrName>
                                        </p:attrNameLst>
                                      </p:cBhvr>
                                      <p:to>
                                        <p:strVal val="visible"/>
                                      </p:to>
                                    </p:set>
                                    <p:anim calcmode="lin" valueType="num">
                                      <p:cBhvr additive="base">
                                        <p:cTn id="55" dur="500" fill="hold"/>
                                        <p:tgtEl>
                                          <p:spTgt spid="8909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909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9091">
                                            <p:txEl>
                                              <p:pRg st="9" end="9"/>
                                            </p:txEl>
                                          </p:spTgt>
                                        </p:tgtEl>
                                        <p:attrNameLst>
                                          <p:attrName>style.visibility</p:attrName>
                                        </p:attrNameLst>
                                      </p:cBhvr>
                                      <p:to>
                                        <p:strVal val="visible"/>
                                      </p:to>
                                    </p:set>
                                    <p:anim calcmode="lin" valueType="num">
                                      <p:cBhvr additive="base">
                                        <p:cTn id="61" dur="500" fill="hold"/>
                                        <p:tgtEl>
                                          <p:spTgt spid="8909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909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36563" y="14288"/>
            <a:ext cx="3352800" cy="609600"/>
          </a:xfrm>
        </p:spPr>
        <p:txBody>
          <a:bodyPr/>
          <a:lstStyle/>
          <a:p>
            <a:pPr eaLnBrk="1" hangingPunct="1"/>
            <a:r>
              <a:rPr lang="zh-CN" altLang="en-US" smtClean="0">
                <a:latin typeface="Times New Roman" panose="02020603050405020304" pitchFamily="18" charset="0"/>
                <a:ea typeface="黑体" panose="02010609060101010101" pitchFamily="49" charset="-122"/>
                <a:cs typeface="Times New Roman" panose="02020603050405020304" pitchFamily="18" charset="0"/>
              </a:rPr>
              <a:t>前剪枝(</a:t>
            </a:r>
            <a:r>
              <a:rPr lang="en-US" altLang="zh-CN" smtClean="0">
                <a:latin typeface="Times New Roman" panose="02020603050405020304" pitchFamily="18" charset="0"/>
                <a:ea typeface="黑体" panose="02010609060101010101" pitchFamily="49" charset="-122"/>
                <a:cs typeface="Times New Roman" panose="02020603050405020304" pitchFamily="18" charset="0"/>
              </a:rPr>
              <a:t>prepruning)</a:t>
            </a:r>
            <a:endParaRPr lang="zh-CN" altLang="en-US"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1139" name="Rectangle 3"/>
          <p:cNvSpPr>
            <a:spLocks noGrp="1" noChangeArrowheads="1"/>
          </p:cNvSpPr>
          <p:nvPr>
            <p:ph type="body" idx="1"/>
          </p:nvPr>
        </p:nvSpPr>
        <p:spPr>
          <a:xfrm>
            <a:off x="0" y="1236663"/>
            <a:ext cx="8920163" cy="5276850"/>
          </a:xfrm>
        </p:spPr>
        <p:txBody>
          <a:bodyPr/>
          <a:lstStyle/>
          <a:p>
            <a:pPr eaLnBrk="1" hangingPunct="1">
              <a:lnSpc>
                <a:spcPct val="100000"/>
              </a:lnSpc>
              <a:spcBef>
                <a:spcPts val="600"/>
              </a:spcBef>
              <a:spcAft>
                <a:spcPts val="600"/>
              </a:spcAft>
            </a:pP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   由于决策树学习要从候选集合中选择满足给定标准的最大化属性，并且不回溯，也就是我们常说的</a:t>
            </a:r>
            <a:r>
              <a:rPr lang="zh-CN" altLang="en-US" b="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爬山策略</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，其选择往往会是局部最优而不是全局最优。树结构越复杂，则过渡拟合发生的可能性越大。因此，要选择简单的模型。</a:t>
            </a:r>
            <a:endParaRPr lang="zh-CN" altLang="en-US" b="1"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00000"/>
              </a:lnSpc>
              <a:spcBef>
                <a:spcPts val="600"/>
              </a:spcBef>
              <a:spcAft>
                <a:spcPts val="600"/>
              </a:spcAft>
            </a:pPr>
            <a:r>
              <a:rPr lang="en-US" altLang="zh-CN" b="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Occam</a:t>
            </a:r>
            <a:r>
              <a:rPr lang="zh-CN" altLang="en-US" b="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法则</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（又称</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Occam</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剃刀 </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Occam Razor</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具有相同</a:t>
            </a:r>
            <a:r>
              <a:rPr lang="zh-CN" altLang="en-US" b="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泛化误差</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的两个模型，简单的模型比复杂的模型更可取。</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00000"/>
              </a:lnSpc>
              <a:spcBef>
                <a:spcPts val="600"/>
              </a:spcBef>
              <a:spcAft>
                <a:spcPts val="600"/>
              </a:spcAft>
            </a:pPr>
            <a:r>
              <a:rPr lang="zh-CN" altLang="en-GB" b="1" smtClean="0">
                <a:latin typeface="黑体" panose="02010609060101010101" pitchFamily="49" charset="-122"/>
                <a:ea typeface="黑体" panose="02010609060101010101" pitchFamily="49" charset="-122"/>
                <a:cs typeface="Times New Roman" panose="02020603050405020304" pitchFamily="18" charset="0"/>
              </a:rPr>
              <a:t> 在生成决策树的过程中，利用某些测试条件，决定是否继续对不纯的训练子集进行划分</a:t>
            </a:r>
            <a:endParaRPr lang="zh-CN" altLang="en-GB" b="1" smtClean="0">
              <a:latin typeface="黑体" panose="02010609060101010101" pitchFamily="49" charset="-122"/>
              <a:ea typeface="黑体" panose="02010609060101010101" pitchFamily="49" charset="-122"/>
              <a:cs typeface="Times New Roman" panose="02020603050405020304" pitchFamily="18" charset="0"/>
            </a:endParaRPr>
          </a:p>
          <a:p>
            <a:pPr lvl="1" eaLnBrk="1" hangingPunct="1">
              <a:lnSpc>
                <a:spcPct val="100000"/>
              </a:lnSpc>
              <a:spcBef>
                <a:spcPts val="600"/>
              </a:spcBef>
            </a:pPr>
            <a:r>
              <a:rPr lang="zh-CN" altLang="en-GB" b="1" smtClean="0">
                <a:solidFill>
                  <a:srgbClr val="FF6600"/>
                </a:solidFill>
                <a:latin typeface="黑体" panose="02010609060101010101" pitchFamily="49" charset="-122"/>
                <a:ea typeface="黑体" panose="02010609060101010101" pitchFamily="49" charset="-122"/>
                <a:cs typeface="Times New Roman" panose="02020603050405020304" pitchFamily="18" charset="0"/>
              </a:rPr>
              <a:t>参数控制法</a:t>
            </a:r>
            <a:r>
              <a:rPr lang="zh-CN" altLang="en-GB" b="1" smtClean="0">
                <a:latin typeface="黑体" panose="02010609060101010101" pitchFamily="49" charset="-122"/>
                <a:ea typeface="黑体" panose="02010609060101010101" pitchFamily="49" charset="-122"/>
                <a:cs typeface="Times New Roman" panose="02020603050405020304" pitchFamily="18" charset="0"/>
              </a:rPr>
              <a:t>：利用某些参数(结点的大小、树的深度、频率最高的类别样本比例等)限制树的增长</a:t>
            </a:r>
            <a:endParaRPr lang="zh-CN" altLang="en-GB" b="1" smtClean="0">
              <a:latin typeface="黑体" panose="02010609060101010101" pitchFamily="49" charset="-122"/>
              <a:ea typeface="黑体" panose="02010609060101010101" pitchFamily="49" charset="-122"/>
              <a:cs typeface="Times New Roman" panose="02020603050405020304" pitchFamily="18" charset="0"/>
            </a:endParaRPr>
          </a:p>
          <a:p>
            <a:pPr lvl="1" eaLnBrk="1" hangingPunct="1">
              <a:lnSpc>
                <a:spcPct val="100000"/>
              </a:lnSpc>
              <a:spcBef>
                <a:spcPts val="600"/>
              </a:spcBef>
            </a:pPr>
            <a:r>
              <a:rPr lang="zh-CN" altLang="en-US" b="1" smtClean="0">
                <a:solidFill>
                  <a:srgbClr val="FF6600"/>
                </a:solidFill>
                <a:latin typeface="黑体" panose="02010609060101010101" pitchFamily="49" charset="-122"/>
                <a:ea typeface="黑体" panose="02010609060101010101" pitchFamily="49" charset="-122"/>
                <a:cs typeface="Times New Roman" panose="02020603050405020304" pitchFamily="18" charset="0"/>
              </a:rPr>
              <a:t>分裂阈值法</a:t>
            </a:r>
            <a:r>
              <a:rPr lang="zh-CN" altLang="en-US" b="1" smtClean="0">
                <a:latin typeface="黑体" panose="02010609060101010101" pitchFamily="49" charset="-122"/>
                <a:ea typeface="黑体" panose="02010609060101010101" pitchFamily="49" charset="-122"/>
                <a:cs typeface="Times New Roman" panose="02020603050405020304" pitchFamily="18" charset="0"/>
              </a:rPr>
              <a:t>：设定一个分裂阈值，只有分裂后的信息增益不小于该阈值，</a:t>
            </a:r>
            <a:r>
              <a:rPr lang="zh-CN" altLang="pt-PT" b="1" smtClean="0">
                <a:latin typeface="黑体" panose="02010609060101010101" pitchFamily="49" charset="-122"/>
                <a:ea typeface="黑体" panose="02010609060101010101" pitchFamily="49" charset="-122"/>
                <a:cs typeface="Times New Roman" panose="02020603050405020304" pitchFamily="18" charset="0"/>
              </a:rPr>
              <a:t>才保留分支，否则停止分裂</a:t>
            </a:r>
            <a:endParaRPr lang="zh-CN" altLang="en-US" b="1" smtClean="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139">
                                            <p:txEl>
                                              <p:pRg st="1" end="1"/>
                                            </p:txEl>
                                          </p:spTgt>
                                        </p:tgtEl>
                                        <p:attrNameLst>
                                          <p:attrName>style.visibility</p:attrName>
                                        </p:attrNameLst>
                                      </p:cBhvr>
                                      <p:to>
                                        <p:strVal val="visible"/>
                                      </p:to>
                                    </p:set>
                                    <p:anim calcmode="lin" valueType="num">
                                      <p:cBhvr additive="base">
                                        <p:cTn id="13" dur="500" fill="hold"/>
                                        <p:tgtEl>
                                          <p:spTgt spid="91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1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1139">
                                            <p:txEl>
                                              <p:pRg st="2" end="2"/>
                                            </p:txEl>
                                          </p:spTgt>
                                        </p:tgtEl>
                                        <p:attrNameLst>
                                          <p:attrName>style.visibility</p:attrName>
                                        </p:attrNameLst>
                                      </p:cBhvr>
                                      <p:to>
                                        <p:strVal val="visible"/>
                                      </p:to>
                                    </p:set>
                                    <p:anim calcmode="lin" valueType="num">
                                      <p:cBhvr additive="base">
                                        <p:cTn id="19" dur="500" fill="hold"/>
                                        <p:tgtEl>
                                          <p:spTgt spid="911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1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1139">
                                            <p:txEl>
                                              <p:pRg st="3" end="3"/>
                                            </p:txEl>
                                          </p:spTgt>
                                        </p:tgtEl>
                                        <p:attrNameLst>
                                          <p:attrName>style.visibility</p:attrName>
                                        </p:attrNameLst>
                                      </p:cBhvr>
                                      <p:to>
                                        <p:strVal val="visible"/>
                                      </p:to>
                                    </p:set>
                                    <p:anim calcmode="lin" valueType="num">
                                      <p:cBhvr additive="base">
                                        <p:cTn id="25" dur="500" fill="hold"/>
                                        <p:tgtEl>
                                          <p:spTgt spid="911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1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139">
                                            <p:txEl>
                                              <p:pRg st="4" end="4"/>
                                            </p:txEl>
                                          </p:spTgt>
                                        </p:tgtEl>
                                        <p:attrNameLst>
                                          <p:attrName>style.visibility</p:attrName>
                                        </p:attrNameLst>
                                      </p:cBhvr>
                                      <p:to>
                                        <p:strVal val="visible"/>
                                      </p:to>
                                    </p:set>
                                    <p:anim calcmode="lin" valueType="num">
                                      <p:cBhvr additive="base">
                                        <p:cTn id="31" dur="500" fill="hold"/>
                                        <p:tgtEl>
                                          <p:spTgt spid="911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11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555625" y="28575"/>
            <a:ext cx="3568700" cy="609600"/>
          </a:xfrm>
        </p:spPr>
        <p:txBody>
          <a:bodyPr/>
          <a:lstStyle/>
          <a:p>
            <a:pPr eaLnBrk="1" hangingPunct="1"/>
            <a:r>
              <a:rPr lang="zh-CN" altLang="en-US" smtClean="0">
                <a:solidFill>
                  <a:srgbClr val="CC00CC"/>
                </a:solidFill>
                <a:latin typeface="Times New Roman" panose="02020603050405020304" pitchFamily="18" charset="0"/>
                <a:ea typeface="黑体" panose="02010609060101010101" pitchFamily="49" charset="-122"/>
                <a:cs typeface="Times New Roman" panose="02020603050405020304" pitchFamily="18" charset="0"/>
              </a:rPr>
              <a:t>后剪枝(</a:t>
            </a:r>
            <a:r>
              <a:rPr lang="en-US" altLang="zh-CN" smtClean="0">
                <a:solidFill>
                  <a:srgbClr val="CC00CC"/>
                </a:solidFill>
                <a:latin typeface="Times New Roman" panose="02020603050405020304" pitchFamily="18" charset="0"/>
                <a:ea typeface="黑体" panose="02010609060101010101" pitchFamily="49" charset="-122"/>
                <a:cs typeface="Times New Roman" panose="02020603050405020304" pitchFamily="18" charset="0"/>
              </a:rPr>
              <a:t>postpruning)</a:t>
            </a:r>
            <a:endParaRPr lang="en-US" altLang="zh-CN" smtClean="0">
              <a:solidFill>
                <a:srgbClr val="CC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6915" name="Rectangle 3"/>
          <p:cNvSpPr>
            <a:spLocks noGrp="1" noChangeArrowheads="1"/>
          </p:cNvSpPr>
          <p:nvPr>
            <p:ph type="body" idx="1"/>
          </p:nvPr>
        </p:nvSpPr>
        <p:spPr>
          <a:xfrm>
            <a:off x="358775" y="1042988"/>
            <a:ext cx="8542338" cy="1774825"/>
          </a:xfrm>
        </p:spPr>
        <p:txBody>
          <a:bodyPr/>
          <a:lstStyle/>
          <a:p>
            <a:pPr eaLnBrk="1" hangingPunct="1">
              <a:lnSpc>
                <a:spcPct val="150000"/>
              </a:lnSpc>
            </a:pPr>
            <a:r>
              <a:rPr lang="zh-CN" altLang="en-GB" b="1" smtClean="0">
                <a:latin typeface="黑体" panose="02010609060101010101" pitchFamily="49" charset="-122"/>
                <a:ea typeface="黑体" panose="02010609060101010101" pitchFamily="49" charset="-122"/>
              </a:rPr>
              <a:t>  生成完全拟合的决策树，</a:t>
            </a:r>
            <a:r>
              <a:rPr lang="zh-CN" altLang="pt-PT" b="1" smtClean="0">
                <a:latin typeface="黑体" panose="02010609060101010101" pitchFamily="49" charset="-122"/>
                <a:ea typeface="黑体" panose="02010609060101010101" pitchFamily="49" charset="-122"/>
              </a:rPr>
              <a:t>自下而上地</a:t>
            </a:r>
            <a:r>
              <a:rPr lang="zh-CN" altLang="en-GB" b="1" smtClean="0">
                <a:latin typeface="黑体" panose="02010609060101010101" pitchFamily="49" charset="-122"/>
                <a:ea typeface="黑体" panose="02010609060101010101" pitchFamily="49" charset="-122"/>
              </a:rPr>
              <a:t>逐层开始</a:t>
            </a:r>
            <a:r>
              <a:rPr lang="zh-CN" altLang="en-GB" b="1" smtClean="0">
                <a:solidFill>
                  <a:srgbClr val="FF0000"/>
                </a:solidFill>
                <a:latin typeface="黑体" panose="02010609060101010101" pitchFamily="49" charset="-122"/>
                <a:ea typeface="黑体" panose="02010609060101010101" pitchFamily="49" charset="-122"/>
              </a:rPr>
              <a:t>剪枝</a:t>
            </a:r>
            <a:r>
              <a:rPr lang="zh-CN" altLang="en-GB" b="1" smtClean="0">
                <a:latin typeface="黑体" panose="02010609060101010101" pitchFamily="49" charset="-122"/>
                <a:ea typeface="黑体" panose="02010609060101010101" pitchFamily="49" charset="-122"/>
              </a:rPr>
              <a:t>。如果删除某个结点的子结点后，决策树的准确度（或其它评价指标）并没有</a:t>
            </a:r>
            <a:r>
              <a:rPr lang="en-US" altLang="zh-CN" b="1" smtClean="0">
                <a:latin typeface="黑体" panose="02010609060101010101" pitchFamily="49" charset="-122"/>
                <a:ea typeface="黑体" panose="02010609060101010101" pitchFamily="49" charset="-122"/>
              </a:rPr>
              <a:t>(</a:t>
            </a:r>
            <a:r>
              <a:rPr lang="zh-CN" altLang="en-US" b="1" smtClean="0">
                <a:latin typeface="黑体" panose="02010609060101010101" pitchFamily="49" charset="-122"/>
                <a:ea typeface="黑体" panose="02010609060101010101" pitchFamily="49" charset="-122"/>
              </a:rPr>
              <a:t>显著</a:t>
            </a:r>
            <a:r>
              <a:rPr lang="en-US" altLang="zh-CN" b="1" smtClean="0">
                <a:latin typeface="黑体" panose="02010609060101010101" pitchFamily="49" charset="-122"/>
                <a:ea typeface="黑体" panose="02010609060101010101" pitchFamily="49" charset="-122"/>
              </a:rPr>
              <a:t>)</a:t>
            </a:r>
            <a:r>
              <a:rPr lang="zh-CN" altLang="en-GB" b="1" smtClean="0">
                <a:latin typeface="黑体" panose="02010609060101010101" pitchFamily="49" charset="-122"/>
                <a:ea typeface="黑体" panose="02010609060101010101" pitchFamily="49" charset="-122"/>
              </a:rPr>
              <a:t>降低，那么就将该结点变为叶结点</a:t>
            </a:r>
            <a:r>
              <a:rPr lang="en-GB" altLang="zh-CN" b="1" smtClean="0">
                <a:latin typeface="黑体" panose="02010609060101010101" pitchFamily="49" charset="-122"/>
                <a:ea typeface="黑体" panose="02010609060101010101" pitchFamily="49" charset="-122"/>
              </a:rPr>
              <a:t>.</a:t>
            </a:r>
            <a:endParaRPr lang="en-GB" altLang="zh-CN" b="1" smtClean="0">
              <a:latin typeface="黑体" panose="02010609060101010101" pitchFamily="49" charset="-122"/>
              <a:ea typeface="黑体" panose="02010609060101010101" pitchFamily="49" charset="-122"/>
            </a:endParaRPr>
          </a:p>
        </p:txBody>
      </p:sp>
      <p:sp>
        <p:nvSpPr>
          <p:cNvPr id="8" name="Rectangle 10"/>
          <p:cNvSpPr>
            <a:spLocks noChangeArrowheads="1"/>
          </p:cNvSpPr>
          <p:nvPr/>
        </p:nvSpPr>
        <p:spPr bwMode="auto">
          <a:xfrm>
            <a:off x="6284913" y="3022600"/>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A</a:t>
            </a:r>
            <a:endParaRPr lang="en-US" altLang="zh-CN" sz="1800">
              <a:solidFill>
                <a:schemeClr val="tx1"/>
              </a:solidFill>
            </a:endParaRPr>
          </a:p>
        </p:txBody>
      </p:sp>
      <p:sp>
        <p:nvSpPr>
          <p:cNvPr id="9" name="Rectangle 12"/>
          <p:cNvSpPr>
            <a:spLocks noChangeArrowheads="1"/>
          </p:cNvSpPr>
          <p:nvPr/>
        </p:nvSpPr>
        <p:spPr bwMode="auto">
          <a:xfrm>
            <a:off x="5062538" y="3886200"/>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B</a:t>
            </a:r>
            <a:endParaRPr lang="en-US" altLang="zh-CN" sz="1800">
              <a:solidFill>
                <a:schemeClr val="tx1"/>
              </a:solidFill>
            </a:endParaRPr>
          </a:p>
        </p:txBody>
      </p:sp>
      <p:sp>
        <p:nvSpPr>
          <p:cNvPr id="10" name="Oval 13"/>
          <p:cNvSpPr>
            <a:spLocks noChangeArrowheads="1"/>
          </p:cNvSpPr>
          <p:nvPr/>
        </p:nvSpPr>
        <p:spPr bwMode="auto">
          <a:xfrm>
            <a:off x="7151688" y="3886200"/>
            <a:ext cx="1006475"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1" name="Rectangle 15"/>
          <p:cNvSpPr>
            <a:spLocks noChangeArrowheads="1"/>
          </p:cNvSpPr>
          <p:nvPr/>
        </p:nvSpPr>
        <p:spPr bwMode="auto">
          <a:xfrm>
            <a:off x="5853113" y="4822825"/>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C</a:t>
            </a:r>
            <a:endParaRPr lang="en-US" altLang="zh-CN" sz="1800">
              <a:solidFill>
                <a:schemeClr val="tx1"/>
              </a:solidFill>
            </a:endParaRPr>
          </a:p>
        </p:txBody>
      </p:sp>
      <p:sp>
        <p:nvSpPr>
          <p:cNvPr id="12" name="Oval 16"/>
          <p:cNvSpPr>
            <a:spLocks noChangeArrowheads="1"/>
          </p:cNvSpPr>
          <p:nvPr/>
        </p:nvSpPr>
        <p:spPr bwMode="auto">
          <a:xfrm>
            <a:off x="3836988" y="4822825"/>
            <a:ext cx="1009650"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3" name="Oval 17"/>
          <p:cNvSpPr>
            <a:spLocks noChangeArrowheads="1"/>
          </p:cNvSpPr>
          <p:nvPr/>
        </p:nvSpPr>
        <p:spPr bwMode="auto">
          <a:xfrm>
            <a:off x="4703763" y="5686425"/>
            <a:ext cx="1006475"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4" name="Oval 18"/>
          <p:cNvSpPr>
            <a:spLocks noChangeArrowheads="1"/>
          </p:cNvSpPr>
          <p:nvPr/>
        </p:nvSpPr>
        <p:spPr bwMode="auto">
          <a:xfrm>
            <a:off x="6573838" y="5686425"/>
            <a:ext cx="1009650"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5" name="Line 19"/>
          <p:cNvSpPr>
            <a:spLocks noChangeShapeType="1"/>
          </p:cNvSpPr>
          <p:nvPr/>
        </p:nvSpPr>
        <p:spPr bwMode="auto">
          <a:xfrm flipH="1">
            <a:off x="5567363" y="3454400"/>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0"/>
          <p:cNvSpPr>
            <a:spLocks noChangeShapeType="1"/>
          </p:cNvSpPr>
          <p:nvPr/>
        </p:nvSpPr>
        <p:spPr bwMode="auto">
          <a:xfrm>
            <a:off x="6719888" y="3454400"/>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1"/>
          <p:cNvSpPr>
            <a:spLocks noChangeShapeType="1"/>
          </p:cNvSpPr>
          <p:nvPr/>
        </p:nvSpPr>
        <p:spPr bwMode="auto">
          <a:xfrm flipH="1">
            <a:off x="4341813" y="4319588"/>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2"/>
          <p:cNvSpPr>
            <a:spLocks noChangeShapeType="1"/>
          </p:cNvSpPr>
          <p:nvPr/>
        </p:nvSpPr>
        <p:spPr bwMode="auto">
          <a:xfrm>
            <a:off x="5494338" y="4319588"/>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3"/>
          <p:cNvSpPr>
            <a:spLocks noChangeShapeType="1"/>
          </p:cNvSpPr>
          <p:nvPr/>
        </p:nvSpPr>
        <p:spPr bwMode="auto">
          <a:xfrm flipH="1">
            <a:off x="5135563" y="5254625"/>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4"/>
          <p:cNvSpPr>
            <a:spLocks noChangeShapeType="1"/>
          </p:cNvSpPr>
          <p:nvPr/>
        </p:nvSpPr>
        <p:spPr bwMode="auto">
          <a:xfrm>
            <a:off x="6288088" y="5254625"/>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25"/>
          <p:cNvSpPr txBox="1">
            <a:spLocks noChangeArrowheads="1"/>
          </p:cNvSpPr>
          <p:nvPr/>
        </p:nvSpPr>
        <p:spPr bwMode="auto">
          <a:xfrm>
            <a:off x="5710238" y="33829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22" name="Text Box 26"/>
          <p:cNvSpPr txBox="1">
            <a:spLocks noChangeArrowheads="1"/>
          </p:cNvSpPr>
          <p:nvPr/>
        </p:nvSpPr>
        <p:spPr bwMode="auto">
          <a:xfrm>
            <a:off x="4513263" y="42211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23" name="Text Box 27"/>
          <p:cNvSpPr txBox="1">
            <a:spLocks noChangeArrowheads="1"/>
          </p:cNvSpPr>
          <p:nvPr/>
        </p:nvSpPr>
        <p:spPr bwMode="auto">
          <a:xfrm>
            <a:off x="5376863" y="51117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24" name="Text Box 28"/>
          <p:cNvSpPr txBox="1">
            <a:spLocks noChangeArrowheads="1"/>
          </p:cNvSpPr>
          <p:nvPr/>
        </p:nvSpPr>
        <p:spPr bwMode="auto">
          <a:xfrm>
            <a:off x="7151688" y="3382963"/>
            <a:ext cx="40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25" name="Text Box 29"/>
          <p:cNvSpPr txBox="1">
            <a:spLocks noChangeArrowheads="1"/>
          </p:cNvSpPr>
          <p:nvPr/>
        </p:nvSpPr>
        <p:spPr bwMode="auto">
          <a:xfrm>
            <a:off x="5926138" y="42465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26" name="Text Box 30"/>
          <p:cNvSpPr txBox="1">
            <a:spLocks noChangeArrowheads="1"/>
          </p:cNvSpPr>
          <p:nvPr/>
        </p:nvSpPr>
        <p:spPr bwMode="auto">
          <a:xfrm>
            <a:off x="6719888" y="5183188"/>
            <a:ext cx="40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27" name="Line 31"/>
          <p:cNvSpPr>
            <a:spLocks noChangeShapeType="1"/>
          </p:cNvSpPr>
          <p:nvPr/>
        </p:nvSpPr>
        <p:spPr bwMode="auto">
          <a:xfrm>
            <a:off x="3059113" y="4391025"/>
            <a:ext cx="10795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32"/>
          <p:cNvSpPr txBox="1">
            <a:spLocks noChangeArrowheads="1"/>
          </p:cNvSpPr>
          <p:nvPr/>
        </p:nvSpPr>
        <p:spPr bwMode="auto">
          <a:xfrm>
            <a:off x="1033463" y="3924300"/>
            <a:ext cx="20129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 </a:t>
            </a:r>
            <a:r>
              <a:rPr lang="zh-CN" altLang="en-US">
                <a:solidFill>
                  <a:schemeClr val="tx1"/>
                </a:solidFill>
                <a:latin typeface="Tahoma" panose="020B0604030504040204" pitchFamily="34" charset="0"/>
              </a:rPr>
              <a:t>一棵通过</a:t>
            </a:r>
            <a:endParaRPr lang="zh-CN" altLang="en-US">
              <a:solidFill>
                <a:schemeClr val="tx1"/>
              </a:solidFill>
              <a:latin typeface="Tahoma" panose="020B0604030504040204" pitchFamily="34" charset="0"/>
            </a:endParaRPr>
          </a:p>
          <a:p>
            <a:pPr algn="l">
              <a:lnSpc>
                <a:spcPct val="100000"/>
              </a:lnSpc>
              <a:spcBef>
                <a:spcPct val="0"/>
              </a:spcBef>
              <a:buClrTx/>
              <a:buSzTx/>
              <a:buFontTx/>
              <a:buNone/>
            </a:pPr>
            <a:r>
              <a:rPr lang="zh-CN" altLang="en-US">
                <a:solidFill>
                  <a:schemeClr val="tx1"/>
                </a:solidFill>
                <a:latin typeface="Tahoma" panose="020B0604030504040204" pitchFamily="34" charset="0"/>
              </a:rPr>
              <a:t>训练集合</a:t>
            </a:r>
            <a:endParaRPr lang="zh-CN" altLang="en-US">
              <a:solidFill>
                <a:schemeClr val="tx1"/>
              </a:solidFill>
              <a:latin typeface="Tahoma" panose="020B0604030504040204" pitchFamily="34" charset="0"/>
            </a:endParaRPr>
          </a:p>
          <a:p>
            <a:pPr algn="l">
              <a:lnSpc>
                <a:spcPct val="100000"/>
              </a:lnSpc>
              <a:spcBef>
                <a:spcPct val="0"/>
              </a:spcBef>
              <a:buClrTx/>
              <a:buSzTx/>
              <a:buFontTx/>
              <a:buNone/>
            </a:pPr>
            <a:r>
              <a:rPr lang="zh-CN" altLang="en-US">
                <a:solidFill>
                  <a:schemeClr val="tx1"/>
                </a:solidFill>
                <a:latin typeface="Tahoma" panose="020B0604030504040204" pitchFamily="34" charset="0"/>
              </a:rPr>
              <a:t>学好的决策树</a:t>
            </a:r>
            <a:endParaRPr lang="zh-CN" altLang="en-US">
              <a:solidFill>
                <a:schemeClr val="tx1"/>
              </a:solidFill>
              <a:latin typeface="Tahom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animBg="1"/>
      <p:bldP spid="2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0"/>
          <p:cNvSpPr>
            <a:spLocks noChangeArrowheads="1"/>
          </p:cNvSpPr>
          <p:nvPr/>
        </p:nvSpPr>
        <p:spPr bwMode="auto">
          <a:xfrm>
            <a:off x="2805113" y="1071563"/>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A</a:t>
            </a:r>
            <a:endParaRPr lang="en-US" altLang="zh-CN" sz="1800">
              <a:solidFill>
                <a:schemeClr val="tx1"/>
              </a:solidFill>
            </a:endParaRPr>
          </a:p>
        </p:txBody>
      </p:sp>
      <p:sp>
        <p:nvSpPr>
          <p:cNvPr id="168963" name="Rectangle 11"/>
          <p:cNvSpPr>
            <a:spLocks noChangeArrowheads="1"/>
          </p:cNvSpPr>
          <p:nvPr/>
        </p:nvSpPr>
        <p:spPr bwMode="auto">
          <a:xfrm>
            <a:off x="1581150" y="1935163"/>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B</a:t>
            </a:r>
            <a:endParaRPr lang="en-US" altLang="zh-CN" sz="1800">
              <a:solidFill>
                <a:schemeClr val="tx1"/>
              </a:solidFill>
            </a:endParaRPr>
          </a:p>
        </p:txBody>
      </p:sp>
      <p:sp>
        <p:nvSpPr>
          <p:cNvPr id="168964" name="Oval 12"/>
          <p:cNvSpPr>
            <a:spLocks noChangeArrowheads="1"/>
          </p:cNvSpPr>
          <p:nvPr/>
        </p:nvSpPr>
        <p:spPr bwMode="auto">
          <a:xfrm>
            <a:off x="3670300" y="1935163"/>
            <a:ext cx="1008063"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68965" name="Rectangle 13"/>
          <p:cNvSpPr>
            <a:spLocks noChangeArrowheads="1"/>
          </p:cNvSpPr>
          <p:nvPr/>
        </p:nvSpPr>
        <p:spPr bwMode="auto">
          <a:xfrm>
            <a:off x="2373313" y="2871788"/>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C</a:t>
            </a:r>
            <a:endParaRPr lang="en-US" altLang="zh-CN" sz="1800">
              <a:solidFill>
                <a:schemeClr val="tx1"/>
              </a:solidFill>
            </a:endParaRPr>
          </a:p>
        </p:txBody>
      </p:sp>
      <p:sp>
        <p:nvSpPr>
          <p:cNvPr id="168966" name="Oval 14"/>
          <p:cNvSpPr>
            <a:spLocks noChangeArrowheads="1"/>
          </p:cNvSpPr>
          <p:nvPr/>
        </p:nvSpPr>
        <p:spPr bwMode="auto">
          <a:xfrm>
            <a:off x="357188" y="2871788"/>
            <a:ext cx="1008062"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68967" name="Oval 15"/>
          <p:cNvSpPr>
            <a:spLocks noChangeArrowheads="1"/>
          </p:cNvSpPr>
          <p:nvPr/>
        </p:nvSpPr>
        <p:spPr bwMode="auto">
          <a:xfrm>
            <a:off x="1222375" y="3735388"/>
            <a:ext cx="1008063"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68968" name="Oval 16"/>
          <p:cNvSpPr>
            <a:spLocks noChangeArrowheads="1"/>
          </p:cNvSpPr>
          <p:nvPr/>
        </p:nvSpPr>
        <p:spPr bwMode="auto">
          <a:xfrm>
            <a:off x="3094038" y="3735388"/>
            <a:ext cx="1008062"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68969" name="Line 17"/>
          <p:cNvSpPr>
            <a:spLocks noChangeShapeType="1"/>
          </p:cNvSpPr>
          <p:nvPr/>
        </p:nvSpPr>
        <p:spPr bwMode="auto">
          <a:xfrm flipH="1">
            <a:off x="2085975" y="1503363"/>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18"/>
          <p:cNvSpPr>
            <a:spLocks noChangeShapeType="1"/>
          </p:cNvSpPr>
          <p:nvPr/>
        </p:nvSpPr>
        <p:spPr bwMode="auto">
          <a:xfrm>
            <a:off x="3238500" y="1503363"/>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19"/>
          <p:cNvSpPr>
            <a:spLocks noChangeShapeType="1"/>
          </p:cNvSpPr>
          <p:nvPr/>
        </p:nvSpPr>
        <p:spPr bwMode="auto">
          <a:xfrm flipH="1">
            <a:off x="862013" y="2368550"/>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2" name="Line 20"/>
          <p:cNvSpPr>
            <a:spLocks noChangeShapeType="1"/>
          </p:cNvSpPr>
          <p:nvPr/>
        </p:nvSpPr>
        <p:spPr bwMode="auto">
          <a:xfrm>
            <a:off x="2014538" y="2368550"/>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3" name="Line 21"/>
          <p:cNvSpPr>
            <a:spLocks noChangeShapeType="1"/>
          </p:cNvSpPr>
          <p:nvPr/>
        </p:nvSpPr>
        <p:spPr bwMode="auto">
          <a:xfrm flipH="1">
            <a:off x="1654175" y="3303588"/>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4" name="Line 22"/>
          <p:cNvSpPr>
            <a:spLocks noChangeShapeType="1"/>
          </p:cNvSpPr>
          <p:nvPr/>
        </p:nvSpPr>
        <p:spPr bwMode="auto">
          <a:xfrm>
            <a:off x="2806700" y="3303588"/>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5" name="Text Box 23"/>
          <p:cNvSpPr txBox="1">
            <a:spLocks noChangeArrowheads="1"/>
          </p:cNvSpPr>
          <p:nvPr/>
        </p:nvSpPr>
        <p:spPr bwMode="auto">
          <a:xfrm>
            <a:off x="2230438" y="14319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68976" name="Text Box 24"/>
          <p:cNvSpPr txBox="1">
            <a:spLocks noChangeArrowheads="1"/>
          </p:cNvSpPr>
          <p:nvPr/>
        </p:nvSpPr>
        <p:spPr bwMode="auto">
          <a:xfrm>
            <a:off x="1033463" y="22701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68977" name="Text Box 25"/>
          <p:cNvSpPr txBox="1">
            <a:spLocks noChangeArrowheads="1"/>
          </p:cNvSpPr>
          <p:nvPr/>
        </p:nvSpPr>
        <p:spPr bwMode="auto">
          <a:xfrm>
            <a:off x="1897063" y="3160713"/>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68978" name="Text Box 26"/>
          <p:cNvSpPr txBox="1">
            <a:spLocks noChangeArrowheads="1"/>
          </p:cNvSpPr>
          <p:nvPr/>
        </p:nvSpPr>
        <p:spPr bwMode="auto">
          <a:xfrm>
            <a:off x="3670300" y="143192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68979" name="Text Box 27"/>
          <p:cNvSpPr txBox="1">
            <a:spLocks noChangeArrowheads="1"/>
          </p:cNvSpPr>
          <p:nvPr/>
        </p:nvSpPr>
        <p:spPr bwMode="auto">
          <a:xfrm>
            <a:off x="2446338" y="22955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68980" name="Text Box 28"/>
          <p:cNvSpPr txBox="1">
            <a:spLocks noChangeArrowheads="1"/>
          </p:cNvSpPr>
          <p:nvPr/>
        </p:nvSpPr>
        <p:spPr bwMode="auto">
          <a:xfrm>
            <a:off x="3238500" y="323215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graphicFrame>
        <p:nvGraphicFramePr>
          <p:cNvPr id="878796" name="Group 204"/>
          <p:cNvGraphicFramePr>
            <a:graphicFrameLocks noGrp="1"/>
          </p:cNvGraphicFramePr>
          <p:nvPr/>
        </p:nvGraphicFramePr>
        <p:xfrm>
          <a:off x="5076825" y="804863"/>
          <a:ext cx="3587750" cy="6053138"/>
        </p:xfrm>
        <a:graphic>
          <a:graphicData uri="http://schemas.openxmlformats.org/drawingml/2006/table">
            <a:tbl>
              <a:tblPr/>
              <a:tblGrid>
                <a:gridCol w="492125"/>
                <a:gridCol w="574675"/>
                <a:gridCol w="504825"/>
                <a:gridCol w="576262"/>
                <a:gridCol w="647700"/>
                <a:gridCol w="792163"/>
              </a:tblGrid>
              <a:tr h="2746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实例</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类别</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错分类</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6</a:t>
                      </a:r>
                      <a:endPar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7</a:t>
                      </a:r>
                      <a:endPar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8</a:t>
                      </a:r>
                      <a:endPar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13</a:t>
                      </a:r>
                      <a:endPar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14</a:t>
                      </a:r>
                      <a:endParaRPr kumimoji="1" lang="en-US" altLang="zh-CN" sz="12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16</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17</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19</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20</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1436" marR="91436"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9137" name="Text Box 202"/>
          <p:cNvSpPr txBox="1">
            <a:spLocks noChangeArrowheads="1"/>
          </p:cNvSpPr>
          <p:nvPr/>
        </p:nvSpPr>
        <p:spPr bwMode="auto">
          <a:xfrm>
            <a:off x="515938" y="4643438"/>
            <a:ext cx="37687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20000"/>
              </a:lnSpc>
              <a:spcBef>
                <a:spcPct val="0"/>
              </a:spcBef>
              <a:buClrTx/>
              <a:buSzTx/>
              <a:buFontTx/>
              <a:buNone/>
            </a:pPr>
            <a:r>
              <a:rPr lang="zh-CN" altLang="en-US" sz="2200">
                <a:solidFill>
                  <a:schemeClr val="tx1"/>
                </a:solidFill>
                <a:latin typeface="黑体" panose="02010609060101010101" pitchFamily="49" charset="-122"/>
                <a:ea typeface="黑体" panose="02010609060101010101" pitchFamily="49" charset="-122"/>
              </a:rPr>
              <a:t>  对以上的决策树通过右侧的验证集合进行测试，发现其有</a:t>
            </a:r>
            <a:r>
              <a:rPr lang="en-US" altLang="zh-CN" sz="2200">
                <a:solidFill>
                  <a:schemeClr val="tx1"/>
                </a:solidFill>
                <a:latin typeface="黑体" panose="02010609060101010101" pitchFamily="49" charset="-122"/>
                <a:ea typeface="黑体" panose="02010609060101010101" pitchFamily="49" charset="-122"/>
              </a:rPr>
              <a:t>5</a:t>
            </a:r>
            <a:r>
              <a:rPr lang="zh-CN" altLang="en-US" sz="2200">
                <a:solidFill>
                  <a:schemeClr val="tx1"/>
                </a:solidFill>
                <a:latin typeface="黑体" panose="02010609060101010101" pitchFamily="49" charset="-122"/>
                <a:ea typeface="黑体" panose="02010609060101010101" pitchFamily="49" charset="-122"/>
              </a:rPr>
              <a:t>个错分类。</a:t>
            </a:r>
            <a:endParaRPr lang="zh-CN" altLang="en-US" sz="220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6725" y="-4763"/>
            <a:ext cx="5786438" cy="609601"/>
          </a:xfrm>
        </p:spPr>
        <p:txBody>
          <a:bodyPr/>
          <a:lstStyle/>
          <a:p>
            <a:pPr eaLnBrk="1" hangingPunct="1">
              <a:defRPr/>
            </a:pPr>
            <a:r>
              <a:rPr lang="zh-CN" altLang="en-US" dirty="0">
                <a:latin typeface="+mj-ea"/>
              </a:rPr>
              <a:t>分类算法的应用</a:t>
            </a:r>
            <a:r>
              <a:rPr lang="en-US" altLang="zh-CN" dirty="0" smtClean="0">
                <a:latin typeface="+mj-ea"/>
              </a:rPr>
              <a:t>——</a:t>
            </a:r>
            <a:r>
              <a:rPr lang="zh-CN" altLang="en-US" dirty="0" smtClean="0">
                <a:latin typeface="+mj-ea"/>
              </a:rPr>
              <a:t>商业</a:t>
            </a:r>
            <a:endParaRPr lang="zh-CN" altLang="en-US" dirty="0" smtClean="0">
              <a:solidFill>
                <a:srgbClr val="6600FF"/>
              </a:solidFill>
              <a:latin typeface="黑体" panose="02010609060101010101" pitchFamily="49" charset="-122"/>
              <a:ea typeface="黑体" panose="02010609060101010101" pitchFamily="49" charset="-122"/>
            </a:endParaRPr>
          </a:p>
        </p:txBody>
      </p:sp>
      <p:sp>
        <p:nvSpPr>
          <p:cNvPr id="53251" name="Rectangle 3"/>
          <p:cNvSpPr>
            <a:spLocks noGrp="1" noChangeArrowheads="1"/>
          </p:cNvSpPr>
          <p:nvPr>
            <p:ph type="body" idx="1"/>
          </p:nvPr>
        </p:nvSpPr>
        <p:spPr>
          <a:xfrm>
            <a:off x="527050" y="1139825"/>
            <a:ext cx="8077200" cy="4495800"/>
          </a:xfrm>
        </p:spPr>
        <p:txBody>
          <a:bodyPr/>
          <a:lstStyle/>
          <a:p>
            <a:pPr eaLnBrk="1" hangingPunct="1"/>
            <a:r>
              <a:rPr lang="zh-CN" altLang="en-US" sz="2800" smtClean="0">
                <a:solidFill>
                  <a:srgbClr val="0000FF"/>
                </a:solidFill>
                <a:latin typeface="黑体" panose="02010609060101010101" pitchFamily="49" charset="-122"/>
                <a:ea typeface="黑体" panose="02010609060101010101" pitchFamily="49" charset="-122"/>
              </a:rPr>
              <a:t>信誉评估</a:t>
            </a:r>
            <a:endParaRPr lang="en-US" altLang="zh-CN" sz="2800" smtClean="0">
              <a:solidFill>
                <a:srgbClr val="0000FF"/>
              </a:solidFill>
              <a:latin typeface="黑体" panose="02010609060101010101" pitchFamily="49" charset="-122"/>
              <a:ea typeface="黑体" panose="02010609060101010101" pitchFamily="49" charset="-122"/>
            </a:endParaRPr>
          </a:p>
          <a:p>
            <a:pPr eaLnBrk="1" hangingPunct="1"/>
            <a:endParaRPr lang="en-US" altLang="zh-CN" smtClean="0">
              <a:latin typeface="楷体_GB2312" pitchFamily="49" charset="-122"/>
              <a:ea typeface="楷体_GB2312" pitchFamily="49" charset="-122"/>
            </a:endParaRPr>
          </a:p>
          <a:p>
            <a:pPr eaLnBrk="1" hangingPunct="1"/>
            <a:endParaRPr lang="en-US" altLang="zh-CN" smtClean="0">
              <a:latin typeface="楷体_GB2312" pitchFamily="49" charset="-122"/>
              <a:ea typeface="楷体_GB2312" pitchFamily="49" charset="-122"/>
            </a:endParaRPr>
          </a:p>
          <a:p>
            <a:pPr eaLnBrk="1" hangingPunct="1"/>
            <a:endParaRPr lang="en-US" altLang="zh-CN" smtClean="0">
              <a:latin typeface="楷体_GB2312" pitchFamily="49" charset="-122"/>
              <a:ea typeface="楷体_GB2312" pitchFamily="49" charset="-122"/>
            </a:endParaRPr>
          </a:p>
          <a:p>
            <a:pPr eaLnBrk="1" hangingPunct="1"/>
            <a:r>
              <a:rPr lang="zh-CN" altLang="en-US" sz="2800" smtClean="0">
                <a:solidFill>
                  <a:srgbClr val="0000FF"/>
                </a:solidFill>
                <a:latin typeface="黑体" panose="02010609060101010101" pitchFamily="49" charset="-122"/>
                <a:ea typeface="黑体" panose="02010609060101010101" pitchFamily="49" charset="-122"/>
              </a:rPr>
              <a:t>满意度预测</a:t>
            </a:r>
            <a:endParaRPr lang="zh-CN" altLang="en-US" sz="2800" smtClean="0">
              <a:solidFill>
                <a:srgbClr val="0000FF"/>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endParaRPr lang="zh-CN" altLang="en-US" smtClean="0">
              <a:latin typeface="楷体_GB2312" pitchFamily="49" charset="-122"/>
              <a:ea typeface="楷体_GB2312" pitchFamily="49" charset="-122"/>
            </a:endParaRPr>
          </a:p>
        </p:txBody>
      </p:sp>
      <p:pic>
        <p:nvPicPr>
          <p:cNvPr id="532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787525"/>
            <a:ext cx="727233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554538"/>
            <a:ext cx="79200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0"/>
          <p:cNvSpPr>
            <a:spLocks noChangeArrowheads="1"/>
          </p:cNvSpPr>
          <p:nvPr/>
        </p:nvSpPr>
        <p:spPr bwMode="auto">
          <a:xfrm>
            <a:off x="4714875" y="1071563"/>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A</a:t>
            </a:r>
            <a:endParaRPr lang="en-US" altLang="zh-CN" sz="1800">
              <a:solidFill>
                <a:schemeClr val="tx1"/>
              </a:solidFill>
            </a:endParaRPr>
          </a:p>
        </p:txBody>
      </p:sp>
      <p:sp>
        <p:nvSpPr>
          <p:cNvPr id="171011" name="Rectangle 11"/>
          <p:cNvSpPr>
            <a:spLocks noChangeArrowheads="1"/>
          </p:cNvSpPr>
          <p:nvPr/>
        </p:nvSpPr>
        <p:spPr bwMode="auto">
          <a:xfrm>
            <a:off x="3490913" y="1935163"/>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B</a:t>
            </a:r>
            <a:endParaRPr lang="en-US" altLang="zh-CN" sz="1800">
              <a:solidFill>
                <a:schemeClr val="tx1"/>
              </a:solidFill>
            </a:endParaRPr>
          </a:p>
        </p:txBody>
      </p:sp>
      <p:sp>
        <p:nvSpPr>
          <p:cNvPr id="171012" name="Oval 12"/>
          <p:cNvSpPr>
            <a:spLocks noChangeArrowheads="1"/>
          </p:cNvSpPr>
          <p:nvPr/>
        </p:nvSpPr>
        <p:spPr bwMode="auto">
          <a:xfrm>
            <a:off x="5580063" y="1935163"/>
            <a:ext cx="1008062"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71013" name="Rectangle 13"/>
          <p:cNvSpPr>
            <a:spLocks noChangeArrowheads="1"/>
          </p:cNvSpPr>
          <p:nvPr/>
        </p:nvSpPr>
        <p:spPr bwMode="auto">
          <a:xfrm>
            <a:off x="4283075" y="2871788"/>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C</a:t>
            </a:r>
            <a:endParaRPr lang="en-US" altLang="zh-CN" sz="1800">
              <a:solidFill>
                <a:schemeClr val="tx1"/>
              </a:solidFill>
            </a:endParaRPr>
          </a:p>
        </p:txBody>
      </p:sp>
      <p:sp>
        <p:nvSpPr>
          <p:cNvPr id="171014" name="Oval 14"/>
          <p:cNvSpPr>
            <a:spLocks noChangeArrowheads="1"/>
          </p:cNvSpPr>
          <p:nvPr/>
        </p:nvSpPr>
        <p:spPr bwMode="auto">
          <a:xfrm>
            <a:off x="2266950" y="2871788"/>
            <a:ext cx="1008063"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71015" name="Oval 15"/>
          <p:cNvSpPr>
            <a:spLocks noChangeArrowheads="1"/>
          </p:cNvSpPr>
          <p:nvPr/>
        </p:nvSpPr>
        <p:spPr bwMode="auto">
          <a:xfrm>
            <a:off x="3132138" y="3735388"/>
            <a:ext cx="1008062"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71016" name="Oval 16"/>
          <p:cNvSpPr>
            <a:spLocks noChangeArrowheads="1"/>
          </p:cNvSpPr>
          <p:nvPr/>
        </p:nvSpPr>
        <p:spPr bwMode="auto">
          <a:xfrm>
            <a:off x="5003800" y="3735388"/>
            <a:ext cx="1008063"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71017" name="Line 17"/>
          <p:cNvSpPr>
            <a:spLocks noChangeShapeType="1"/>
          </p:cNvSpPr>
          <p:nvPr/>
        </p:nvSpPr>
        <p:spPr bwMode="auto">
          <a:xfrm flipH="1">
            <a:off x="3995738" y="1503363"/>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18" name="Line 18"/>
          <p:cNvSpPr>
            <a:spLocks noChangeShapeType="1"/>
          </p:cNvSpPr>
          <p:nvPr/>
        </p:nvSpPr>
        <p:spPr bwMode="auto">
          <a:xfrm>
            <a:off x="5148263" y="1503363"/>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19" name="Line 19"/>
          <p:cNvSpPr>
            <a:spLocks noChangeShapeType="1"/>
          </p:cNvSpPr>
          <p:nvPr/>
        </p:nvSpPr>
        <p:spPr bwMode="auto">
          <a:xfrm flipH="1">
            <a:off x="2771775" y="2368550"/>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20" name="Line 20"/>
          <p:cNvSpPr>
            <a:spLocks noChangeShapeType="1"/>
          </p:cNvSpPr>
          <p:nvPr/>
        </p:nvSpPr>
        <p:spPr bwMode="auto">
          <a:xfrm>
            <a:off x="3924300" y="2368550"/>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21" name="Line 21"/>
          <p:cNvSpPr>
            <a:spLocks noChangeShapeType="1"/>
          </p:cNvSpPr>
          <p:nvPr/>
        </p:nvSpPr>
        <p:spPr bwMode="auto">
          <a:xfrm flipH="1">
            <a:off x="3563938" y="3303588"/>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22" name="Line 22"/>
          <p:cNvSpPr>
            <a:spLocks noChangeShapeType="1"/>
          </p:cNvSpPr>
          <p:nvPr/>
        </p:nvSpPr>
        <p:spPr bwMode="auto">
          <a:xfrm>
            <a:off x="4716463" y="3303588"/>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23" name="Text Box 23"/>
          <p:cNvSpPr txBox="1">
            <a:spLocks noChangeArrowheads="1"/>
          </p:cNvSpPr>
          <p:nvPr/>
        </p:nvSpPr>
        <p:spPr bwMode="auto">
          <a:xfrm>
            <a:off x="4140200" y="143192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71024" name="Text Box 24"/>
          <p:cNvSpPr txBox="1">
            <a:spLocks noChangeArrowheads="1"/>
          </p:cNvSpPr>
          <p:nvPr/>
        </p:nvSpPr>
        <p:spPr bwMode="auto">
          <a:xfrm>
            <a:off x="2943225" y="227012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71025" name="Text Box 25"/>
          <p:cNvSpPr txBox="1">
            <a:spLocks noChangeArrowheads="1"/>
          </p:cNvSpPr>
          <p:nvPr/>
        </p:nvSpPr>
        <p:spPr bwMode="auto">
          <a:xfrm>
            <a:off x="3806825" y="31607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71026" name="Text Box 26"/>
          <p:cNvSpPr txBox="1">
            <a:spLocks noChangeArrowheads="1"/>
          </p:cNvSpPr>
          <p:nvPr/>
        </p:nvSpPr>
        <p:spPr bwMode="auto">
          <a:xfrm>
            <a:off x="5580063" y="14319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71027" name="Text Box 27"/>
          <p:cNvSpPr txBox="1">
            <a:spLocks noChangeArrowheads="1"/>
          </p:cNvSpPr>
          <p:nvPr/>
        </p:nvSpPr>
        <p:spPr bwMode="auto">
          <a:xfrm>
            <a:off x="4356100" y="229552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71028" name="Text Box 28"/>
          <p:cNvSpPr txBox="1">
            <a:spLocks noChangeArrowheads="1"/>
          </p:cNvSpPr>
          <p:nvPr/>
        </p:nvSpPr>
        <p:spPr bwMode="auto">
          <a:xfrm>
            <a:off x="5148263" y="323215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71029" name="Text Box 30"/>
          <p:cNvSpPr txBox="1">
            <a:spLocks noChangeArrowheads="1"/>
          </p:cNvSpPr>
          <p:nvPr/>
        </p:nvSpPr>
        <p:spPr bwMode="auto">
          <a:xfrm>
            <a:off x="6711950" y="1936750"/>
            <a:ext cx="1654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latin typeface="Tahoma" panose="020B0604030504040204" pitchFamily="34" charset="0"/>
              </a:rPr>
              <a:t>{18</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19</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20}</a:t>
            </a:r>
            <a:endParaRPr lang="en-US" altLang="zh-CN" sz="2000">
              <a:solidFill>
                <a:schemeClr val="tx1"/>
              </a:solidFill>
              <a:latin typeface="Tahoma" panose="020B0604030504040204" pitchFamily="34" charset="0"/>
            </a:endParaRPr>
          </a:p>
        </p:txBody>
      </p:sp>
      <p:sp>
        <p:nvSpPr>
          <p:cNvPr id="171030" name="Text Box 31"/>
          <p:cNvSpPr txBox="1">
            <a:spLocks noChangeArrowheads="1"/>
          </p:cNvSpPr>
          <p:nvPr/>
        </p:nvSpPr>
        <p:spPr bwMode="auto">
          <a:xfrm>
            <a:off x="468313" y="2871788"/>
            <a:ext cx="1681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latin typeface="Tahoma" panose="020B0604030504040204" pitchFamily="34" charset="0"/>
              </a:rPr>
              <a:t>{1</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2</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3</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4</a:t>
            </a:r>
            <a:endParaRPr lang="en-US" altLang="zh-CN" sz="2000">
              <a:solidFill>
                <a:schemeClr val="tx1"/>
              </a:solidFill>
              <a:latin typeface="Tahoma" panose="020B0604030504040204" pitchFamily="34" charset="0"/>
            </a:endParaRPr>
          </a:p>
          <a:p>
            <a:pPr algn="l">
              <a:lnSpc>
                <a:spcPct val="100000"/>
              </a:lnSpc>
              <a:spcBef>
                <a:spcPct val="0"/>
              </a:spcBef>
              <a:buClrTx/>
              <a:buSzTx/>
              <a:buFontTx/>
              <a:buNone/>
            </a:pPr>
            <a:r>
              <a:rPr lang="en-US" altLang="zh-CN" sz="2000">
                <a:solidFill>
                  <a:schemeClr val="tx1"/>
                </a:solidFill>
                <a:latin typeface="Tahoma" panose="020B0604030504040204" pitchFamily="34" charset="0"/>
              </a:rPr>
              <a:t>  5</a:t>
            </a:r>
            <a:r>
              <a:rPr lang="zh-CN" altLang="en-US" sz="2000">
                <a:solidFill>
                  <a:schemeClr val="tx1"/>
                </a:solidFill>
                <a:latin typeface="Tahoma" panose="020B0604030504040204" pitchFamily="34" charset="0"/>
              </a:rPr>
              <a:t>，</a:t>
            </a:r>
            <a:r>
              <a:rPr lang="en-US" altLang="zh-CN" sz="2000">
                <a:solidFill>
                  <a:srgbClr val="FF0000"/>
                </a:solidFill>
                <a:latin typeface="Tahoma" panose="020B0604030504040204" pitchFamily="34" charset="0"/>
              </a:rPr>
              <a:t>6</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7</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8</a:t>
            </a:r>
            <a:r>
              <a:rPr lang="en-US" altLang="zh-CN" sz="2000">
                <a:solidFill>
                  <a:schemeClr val="tx1"/>
                </a:solidFill>
                <a:latin typeface="Tahoma" panose="020B0604030504040204" pitchFamily="34" charset="0"/>
              </a:rPr>
              <a:t>}</a:t>
            </a:r>
            <a:endParaRPr lang="en-US" altLang="zh-CN" sz="2000">
              <a:solidFill>
                <a:schemeClr val="tx1"/>
              </a:solidFill>
              <a:latin typeface="Tahoma" panose="020B0604030504040204" pitchFamily="34" charset="0"/>
            </a:endParaRPr>
          </a:p>
        </p:txBody>
      </p:sp>
      <p:sp>
        <p:nvSpPr>
          <p:cNvPr id="171031" name="Text Box 32"/>
          <p:cNvSpPr txBox="1">
            <a:spLocks noChangeArrowheads="1"/>
          </p:cNvSpPr>
          <p:nvPr/>
        </p:nvSpPr>
        <p:spPr bwMode="auto">
          <a:xfrm>
            <a:off x="1692275" y="4348163"/>
            <a:ext cx="2035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latin typeface="Tahoma" panose="020B0604030504040204" pitchFamily="34" charset="0"/>
              </a:rPr>
              <a:t>{9</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10</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11</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12}</a:t>
            </a:r>
            <a:endParaRPr lang="en-US" altLang="zh-CN" sz="2000">
              <a:solidFill>
                <a:schemeClr val="tx1"/>
              </a:solidFill>
              <a:latin typeface="Tahoma" panose="020B0604030504040204" pitchFamily="34" charset="0"/>
            </a:endParaRPr>
          </a:p>
        </p:txBody>
      </p:sp>
      <p:sp>
        <p:nvSpPr>
          <p:cNvPr id="171032" name="Text Box 33"/>
          <p:cNvSpPr txBox="1">
            <a:spLocks noChangeArrowheads="1"/>
          </p:cNvSpPr>
          <p:nvPr/>
        </p:nvSpPr>
        <p:spPr bwMode="auto">
          <a:xfrm>
            <a:off x="5365750" y="4348163"/>
            <a:ext cx="2670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2000">
                <a:solidFill>
                  <a:schemeClr val="tx1"/>
                </a:solidFill>
                <a:latin typeface="Tahoma" panose="020B0604030504040204" pitchFamily="34" charset="0"/>
              </a:rPr>
              <a:t>{</a:t>
            </a:r>
            <a:r>
              <a:rPr lang="en-US" altLang="zh-CN" sz="2000">
                <a:solidFill>
                  <a:srgbClr val="FF0000"/>
                </a:solidFill>
                <a:latin typeface="Tahoma" panose="020B0604030504040204" pitchFamily="34" charset="0"/>
              </a:rPr>
              <a:t>13</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14</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15</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16</a:t>
            </a:r>
            <a:r>
              <a:rPr lang="zh-CN" altLang="en-US" sz="2000">
                <a:solidFill>
                  <a:schemeClr val="tx1"/>
                </a:solidFill>
                <a:latin typeface="Tahoma" panose="020B0604030504040204" pitchFamily="34" charset="0"/>
              </a:rPr>
              <a:t>，</a:t>
            </a:r>
            <a:r>
              <a:rPr lang="en-US" altLang="zh-CN" sz="2000">
                <a:solidFill>
                  <a:schemeClr val="tx1"/>
                </a:solidFill>
                <a:latin typeface="Tahoma" panose="020B0604030504040204" pitchFamily="34" charset="0"/>
              </a:rPr>
              <a:t>17}</a:t>
            </a:r>
            <a:endParaRPr lang="en-US" altLang="zh-CN" sz="2000">
              <a:solidFill>
                <a:schemeClr val="tx1"/>
              </a:solidFill>
              <a:latin typeface="Tahoma" panose="020B0604030504040204" pitchFamily="34" charset="0"/>
            </a:endParaRPr>
          </a:p>
        </p:txBody>
      </p:sp>
      <p:sp>
        <p:nvSpPr>
          <p:cNvPr id="171033" name="Line 34"/>
          <p:cNvSpPr>
            <a:spLocks noChangeShapeType="1"/>
          </p:cNvSpPr>
          <p:nvPr/>
        </p:nvSpPr>
        <p:spPr bwMode="auto">
          <a:xfrm flipV="1">
            <a:off x="1403350" y="3663950"/>
            <a:ext cx="215900" cy="17287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34" name="Line 35"/>
          <p:cNvSpPr>
            <a:spLocks noChangeShapeType="1"/>
          </p:cNvSpPr>
          <p:nvPr/>
        </p:nvSpPr>
        <p:spPr bwMode="auto">
          <a:xfrm flipV="1">
            <a:off x="1403350" y="4745038"/>
            <a:ext cx="4608513" cy="6477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35" name="Text Box 36"/>
          <p:cNvSpPr txBox="1">
            <a:spLocks noChangeArrowheads="1"/>
          </p:cNvSpPr>
          <p:nvPr/>
        </p:nvSpPr>
        <p:spPr bwMode="auto">
          <a:xfrm>
            <a:off x="735013" y="5392738"/>
            <a:ext cx="348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2000">
                <a:solidFill>
                  <a:srgbClr val="FF0000"/>
                </a:solidFill>
                <a:latin typeface="Tahoma" panose="020B0604030504040204" pitchFamily="34" charset="0"/>
              </a:rPr>
              <a:t>错分类</a:t>
            </a:r>
            <a:r>
              <a:rPr lang="en-US" altLang="zh-CN" sz="2000">
                <a:solidFill>
                  <a:srgbClr val="FF0000"/>
                </a:solidFill>
                <a:latin typeface="Tahoma" panose="020B0604030504040204" pitchFamily="34" charset="0"/>
              </a:rPr>
              <a:t>5</a:t>
            </a:r>
            <a:r>
              <a:rPr lang="zh-CN" altLang="en-US" sz="2000">
                <a:solidFill>
                  <a:srgbClr val="FF0000"/>
                </a:solidFill>
                <a:latin typeface="Tahoma" panose="020B0604030504040204" pitchFamily="34" charset="0"/>
              </a:rPr>
              <a:t>个，</a:t>
            </a:r>
            <a:r>
              <a:rPr lang="en-US" altLang="zh-CN" sz="2000">
                <a:solidFill>
                  <a:srgbClr val="FF0000"/>
                </a:solidFill>
                <a:latin typeface="Tahoma" panose="020B0604030504040204" pitchFamily="34" charset="0"/>
              </a:rPr>
              <a:t>6</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7</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8</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13</a:t>
            </a:r>
            <a:r>
              <a:rPr lang="zh-CN" altLang="en-US" sz="2000">
                <a:solidFill>
                  <a:srgbClr val="FF0000"/>
                </a:solidFill>
                <a:latin typeface="Tahoma" panose="020B0604030504040204" pitchFamily="34" charset="0"/>
              </a:rPr>
              <a:t>，</a:t>
            </a:r>
            <a:r>
              <a:rPr lang="en-US" altLang="zh-CN" sz="2000">
                <a:solidFill>
                  <a:srgbClr val="FF0000"/>
                </a:solidFill>
                <a:latin typeface="Tahoma" panose="020B0604030504040204" pitchFamily="34" charset="0"/>
              </a:rPr>
              <a:t>14</a:t>
            </a:r>
            <a:endParaRPr lang="en-US" altLang="zh-CN" sz="2000">
              <a:solidFill>
                <a:srgbClr val="FF0000"/>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9"/>
          <p:cNvSpPr txBox="1">
            <a:spLocks noChangeArrowheads="1"/>
          </p:cNvSpPr>
          <p:nvPr/>
        </p:nvSpPr>
        <p:spPr bwMode="auto">
          <a:xfrm>
            <a:off x="703263" y="922338"/>
            <a:ext cx="343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1</a:t>
            </a:r>
            <a:r>
              <a:rPr lang="zh-CN" altLang="en-US">
                <a:solidFill>
                  <a:srgbClr val="FF0000"/>
                </a:solidFill>
                <a:latin typeface="黑体" panose="02010609060101010101" pitchFamily="49" charset="-122"/>
                <a:ea typeface="黑体" panose="02010609060101010101" pitchFamily="49" charset="-122"/>
              </a:rPr>
              <a:t>步 </a:t>
            </a:r>
            <a:r>
              <a:rPr lang="zh-CN" altLang="en-US">
                <a:solidFill>
                  <a:srgbClr val="6600FF"/>
                </a:solidFill>
                <a:latin typeface="黑体" panose="02010609060101010101" pitchFamily="49" charset="-122"/>
                <a:ea typeface="黑体" panose="02010609060101010101" pitchFamily="49" charset="-122"/>
              </a:rPr>
              <a:t>将决策树规则化 </a:t>
            </a:r>
            <a:endParaRPr lang="zh-CN" altLang="en-US">
              <a:solidFill>
                <a:srgbClr val="6600FF"/>
              </a:solidFill>
              <a:latin typeface="黑体" panose="02010609060101010101" pitchFamily="49" charset="-122"/>
              <a:ea typeface="黑体" panose="02010609060101010101" pitchFamily="49" charset="-122"/>
            </a:endParaRPr>
          </a:p>
        </p:txBody>
      </p:sp>
      <p:sp>
        <p:nvSpPr>
          <p:cNvPr id="173059" name="Text Box 30"/>
          <p:cNvSpPr txBox="1">
            <a:spLocks noChangeArrowheads="1"/>
          </p:cNvSpPr>
          <p:nvPr/>
        </p:nvSpPr>
        <p:spPr bwMode="auto">
          <a:xfrm>
            <a:off x="4643438" y="2400300"/>
            <a:ext cx="40894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1 </a:t>
            </a:r>
            <a:r>
              <a:rPr lang="en-US" altLang="zh-CN" sz="1800">
                <a:solidFill>
                  <a:srgbClr val="FF6600"/>
                </a:solidFill>
                <a:latin typeface="Tahoma" panose="020B0604030504040204" pitchFamily="34" charset="0"/>
              </a:rPr>
              <a:t>IF </a:t>
            </a:r>
            <a:r>
              <a:rPr lang="en-US" altLang="zh-CN" sz="1800">
                <a:solidFill>
                  <a:schemeClr val="tx1"/>
                </a:solidFill>
                <a:latin typeface="Tahoma" panose="020B0604030504040204" pitchFamily="34" charset="0"/>
              </a:rPr>
              <a:t>A=Y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B=Y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2 </a:t>
            </a:r>
            <a:r>
              <a:rPr lang="en-US" altLang="zh-CN" sz="1800">
                <a:solidFill>
                  <a:srgbClr val="FF6600"/>
                </a:solidFill>
                <a:latin typeface="Tahoma" panose="020B0604030504040204" pitchFamily="34" charset="0"/>
              </a:rPr>
              <a:t>IF</a:t>
            </a:r>
            <a:r>
              <a:rPr lang="en-US" altLang="zh-CN" sz="1800">
                <a:solidFill>
                  <a:schemeClr val="tx1"/>
                </a:solidFill>
                <a:latin typeface="Tahoma" panose="020B0604030504040204" pitchFamily="34" charset="0"/>
              </a:rPr>
              <a:t> A=Y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B=N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C=Y</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3 </a:t>
            </a:r>
            <a:r>
              <a:rPr lang="en-US" altLang="zh-CN" sz="1800">
                <a:solidFill>
                  <a:srgbClr val="FF6600"/>
                </a:solidFill>
                <a:latin typeface="Tahoma" panose="020B0604030504040204" pitchFamily="34" charset="0"/>
              </a:rPr>
              <a:t>IF</a:t>
            </a:r>
            <a:r>
              <a:rPr lang="en-US" altLang="zh-CN" sz="1800">
                <a:solidFill>
                  <a:schemeClr val="tx1"/>
                </a:solidFill>
                <a:latin typeface="Tahoma" panose="020B0604030504040204" pitchFamily="34" charset="0"/>
              </a:rPr>
              <a:t> A=Y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B=N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C=N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4 </a:t>
            </a:r>
            <a:r>
              <a:rPr lang="en-US" altLang="zh-CN" sz="1800">
                <a:solidFill>
                  <a:srgbClr val="FF6600"/>
                </a:solidFill>
                <a:latin typeface="Tahoma" panose="020B0604030504040204" pitchFamily="34" charset="0"/>
              </a:rPr>
              <a:t>IF</a:t>
            </a:r>
            <a:r>
              <a:rPr lang="en-US" altLang="zh-CN" sz="1800">
                <a:solidFill>
                  <a:schemeClr val="tx1"/>
                </a:solidFill>
                <a:latin typeface="Tahoma" panose="020B0604030504040204" pitchFamily="34" charset="0"/>
              </a:rPr>
              <a:t> A=N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p:txBody>
      </p:sp>
      <p:sp>
        <p:nvSpPr>
          <p:cNvPr id="173060" name="Rectangle 31"/>
          <p:cNvSpPr>
            <a:spLocks noChangeArrowheads="1"/>
          </p:cNvSpPr>
          <p:nvPr/>
        </p:nvSpPr>
        <p:spPr bwMode="auto">
          <a:xfrm>
            <a:off x="2914650" y="1989138"/>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A</a:t>
            </a:r>
            <a:endParaRPr lang="en-US" altLang="zh-CN" sz="1800">
              <a:solidFill>
                <a:schemeClr val="tx1"/>
              </a:solidFill>
            </a:endParaRPr>
          </a:p>
        </p:txBody>
      </p:sp>
      <p:sp>
        <p:nvSpPr>
          <p:cNvPr id="173061" name="Rectangle 32"/>
          <p:cNvSpPr>
            <a:spLocks noChangeArrowheads="1"/>
          </p:cNvSpPr>
          <p:nvPr/>
        </p:nvSpPr>
        <p:spPr bwMode="auto">
          <a:xfrm>
            <a:off x="1690688" y="2852738"/>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B</a:t>
            </a:r>
            <a:endParaRPr lang="en-US" altLang="zh-CN" sz="1800">
              <a:solidFill>
                <a:schemeClr val="tx1"/>
              </a:solidFill>
            </a:endParaRPr>
          </a:p>
        </p:txBody>
      </p:sp>
      <p:sp>
        <p:nvSpPr>
          <p:cNvPr id="173062" name="Oval 33"/>
          <p:cNvSpPr>
            <a:spLocks noChangeArrowheads="1"/>
          </p:cNvSpPr>
          <p:nvPr/>
        </p:nvSpPr>
        <p:spPr bwMode="auto">
          <a:xfrm>
            <a:off x="3779838" y="2852738"/>
            <a:ext cx="1008062"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73063" name="Rectangle 34"/>
          <p:cNvSpPr>
            <a:spLocks noChangeArrowheads="1"/>
          </p:cNvSpPr>
          <p:nvPr/>
        </p:nvSpPr>
        <p:spPr bwMode="auto">
          <a:xfrm>
            <a:off x="2482850" y="3789363"/>
            <a:ext cx="863600" cy="431800"/>
          </a:xfrm>
          <a:prstGeom prst="rect">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rPr>
              <a:t>C</a:t>
            </a:r>
            <a:endParaRPr lang="en-US" altLang="zh-CN" sz="1800">
              <a:solidFill>
                <a:schemeClr val="tx1"/>
              </a:solidFill>
            </a:endParaRPr>
          </a:p>
        </p:txBody>
      </p:sp>
      <p:sp>
        <p:nvSpPr>
          <p:cNvPr id="173064" name="Oval 35"/>
          <p:cNvSpPr>
            <a:spLocks noChangeArrowheads="1"/>
          </p:cNvSpPr>
          <p:nvPr/>
        </p:nvSpPr>
        <p:spPr bwMode="auto">
          <a:xfrm>
            <a:off x="466725" y="3789363"/>
            <a:ext cx="1008063"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73065" name="Oval 36"/>
          <p:cNvSpPr>
            <a:spLocks noChangeArrowheads="1"/>
          </p:cNvSpPr>
          <p:nvPr/>
        </p:nvSpPr>
        <p:spPr bwMode="auto">
          <a:xfrm>
            <a:off x="1331913" y="4652963"/>
            <a:ext cx="1008062"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正</a:t>
            </a:r>
            <a:endParaRPr lang="zh-CN" altLang="en-US" sz="1800">
              <a:solidFill>
                <a:srgbClr val="CC00CC"/>
              </a:solidFill>
            </a:endParaRPr>
          </a:p>
        </p:txBody>
      </p:sp>
      <p:sp>
        <p:nvSpPr>
          <p:cNvPr id="173066" name="Oval 37"/>
          <p:cNvSpPr>
            <a:spLocks noChangeArrowheads="1"/>
          </p:cNvSpPr>
          <p:nvPr/>
        </p:nvSpPr>
        <p:spPr bwMode="auto">
          <a:xfrm>
            <a:off x="3203575" y="4652963"/>
            <a:ext cx="1008063" cy="504825"/>
          </a:xfrm>
          <a:prstGeom prst="ellipse">
            <a:avLst/>
          </a:prstGeom>
          <a:solidFill>
            <a:srgbClr val="33CC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800">
                <a:solidFill>
                  <a:srgbClr val="CC00CC"/>
                </a:solidFill>
              </a:rPr>
              <a:t>负</a:t>
            </a:r>
            <a:endParaRPr lang="zh-CN" altLang="en-US" sz="1800">
              <a:solidFill>
                <a:srgbClr val="CC00CC"/>
              </a:solidFill>
            </a:endParaRPr>
          </a:p>
        </p:txBody>
      </p:sp>
      <p:sp>
        <p:nvSpPr>
          <p:cNvPr id="173067" name="Line 38"/>
          <p:cNvSpPr>
            <a:spLocks noChangeShapeType="1"/>
          </p:cNvSpPr>
          <p:nvPr/>
        </p:nvSpPr>
        <p:spPr bwMode="auto">
          <a:xfrm flipH="1">
            <a:off x="2195513" y="2420938"/>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8" name="Line 39"/>
          <p:cNvSpPr>
            <a:spLocks noChangeShapeType="1"/>
          </p:cNvSpPr>
          <p:nvPr/>
        </p:nvSpPr>
        <p:spPr bwMode="auto">
          <a:xfrm>
            <a:off x="3348038" y="2420938"/>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9" name="Line 40"/>
          <p:cNvSpPr>
            <a:spLocks noChangeShapeType="1"/>
          </p:cNvSpPr>
          <p:nvPr/>
        </p:nvSpPr>
        <p:spPr bwMode="auto">
          <a:xfrm flipH="1">
            <a:off x="971550" y="3286125"/>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0" name="Line 41"/>
          <p:cNvSpPr>
            <a:spLocks noChangeShapeType="1"/>
          </p:cNvSpPr>
          <p:nvPr/>
        </p:nvSpPr>
        <p:spPr bwMode="auto">
          <a:xfrm>
            <a:off x="2124075" y="3286125"/>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flipH="1">
            <a:off x="1763713" y="4221163"/>
            <a:ext cx="1152525"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a:off x="2916238" y="4221163"/>
            <a:ext cx="863600" cy="431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Text Box 44"/>
          <p:cNvSpPr txBox="1">
            <a:spLocks noChangeArrowheads="1"/>
          </p:cNvSpPr>
          <p:nvPr/>
        </p:nvSpPr>
        <p:spPr bwMode="auto">
          <a:xfrm>
            <a:off x="2339975" y="23495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73074" name="Text Box 45"/>
          <p:cNvSpPr txBox="1">
            <a:spLocks noChangeArrowheads="1"/>
          </p:cNvSpPr>
          <p:nvPr/>
        </p:nvSpPr>
        <p:spPr bwMode="auto">
          <a:xfrm>
            <a:off x="1143000" y="31877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73075" name="Text Box 46"/>
          <p:cNvSpPr txBox="1">
            <a:spLocks noChangeArrowheads="1"/>
          </p:cNvSpPr>
          <p:nvPr/>
        </p:nvSpPr>
        <p:spPr bwMode="auto">
          <a:xfrm>
            <a:off x="2006600" y="40782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Y</a:t>
            </a:r>
            <a:endParaRPr lang="en-US" altLang="zh-CN">
              <a:solidFill>
                <a:schemeClr val="tx1"/>
              </a:solidFill>
              <a:latin typeface="Tahoma" panose="020B0604030504040204" pitchFamily="34" charset="0"/>
            </a:endParaRPr>
          </a:p>
        </p:txBody>
      </p:sp>
      <p:sp>
        <p:nvSpPr>
          <p:cNvPr id="173076" name="Text Box 47"/>
          <p:cNvSpPr txBox="1">
            <a:spLocks noChangeArrowheads="1"/>
          </p:cNvSpPr>
          <p:nvPr/>
        </p:nvSpPr>
        <p:spPr bwMode="auto">
          <a:xfrm>
            <a:off x="3779838" y="23495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73077" name="Text Box 48"/>
          <p:cNvSpPr txBox="1">
            <a:spLocks noChangeArrowheads="1"/>
          </p:cNvSpPr>
          <p:nvPr/>
        </p:nvSpPr>
        <p:spPr bwMode="auto">
          <a:xfrm>
            <a:off x="2555875" y="32131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
        <p:nvSpPr>
          <p:cNvPr id="173078" name="Text Box 49"/>
          <p:cNvSpPr txBox="1">
            <a:spLocks noChangeArrowheads="1"/>
          </p:cNvSpPr>
          <p:nvPr/>
        </p:nvSpPr>
        <p:spPr bwMode="auto">
          <a:xfrm>
            <a:off x="3348038" y="41497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N</a:t>
            </a:r>
            <a:endParaRPr lang="en-US" altLang="zh-CN">
              <a:solidFill>
                <a:schemeClr val="tx1"/>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10"/>
          <p:cNvSpPr txBox="1">
            <a:spLocks noChangeArrowheads="1"/>
          </p:cNvSpPr>
          <p:nvPr/>
        </p:nvSpPr>
        <p:spPr bwMode="auto">
          <a:xfrm>
            <a:off x="555625" y="1916113"/>
            <a:ext cx="408781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1 </a:t>
            </a:r>
            <a:r>
              <a:rPr lang="en-US" altLang="zh-CN" sz="1800">
                <a:solidFill>
                  <a:srgbClr val="FF6600"/>
                </a:solidFill>
                <a:latin typeface="Tahoma" panose="020B0604030504040204" pitchFamily="34" charset="0"/>
              </a:rPr>
              <a:t>IF</a:t>
            </a:r>
            <a:r>
              <a:rPr lang="en-US" altLang="zh-CN" sz="1800">
                <a:solidFill>
                  <a:srgbClr val="FF0000"/>
                </a:solidFill>
                <a:latin typeface="Tahoma" panose="020B0604030504040204" pitchFamily="34" charset="0"/>
              </a:rPr>
              <a:t> </a:t>
            </a:r>
            <a:r>
              <a:rPr lang="en-US" altLang="zh-CN" sz="1800">
                <a:solidFill>
                  <a:schemeClr val="tx1"/>
                </a:solidFill>
                <a:latin typeface="Tahoma" panose="020B0604030504040204" pitchFamily="34" charset="0"/>
              </a:rPr>
              <a:t>A=Y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B=Y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2 </a:t>
            </a:r>
            <a:r>
              <a:rPr lang="en-US" altLang="zh-CN" sz="1800">
                <a:solidFill>
                  <a:srgbClr val="FF6600"/>
                </a:solidFill>
                <a:latin typeface="Tahoma" panose="020B0604030504040204" pitchFamily="34" charset="0"/>
              </a:rPr>
              <a:t>IF</a:t>
            </a:r>
            <a:r>
              <a:rPr lang="en-US" altLang="zh-CN" sz="1800">
                <a:solidFill>
                  <a:schemeClr val="tx1"/>
                </a:solidFill>
                <a:latin typeface="Tahoma" panose="020B0604030504040204" pitchFamily="34" charset="0"/>
              </a:rPr>
              <a:t> A=Y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B=N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C=Y</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3 </a:t>
            </a:r>
            <a:r>
              <a:rPr lang="en-US" altLang="zh-CN" sz="1800">
                <a:solidFill>
                  <a:srgbClr val="FF6600"/>
                </a:solidFill>
                <a:latin typeface="Tahoma" panose="020B0604030504040204" pitchFamily="34" charset="0"/>
              </a:rPr>
              <a:t>IF</a:t>
            </a:r>
            <a:r>
              <a:rPr lang="en-US" altLang="zh-CN" sz="1800">
                <a:solidFill>
                  <a:schemeClr val="tx1"/>
                </a:solidFill>
                <a:latin typeface="Tahoma" panose="020B0604030504040204" pitchFamily="34" charset="0"/>
              </a:rPr>
              <a:t> A=Y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B=N </a:t>
            </a:r>
            <a:r>
              <a:rPr lang="en-US" altLang="zh-CN" sz="1800">
                <a:solidFill>
                  <a:srgbClr val="0000FF"/>
                </a:solidFill>
                <a:latin typeface="Tahoma" panose="020B0604030504040204" pitchFamily="34" charset="0"/>
              </a:rPr>
              <a:t>AND</a:t>
            </a:r>
            <a:r>
              <a:rPr lang="en-US" altLang="zh-CN" sz="1800">
                <a:solidFill>
                  <a:schemeClr val="tx1"/>
                </a:solidFill>
                <a:latin typeface="Tahoma" panose="020B0604030504040204" pitchFamily="34" charset="0"/>
              </a:rPr>
              <a:t> C=N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4 </a:t>
            </a:r>
            <a:r>
              <a:rPr lang="en-US" altLang="zh-CN" sz="1800">
                <a:solidFill>
                  <a:srgbClr val="FF6600"/>
                </a:solidFill>
                <a:latin typeface="Tahoma" panose="020B0604030504040204" pitchFamily="34" charset="0"/>
              </a:rPr>
              <a:t>IF</a:t>
            </a:r>
            <a:r>
              <a:rPr lang="en-US" altLang="zh-CN" sz="1800">
                <a:solidFill>
                  <a:schemeClr val="tx1"/>
                </a:solidFill>
                <a:latin typeface="Tahoma" panose="020B0604030504040204" pitchFamily="34" charset="0"/>
              </a:rPr>
              <a:t> A=N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en-US" altLang="zh-CN" sz="1800">
                <a:solidFill>
                  <a:srgbClr val="FF6600"/>
                </a:solidFill>
                <a:latin typeface="Tahoma" panose="020B0604030504040204" pitchFamily="34" charset="0"/>
              </a:rPr>
              <a:t>THEN</a:t>
            </a: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endParaRPr lang="en-US" altLang="zh-CN" sz="1800">
              <a:solidFill>
                <a:schemeClr val="tx1"/>
              </a:solidFill>
              <a:latin typeface="Tahoma" panose="020B0604030504040204" pitchFamily="34" charset="0"/>
            </a:endParaRPr>
          </a:p>
        </p:txBody>
      </p:sp>
      <p:graphicFrame>
        <p:nvGraphicFramePr>
          <p:cNvPr id="882734" name="Group 46"/>
          <p:cNvGraphicFramePr>
            <a:graphicFrameLocks noGrp="1"/>
          </p:cNvGraphicFramePr>
          <p:nvPr/>
        </p:nvGraphicFramePr>
        <p:xfrm>
          <a:off x="4716463" y="1916113"/>
          <a:ext cx="3816350" cy="2486026"/>
        </p:xfrm>
        <a:graphic>
          <a:graphicData uri="http://schemas.openxmlformats.org/drawingml/2006/table">
            <a:tbl>
              <a:tblPr/>
              <a:tblGrid>
                <a:gridCol w="720725"/>
                <a:gridCol w="1150937"/>
                <a:gridCol w="1008063"/>
                <a:gridCol w="936625"/>
              </a:tblGrid>
              <a:tr h="5794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规则</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分类正确的数目</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分类错误的数目</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精度</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5/8</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4/4</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3/5</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28" marR="91428"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5139" name="Text Box 43"/>
          <p:cNvSpPr txBox="1">
            <a:spLocks noChangeArrowheads="1"/>
          </p:cNvSpPr>
          <p:nvPr/>
        </p:nvSpPr>
        <p:spPr bwMode="auto">
          <a:xfrm>
            <a:off x="611188" y="1052513"/>
            <a:ext cx="343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2</a:t>
            </a:r>
            <a:r>
              <a:rPr lang="zh-CN" altLang="en-US">
                <a:solidFill>
                  <a:srgbClr val="FF0000"/>
                </a:solidFill>
                <a:latin typeface="黑体" panose="02010609060101010101" pitchFamily="49" charset="-122"/>
                <a:ea typeface="黑体" panose="02010609060101010101" pitchFamily="49" charset="-122"/>
              </a:rPr>
              <a:t>步 </a:t>
            </a:r>
            <a:r>
              <a:rPr lang="zh-CN" altLang="en-US">
                <a:solidFill>
                  <a:srgbClr val="6600FF"/>
                </a:solidFill>
                <a:latin typeface="黑体" panose="02010609060101010101" pitchFamily="49" charset="-122"/>
                <a:ea typeface="黑体" panose="02010609060101010101" pitchFamily="49" charset="-122"/>
              </a:rPr>
              <a:t>规则精度的计算 </a:t>
            </a:r>
            <a:endParaRPr lang="zh-CN" altLang="en-US">
              <a:solidFill>
                <a:srgbClr val="6600FF"/>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4"/>
          <p:cNvSpPr txBox="1">
            <a:spLocks noChangeArrowheads="1"/>
          </p:cNvSpPr>
          <p:nvPr/>
        </p:nvSpPr>
        <p:spPr bwMode="auto">
          <a:xfrm>
            <a:off x="4067175" y="2571750"/>
            <a:ext cx="452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chemeClr val="tx1"/>
                </a:solidFill>
                <a:latin typeface="黑体" panose="02010609060101010101" pitchFamily="49" charset="-122"/>
                <a:ea typeface="黑体" panose="02010609060101010101" pitchFamily="49" charset="-122"/>
              </a:rPr>
              <a:t>规则</a:t>
            </a:r>
            <a:r>
              <a:rPr lang="en-US" altLang="zh-CN">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与规则</a:t>
            </a:r>
            <a:r>
              <a:rPr lang="en-US" altLang="zh-CN">
                <a:solidFill>
                  <a:schemeClr val="tx1"/>
                </a:solidFill>
                <a:latin typeface="黑体" panose="02010609060101010101" pitchFamily="49" charset="-122"/>
                <a:ea typeface="黑体" panose="02010609060101010101" pitchFamily="49" charset="-122"/>
              </a:rPr>
              <a:t>4</a:t>
            </a:r>
            <a:r>
              <a:rPr lang="zh-CN" altLang="en-US">
                <a:solidFill>
                  <a:schemeClr val="tx1"/>
                </a:solidFill>
                <a:latin typeface="黑体" panose="02010609060101010101" pitchFamily="49" charset="-122"/>
                <a:ea typeface="黑体" panose="02010609060101010101" pitchFamily="49" charset="-122"/>
              </a:rPr>
              <a:t>精度为</a:t>
            </a:r>
            <a:r>
              <a:rPr lang="en-US" altLang="zh-CN">
                <a:solidFill>
                  <a:schemeClr val="tx1"/>
                </a:solidFill>
                <a:latin typeface="黑体" panose="02010609060101010101" pitchFamily="49" charset="-122"/>
                <a:ea typeface="黑体" panose="02010609060101010101" pitchFamily="49" charset="-122"/>
              </a:rPr>
              <a:t>100%</a:t>
            </a:r>
            <a:r>
              <a:rPr lang="zh-CN" altLang="en-US">
                <a:solidFill>
                  <a:schemeClr val="tx1"/>
                </a:solidFill>
                <a:latin typeface="黑体" panose="02010609060101010101" pitchFamily="49" charset="-122"/>
                <a:ea typeface="黑体" panose="02010609060101010101" pitchFamily="49" charset="-122"/>
              </a:rPr>
              <a:t>，保留</a:t>
            </a:r>
            <a:endParaRPr lang="zh-CN" altLang="en-US">
              <a:solidFill>
                <a:schemeClr val="tx1"/>
              </a:solidFill>
              <a:latin typeface="黑体" panose="02010609060101010101" pitchFamily="49" charset="-122"/>
              <a:ea typeface="黑体" panose="02010609060101010101" pitchFamily="49" charset="-122"/>
            </a:endParaRPr>
          </a:p>
        </p:txBody>
      </p:sp>
      <p:graphicFrame>
        <p:nvGraphicFramePr>
          <p:cNvPr id="883758" name="Group 46"/>
          <p:cNvGraphicFramePr>
            <a:graphicFrameLocks noGrp="1"/>
          </p:cNvGraphicFramePr>
          <p:nvPr/>
        </p:nvGraphicFramePr>
        <p:xfrm>
          <a:off x="611188" y="1285875"/>
          <a:ext cx="3313112" cy="2381254"/>
        </p:xfrm>
        <a:graphic>
          <a:graphicData uri="http://schemas.openxmlformats.org/drawingml/2006/table">
            <a:tbl>
              <a:tblPr/>
              <a:tblGrid>
                <a:gridCol w="828675"/>
                <a:gridCol w="828675"/>
                <a:gridCol w="827087"/>
                <a:gridCol w="828675"/>
              </a:tblGrid>
              <a:tr h="822832">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规则</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分类正确的数目</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分类错误的数目</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精度</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81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5/8</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39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4/4</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39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3/5</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81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3/3</a:t>
                      </a:r>
                      <a:endParaRPr kumimoji="1"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659" marB="456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7187" name="Text Box 43"/>
          <p:cNvSpPr txBox="1">
            <a:spLocks noChangeArrowheads="1"/>
          </p:cNvSpPr>
          <p:nvPr/>
        </p:nvSpPr>
        <p:spPr bwMode="auto">
          <a:xfrm>
            <a:off x="4860925" y="1714500"/>
            <a:ext cx="325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3</a:t>
            </a:r>
            <a:r>
              <a:rPr lang="zh-CN" altLang="en-US">
                <a:solidFill>
                  <a:srgbClr val="FF0000"/>
                </a:solidFill>
                <a:latin typeface="黑体" panose="02010609060101010101" pitchFamily="49" charset="-122"/>
                <a:ea typeface="黑体" panose="02010609060101010101" pitchFamily="49" charset="-122"/>
              </a:rPr>
              <a:t>步 </a:t>
            </a:r>
            <a:r>
              <a:rPr lang="zh-CN" altLang="en-US">
                <a:solidFill>
                  <a:srgbClr val="6600FF"/>
                </a:solidFill>
                <a:latin typeface="黑体" panose="02010609060101010101" pitchFamily="49" charset="-122"/>
                <a:ea typeface="黑体" panose="02010609060101010101" pitchFamily="49" charset="-122"/>
              </a:rPr>
              <a:t>对规则进行修剪</a:t>
            </a:r>
            <a:endParaRPr lang="zh-CN" altLang="en-US">
              <a:solidFill>
                <a:srgbClr val="6600FF"/>
              </a:solidFill>
              <a:latin typeface="黑体" panose="02010609060101010101" pitchFamily="49" charset="-122"/>
              <a:ea typeface="黑体" panose="02010609060101010101" pitchFamily="49" charset="-122"/>
            </a:endParaRPr>
          </a:p>
        </p:txBody>
      </p:sp>
      <p:graphicFrame>
        <p:nvGraphicFramePr>
          <p:cNvPr id="883807" name="Group 95"/>
          <p:cNvGraphicFramePr>
            <a:graphicFrameLocks noGrp="1"/>
          </p:cNvGraphicFramePr>
          <p:nvPr/>
        </p:nvGraphicFramePr>
        <p:xfrm>
          <a:off x="1042988" y="4143375"/>
          <a:ext cx="7488237" cy="1384301"/>
        </p:xfrm>
        <a:graphic>
          <a:graphicData uri="http://schemas.openxmlformats.org/drawingml/2006/table">
            <a:tbl>
              <a:tblPr/>
              <a:tblGrid>
                <a:gridCol w="719137"/>
                <a:gridCol w="936625"/>
                <a:gridCol w="863600"/>
                <a:gridCol w="863600"/>
                <a:gridCol w="1081088"/>
                <a:gridCol w="1008062"/>
                <a:gridCol w="1008063"/>
                <a:gridCol w="1008062"/>
              </a:tblGrid>
              <a:tr h="461963">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规则</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BC</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AC</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选择</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5/10</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11/17</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4/6</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6/8</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3/9</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8/10</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4/10</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6/17</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7226" name="Text Box 97"/>
          <p:cNvSpPr txBox="1">
            <a:spLocks noChangeArrowheads="1"/>
          </p:cNvSpPr>
          <p:nvPr/>
        </p:nvSpPr>
        <p:spPr bwMode="auto">
          <a:xfrm>
            <a:off x="563563" y="44624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a:solidFill>
                  <a:schemeClr val="tx1"/>
                </a:solidFill>
                <a:latin typeface="Tahoma" panose="020B0604030504040204" pitchFamily="34" charset="0"/>
              </a:rPr>
              <a:t>?</a:t>
            </a:r>
            <a:endParaRPr lang="en-US" altLang="zh-CN">
              <a:solidFill>
                <a:schemeClr val="tx1"/>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43"/>
          <p:cNvSpPr txBox="1">
            <a:spLocks noChangeArrowheads="1"/>
          </p:cNvSpPr>
          <p:nvPr/>
        </p:nvSpPr>
        <p:spPr bwMode="auto">
          <a:xfrm>
            <a:off x="652463" y="981075"/>
            <a:ext cx="3279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3</a:t>
            </a:r>
            <a:r>
              <a:rPr lang="zh-CN" altLang="en-US">
                <a:solidFill>
                  <a:srgbClr val="FF0000"/>
                </a:solidFill>
                <a:latin typeface="黑体" panose="02010609060101010101" pitchFamily="49" charset="-122"/>
                <a:ea typeface="黑体" panose="02010609060101010101" pitchFamily="49" charset="-122"/>
              </a:rPr>
              <a:t>步 </a:t>
            </a:r>
            <a:r>
              <a:rPr lang="zh-CN" altLang="en-US">
                <a:solidFill>
                  <a:srgbClr val="6600FF"/>
                </a:solidFill>
                <a:latin typeface="黑体" panose="02010609060101010101" pitchFamily="49" charset="-122"/>
                <a:ea typeface="黑体" panose="02010609060101010101" pitchFamily="49" charset="-122"/>
              </a:rPr>
              <a:t>对规则进行修剪</a:t>
            </a:r>
            <a:endParaRPr lang="en-US" altLang="zh-CN">
              <a:solidFill>
                <a:srgbClr val="6600FF"/>
              </a:solidFill>
              <a:latin typeface="黑体" panose="02010609060101010101" pitchFamily="49" charset="-122"/>
              <a:ea typeface="黑体" panose="02010609060101010101" pitchFamily="49" charset="-122"/>
            </a:endParaRPr>
          </a:p>
        </p:txBody>
      </p:sp>
      <p:graphicFrame>
        <p:nvGraphicFramePr>
          <p:cNvPr id="884818" name="Group 82"/>
          <p:cNvGraphicFramePr>
            <a:graphicFrameLocks noGrp="1"/>
          </p:cNvGraphicFramePr>
          <p:nvPr/>
        </p:nvGraphicFramePr>
        <p:xfrm>
          <a:off x="814388" y="1628775"/>
          <a:ext cx="7666037" cy="1368426"/>
        </p:xfrm>
        <a:graphic>
          <a:graphicData uri="http://schemas.openxmlformats.org/drawingml/2006/table">
            <a:tbl>
              <a:tblPr/>
              <a:tblGrid>
                <a:gridCol w="679450"/>
                <a:gridCol w="1009650"/>
                <a:gridCol w="1079500"/>
                <a:gridCol w="863600"/>
                <a:gridCol w="1009650"/>
                <a:gridCol w="1008062"/>
                <a:gridCol w="1008063"/>
                <a:gridCol w="1008062"/>
              </a:tblGrid>
              <a:tr h="461963">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规则</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BC</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AC</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选择</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5/10</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11/17</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4/6</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6/8</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3/9</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8/10</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4/10</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6/17</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去掉</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AB</a:t>
                      </a:r>
                      <a:endPar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1454" marR="914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9241" name="Text Box 83"/>
          <p:cNvSpPr txBox="1">
            <a:spLocks noChangeArrowheads="1"/>
          </p:cNvSpPr>
          <p:nvPr/>
        </p:nvSpPr>
        <p:spPr bwMode="auto">
          <a:xfrm>
            <a:off x="684213" y="3576638"/>
            <a:ext cx="408781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1 IF A=Y </a:t>
            </a:r>
            <a:r>
              <a:rPr lang="en-US" altLang="zh-CN" sz="1800">
                <a:solidFill>
                  <a:srgbClr val="FF6600"/>
                </a:solidFill>
                <a:latin typeface="Tahoma" panose="020B0604030504040204" pitchFamily="34" charset="0"/>
              </a:rPr>
              <a:t>AND B=Y     </a:t>
            </a:r>
            <a:endParaRPr lang="en-US" altLang="zh-CN" sz="1800">
              <a:solidFill>
                <a:srgbClr val="FF6600"/>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2 IF A=Y AND B=N AND C=Y</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3 IF </a:t>
            </a:r>
            <a:r>
              <a:rPr lang="en-US" altLang="zh-CN" sz="1800">
                <a:solidFill>
                  <a:srgbClr val="FF6600"/>
                </a:solidFill>
                <a:latin typeface="Tahoma" panose="020B0604030504040204" pitchFamily="34" charset="0"/>
              </a:rPr>
              <a:t>A=Y AND B=N AND </a:t>
            </a:r>
            <a:r>
              <a:rPr lang="en-US" altLang="zh-CN" sz="1800">
                <a:solidFill>
                  <a:schemeClr val="tx1"/>
                </a:solidFill>
                <a:latin typeface="Tahoma" panose="020B0604030504040204" pitchFamily="34" charset="0"/>
              </a:rPr>
              <a:t>C=N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4 IF A=N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zh-CN" altLang="en-US" sz="1800">
                <a:solidFill>
                  <a:schemeClr val="tx1"/>
                </a:solidFill>
                <a:latin typeface="Tahoma" panose="020B0604030504040204" pitchFamily="34" charset="0"/>
              </a:rPr>
              <a:t>原始规则集合</a:t>
            </a:r>
            <a:endParaRPr lang="zh-CN" altLang="en-US" sz="1800">
              <a:solidFill>
                <a:schemeClr val="tx1"/>
              </a:solidFill>
              <a:latin typeface="Tahoma" panose="020B0604030504040204" pitchFamily="34" charset="0"/>
            </a:endParaRPr>
          </a:p>
        </p:txBody>
      </p:sp>
      <p:sp>
        <p:nvSpPr>
          <p:cNvPr id="179242" name="Text Box 84"/>
          <p:cNvSpPr txBox="1">
            <a:spLocks noChangeArrowheads="1"/>
          </p:cNvSpPr>
          <p:nvPr/>
        </p:nvSpPr>
        <p:spPr bwMode="auto">
          <a:xfrm>
            <a:off x="4832350" y="3532188"/>
            <a:ext cx="399891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1 IF A=Y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2 IF A=Y AND B=N AND C=Y</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3 IF C=N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zh-CN" altLang="en-US" sz="1800">
                <a:solidFill>
                  <a:schemeClr val="tx1"/>
                </a:solidFill>
                <a:latin typeface="Tahoma" panose="020B0604030504040204" pitchFamily="34" charset="0"/>
              </a:rPr>
              <a:t>规则</a:t>
            </a:r>
            <a:r>
              <a:rPr lang="en-US" altLang="zh-CN" sz="1800">
                <a:solidFill>
                  <a:schemeClr val="tx1"/>
                </a:solidFill>
                <a:latin typeface="Tahoma" panose="020B0604030504040204" pitchFamily="34" charset="0"/>
              </a:rPr>
              <a:t>4 IF A=N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THEN -</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a:t>
            </a:r>
            <a:r>
              <a:rPr lang="zh-CN" altLang="en-US" sz="1800">
                <a:solidFill>
                  <a:schemeClr val="tx1"/>
                </a:solidFill>
                <a:latin typeface="Tahoma" panose="020B0604030504040204" pitchFamily="34" charset="0"/>
              </a:rPr>
              <a:t>最终规则集合</a:t>
            </a:r>
            <a:endParaRPr lang="zh-CN" altLang="en-US" sz="1800">
              <a:solidFill>
                <a:schemeClr val="tx1"/>
              </a:solidFill>
              <a:latin typeface="Tahoma" panose="020B0604030504040204" pitchFamily="34" charset="0"/>
            </a:endParaRPr>
          </a:p>
        </p:txBody>
      </p:sp>
      <p:sp>
        <p:nvSpPr>
          <p:cNvPr id="179243" name="矩形 1"/>
          <p:cNvSpPr>
            <a:spLocks noChangeArrowheads="1"/>
          </p:cNvSpPr>
          <p:nvPr/>
        </p:nvSpPr>
        <p:spPr bwMode="auto">
          <a:xfrm>
            <a:off x="684213" y="3100388"/>
            <a:ext cx="2247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2000">
                <a:solidFill>
                  <a:srgbClr val="FF00FF"/>
                </a:solidFill>
                <a:latin typeface="黑体" panose="02010609060101010101" pitchFamily="49" charset="-122"/>
                <a:ea typeface="黑体" panose="02010609060101010101" pitchFamily="49" charset="-122"/>
              </a:rPr>
              <a:t>最终规则集合为：</a:t>
            </a:r>
            <a:endParaRPr lang="zh-CN" altLang="en-US" sz="2000">
              <a:solidFill>
                <a:srgbClr val="FF00FF"/>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10"/>
          <p:cNvSpPr txBox="1">
            <a:spLocks noChangeArrowheads="1"/>
          </p:cNvSpPr>
          <p:nvPr/>
        </p:nvSpPr>
        <p:spPr bwMode="auto">
          <a:xfrm>
            <a:off x="1341438" y="1285875"/>
            <a:ext cx="6373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4</a:t>
            </a:r>
            <a:r>
              <a:rPr lang="zh-CN" altLang="en-US">
                <a:solidFill>
                  <a:srgbClr val="FF0000"/>
                </a:solidFill>
                <a:latin typeface="黑体" panose="02010609060101010101" pitchFamily="49" charset="-122"/>
                <a:ea typeface="黑体" panose="02010609060101010101" pitchFamily="49" charset="-122"/>
              </a:rPr>
              <a:t>步 </a:t>
            </a:r>
            <a:r>
              <a:rPr lang="zh-CN" altLang="en-US">
                <a:solidFill>
                  <a:srgbClr val="6600FF"/>
                </a:solidFill>
                <a:latin typeface="黑体" panose="02010609060101010101" pitchFamily="49" charset="-122"/>
                <a:ea typeface="黑体" panose="02010609060101010101" pitchFamily="49" charset="-122"/>
              </a:rPr>
              <a:t>根据精度和泛化能力对对规则进行排序</a:t>
            </a:r>
            <a:endParaRPr lang="zh-CN" altLang="en-US">
              <a:solidFill>
                <a:srgbClr val="6600FF"/>
              </a:solidFill>
              <a:latin typeface="黑体" panose="02010609060101010101" pitchFamily="49" charset="-122"/>
              <a:ea typeface="黑体" panose="02010609060101010101" pitchFamily="49" charset="-122"/>
            </a:endParaRPr>
          </a:p>
        </p:txBody>
      </p:sp>
      <p:sp>
        <p:nvSpPr>
          <p:cNvPr id="181251" name="Text Box 51"/>
          <p:cNvSpPr txBox="1">
            <a:spLocks noChangeArrowheads="1"/>
          </p:cNvSpPr>
          <p:nvPr/>
        </p:nvSpPr>
        <p:spPr bwMode="auto">
          <a:xfrm>
            <a:off x="1917700" y="2293938"/>
            <a:ext cx="59515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chemeClr val="tx1"/>
                </a:solidFill>
                <a:latin typeface="Tahoma" panose="020B0604030504040204" pitchFamily="34" charset="0"/>
              </a:rPr>
              <a:t> IF A=N  THEN -  {18</a:t>
            </a:r>
            <a:r>
              <a:rPr lang="zh-CN" altLang="en-US" sz="1800">
                <a:solidFill>
                  <a:schemeClr val="tx1"/>
                </a:solidFill>
                <a:latin typeface="Tahoma" panose="020B0604030504040204" pitchFamily="34" charset="0"/>
              </a:rPr>
              <a:t>，</a:t>
            </a:r>
            <a:r>
              <a:rPr lang="en-US" altLang="zh-CN" sz="1800">
                <a:solidFill>
                  <a:schemeClr val="tx1"/>
                </a:solidFill>
                <a:latin typeface="Tahoma" panose="020B0604030504040204" pitchFamily="34" charset="0"/>
              </a:rPr>
              <a:t>19</a:t>
            </a:r>
            <a:r>
              <a:rPr lang="zh-CN" altLang="en-US" sz="1800">
                <a:solidFill>
                  <a:schemeClr val="tx1"/>
                </a:solidFill>
                <a:latin typeface="Tahoma" panose="020B0604030504040204" pitchFamily="34" charset="0"/>
              </a:rPr>
              <a:t>，</a:t>
            </a:r>
            <a:r>
              <a:rPr lang="en-US" altLang="zh-CN" sz="1800">
                <a:solidFill>
                  <a:schemeClr val="tx1"/>
                </a:solidFill>
                <a:latin typeface="Tahoma" panose="020B0604030504040204" pitchFamily="34" charset="0"/>
              </a:rPr>
              <a:t>20}</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IF A=Y AND B=N AND C=Y THEN + {9,10,11,12}</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IF C=N THEN – {6,7,8,13,14,15,16,17}</a:t>
            </a: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endParaRPr lang="en-US" altLang="zh-CN" sz="1800">
              <a:solidFill>
                <a:schemeClr val="tx1"/>
              </a:solidFill>
              <a:latin typeface="Tahoma" panose="020B0604030504040204" pitchFamily="34" charset="0"/>
            </a:endParaRPr>
          </a:p>
          <a:p>
            <a:pPr algn="l">
              <a:lnSpc>
                <a:spcPct val="100000"/>
              </a:lnSpc>
              <a:spcBef>
                <a:spcPct val="0"/>
              </a:spcBef>
              <a:buClrTx/>
              <a:buSzTx/>
              <a:buFontTx/>
              <a:buNone/>
            </a:pPr>
            <a:r>
              <a:rPr lang="en-US" altLang="zh-CN" sz="1800">
                <a:solidFill>
                  <a:schemeClr val="tx1"/>
                </a:solidFill>
                <a:latin typeface="Tahoma" panose="020B0604030504040204" pitchFamily="34" charset="0"/>
              </a:rPr>
              <a:t> IF A=Y THEN +{1,2,3,4,5}</a:t>
            </a:r>
            <a:endParaRPr lang="en-US" altLang="zh-CN" sz="1800">
              <a:solidFill>
                <a:schemeClr val="tx1"/>
              </a:solidFill>
              <a:latin typeface="Tahoma" panose="020B0604030504040204" pitchFamily="34" charset="0"/>
            </a:endParaRPr>
          </a:p>
        </p:txBody>
      </p:sp>
      <p:sp>
        <p:nvSpPr>
          <p:cNvPr id="181252" name="Text Box 52"/>
          <p:cNvSpPr txBox="1">
            <a:spLocks noChangeArrowheads="1"/>
          </p:cNvSpPr>
          <p:nvPr/>
        </p:nvSpPr>
        <p:spPr bwMode="auto">
          <a:xfrm>
            <a:off x="1000125" y="4716463"/>
            <a:ext cx="7539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a:solidFill>
                  <a:schemeClr val="tx1"/>
                </a:solidFill>
                <a:latin typeface="黑体" panose="02010609060101010101" pitchFamily="49" charset="-122"/>
                <a:ea typeface="黑体" panose="02010609060101010101" pitchFamily="49" charset="-122"/>
              </a:rPr>
              <a:t>尽管</a:t>
            </a:r>
            <a:r>
              <a:rPr lang="en-US" altLang="zh-CN">
                <a:solidFill>
                  <a:schemeClr val="tx1"/>
                </a:solidFill>
                <a:latin typeface="黑体" panose="02010609060101010101" pitchFamily="49" charset="-122"/>
                <a:ea typeface="黑体" panose="02010609060101010101" pitchFamily="49" charset="-122"/>
              </a:rPr>
              <a:t>{13</a:t>
            </a:r>
            <a:r>
              <a:rPr lang="zh-CN" altLang="en-US">
                <a:solidFill>
                  <a:schemeClr val="tx1"/>
                </a:solidFill>
                <a:latin typeface="黑体" panose="02010609060101010101" pitchFamily="49" charset="-122"/>
                <a:ea typeface="黑体" panose="02010609060101010101" pitchFamily="49" charset="-122"/>
              </a:rPr>
              <a:t>，</a:t>
            </a:r>
            <a:r>
              <a:rPr lang="en-US" altLang="zh-CN">
                <a:solidFill>
                  <a:schemeClr val="tx1"/>
                </a:solidFill>
                <a:latin typeface="黑体" panose="02010609060101010101" pitchFamily="49" charset="-122"/>
                <a:ea typeface="黑体" panose="02010609060101010101" pitchFamily="49" charset="-122"/>
              </a:rPr>
              <a:t>14}</a:t>
            </a:r>
            <a:r>
              <a:rPr lang="zh-CN" altLang="en-US">
                <a:solidFill>
                  <a:schemeClr val="tx1"/>
                </a:solidFill>
                <a:latin typeface="黑体" panose="02010609060101010101" pitchFamily="49" charset="-122"/>
                <a:ea typeface="黑体" panose="02010609060101010101" pitchFamily="49" charset="-122"/>
              </a:rPr>
              <a:t>仍然被错分，但整个模型的精度提高了</a:t>
            </a:r>
            <a:endParaRPr lang="zh-CN" altLang="en-US">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25" y="1282700"/>
            <a:ext cx="8828088" cy="5068888"/>
          </a:xfrm>
        </p:spPr>
        <p:txBody>
          <a:bodyPr>
            <a:noAutofit/>
          </a:bodyPr>
          <a:lstStyle/>
          <a:p>
            <a:pPr>
              <a:lnSpc>
                <a:spcPct val="100000"/>
              </a:lnSpc>
              <a:defRPr/>
            </a:pPr>
            <a:r>
              <a:rPr lang="zh-CN" altLang="en-US" dirty="0">
                <a:solidFill>
                  <a:srgbClr val="000066"/>
                </a:solidFill>
              </a:rPr>
              <a:t>基于决策树的分类</a:t>
            </a:r>
            <a:r>
              <a:rPr lang="zh-CN" altLang="en-US" dirty="0" smtClean="0">
                <a:solidFill>
                  <a:srgbClr val="000066"/>
                </a:solidFill>
              </a:rPr>
              <a:t>算法在</a:t>
            </a:r>
            <a:r>
              <a:rPr lang="zh-CN" altLang="en-US" dirty="0">
                <a:solidFill>
                  <a:srgbClr val="000066"/>
                </a:solidFill>
              </a:rPr>
              <a:t>学习过程中不需要使用者了解很多背景知识（这同时也是它的最大的缺点），只要训练例子能够用属性</a:t>
            </a:r>
            <a:r>
              <a:rPr lang="en-US" altLang="zh-CN" dirty="0">
                <a:solidFill>
                  <a:srgbClr val="000066"/>
                </a:solidFill>
              </a:rPr>
              <a:t>-</a:t>
            </a:r>
            <a:r>
              <a:rPr lang="zh-CN" altLang="en-US" dirty="0">
                <a:solidFill>
                  <a:srgbClr val="000066"/>
                </a:solidFill>
              </a:rPr>
              <a:t>结论式表示出来，就能使用该算法来学习。</a:t>
            </a:r>
            <a:endParaRPr lang="zh-CN" altLang="en-US" dirty="0">
              <a:solidFill>
                <a:srgbClr val="000066"/>
              </a:solidFill>
            </a:endParaRPr>
          </a:p>
          <a:p>
            <a:pPr>
              <a:lnSpc>
                <a:spcPct val="100000"/>
              </a:lnSpc>
              <a:defRPr/>
            </a:pPr>
            <a:r>
              <a:rPr lang="zh-CN" altLang="en-US" dirty="0" smtClean="0">
                <a:latin typeface="+mj-ea"/>
                <a:ea typeface="+mj-ea"/>
              </a:rPr>
              <a:t>决策树</a:t>
            </a:r>
            <a:r>
              <a:rPr lang="zh-CN" altLang="en-US" dirty="0">
                <a:latin typeface="+mj-ea"/>
                <a:ea typeface="+mj-ea"/>
              </a:rPr>
              <a:t>的最大优点是它所产生的是一系列“如果</a:t>
            </a:r>
            <a:r>
              <a:rPr lang="en-US" altLang="zh-CN" dirty="0">
                <a:latin typeface="+mj-ea"/>
                <a:ea typeface="+mj-ea"/>
              </a:rPr>
              <a:t>…</a:t>
            </a:r>
            <a:r>
              <a:rPr lang="zh-CN" altLang="en-US" dirty="0">
                <a:latin typeface="+mj-ea"/>
                <a:ea typeface="+mj-ea"/>
              </a:rPr>
              <a:t>那么</a:t>
            </a:r>
            <a:r>
              <a:rPr lang="en-US" altLang="zh-CN" dirty="0">
                <a:latin typeface="+mj-ea"/>
                <a:ea typeface="+mj-ea"/>
              </a:rPr>
              <a:t>…</a:t>
            </a:r>
            <a:r>
              <a:rPr lang="zh-CN" altLang="en-US" dirty="0">
                <a:latin typeface="+mj-ea"/>
                <a:ea typeface="+mj-ea"/>
              </a:rPr>
              <a:t>”的判断规则，</a:t>
            </a:r>
            <a:r>
              <a:rPr lang="zh-CN" altLang="en-US" b="1" dirty="0">
                <a:latin typeface="+mj-ea"/>
                <a:ea typeface="+mj-ea"/>
              </a:rPr>
              <a:t>非常直观、通俗易懂</a:t>
            </a:r>
            <a:r>
              <a:rPr lang="zh-CN" altLang="en-US" dirty="0">
                <a:latin typeface="+mj-ea"/>
                <a:ea typeface="+mj-ea"/>
              </a:rPr>
              <a:t>，容易被业务人员理解，很多规则能直接拿来应用</a:t>
            </a:r>
            <a:r>
              <a:rPr lang="zh-CN" altLang="en-US" dirty="0" smtClean="0">
                <a:latin typeface="+mj-ea"/>
                <a:ea typeface="+mj-ea"/>
              </a:rPr>
              <a:t>。</a:t>
            </a:r>
            <a:endParaRPr lang="en-US" altLang="zh-CN" dirty="0" smtClean="0">
              <a:latin typeface="+mj-ea"/>
              <a:ea typeface="+mj-ea"/>
            </a:endParaRPr>
          </a:p>
          <a:p>
            <a:pPr lvl="1">
              <a:lnSpc>
                <a:spcPct val="100000"/>
              </a:lnSpc>
              <a:defRPr/>
            </a:pPr>
            <a:r>
              <a:rPr lang="zh-CN" altLang="en-US" dirty="0" smtClean="0">
                <a:latin typeface="+mj-ea"/>
                <a:ea typeface="+mj-ea"/>
              </a:rPr>
              <a:t>其输出结果很容易可视化展示。</a:t>
            </a:r>
            <a:endParaRPr lang="en-US" altLang="zh-CN" dirty="0">
              <a:latin typeface="+mj-ea"/>
              <a:ea typeface="+mj-ea"/>
            </a:endParaRPr>
          </a:p>
          <a:p>
            <a:pPr>
              <a:lnSpc>
                <a:spcPct val="100000"/>
              </a:lnSpc>
              <a:defRPr/>
            </a:pPr>
            <a:r>
              <a:rPr lang="zh-CN" altLang="en-US" dirty="0" smtClean="0">
                <a:latin typeface="+mj-ea"/>
                <a:ea typeface="+mj-ea"/>
              </a:rPr>
              <a:t>它需要的数据预处理很少。它</a:t>
            </a:r>
            <a:r>
              <a:rPr lang="zh-CN" altLang="en-US" dirty="0">
                <a:latin typeface="+mj-ea"/>
                <a:ea typeface="+mj-ea"/>
              </a:rPr>
              <a:t>对数据分布没有严格的要求、不容易受异常值</a:t>
            </a:r>
            <a:r>
              <a:rPr lang="zh-CN" altLang="en-US" dirty="0" smtClean="0">
                <a:latin typeface="+mj-ea"/>
                <a:ea typeface="+mj-ea"/>
              </a:rPr>
              <a:t>影响、对</a:t>
            </a:r>
            <a:r>
              <a:rPr lang="zh-CN" altLang="en-US" dirty="0">
                <a:latin typeface="+mj-ea"/>
                <a:ea typeface="+mj-ea"/>
              </a:rPr>
              <a:t>缺失值很</a:t>
            </a:r>
            <a:r>
              <a:rPr lang="zh-CN" altLang="en-US" dirty="0" smtClean="0">
                <a:latin typeface="+mj-ea"/>
                <a:ea typeface="+mj-ea"/>
              </a:rPr>
              <a:t>宽容。</a:t>
            </a:r>
            <a:endParaRPr lang="en-US" altLang="zh-CN" dirty="0" smtClean="0">
              <a:latin typeface="+mj-ea"/>
              <a:ea typeface="+mj-ea"/>
            </a:endParaRPr>
          </a:p>
          <a:p>
            <a:pPr lvl="1">
              <a:lnSpc>
                <a:spcPct val="100000"/>
              </a:lnSpc>
              <a:defRPr/>
            </a:pPr>
            <a:r>
              <a:rPr lang="zh-CN" altLang="en-US" dirty="0" smtClean="0">
                <a:latin typeface="+mj-ea"/>
                <a:ea typeface="+mj-ea"/>
              </a:rPr>
              <a:t>由于它没使用数值型特征的实际值，而是对其进行离散化后再使用，所以它对异常值和偏态分布不敏感。</a:t>
            </a:r>
            <a:endParaRPr lang="en-US" altLang="zh-CN" dirty="0" smtClean="0">
              <a:latin typeface="+mj-ea"/>
              <a:ea typeface="+mj-ea"/>
            </a:endParaRPr>
          </a:p>
          <a:p>
            <a:pPr lvl="1">
              <a:lnSpc>
                <a:spcPct val="100000"/>
              </a:lnSpc>
              <a:defRPr/>
            </a:pPr>
            <a:r>
              <a:rPr lang="zh-CN" altLang="en-US" dirty="0">
                <a:latin typeface="+mj-ea"/>
                <a:ea typeface="+mj-ea"/>
              </a:rPr>
              <a:t>缺失</a:t>
            </a:r>
            <a:r>
              <a:rPr lang="zh-CN" altLang="en-US" dirty="0" smtClean="0">
                <a:latin typeface="+mj-ea"/>
                <a:ea typeface="+mj-ea"/>
              </a:rPr>
              <a:t>值对它根本不是问题。</a:t>
            </a:r>
            <a:endParaRPr lang="zh-CN" altLang="en-US" dirty="0">
              <a:latin typeface="+mj-ea"/>
              <a:ea typeface="+mj-ea"/>
            </a:endParaRPr>
          </a:p>
        </p:txBody>
      </p:sp>
      <p:sp>
        <p:nvSpPr>
          <p:cNvPr id="195587" name="标题 4"/>
          <p:cNvSpPr>
            <a:spLocks noGrp="1"/>
          </p:cNvSpPr>
          <p:nvPr>
            <p:ph type="title"/>
          </p:nvPr>
        </p:nvSpPr>
        <p:spPr/>
        <p:txBody>
          <a:bodyPr/>
          <a:lstStyle/>
          <a:p>
            <a:endParaRPr lang="zh-CN" altLang="en-US" smtClean="0"/>
          </a:p>
        </p:txBody>
      </p:sp>
    </p:spTree>
  </p:cSld>
  <p:clrMapOvr>
    <a:masterClrMapping/>
  </p:clrMapOvr>
  <p:transition spd="slow">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11" y="811784"/>
            <a:ext cx="7860890" cy="1800493"/>
          </a:xfrm>
          <a:prstGeom prst="rect">
            <a:avLst/>
          </a:prstGeom>
        </p:spPr>
        <p:txBody>
          <a:bodyPr wrap="square">
            <a:spAutoFit/>
          </a:bodyPr>
          <a:lstStyle/>
          <a:p>
            <a:pPr>
              <a:spcBef>
                <a:spcPts val="600"/>
              </a:spcBef>
            </a:pPr>
            <a:r>
              <a:rPr lang="zh-CN" altLang="en-US" sz="2400" dirty="0" smtClean="0"/>
              <a:t>针对决策树的研究主要有三</a:t>
            </a:r>
            <a:r>
              <a:rPr lang="zh-CN" altLang="en-US" sz="2400" dirty="0"/>
              <a:t>个</a:t>
            </a:r>
            <a:r>
              <a:rPr lang="zh-CN" altLang="en-US" sz="2400" dirty="0" smtClean="0"/>
              <a:t>领域：</a:t>
            </a:r>
            <a:endParaRPr lang="zh-CN" altLang="en-US" sz="2400" dirty="0"/>
          </a:p>
          <a:p>
            <a:pPr>
              <a:spcBef>
                <a:spcPts val="600"/>
              </a:spcBef>
            </a:pPr>
            <a:r>
              <a:rPr lang="en-US" altLang="zh-CN" sz="2400" dirty="0" smtClean="0"/>
              <a:t>1 </a:t>
            </a:r>
            <a:r>
              <a:rPr lang="zh-CN" altLang="en-US" sz="2400" dirty="0"/>
              <a:t>利用决策树解决实际问题；</a:t>
            </a:r>
            <a:endParaRPr lang="zh-CN" altLang="en-US" sz="2400" dirty="0"/>
          </a:p>
          <a:p>
            <a:pPr>
              <a:spcBef>
                <a:spcPts val="600"/>
              </a:spcBef>
            </a:pPr>
            <a:r>
              <a:rPr lang="en-US" altLang="zh-CN" sz="2400" dirty="0" smtClean="0"/>
              <a:t>2 </a:t>
            </a:r>
            <a:r>
              <a:rPr lang="zh-CN" altLang="en-US" sz="2400" dirty="0"/>
              <a:t>利用决策树与其它数据</a:t>
            </a:r>
            <a:r>
              <a:rPr lang="zh-CN" altLang="en-US" sz="2400" dirty="0" smtClean="0"/>
              <a:t>挖掘</a:t>
            </a:r>
            <a:r>
              <a:rPr lang="zh-CN" altLang="en-US" sz="2400" dirty="0"/>
              <a:t>（机器学习）结合改进；</a:t>
            </a:r>
            <a:endParaRPr lang="zh-CN" altLang="en-US" sz="2400" dirty="0"/>
          </a:p>
          <a:p>
            <a:pPr>
              <a:spcBef>
                <a:spcPts val="600"/>
              </a:spcBef>
            </a:pPr>
            <a:r>
              <a:rPr lang="en-US" altLang="zh-CN" sz="2400" dirty="0" smtClean="0"/>
              <a:t>3 </a:t>
            </a:r>
            <a:r>
              <a:rPr lang="zh-CN" altLang="en-US" sz="2400" dirty="0"/>
              <a:t>有关决策树的改进方法。</a:t>
            </a:r>
            <a:endParaRPr lang="zh-CN" altLang="en-US" sz="2400" dirty="0"/>
          </a:p>
        </p:txBody>
      </p:sp>
      <p:grpSp>
        <p:nvGrpSpPr>
          <p:cNvPr id="3" name="Group 3076"/>
          <p:cNvGrpSpPr/>
          <p:nvPr/>
        </p:nvGrpSpPr>
        <p:grpSpPr bwMode="auto">
          <a:xfrm>
            <a:off x="2615381" y="2521052"/>
            <a:ext cx="5791200" cy="3810000"/>
            <a:chOff x="2539" y="2059"/>
            <a:chExt cx="5908" cy="3905"/>
          </a:xfrm>
        </p:grpSpPr>
        <p:sp>
          <p:nvSpPr>
            <p:cNvPr id="4" name="Rectangle 3077"/>
            <p:cNvSpPr>
              <a:spLocks noChangeArrowheads="1"/>
            </p:cNvSpPr>
            <p:nvPr/>
          </p:nvSpPr>
          <p:spPr bwMode="auto">
            <a:xfrm>
              <a:off x="4445" y="2059"/>
              <a:ext cx="1526" cy="932"/>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5" name="Oval 3078"/>
            <p:cNvSpPr>
              <a:spLocks noChangeArrowheads="1"/>
            </p:cNvSpPr>
            <p:nvPr/>
          </p:nvSpPr>
          <p:spPr bwMode="auto">
            <a:xfrm>
              <a:off x="5017" y="2059"/>
              <a:ext cx="191" cy="186"/>
            </a:xfrm>
            <a:prstGeom prst="ellipse">
              <a:avLst/>
            </a:prstGeom>
            <a:solidFill>
              <a:srgbClr val="FFFFFF"/>
            </a:solidFill>
            <a:ln w="9525">
              <a:solidFill>
                <a:srgbClr val="FF0000"/>
              </a:solidFill>
              <a:round/>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6" name="Oval 3079"/>
            <p:cNvSpPr>
              <a:spLocks noChangeArrowheads="1"/>
            </p:cNvSpPr>
            <p:nvPr/>
          </p:nvSpPr>
          <p:spPr bwMode="auto">
            <a:xfrm>
              <a:off x="4636" y="2245"/>
              <a:ext cx="190" cy="187"/>
            </a:xfrm>
            <a:prstGeom prst="ellipse">
              <a:avLst/>
            </a:prstGeom>
            <a:solidFill>
              <a:srgbClr val="FFFFFF"/>
            </a:solidFill>
            <a:ln w="9525">
              <a:solidFill>
                <a:srgbClr val="FF0000"/>
              </a:solidFill>
              <a:round/>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7" name="Oval 3080"/>
            <p:cNvSpPr>
              <a:spLocks noChangeArrowheads="1"/>
            </p:cNvSpPr>
            <p:nvPr/>
          </p:nvSpPr>
          <p:spPr bwMode="auto">
            <a:xfrm>
              <a:off x="5399" y="2245"/>
              <a:ext cx="189" cy="187"/>
            </a:xfrm>
            <a:prstGeom prst="ellipse">
              <a:avLst/>
            </a:prstGeom>
            <a:solidFill>
              <a:srgbClr val="FFFFFF"/>
            </a:solidFill>
            <a:ln w="9525">
              <a:solidFill>
                <a:srgbClr val="FF0000"/>
              </a:solidFill>
              <a:round/>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8" name="Oval 3081"/>
            <p:cNvSpPr>
              <a:spLocks noChangeArrowheads="1"/>
            </p:cNvSpPr>
            <p:nvPr/>
          </p:nvSpPr>
          <p:spPr bwMode="auto">
            <a:xfrm>
              <a:off x="5208" y="2619"/>
              <a:ext cx="191" cy="186"/>
            </a:xfrm>
            <a:prstGeom prst="ellipse">
              <a:avLst/>
            </a:prstGeom>
            <a:solidFill>
              <a:srgbClr val="FFFFFF"/>
            </a:solidFill>
            <a:ln w="9525">
              <a:solidFill>
                <a:srgbClr val="FF0000"/>
              </a:solidFill>
              <a:round/>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9" name="Oval 3082"/>
            <p:cNvSpPr>
              <a:spLocks noChangeArrowheads="1"/>
            </p:cNvSpPr>
            <p:nvPr/>
          </p:nvSpPr>
          <p:spPr bwMode="auto">
            <a:xfrm>
              <a:off x="5588" y="2619"/>
              <a:ext cx="191" cy="186"/>
            </a:xfrm>
            <a:prstGeom prst="ellipse">
              <a:avLst/>
            </a:prstGeom>
            <a:solidFill>
              <a:srgbClr val="FFFFFF"/>
            </a:solidFill>
            <a:ln w="9525">
              <a:solidFill>
                <a:srgbClr val="FF0000"/>
              </a:solidFill>
              <a:round/>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 name="Line 3083"/>
            <p:cNvSpPr>
              <a:spLocks noChangeShapeType="1"/>
            </p:cNvSpPr>
            <p:nvPr/>
          </p:nvSpPr>
          <p:spPr bwMode="auto">
            <a:xfrm flipH="1">
              <a:off x="4814" y="2208"/>
              <a:ext cx="229" cy="3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3084"/>
            <p:cNvSpPr>
              <a:spLocks noChangeShapeType="1"/>
            </p:cNvSpPr>
            <p:nvPr/>
          </p:nvSpPr>
          <p:spPr bwMode="auto">
            <a:xfrm>
              <a:off x="5208" y="2171"/>
              <a:ext cx="191" cy="186"/>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3085"/>
            <p:cNvSpPr>
              <a:spLocks noChangeShapeType="1"/>
            </p:cNvSpPr>
            <p:nvPr/>
          </p:nvSpPr>
          <p:spPr bwMode="auto">
            <a:xfrm>
              <a:off x="5512" y="2419"/>
              <a:ext cx="191" cy="18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3086"/>
            <p:cNvSpPr>
              <a:spLocks noChangeShapeType="1"/>
            </p:cNvSpPr>
            <p:nvPr/>
          </p:nvSpPr>
          <p:spPr bwMode="auto">
            <a:xfrm flipH="1">
              <a:off x="5233" y="2457"/>
              <a:ext cx="190" cy="162"/>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Text Box 3087"/>
            <p:cNvSpPr txBox="1">
              <a:spLocks noChangeArrowheads="1"/>
            </p:cNvSpPr>
            <p:nvPr/>
          </p:nvSpPr>
          <p:spPr bwMode="auto">
            <a:xfrm>
              <a:off x="2539" y="392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信息理论</a:t>
              </a:r>
              <a:endParaRPr lang="zh-CN" altLang="pt-PT" sz="1600">
                <a:solidFill>
                  <a:schemeClr val="tx1"/>
                </a:solidFill>
                <a:latin typeface="Times New Roman" panose="02020603050405020304" pitchFamily="18" charset="0"/>
              </a:endParaRPr>
            </a:p>
          </p:txBody>
        </p:sp>
        <p:sp>
          <p:nvSpPr>
            <p:cNvPr id="15" name="Text Box 3088"/>
            <p:cNvSpPr txBox="1">
              <a:spLocks noChangeArrowheads="1"/>
            </p:cNvSpPr>
            <p:nvPr/>
          </p:nvSpPr>
          <p:spPr bwMode="auto">
            <a:xfrm>
              <a:off x="2539" y="448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数据分布</a:t>
              </a:r>
              <a:endParaRPr lang="zh-CN" altLang="en-US" sz="1600">
                <a:solidFill>
                  <a:schemeClr val="tx1"/>
                </a:solidFill>
                <a:latin typeface="Times New Roman" panose="02020603050405020304" pitchFamily="18" charset="0"/>
              </a:endParaRPr>
            </a:p>
          </p:txBody>
        </p:sp>
        <p:sp>
          <p:nvSpPr>
            <p:cNvPr id="16" name="Text Box 3089"/>
            <p:cNvSpPr txBox="1">
              <a:spLocks noChangeArrowheads="1"/>
            </p:cNvSpPr>
            <p:nvPr/>
          </p:nvSpPr>
          <p:spPr bwMode="auto">
            <a:xfrm>
              <a:off x="2539" y="5048"/>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统计分析</a:t>
              </a:r>
              <a:endParaRPr lang="zh-CN" altLang="pt-PT" sz="1600">
                <a:solidFill>
                  <a:schemeClr val="tx1"/>
                </a:solidFill>
                <a:latin typeface="Times New Roman" panose="02020603050405020304" pitchFamily="18" charset="0"/>
              </a:endParaRPr>
            </a:p>
          </p:txBody>
        </p:sp>
        <p:sp>
          <p:nvSpPr>
            <p:cNvPr id="17" name="Text Box 3090"/>
            <p:cNvSpPr txBox="1">
              <a:spLocks noChangeArrowheads="1"/>
            </p:cNvSpPr>
            <p:nvPr/>
          </p:nvSpPr>
          <p:spPr bwMode="auto">
            <a:xfrm>
              <a:off x="4065" y="392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lIns="0" tIns="10800" rIns="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最小描述长度</a:t>
              </a:r>
              <a:endParaRPr lang="zh-CN" altLang="pt-PT" sz="1600">
                <a:solidFill>
                  <a:schemeClr val="tx1"/>
                </a:solidFill>
                <a:latin typeface="Times New Roman" panose="02020603050405020304" pitchFamily="18" charset="0"/>
              </a:endParaRPr>
            </a:p>
          </p:txBody>
        </p:sp>
        <p:sp>
          <p:nvSpPr>
            <p:cNvPr id="18" name="Text Box 3091"/>
            <p:cNvSpPr txBox="1">
              <a:spLocks noChangeArrowheads="1"/>
            </p:cNvSpPr>
            <p:nvPr/>
          </p:nvSpPr>
          <p:spPr bwMode="auto">
            <a:xfrm>
              <a:off x="4065" y="448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统计测试</a:t>
              </a:r>
              <a:endParaRPr lang="zh-CN" altLang="pt-PT" sz="1600">
                <a:solidFill>
                  <a:schemeClr val="tx1"/>
                </a:solidFill>
                <a:latin typeface="Times New Roman" panose="02020603050405020304" pitchFamily="18" charset="0"/>
              </a:endParaRPr>
            </a:p>
          </p:txBody>
        </p:sp>
        <p:sp>
          <p:nvSpPr>
            <p:cNvPr id="19" name="Text Box 3092"/>
            <p:cNvSpPr txBox="1">
              <a:spLocks noChangeArrowheads="1"/>
            </p:cNvSpPr>
            <p:nvPr/>
          </p:nvSpPr>
          <p:spPr bwMode="auto">
            <a:xfrm>
              <a:off x="5589" y="448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pt-PT" altLang="zh-CN" sz="1600">
                  <a:solidFill>
                    <a:schemeClr val="tx1"/>
                  </a:solidFill>
                  <a:latin typeface="Times New Roman" panose="02020603050405020304" pitchFamily="18" charset="0"/>
                </a:rPr>
                <a:t>Bagging</a:t>
              </a:r>
              <a:endParaRPr lang="pt-PT" altLang="zh-CN" sz="1600">
                <a:solidFill>
                  <a:schemeClr val="tx1"/>
                </a:solidFill>
                <a:latin typeface="Times New Roman" panose="02020603050405020304" pitchFamily="18" charset="0"/>
              </a:endParaRPr>
            </a:p>
          </p:txBody>
        </p:sp>
        <p:sp>
          <p:nvSpPr>
            <p:cNvPr id="20" name="Text Box 3093"/>
            <p:cNvSpPr txBox="1">
              <a:spLocks noChangeArrowheads="1"/>
            </p:cNvSpPr>
            <p:nvPr/>
          </p:nvSpPr>
          <p:spPr bwMode="auto">
            <a:xfrm>
              <a:off x="5589" y="392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交叉测试</a:t>
              </a:r>
              <a:endParaRPr lang="zh-CN" altLang="pt-PT" sz="1600">
                <a:solidFill>
                  <a:schemeClr val="tx1"/>
                </a:solidFill>
                <a:latin typeface="Times New Roman" panose="02020603050405020304" pitchFamily="18" charset="0"/>
              </a:endParaRPr>
            </a:p>
          </p:txBody>
        </p:sp>
        <p:sp>
          <p:nvSpPr>
            <p:cNvPr id="21" name="Text Box 3094"/>
            <p:cNvSpPr txBox="1">
              <a:spLocks noChangeArrowheads="1"/>
            </p:cNvSpPr>
            <p:nvPr/>
          </p:nvSpPr>
          <p:spPr bwMode="auto">
            <a:xfrm>
              <a:off x="5589" y="5045"/>
              <a:ext cx="1334"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pt-PT" altLang="zh-CN" sz="1600">
                  <a:solidFill>
                    <a:schemeClr val="tx1"/>
                  </a:solidFill>
                  <a:latin typeface="Times New Roman" panose="02020603050405020304" pitchFamily="18" charset="0"/>
                </a:rPr>
                <a:t>Boosting</a:t>
              </a:r>
              <a:endParaRPr lang="pt-PT" altLang="zh-CN" sz="1600">
                <a:solidFill>
                  <a:schemeClr val="tx1"/>
                </a:solidFill>
                <a:latin typeface="Times New Roman" panose="02020603050405020304" pitchFamily="18" charset="0"/>
              </a:endParaRPr>
            </a:p>
          </p:txBody>
        </p:sp>
        <p:sp>
          <p:nvSpPr>
            <p:cNvPr id="22" name="Text Box 3095"/>
            <p:cNvSpPr txBox="1">
              <a:spLocks noChangeArrowheads="1"/>
            </p:cNvSpPr>
            <p:nvPr/>
          </p:nvSpPr>
          <p:spPr bwMode="auto">
            <a:xfrm>
              <a:off x="4065" y="5591"/>
              <a:ext cx="1336" cy="373"/>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后剪枝</a:t>
              </a:r>
              <a:endParaRPr lang="zh-CN" altLang="pt-PT" sz="1600">
                <a:solidFill>
                  <a:schemeClr val="tx1"/>
                </a:solidFill>
                <a:latin typeface="Times New Roman" panose="02020603050405020304" pitchFamily="18" charset="0"/>
              </a:endParaRPr>
            </a:p>
          </p:txBody>
        </p:sp>
        <p:sp>
          <p:nvSpPr>
            <p:cNvPr id="23" name="Text Box 3096"/>
            <p:cNvSpPr txBox="1">
              <a:spLocks noChangeArrowheads="1"/>
            </p:cNvSpPr>
            <p:nvPr/>
          </p:nvSpPr>
          <p:spPr bwMode="auto">
            <a:xfrm>
              <a:off x="4065" y="5019"/>
              <a:ext cx="1336" cy="373"/>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先剪枝</a:t>
              </a:r>
              <a:endParaRPr lang="zh-CN" altLang="pt-PT" sz="1600">
                <a:solidFill>
                  <a:schemeClr val="tx1"/>
                </a:solidFill>
                <a:latin typeface="Times New Roman" panose="02020603050405020304" pitchFamily="18" charset="0"/>
              </a:endParaRPr>
            </a:p>
          </p:txBody>
        </p:sp>
        <p:sp>
          <p:nvSpPr>
            <p:cNvPr id="24" name="Text Box 3097"/>
            <p:cNvSpPr txBox="1">
              <a:spLocks noChangeArrowheads="1"/>
            </p:cNvSpPr>
            <p:nvPr/>
          </p:nvSpPr>
          <p:spPr bwMode="auto">
            <a:xfrm>
              <a:off x="7114" y="3925"/>
              <a:ext cx="1333"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en-GB" sz="1600">
                  <a:solidFill>
                    <a:schemeClr val="tx1"/>
                  </a:solidFill>
                  <a:latin typeface="Times New Roman" panose="02020603050405020304" pitchFamily="18" charset="0"/>
                  <a:ea typeface="MS Song"/>
                  <a:cs typeface="MS Song"/>
                </a:rPr>
                <a:t>预排序</a:t>
              </a:r>
              <a:endParaRPr lang="zh-CN" altLang="en-GB" sz="1600">
                <a:solidFill>
                  <a:schemeClr val="tx1"/>
                </a:solidFill>
                <a:latin typeface="Times New Roman" panose="02020603050405020304" pitchFamily="18" charset="0"/>
                <a:ea typeface="MS Song"/>
                <a:cs typeface="MS Song"/>
              </a:endParaRPr>
            </a:p>
          </p:txBody>
        </p:sp>
        <p:sp>
          <p:nvSpPr>
            <p:cNvPr id="25" name="Text Box 3098"/>
            <p:cNvSpPr txBox="1">
              <a:spLocks noChangeArrowheads="1"/>
            </p:cNvSpPr>
            <p:nvPr/>
          </p:nvSpPr>
          <p:spPr bwMode="auto">
            <a:xfrm>
              <a:off x="7114" y="4485"/>
              <a:ext cx="1333" cy="374"/>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tIns="108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pt-PT" altLang="zh-CN" sz="1600">
                  <a:solidFill>
                    <a:schemeClr val="tx1"/>
                  </a:solidFill>
                  <a:latin typeface="Times New Roman" panose="02020603050405020304" pitchFamily="18" charset="0"/>
                  <a:ea typeface="MS Song"/>
                  <a:cs typeface="MS Song"/>
                </a:rPr>
                <a:t>AVC</a:t>
              </a:r>
              <a:r>
                <a:rPr lang="zh-CN" altLang="pt-PT" sz="1600">
                  <a:solidFill>
                    <a:schemeClr val="tx1"/>
                  </a:solidFill>
                  <a:latin typeface="Times New Roman" panose="02020603050405020304" pitchFamily="18" charset="0"/>
                  <a:ea typeface="MS Song"/>
                  <a:cs typeface="MS Song"/>
                </a:rPr>
                <a:t>结构</a:t>
              </a:r>
              <a:endParaRPr lang="zh-CN" altLang="pt-PT" sz="1600">
                <a:solidFill>
                  <a:schemeClr val="tx1"/>
                </a:solidFill>
                <a:latin typeface="Times New Roman" panose="02020603050405020304" pitchFamily="18" charset="0"/>
                <a:ea typeface="MS Song"/>
                <a:cs typeface="MS Song"/>
              </a:endParaRPr>
            </a:p>
          </p:txBody>
        </p:sp>
        <p:sp>
          <p:nvSpPr>
            <p:cNvPr id="26" name="Line 3099"/>
            <p:cNvSpPr>
              <a:spLocks noChangeShapeType="1"/>
            </p:cNvSpPr>
            <p:nvPr/>
          </p:nvSpPr>
          <p:spPr bwMode="auto">
            <a:xfrm flipH="1">
              <a:off x="3492" y="2992"/>
              <a:ext cx="1144" cy="933"/>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100"/>
            <p:cNvSpPr>
              <a:spLocks noChangeShapeType="1"/>
            </p:cNvSpPr>
            <p:nvPr/>
          </p:nvSpPr>
          <p:spPr bwMode="auto">
            <a:xfrm flipH="1">
              <a:off x="4675" y="2992"/>
              <a:ext cx="533" cy="788"/>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101"/>
            <p:cNvSpPr>
              <a:spLocks noChangeShapeType="1"/>
            </p:cNvSpPr>
            <p:nvPr/>
          </p:nvSpPr>
          <p:spPr bwMode="auto">
            <a:xfrm>
              <a:off x="5399" y="2992"/>
              <a:ext cx="952" cy="933"/>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3102"/>
            <p:cNvSpPr>
              <a:spLocks noChangeShapeType="1"/>
            </p:cNvSpPr>
            <p:nvPr/>
          </p:nvSpPr>
          <p:spPr bwMode="auto">
            <a:xfrm>
              <a:off x="6040" y="2844"/>
              <a:ext cx="1680" cy="936"/>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03"/>
            <p:cNvSpPr txBox="1">
              <a:spLocks noChangeArrowheads="1"/>
            </p:cNvSpPr>
            <p:nvPr/>
          </p:nvSpPr>
          <p:spPr bwMode="auto">
            <a:xfrm>
              <a:off x="3298" y="3312"/>
              <a:ext cx="957" cy="373"/>
            </a:xfrm>
            <a:prstGeom prst="rect">
              <a:avLst/>
            </a:prstGeom>
            <a:solidFill>
              <a:srgbClr val="FFFFFF"/>
            </a:solidFill>
            <a:ln w="9525">
              <a:solidFill>
                <a:srgbClr val="FF0000"/>
              </a:solidFill>
              <a:miter lim="800000"/>
            </a:ln>
          </p:spPr>
          <p:txBody>
            <a:bodyPr lIns="0" tIns="10800" rIns="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en-US" sz="1600">
                  <a:solidFill>
                    <a:schemeClr val="tx1"/>
                  </a:solidFill>
                  <a:latin typeface="Times New Roman" panose="02020603050405020304" pitchFamily="18" charset="0"/>
                  <a:ea typeface="MS Song"/>
                  <a:cs typeface="MS Song"/>
                </a:rPr>
                <a:t>特征选择</a:t>
              </a:r>
              <a:endParaRPr lang="zh-CN" altLang="en-US" sz="1600">
                <a:solidFill>
                  <a:schemeClr val="tx1"/>
                </a:solidFill>
                <a:latin typeface="Times New Roman" panose="02020603050405020304" pitchFamily="18" charset="0"/>
                <a:ea typeface="MS Song"/>
                <a:cs typeface="MS Song"/>
              </a:endParaRPr>
            </a:p>
          </p:txBody>
        </p:sp>
        <p:sp>
          <p:nvSpPr>
            <p:cNvPr id="31" name="Text Box 3104"/>
            <p:cNvSpPr txBox="1">
              <a:spLocks noChangeArrowheads="1"/>
            </p:cNvSpPr>
            <p:nvPr/>
          </p:nvSpPr>
          <p:spPr bwMode="auto">
            <a:xfrm>
              <a:off x="4465" y="3312"/>
              <a:ext cx="572" cy="373"/>
            </a:xfrm>
            <a:prstGeom prst="rect">
              <a:avLst/>
            </a:prstGeom>
            <a:solidFill>
              <a:srgbClr val="FFFFFF"/>
            </a:solidFill>
            <a:ln w="9525">
              <a:solidFill>
                <a:srgbClr val="FF0000"/>
              </a:solidFill>
              <a:miter lim="800000"/>
            </a:ln>
          </p:spPr>
          <p:txBody>
            <a:bodyPr lIns="0" tIns="10800" rIns="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en-US" sz="1600">
                  <a:solidFill>
                    <a:schemeClr val="tx1"/>
                  </a:solidFill>
                  <a:latin typeface="Times New Roman" panose="02020603050405020304" pitchFamily="18" charset="0"/>
                  <a:ea typeface="MS Song"/>
                  <a:cs typeface="MS Song"/>
                </a:rPr>
                <a:t>剪枝</a:t>
              </a:r>
              <a:endParaRPr lang="zh-CN" altLang="en-US" sz="1600">
                <a:solidFill>
                  <a:schemeClr val="tx1"/>
                </a:solidFill>
                <a:latin typeface="Times New Roman" panose="02020603050405020304" pitchFamily="18" charset="0"/>
                <a:ea typeface="MS Song"/>
                <a:cs typeface="MS Song"/>
              </a:endParaRPr>
            </a:p>
          </p:txBody>
        </p:sp>
        <p:sp>
          <p:nvSpPr>
            <p:cNvPr id="32" name="Text Box 3105"/>
            <p:cNvSpPr txBox="1">
              <a:spLocks noChangeArrowheads="1"/>
            </p:cNvSpPr>
            <p:nvPr/>
          </p:nvSpPr>
          <p:spPr bwMode="auto">
            <a:xfrm>
              <a:off x="5200" y="3312"/>
              <a:ext cx="1144" cy="373"/>
            </a:xfrm>
            <a:prstGeom prst="rect">
              <a:avLst/>
            </a:prstGeom>
            <a:solidFill>
              <a:srgbClr val="FFFFFF"/>
            </a:solidFill>
            <a:ln w="9525">
              <a:solidFill>
                <a:srgbClr val="FF0000"/>
              </a:solidFill>
              <a:miter lim="800000"/>
            </a:ln>
          </p:spPr>
          <p:txBody>
            <a:bodyPr lIns="0" tIns="10800" rIns="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en-US" sz="1600">
                  <a:solidFill>
                    <a:schemeClr val="tx1"/>
                  </a:solidFill>
                  <a:latin typeface="Times New Roman" panose="02020603050405020304" pitchFamily="18" charset="0"/>
                  <a:ea typeface="MS Song"/>
                  <a:cs typeface="MS Song"/>
                </a:rPr>
                <a:t>提高准确度</a:t>
              </a:r>
              <a:endParaRPr lang="zh-CN" altLang="en-US" sz="1600">
                <a:solidFill>
                  <a:schemeClr val="tx1"/>
                </a:solidFill>
                <a:latin typeface="Times New Roman" panose="02020603050405020304" pitchFamily="18" charset="0"/>
                <a:ea typeface="MS Song"/>
                <a:cs typeface="MS Song"/>
              </a:endParaRPr>
            </a:p>
          </p:txBody>
        </p:sp>
        <p:sp>
          <p:nvSpPr>
            <p:cNvPr id="33" name="Text Box 3106"/>
            <p:cNvSpPr txBox="1">
              <a:spLocks noChangeArrowheads="1"/>
            </p:cNvSpPr>
            <p:nvPr/>
          </p:nvSpPr>
          <p:spPr bwMode="auto">
            <a:xfrm>
              <a:off x="6565" y="3312"/>
              <a:ext cx="957" cy="373"/>
            </a:xfrm>
            <a:prstGeom prst="rect">
              <a:avLst/>
            </a:prstGeom>
            <a:solidFill>
              <a:srgbClr val="FFFFFF"/>
            </a:solidFill>
            <a:ln w="9525">
              <a:solidFill>
                <a:srgbClr val="FF0000"/>
              </a:solidFill>
              <a:miter lim="800000"/>
            </a:ln>
          </p:spPr>
          <p:txBody>
            <a:bodyPr lIns="0" tIns="10800" rIns="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en-US" sz="1600">
                  <a:solidFill>
                    <a:schemeClr val="tx1"/>
                  </a:solidFill>
                  <a:latin typeface="Times New Roman" panose="02020603050405020304" pitchFamily="18" charset="0"/>
                  <a:ea typeface="MS Song"/>
                  <a:cs typeface="MS Song"/>
                </a:rPr>
                <a:t>加快速度</a:t>
              </a:r>
              <a:endParaRPr lang="zh-CN" altLang="en-US" sz="1600">
                <a:solidFill>
                  <a:schemeClr val="tx1"/>
                </a:solidFill>
                <a:latin typeface="Times New Roman" panose="02020603050405020304" pitchFamily="18" charset="0"/>
                <a:ea typeface="MS Song"/>
                <a:cs typeface="MS Song"/>
              </a:endParaRPr>
            </a:p>
          </p:txBody>
        </p:sp>
        <p:sp>
          <p:nvSpPr>
            <p:cNvPr id="34" name="Text Box 3107"/>
            <p:cNvSpPr txBox="1">
              <a:spLocks noChangeArrowheads="1"/>
            </p:cNvSpPr>
            <p:nvPr/>
          </p:nvSpPr>
          <p:spPr bwMode="auto">
            <a:xfrm>
              <a:off x="2539" y="5591"/>
              <a:ext cx="1334" cy="373"/>
            </a:xfrm>
            <a:prstGeom prst="rect">
              <a:avLst/>
            </a:prstGeom>
            <a:solidFill>
              <a:srgbClr val="FFFFFF"/>
            </a:solidFill>
            <a:ln w="9525">
              <a:solidFill>
                <a:srgbClr val="FF0000"/>
              </a:solidFill>
              <a:miter lim="800000"/>
            </a:ln>
            <a:effectLst>
              <a:outerShdw dist="107763" dir="18900000" algn="ctr" rotWithShape="0">
                <a:srgbClr val="808080"/>
              </a:outerShdw>
            </a:effectLst>
          </p:spPr>
          <p:txBody>
            <a:bodyPr lIns="54000" tIns="10800" rIns="54000" bIns="10800"/>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zh-CN" altLang="pt-PT" sz="1600">
                  <a:solidFill>
                    <a:schemeClr val="tx1"/>
                  </a:solidFill>
                  <a:latin typeface="Times New Roman" panose="02020603050405020304" pitchFamily="18" charset="0"/>
                </a:rPr>
                <a:t>多属性分裂</a:t>
              </a:r>
              <a:endParaRPr lang="zh-CN" altLang="pt-PT" sz="1600">
                <a:solidFill>
                  <a:schemeClr val="tx1"/>
                </a:solidFill>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idx="4294967295"/>
          </p:nvPr>
        </p:nvSpPr>
        <p:spPr>
          <a:xfrm>
            <a:off x="0" y="-254577"/>
            <a:ext cx="3819525" cy="833438"/>
          </a:xfrm>
        </p:spPr>
        <p:txBody>
          <a:bodyPr/>
          <a:lstStyle/>
          <a:p>
            <a:r>
              <a:rPr lang="zh-CN" altLang="en-US" sz="2800" dirty="0" smtClean="0">
                <a:effectLst>
                  <a:outerShdw blurRad="38100" dist="38100" dir="2700000" algn="tl">
                    <a:srgbClr val="C0C0C0"/>
                  </a:outerShdw>
                </a:effectLst>
                <a:latin typeface="黑体" panose="02010609060101010101" pitchFamily="49" charset="-122"/>
                <a:ea typeface="黑体" panose="02010609060101010101" pitchFamily="49" charset="-122"/>
              </a:rPr>
              <a:t>决策树</a:t>
            </a:r>
            <a:r>
              <a:rPr lang="zh-CN" altLang="en-US" sz="2800" dirty="0">
                <a:effectLst>
                  <a:outerShdw blurRad="38100" dist="38100" dir="2700000" algn="tl">
                    <a:srgbClr val="C0C0C0"/>
                  </a:outerShdw>
                </a:effectLst>
                <a:latin typeface="黑体" panose="02010609060101010101" pitchFamily="49" charset="-122"/>
                <a:ea typeface="黑体" panose="02010609060101010101" pitchFamily="49" charset="-122"/>
              </a:rPr>
              <a:t>方法的适用问题</a:t>
            </a:r>
            <a:endParaRPr lang="zh-CN" altLang="en-US" sz="280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2534" name="Rectangle 3"/>
          <p:cNvSpPr>
            <a:spLocks noGrp="1" noChangeArrowheads="1"/>
          </p:cNvSpPr>
          <p:nvPr>
            <p:ph type="body" idx="4294967295"/>
          </p:nvPr>
        </p:nvSpPr>
        <p:spPr>
          <a:xfrm>
            <a:off x="1050925" y="1273175"/>
            <a:ext cx="8093075" cy="4979988"/>
          </a:xfrm>
        </p:spPr>
        <p:txBody>
          <a:bodyPr>
            <a:normAutofit/>
          </a:bodyPr>
          <a:lstStyle/>
          <a:p>
            <a:pPr eaLnBrk="1" hangingPunct="1">
              <a:lnSpc>
                <a:spcPct val="90000"/>
              </a:lnSpc>
            </a:pPr>
            <a:r>
              <a:rPr lang="zh-CN" altLang="en-US" sz="2490" b="1" dirty="0"/>
              <a:t>适用问题的</a:t>
            </a:r>
            <a:r>
              <a:rPr lang="zh-CN" altLang="en-US" sz="2490" b="1" dirty="0" smtClean="0"/>
              <a:t>特征</a:t>
            </a:r>
            <a:endParaRPr lang="en-US" altLang="zh-CN" sz="2490" b="1" dirty="0" smtClean="0"/>
          </a:p>
          <a:p>
            <a:pPr lvl="1">
              <a:lnSpc>
                <a:spcPct val="120000"/>
              </a:lnSpc>
            </a:pPr>
            <a:r>
              <a:rPr lang="zh-CN" altLang="en-US" sz="2135" b="1" dirty="0"/>
              <a:t>实例由</a:t>
            </a:r>
            <a:r>
              <a:rPr lang="zh-CN" altLang="en-US" sz="2135" b="1" dirty="0">
                <a:latin typeface="Arial" panose="020B0604020202020204" pitchFamily="34" charset="0"/>
              </a:rPr>
              <a:t>“</a:t>
            </a:r>
            <a:r>
              <a:rPr lang="zh-CN" altLang="en-US" sz="2135" b="1" dirty="0"/>
              <a:t>属性</a:t>
            </a:r>
            <a:r>
              <a:rPr lang="en-US" altLang="zh-CN" sz="2135" b="1" dirty="0"/>
              <a:t>-</a:t>
            </a:r>
            <a:r>
              <a:rPr lang="zh-CN" altLang="en-US" sz="2135" b="1" dirty="0"/>
              <a:t>值</a:t>
            </a:r>
            <a:r>
              <a:rPr lang="zh-CN" altLang="en-US" sz="2135" b="1" dirty="0">
                <a:latin typeface="Arial" panose="020B0604020202020204" pitchFamily="34" charset="0"/>
              </a:rPr>
              <a:t>”</a:t>
            </a:r>
            <a:r>
              <a:rPr lang="zh-CN" altLang="en-US" sz="2135" b="1" dirty="0"/>
              <a:t>对表示</a:t>
            </a:r>
            <a:r>
              <a:rPr lang="zh-CN" altLang="en-US" sz="2135" dirty="0"/>
              <a:t>（传统的</a:t>
            </a:r>
            <a:r>
              <a:rPr lang="zh-CN" altLang="en-US" sz="2135" b="1" dirty="0">
                <a:solidFill>
                  <a:srgbClr val="0000FF"/>
                </a:solidFill>
              </a:rPr>
              <a:t>数据库记录属性</a:t>
            </a:r>
            <a:r>
              <a:rPr lang="zh-CN" altLang="en-US" sz="2135" dirty="0"/>
              <a:t>）</a:t>
            </a:r>
            <a:endParaRPr lang="zh-CN" altLang="en-US" sz="2135" dirty="0"/>
          </a:p>
          <a:p>
            <a:pPr lvl="1">
              <a:lnSpc>
                <a:spcPct val="120000"/>
              </a:lnSpc>
            </a:pPr>
            <a:r>
              <a:rPr lang="zh-CN" altLang="en-US" sz="2135" dirty="0"/>
              <a:t>目标函数具有离散的输出值</a:t>
            </a:r>
            <a:endParaRPr lang="zh-CN" altLang="en-US" sz="2135" dirty="0"/>
          </a:p>
          <a:p>
            <a:pPr lvl="1">
              <a:lnSpc>
                <a:spcPct val="120000"/>
              </a:lnSpc>
            </a:pPr>
            <a:r>
              <a:rPr lang="zh-CN" altLang="en-US" sz="2135" b="1" dirty="0"/>
              <a:t>可能需要析取的描述</a:t>
            </a:r>
            <a:endParaRPr lang="zh-CN" altLang="en-US" sz="2135" b="1" dirty="0"/>
          </a:p>
          <a:p>
            <a:pPr lvl="1">
              <a:lnSpc>
                <a:spcPct val="120000"/>
              </a:lnSpc>
            </a:pPr>
            <a:r>
              <a:rPr lang="zh-CN" altLang="en-US" sz="2135" dirty="0"/>
              <a:t>训练数据可以包含错误</a:t>
            </a:r>
            <a:r>
              <a:rPr lang="en-US" altLang="zh-CN" sz="2135" dirty="0"/>
              <a:t>/</a:t>
            </a:r>
            <a:r>
              <a:rPr lang="zh-CN" altLang="en-US" sz="2135" b="1" dirty="0"/>
              <a:t>训练数据可以包含缺少属性值的实例</a:t>
            </a:r>
            <a:endParaRPr lang="zh-CN" altLang="en-US" sz="2135" b="1" dirty="0"/>
          </a:p>
          <a:p>
            <a:pPr eaLnBrk="1" hangingPunct="1">
              <a:lnSpc>
                <a:spcPct val="90000"/>
              </a:lnSpc>
            </a:pPr>
            <a:r>
              <a:rPr lang="zh-CN" altLang="en-US" sz="2490" b="1" dirty="0" smtClean="0"/>
              <a:t>问题</a:t>
            </a:r>
            <a:r>
              <a:rPr lang="zh-CN" altLang="en-US" sz="2490" b="1" dirty="0"/>
              <a:t>举例</a:t>
            </a:r>
            <a:endParaRPr lang="zh-CN" altLang="en-US" sz="2490" b="1" dirty="0"/>
          </a:p>
          <a:p>
            <a:pPr lvl="1" eaLnBrk="1" hangingPunct="1">
              <a:lnSpc>
                <a:spcPct val="120000"/>
              </a:lnSpc>
            </a:pPr>
            <a:r>
              <a:rPr lang="zh-CN" altLang="en-US" sz="2135" b="1" dirty="0"/>
              <a:t>根据疾病分类患者</a:t>
            </a:r>
            <a:r>
              <a:rPr lang="en-US" altLang="zh-CN" sz="2135" b="1" dirty="0"/>
              <a:t>/</a:t>
            </a:r>
            <a:r>
              <a:rPr lang="zh-CN" altLang="en-US" sz="2135" b="1" dirty="0"/>
              <a:t>根据起因分类设备故障</a:t>
            </a:r>
            <a:endParaRPr lang="zh-CN" altLang="en-US" sz="2135" b="1" dirty="0"/>
          </a:p>
          <a:p>
            <a:pPr lvl="1" eaLnBrk="1" hangingPunct="1">
              <a:lnSpc>
                <a:spcPct val="120000"/>
              </a:lnSpc>
            </a:pPr>
            <a:r>
              <a:rPr lang="zh-CN" altLang="en-US" sz="2135" b="1" dirty="0"/>
              <a:t>根据拖欠支付的可能性</a:t>
            </a:r>
            <a:r>
              <a:rPr lang="zh-CN" altLang="en-US" sz="2135" b="1" dirty="0">
                <a:solidFill>
                  <a:srgbClr val="0000FF"/>
                </a:solidFill>
              </a:rPr>
              <a:t>分类贷款申请</a:t>
            </a:r>
            <a:r>
              <a:rPr lang="en-US" altLang="zh-CN" sz="2135" b="1" dirty="0"/>
              <a:t>(</a:t>
            </a:r>
            <a:r>
              <a:rPr lang="zh-CN" altLang="en-US" sz="2135" b="1" dirty="0"/>
              <a:t>是否拒绝</a:t>
            </a:r>
            <a:r>
              <a:rPr lang="en-US" altLang="zh-CN" sz="2135" b="1" dirty="0"/>
              <a:t>)</a:t>
            </a:r>
            <a:endParaRPr lang="en-US" altLang="zh-CN" sz="2135" b="1" dirty="0"/>
          </a:p>
          <a:p>
            <a:pPr eaLnBrk="1" hangingPunct="1">
              <a:lnSpc>
                <a:spcPct val="90000"/>
              </a:lnSpc>
            </a:pPr>
            <a:r>
              <a:rPr lang="zh-CN" altLang="en-US" sz="2490" b="1" dirty="0" smtClean="0"/>
              <a:t>分类</a:t>
            </a:r>
            <a:r>
              <a:rPr lang="zh-CN" altLang="en-US" sz="2490" b="1" dirty="0"/>
              <a:t>问题</a:t>
            </a:r>
            <a:endParaRPr lang="zh-CN" altLang="en-US" sz="2490" b="1" dirty="0"/>
          </a:p>
          <a:p>
            <a:pPr lvl="1" eaLnBrk="1" hangingPunct="1">
              <a:lnSpc>
                <a:spcPct val="90000"/>
              </a:lnSpc>
            </a:pPr>
            <a:r>
              <a:rPr lang="zh-CN" altLang="en-US" sz="2135" b="1" dirty="0"/>
              <a:t>核心任务是把新</a:t>
            </a:r>
            <a:r>
              <a:rPr lang="en-US" altLang="zh-CN" sz="2135" b="1" dirty="0"/>
              <a:t>(</a:t>
            </a:r>
            <a:r>
              <a:rPr lang="zh-CN" altLang="en-US" sz="2135" b="1" dirty="0"/>
              <a:t>旧</a:t>
            </a:r>
            <a:r>
              <a:rPr lang="en-US" altLang="zh-CN" sz="2135" b="1" dirty="0"/>
              <a:t>)</a:t>
            </a:r>
            <a:r>
              <a:rPr lang="zh-CN" altLang="en-US" sz="2135" b="1" dirty="0"/>
              <a:t>样例分派到各可能的离散值对应的类别</a:t>
            </a:r>
            <a:endParaRPr lang="zh-CN" altLang="en-US" sz="2135"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84" name="Text Box 8"/>
          <p:cNvSpPr txBox="1">
            <a:spLocks noChangeArrowheads="1"/>
          </p:cNvSpPr>
          <p:nvPr/>
        </p:nvSpPr>
        <p:spPr bwMode="auto">
          <a:xfrm>
            <a:off x="379730" y="27107"/>
            <a:ext cx="60003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cs typeface="+mj-cs"/>
              </a:rPr>
              <a:t>ID3</a:t>
            </a:r>
            <a:r>
              <a:rPr lang="zh-CN" altLang="en-US" sz="2800" dirty="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cs typeface="+mj-cs"/>
              </a:rPr>
              <a:t>算法实际</a:t>
            </a:r>
            <a:r>
              <a:rPr lang="zh-CN" altLang="en-US" sz="2800" dirty="0" smtClean="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cs typeface="+mj-cs"/>
              </a:rPr>
              <a:t>应用</a:t>
            </a:r>
            <a:r>
              <a:rPr lang="en-US" altLang="zh-CN" dirty="0" smtClean="0">
                <a:solidFill>
                  <a:schemeClr val="bg1"/>
                </a:solidFill>
              </a:rPr>
              <a:t>-----</a:t>
            </a:r>
            <a:r>
              <a:rPr lang="zh-CN" altLang="en-US" sz="2400" dirty="0" smtClean="0">
                <a:solidFill>
                  <a:schemeClr val="bg1"/>
                </a:solidFill>
              </a:rPr>
              <a:t>在</a:t>
            </a:r>
            <a:r>
              <a:rPr lang="zh-CN" altLang="en-US" sz="2400" dirty="0">
                <a:solidFill>
                  <a:schemeClr val="bg1"/>
                </a:solidFill>
              </a:rPr>
              <a:t>电信行业应用</a:t>
            </a:r>
            <a:r>
              <a:rPr lang="zh-CN" altLang="en-US" sz="2400" dirty="0" smtClean="0">
                <a:solidFill>
                  <a:schemeClr val="bg1"/>
                </a:solidFill>
              </a:rPr>
              <a:t>实例</a:t>
            </a:r>
            <a:endParaRPr lang="zh-CN" altLang="en-US" sz="2400" dirty="0">
              <a:solidFill>
                <a:schemeClr val="bg1"/>
              </a:solidFill>
            </a:endParaRPr>
          </a:p>
        </p:txBody>
      </p:sp>
      <p:sp>
        <p:nvSpPr>
          <p:cNvPr id="894985" name="Text Box 9"/>
          <p:cNvSpPr txBox="1">
            <a:spLocks noChangeArrowheads="1"/>
          </p:cNvSpPr>
          <p:nvPr/>
        </p:nvSpPr>
        <p:spPr bwMode="auto">
          <a:xfrm>
            <a:off x="379730" y="1099823"/>
            <a:ext cx="843136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0" dirty="0"/>
              <a:t>        </a:t>
            </a:r>
            <a:r>
              <a:rPr lang="zh-CN" altLang="en-US" sz="2000" b="0" dirty="0"/>
              <a:t>通过</a:t>
            </a:r>
            <a:r>
              <a:rPr lang="en-US" altLang="zh-CN" sz="2000" b="0" dirty="0"/>
              <a:t>ID3</a:t>
            </a:r>
            <a:r>
              <a:rPr lang="zh-CN" altLang="en-US" sz="2000" b="0" dirty="0"/>
              <a:t>算法来实现客户流失的预警分析，找出客户流失</a:t>
            </a:r>
            <a:r>
              <a:rPr lang="zh-CN" altLang="en-US" sz="2000" b="0" dirty="0" smtClean="0"/>
              <a:t>的特征</a:t>
            </a:r>
            <a:r>
              <a:rPr lang="zh-CN" altLang="en-US" sz="2000" b="0" dirty="0"/>
              <a:t>，以帮助电信公司有针对性地改善客户关系，避免客户</a:t>
            </a:r>
            <a:r>
              <a:rPr lang="zh-CN" altLang="en-US" sz="2000" b="0" dirty="0" smtClean="0"/>
              <a:t>流失</a:t>
            </a:r>
            <a:r>
              <a:rPr lang="zh-CN" altLang="en-US" sz="2000" dirty="0"/>
              <a:t>。</a:t>
            </a:r>
            <a:r>
              <a:rPr lang="zh-CN" altLang="en-US" sz="2000" b="0" dirty="0" smtClean="0"/>
              <a:t>利用</a:t>
            </a:r>
            <a:r>
              <a:rPr lang="zh-CN" altLang="en-US" sz="2000" b="0" dirty="0"/>
              <a:t>决策树方法进行数据挖掘，一般有如下步骤：</a:t>
            </a:r>
            <a:r>
              <a:rPr lang="zh-CN" altLang="en-US" sz="2000" b="0" dirty="0" smtClean="0">
                <a:solidFill>
                  <a:srgbClr val="CC0099"/>
                </a:solidFill>
              </a:rPr>
              <a:t>数据预处理</a:t>
            </a:r>
            <a:r>
              <a:rPr lang="zh-CN" altLang="en-US" sz="2000" b="0" dirty="0">
                <a:solidFill>
                  <a:srgbClr val="CC0099"/>
                </a:solidFill>
              </a:rPr>
              <a:t>、决策树挖掘操作</a:t>
            </a:r>
            <a:r>
              <a:rPr lang="zh-CN" altLang="en-US" sz="2000" b="0" dirty="0"/>
              <a:t>，模式评估和应用。 </a:t>
            </a:r>
            <a:endParaRPr lang="zh-CN" altLang="en-US" sz="2000" b="0" dirty="0"/>
          </a:p>
        </p:txBody>
      </p:sp>
      <p:sp>
        <p:nvSpPr>
          <p:cNvPr id="8" name="Text Box 9"/>
          <p:cNvSpPr txBox="1">
            <a:spLocks noChangeArrowheads="1"/>
          </p:cNvSpPr>
          <p:nvPr/>
        </p:nvSpPr>
        <p:spPr bwMode="auto">
          <a:xfrm>
            <a:off x="379730" y="2594996"/>
            <a:ext cx="862756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0" dirty="0"/>
              <a:t>数据预处理</a:t>
            </a:r>
            <a:endParaRPr lang="zh-CN" altLang="en-US" sz="2000" b="0" dirty="0"/>
          </a:p>
          <a:p>
            <a:r>
              <a:rPr lang="zh-CN" altLang="en-US" sz="2000" b="0" dirty="0"/>
              <a:t>        数据挖掘的处理对象是大量的数据，这些数据一般存储在</a:t>
            </a:r>
            <a:r>
              <a:rPr lang="zh-CN" altLang="en-US" sz="2000" b="0" dirty="0" smtClean="0"/>
              <a:t>数据库系统</a:t>
            </a:r>
            <a:r>
              <a:rPr lang="zh-CN" altLang="en-US" sz="2000" dirty="0"/>
              <a:t>中，是</a:t>
            </a:r>
            <a:r>
              <a:rPr lang="zh-CN" altLang="en-US" sz="2000" b="0" dirty="0"/>
              <a:t>长期积累</a:t>
            </a:r>
            <a:r>
              <a:rPr lang="zh-CN" altLang="en-US" sz="2000" b="0" dirty="0" smtClean="0"/>
              <a:t>的结果</a:t>
            </a:r>
            <a:r>
              <a:rPr lang="zh-CN" altLang="en-US" sz="2000" b="0" dirty="0"/>
              <a:t>。但往往不适合直接挖掘，需要做数据的预处理工作，</a:t>
            </a:r>
            <a:r>
              <a:rPr lang="zh-CN" altLang="en-US" sz="2000" b="0" dirty="0" smtClean="0"/>
              <a:t>一般包括</a:t>
            </a:r>
            <a:r>
              <a:rPr lang="zh-CN" altLang="en-US" sz="2000" b="0" dirty="0"/>
              <a:t>数据的选择</a:t>
            </a:r>
            <a:r>
              <a:rPr lang="en-US" altLang="zh-CN" sz="2000" b="0" dirty="0"/>
              <a:t>(</a:t>
            </a:r>
            <a:r>
              <a:rPr lang="zh-CN" altLang="en-US" sz="2000" b="0" dirty="0"/>
              <a:t>选择相关的数据</a:t>
            </a:r>
            <a:r>
              <a:rPr lang="en-US" altLang="zh-CN" sz="2000" b="0" dirty="0"/>
              <a:t>)</a:t>
            </a:r>
            <a:r>
              <a:rPr lang="zh-CN" altLang="en-US" sz="2000" b="0" dirty="0"/>
              <a:t>、净化</a:t>
            </a:r>
            <a:r>
              <a:rPr lang="en-US" altLang="zh-CN" sz="2000" b="0" dirty="0"/>
              <a:t>(</a:t>
            </a:r>
            <a:r>
              <a:rPr lang="zh-CN" altLang="en-US" sz="2000" b="0" dirty="0"/>
              <a:t>消除冗余数据</a:t>
            </a:r>
            <a:r>
              <a:rPr lang="en-US" altLang="zh-CN" sz="2000" b="0" dirty="0"/>
              <a:t>)</a:t>
            </a:r>
            <a:r>
              <a:rPr lang="zh-CN" altLang="en-US" sz="2000" b="0" dirty="0"/>
              <a:t>、转换</a:t>
            </a:r>
            <a:r>
              <a:rPr lang="zh-CN" altLang="en-US" sz="2000" b="0" dirty="0" smtClean="0"/>
              <a:t>、归约</a:t>
            </a:r>
            <a:r>
              <a:rPr lang="zh-CN" altLang="en-US" sz="2000" b="0" dirty="0"/>
              <a:t>等。数据预处理工作准备是否充分，对于挖掘算法的效率</a:t>
            </a:r>
            <a:r>
              <a:rPr lang="zh-CN" altLang="en-US" sz="2000" b="0" dirty="0" smtClean="0"/>
              <a:t>乃至</a:t>
            </a:r>
            <a:r>
              <a:rPr lang="zh-CN" altLang="en-US" sz="2000" b="0" dirty="0"/>
              <a:t>正确性都有关键性的影响。</a:t>
            </a:r>
            <a:endParaRPr lang="zh-CN" altLang="en-US" sz="2000" b="0" dirty="0"/>
          </a:p>
          <a:p>
            <a:r>
              <a:rPr lang="zh-CN" altLang="en-US" sz="2000" b="0" dirty="0"/>
              <a:t>      该公司经过多年的电脑化管理，已有大量的客户个人基本</a:t>
            </a:r>
            <a:r>
              <a:rPr lang="zh-CN" altLang="en-US" sz="2000" b="0" dirty="0" smtClean="0"/>
              <a:t>信息</a:t>
            </a:r>
            <a:r>
              <a:rPr lang="en-US" altLang="zh-CN" sz="2000" b="0" dirty="0" smtClean="0"/>
              <a:t>(</a:t>
            </a:r>
            <a:r>
              <a:rPr lang="zh-CN" altLang="en-US" sz="2000" b="0" dirty="0"/>
              <a:t>文中简称为客户信息表</a:t>
            </a:r>
            <a:r>
              <a:rPr lang="en-US" altLang="zh-CN" sz="2000" b="0" dirty="0"/>
              <a:t>)</a:t>
            </a:r>
            <a:r>
              <a:rPr lang="zh-CN" altLang="en-US" sz="2000" b="0" dirty="0"/>
              <a:t>。在客户信息表中，有很多属性，如</a:t>
            </a:r>
            <a:r>
              <a:rPr lang="zh-CN" altLang="en-US" sz="2000" b="0" dirty="0" smtClean="0"/>
              <a:t>姓名用户</a:t>
            </a:r>
            <a:r>
              <a:rPr lang="zh-CN" altLang="en-US" sz="2000" b="0" dirty="0"/>
              <a:t>号码、用户标识、用户身份证号码</a:t>
            </a:r>
            <a:r>
              <a:rPr lang="en-US" altLang="zh-CN" sz="2000" b="0" dirty="0"/>
              <a:t>(</a:t>
            </a:r>
            <a:r>
              <a:rPr lang="zh-CN" altLang="en-US" sz="2000" b="0" dirty="0"/>
              <a:t>转化为年龄</a:t>
            </a:r>
            <a:r>
              <a:rPr lang="en-US" altLang="zh-CN" sz="2000" b="0" dirty="0"/>
              <a:t>)</a:t>
            </a:r>
            <a:r>
              <a:rPr lang="zh-CN" altLang="en-US" sz="2000" b="0" dirty="0"/>
              <a:t>、在网</a:t>
            </a:r>
            <a:r>
              <a:rPr lang="zh-CN" altLang="en-US" sz="2000" b="0" dirty="0" smtClean="0"/>
              <a:t>时间（</a:t>
            </a:r>
            <a:r>
              <a:rPr lang="zh-CN" altLang="en-US" sz="2000" b="0" dirty="0"/>
              <a:t>竣工时间）、地址、职业、用户类别、客户流失（用户状态</a:t>
            </a:r>
            <a:r>
              <a:rPr lang="zh-CN" altLang="en-US" sz="2000" b="0" dirty="0" smtClean="0"/>
              <a:t>）等等</a:t>
            </a:r>
            <a:r>
              <a:rPr lang="zh-CN" altLang="en-US" sz="2000" b="0" dirty="0"/>
              <a:t>，数据准备时必须除掉表中一些不必要的属性，一般可采用</a:t>
            </a:r>
            <a:r>
              <a:rPr lang="zh-CN" altLang="en-US" sz="2000" b="0" dirty="0" smtClean="0"/>
              <a:t>面向</a:t>
            </a:r>
            <a:r>
              <a:rPr lang="zh-CN" altLang="en-US" sz="2000" b="0" dirty="0"/>
              <a:t>属性的归纳等方法去掉不相关或弱相关属性。 </a:t>
            </a:r>
            <a:endParaRPr lang="zh-CN" altLang="en-US" sz="2000" b="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mj-ea"/>
              </a:rPr>
              <a:t>分类算法的应用</a:t>
            </a:r>
            <a:r>
              <a:rPr lang="en-US" altLang="zh-CN" dirty="0" smtClean="0">
                <a:latin typeface="+mj-ea"/>
              </a:rPr>
              <a:t>——</a:t>
            </a:r>
            <a:r>
              <a:rPr lang="zh-CN" altLang="en-US" dirty="0">
                <a:latin typeface="+mj-ea"/>
              </a:rPr>
              <a:t>电信</a:t>
            </a:r>
            <a:endParaRPr lang="zh-CN" altLang="en-US" dirty="0">
              <a:latin typeface="+mj-ea"/>
            </a:endParaRPr>
          </a:p>
        </p:txBody>
      </p:sp>
      <p:sp>
        <p:nvSpPr>
          <p:cNvPr id="3" name="内容占位符 2"/>
          <p:cNvSpPr>
            <a:spLocks noGrp="1"/>
          </p:cNvSpPr>
          <p:nvPr>
            <p:ph idx="1"/>
          </p:nvPr>
        </p:nvSpPr>
        <p:spPr/>
        <p:txBody>
          <a:bodyPr>
            <a:normAutofit/>
          </a:bodyPr>
          <a:lstStyle/>
          <a:p>
            <a:pPr>
              <a:defRPr/>
            </a:pPr>
            <a:r>
              <a:rPr lang="zh-CN" altLang="en-US" dirty="0">
                <a:latin typeface="+mj-ea"/>
                <a:ea typeface="+mj-ea"/>
              </a:rPr>
              <a:t>经典应用</a:t>
            </a:r>
            <a:r>
              <a:rPr lang="en-US" altLang="zh-CN" dirty="0">
                <a:latin typeface="+mj-ea"/>
                <a:ea typeface="+mj-ea"/>
              </a:rPr>
              <a:t>——</a:t>
            </a:r>
            <a:r>
              <a:rPr lang="zh-CN" altLang="en-US" b="1" dirty="0">
                <a:latin typeface="+mj-ea"/>
                <a:ea typeface="+mj-ea"/>
              </a:rPr>
              <a:t>电信</a:t>
            </a:r>
            <a:r>
              <a:rPr lang="zh-CN" altLang="en-US" dirty="0">
                <a:latin typeface="+mj-ea"/>
                <a:ea typeface="+mj-ea"/>
              </a:rPr>
              <a:t>运营商、银行、保险公司等会员制公司的</a:t>
            </a:r>
            <a:r>
              <a:rPr lang="zh-CN" altLang="en-US" b="1" dirty="0">
                <a:latin typeface="+mj-ea"/>
                <a:ea typeface="+mj-ea"/>
              </a:rPr>
              <a:t>客户流失分析</a:t>
            </a:r>
            <a:r>
              <a:rPr lang="zh-CN" altLang="en-US" dirty="0" smtClean="0">
                <a:latin typeface="+mj-ea"/>
                <a:ea typeface="+mj-ea"/>
              </a:rPr>
              <a:t>：</a:t>
            </a:r>
            <a:endParaRPr lang="en-US" altLang="zh-CN" dirty="0" smtClean="0">
              <a:latin typeface="+mj-ea"/>
              <a:ea typeface="+mj-ea"/>
            </a:endParaRPr>
          </a:p>
          <a:p>
            <a:pPr lvl="1">
              <a:defRPr/>
            </a:pPr>
            <a:r>
              <a:rPr lang="zh-CN" altLang="en-US" dirty="0" smtClean="0">
                <a:latin typeface="+mj-ea"/>
                <a:ea typeface="+mj-ea"/>
              </a:rPr>
              <a:t>通过</a:t>
            </a:r>
            <a:r>
              <a:rPr lang="zh-CN" altLang="en-US" b="1" dirty="0">
                <a:latin typeface="+mj-ea"/>
                <a:ea typeface="+mj-ea"/>
              </a:rPr>
              <a:t>客户消费数据</a:t>
            </a:r>
            <a:r>
              <a:rPr lang="zh-CN" altLang="en-US" dirty="0">
                <a:latin typeface="+mj-ea"/>
                <a:ea typeface="+mj-ea"/>
              </a:rPr>
              <a:t>、客户致电呼叫中心的通话（例如打电话</a:t>
            </a:r>
            <a:r>
              <a:rPr lang="zh-CN" altLang="en-US" dirty="0" smtClean="0">
                <a:latin typeface="+mj-ea"/>
                <a:ea typeface="+mj-ea"/>
              </a:rPr>
              <a:t>进行投诉或威胁要更换运营商）</a:t>
            </a:r>
            <a:r>
              <a:rPr lang="zh-CN" altLang="en-US" dirty="0">
                <a:latin typeface="+mj-ea"/>
                <a:ea typeface="+mj-ea"/>
              </a:rPr>
              <a:t>、</a:t>
            </a:r>
            <a:r>
              <a:rPr lang="zh-CN" altLang="en-US" dirty="0" smtClean="0">
                <a:latin typeface="+mj-ea"/>
                <a:ea typeface="+mj-ea"/>
              </a:rPr>
              <a:t>微</a:t>
            </a:r>
            <a:r>
              <a:rPr lang="zh-CN" altLang="en-US" dirty="0">
                <a:latin typeface="+mj-ea"/>
                <a:ea typeface="+mj-ea"/>
              </a:rPr>
              <a:t>博上的</a:t>
            </a:r>
            <a:r>
              <a:rPr lang="zh-CN" altLang="en-US" dirty="0" smtClean="0">
                <a:latin typeface="+mj-ea"/>
                <a:ea typeface="+mj-ea"/>
              </a:rPr>
              <a:t>帖子和在搜索引擎上的搜索记录（比如关于“如何取消与中国电信的合约”），</a:t>
            </a:r>
            <a:r>
              <a:rPr lang="zh-CN" altLang="en-US" dirty="0">
                <a:latin typeface="+mj-ea"/>
                <a:ea typeface="+mj-ea"/>
              </a:rPr>
              <a:t>预测哪些客户可能要</a:t>
            </a:r>
            <a:r>
              <a:rPr lang="zh-CN" altLang="en-US" b="1" dirty="0">
                <a:latin typeface="+mj-ea"/>
                <a:ea typeface="+mj-ea"/>
              </a:rPr>
              <a:t>离网</a:t>
            </a:r>
            <a:r>
              <a:rPr lang="zh-CN" altLang="en-US" dirty="0">
                <a:latin typeface="+mj-ea"/>
                <a:ea typeface="+mj-ea"/>
              </a:rPr>
              <a:t>或取消账号</a:t>
            </a:r>
            <a:r>
              <a:rPr lang="zh-CN" altLang="en-US" dirty="0" smtClean="0">
                <a:latin typeface="+mj-ea"/>
                <a:ea typeface="+mj-ea"/>
              </a:rPr>
              <a:t>。</a:t>
            </a:r>
            <a:endParaRPr lang="en-US" altLang="zh-CN" dirty="0" smtClean="0">
              <a:latin typeface="+mj-ea"/>
              <a:ea typeface="+mj-ea"/>
            </a:endParaRPr>
          </a:p>
          <a:p>
            <a:pPr lvl="1">
              <a:defRPr/>
            </a:pPr>
            <a:r>
              <a:rPr lang="zh-CN" altLang="en-US" dirty="0" smtClean="0">
                <a:latin typeface="+mj-ea"/>
                <a:ea typeface="+mj-ea"/>
              </a:rPr>
              <a:t>运营商可以</a:t>
            </a:r>
            <a:r>
              <a:rPr lang="zh-CN" altLang="en-US" dirty="0">
                <a:latin typeface="+mj-ea"/>
                <a:ea typeface="+mj-ea"/>
              </a:rPr>
              <a:t>对可能流失的顾客采取打折促销等措施</a:t>
            </a:r>
            <a:r>
              <a:rPr lang="zh-CN" altLang="en-US" dirty="0" smtClean="0">
                <a:latin typeface="+mj-ea"/>
                <a:ea typeface="+mj-ea"/>
              </a:rPr>
              <a:t>。</a:t>
            </a:r>
            <a:endParaRPr lang="en-US" altLang="zh-CN" dirty="0">
              <a:latin typeface="+mj-ea"/>
              <a:ea typeface="+mj-ea"/>
            </a:endParaRPr>
          </a:p>
        </p:txBody>
      </p:sp>
    </p:spTree>
  </p:cSld>
  <p:clrMapOvr>
    <a:masterClrMapping/>
  </p:clrMapOvr>
  <p:transition spd="slow">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31" name="Rectangle 7"/>
          <p:cNvSpPr>
            <a:spLocks noChangeArrowheads="1"/>
          </p:cNvSpPr>
          <p:nvPr/>
        </p:nvSpPr>
        <p:spPr bwMode="auto">
          <a:xfrm>
            <a:off x="861653" y="840037"/>
            <a:ext cx="80021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000" b="0" dirty="0"/>
              <a:t>属性删除：将有大量不同取值且无概化操作符的属性或者可用</a:t>
            </a:r>
            <a:r>
              <a:rPr lang="zh-CN" altLang="en-US" sz="2000" b="0" dirty="0" smtClean="0"/>
              <a:t>其它</a:t>
            </a:r>
            <a:r>
              <a:rPr lang="zh-CN" altLang="en-US" sz="2000" b="0" dirty="0"/>
              <a:t>属性来代替它的较高层概念的那些属性删除。比如客户信息</a:t>
            </a:r>
            <a:r>
              <a:rPr lang="zh-CN" altLang="en-US" sz="2000" b="0" dirty="0" smtClean="0"/>
              <a:t>表中</a:t>
            </a:r>
            <a:r>
              <a:rPr lang="zh-CN" altLang="en-US" sz="2000" b="0" dirty="0"/>
              <a:t>的用户标识、身份证号码等，它们的取值太多且无法在该取</a:t>
            </a:r>
            <a:r>
              <a:rPr lang="zh-CN" altLang="en-US" sz="2000" b="0" dirty="0" smtClean="0"/>
              <a:t>值域</a:t>
            </a:r>
            <a:r>
              <a:rPr lang="zh-CN" altLang="en-US" sz="2000" b="0" dirty="0"/>
              <a:t>内找到概化操作符，应将其删除，得到表</a:t>
            </a:r>
            <a:r>
              <a:rPr lang="en-US" altLang="zh-CN" sz="2000" b="0" dirty="0"/>
              <a:t>1</a:t>
            </a:r>
            <a:r>
              <a:rPr lang="zh-CN" altLang="en-US" sz="2000" b="0" dirty="0"/>
              <a:t>。</a:t>
            </a:r>
            <a:r>
              <a:rPr lang="zh-CN" altLang="en-US" sz="2000" dirty="0"/>
              <a:t> </a:t>
            </a:r>
            <a:endParaRPr lang="zh-CN" altLang="en-US" sz="2000" dirty="0"/>
          </a:p>
        </p:txBody>
      </p:sp>
      <p:sp>
        <p:nvSpPr>
          <p:cNvPr id="897032" name="Rectangle 8"/>
          <p:cNvSpPr>
            <a:spLocks noChangeArrowheads="1"/>
          </p:cNvSpPr>
          <p:nvPr/>
        </p:nvSpPr>
        <p:spPr bwMode="auto">
          <a:xfrm>
            <a:off x="0" y="2297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b="0">
              <a:ea typeface="宋体" panose="02010600030101010101" pitchFamily="2" charset="-122"/>
            </a:endParaRPr>
          </a:p>
        </p:txBody>
      </p:sp>
      <p:graphicFrame>
        <p:nvGraphicFramePr>
          <p:cNvPr id="10" name="Group 156"/>
          <p:cNvGraphicFramePr>
            <a:graphicFrameLocks noGrp="1"/>
          </p:cNvGraphicFramePr>
          <p:nvPr/>
        </p:nvGraphicFramePr>
        <p:xfrm>
          <a:off x="1676142" y="2125296"/>
          <a:ext cx="6107677" cy="2635536"/>
        </p:xfrm>
        <a:graphic>
          <a:graphicData uri="http://schemas.openxmlformats.org/drawingml/2006/table">
            <a:tbl>
              <a:tblPr/>
              <a:tblGrid>
                <a:gridCol w="507627"/>
                <a:gridCol w="736529"/>
                <a:gridCol w="912920"/>
                <a:gridCol w="1043530"/>
                <a:gridCol w="912920"/>
                <a:gridCol w="1040836"/>
                <a:gridCol w="953315"/>
              </a:tblGrid>
              <a:tr h="346067">
                <a:tc gridSpan="7">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表</a:t>
                      </a: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  </a:t>
                      </a: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客户信息表</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r>
              <a:tr h="309911">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年龄</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学历</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职业</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缴费方式</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在网时长</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费用变化率</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客户流失</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大学</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公务员</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托收</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47</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工人</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9</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26</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研究生</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公务员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充值卡</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YES</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大学</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公务员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5</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2.91%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初中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工人</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无业人员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充值卡</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100%</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YES</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82794">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初中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无业人员</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9</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矩形 1"/>
          <p:cNvSpPr/>
          <p:nvPr/>
        </p:nvSpPr>
        <p:spPr>
          <a:xfrm>
            <a:off x="861653" y="4832124"/>
            <a:ext cx="7736656" cy="1938992"/>
          </a:xfrm>
          <a:prstGeom prst="rect">
            <a:avLst/>
          </a:prstGeom>
        </p:spPr>
        <p:txBody>
          <a:bodyPr wrap="square">
            <a:spAutoFit/>
          </a:bodyPr>
          <a:lstStyle/>
          <a:p>
            <a:r>
              <a:rPr lang="zh-CN" altLang="en-US" sz="2000" dirty="0"/>
              <a:t>属性概化：用属性概化阈值控制技术沿属性概念分层上卷或下钻进行概化。文化程度分为</a:t>
            </a:r>
            <a:r>
              <a:rPr lang="en-US" altLang="zh-CN" sz="2000" dirty="0"/>
              <a:t>3</a:t>
            </a:r>
            <a:r>
              <a:rPr lang="zh-CN" altLang="en-US" sz="2000" dirty="0"/>
              <a:t>类：</a:t>
            </a:r>
            <a:r>
              <a:rPr lang="en-US" altLang="zh-CN" sz="2000" dirty="0"/>
              <a:t>W1</a:t>
            </a:r>
            <a:r>
              <a:rPr lang="zh-CN" altLang="en-US" sz="2000" dirty="0"/>
              <a:t>初中以下</a:t>
            </a:r>
            <a:r>
              <a:rPr lang="en-US" altLang="zh-CN" sz="2000" dirty="0"/>
              <a:t>(</a:t>
            </a:r>
            <a:r>
              <a:rPr lang="zh-CN" altLang="en-US" sz="2000" dirty="0"/>
              <a:t>含初中</a:t>
            </a:r>
            <a:r>
              <a:rPr lang="en-US" altLang="zh-CN" sz="2000" dirty="0"/>
              <a:t>)</a:t>
            </a:r>
            <a:r>
              <a:rPr lang="zh-CN" altLang="en-US" sz="2000" dirty="0"/>
              <a:t>，</a:t>
            </a:r>
            <a:r>
              <a:rPr lang="en-US" altLang="zh-CN" sz="2000" dirty="0"/>
              <a:t>W2</a:t>
            </a:r>
            <a:r>
              <a:rPr lang="zh-CN" altLang="en-US" sz="2000" dirty="0"/>
              <a:t>高中</a:t>
            </a:r>
            <a:r>
              <a:rPr lang="en-US" altLang="zh-CN" sz="2000" dirty="0"/>
              <a:t>(</a:t>
            </a:r>
            <a:r>
              <a:rPr lang="zh-CN" altLang="en-US" sz="2000" dirty="0"/>
              <a:t>含中专</a:t>
            </a:r>
            <a:r>
              <a:rPr lang="en-US" altLang="zh-CN" sz="2000" dirty="0"/>
              <a:t>)</a:t>
            </a:r>
            <a:r>
              <a:rPr lang="zh-CN" altLang="en-US" sz="2000" dirty="0"/>
              <a:t>，</a:t>
            </a:r>
            <a:r>
              <a:rPr lang="en-US" altLang="zh-CN" sz="2000" dirty="0"/>
              <a:t>W3</a:t>
            </a:r>
            <a:r>
              <a:rPr lang="zh-CN" altLang="en-US" sz="2000" dirty="0"/>
              <a:t>大学</a:t>
            </a:r>
            <a:r>
              <a:rPr lang="en-US" altLang="zh-CN" sz="2000" dirty="0"/>
              <a:t>(</a:t>
            </a:r>
            <a:r>
              <a:rPr lang="zh-CN" altLang="en-US" sz="2000" dirty="0"/>
              <a:t>专科、本科及以上</a:t>
            </a:r>
            <a:r>
              <a:rPr lang="en-US" altLang="zh-CN" sz="2000" dirty="0"/>
              <a:t>)</a:t>
            </a:r>
            <a:r>
              <a:rPr lang="zh-CN" altLang="en-US" sz="2000" dirty="0"/>
              <a:t>；职业类别：按工作性质来分共分</a:t>
            </a:r>
            <a:r>
              <a:rPr lang="en-US" altLang="zh-CN" sz="2000" dirty="0"/>
              <a:t>3</a:t>
            </a:r>
            <a:r>
              <a:rPr lang="zh-CN" altLang="en-US" sz="2000" dirty="0"/>
              <a:t>类：</a:t>
            </a:r>
            <a:r>
              <a:rPr lang="en-US" altLang="zh-CN" sz="2000" dirty="0"/>
              <a:t>Z1</a:t>
            </a:r>
            <a:r>
              <a:rPr lang="zh-CN" altLang="en-US" sz="2000" dirty="0"/>
              <a:t>一</a:t>
            </a:r>
            <a:r>
              <a:rPr lang="en-US" altLang="zh-CN" sz="2000" dirty="0"/>
              <a:t>Z3</a:t>
            </a:r>
            <a:r>
              <a:rPr lang="zh-CN" altLang="en-US" sz="2000" dirty="0"/>
              <a:t>；缴费方式：托收：</a:t>
            </a:r>
            <a:r>
              <a:rPr lang="en-US" altLang="zh-CN" sz="2000" dirty="0"/>
              <a:t>T1,</a:t>
            </a:r>
            <a:r>
              <a:rPr lang="zh-CN" altLang="en-US" sz="2000" dirty="0"/>
              <a:t>营业厅缴费：</a:t>
            </a:r>
            <a:r>
              <a:rPr lang="en-US" altLang="zh-CN" sz="2000" dirty="0"/>
              <a:t>T2,</a:t>
            </a:r>
            <a:r>
              <a:rPr lang="zh-CN" altLang="en-US" sz="2000" dirty="0"/>
              <a:t>充值卡：</a:t>
            </a:r>
            <a:r>
              <a:rPr lang="en-US" altLang="zh-CN" sz="2000" dirty="0"/>
              <a:t>T3</a:t>
            </a:r>
            <a:r>
              <a:rPr lang="zh-CN" altLang="en-US" sz="2000" dirty="0" smtClean="0"/>
              <a:t>。</a:t>
            </a:r>
            <a:r>
              <a:rPr lang="zh-CN" altLang="en-US" sz="2000" dirty="0"/>
              <a:t>客户费用变化率为</a:t>
            </a:r>
            <a:r>
              <a:rPr lang="en-US" altLang="zh-CN" sz="2000" dirty="0" smtClean="0"/>
              <a:t>100%</a:t>
            </a:r>
            <a:r>
              <a:rPr lang="zh-CN" altLang="en-US" sz="2000" dirty="0" smtClean="0"/>
              <a:t>为</a:t>
            </a:r>
            <a:r>
              <a:rPr lang="en-US" altLang="zh-CN" sz="2000" dirty="0" smtClean="0"/>
              <a:t>F3</a:t>
            </a:r>
            <a:r>
              <a:rPr lang="zh-CN" altLang="en-US" sz="2000" dirty="0" smtClean="0"/>
              <a:t>；</a:t>
            </a:r>
            <a:r>
              <a:rPr lang="zh-CN" altLang="en-US" sz="2000" dirty="0"/>
              <a:t>而费用变化率低于</a:t>
            </a:r>
            <a:r>
              <a:rPr lang="en-US" altLang="zh-CN" sz="2000" dirty="0"/>
              <a:t>30%</a:t>
            </a:r>
            <a:r>
              <a:rPr lang="zh-CN" altLang="en-US" sz="2000" dirty="0" smtClean="0"/>
              <a:t>的为</a:t>
            </a:r>
            <a:r>
              <a:rPr lang="en-US" altLang="zh-CN" sz="2000" dirty="0" smtClean="0"/>
              <a:t>F1</a:t>
            </a:r>
            <a:r>
              <a:rPr lang="zh-CN" altLang="en-US" sz="2000" dirty="0" smtClean="0"/>
              <a:t>；费用</a:t>
            </a:r>
            <a:r>
              <a:rPr lang="zh-CN" altLang="en-US" sz="2000" dirty="0"/>
              <a:t>变化率在</a:t>
            </a:r>
            <a:r>
              <a:rPr lang="en-US" altLang="zh-CN" sz="2000" dirty="0"/>
              <a:t>30%</a:t>
            </a:r>
            <a:r>
              <a:rPr lang="zh-CN" altLang="en-US" sz="2000" dirty="0"/>
              <a:t>～</a:t>
            </a:r>
            <a:r>
              <a:rPr lang="en-US" altLang="zh-CN" sz="2000" dirty="0"/>
              <a:t>99%</a:t>
            </a:r>
            <a:r>
              <a:rPr lang="zh-CN" altLang="en-US" sz="2000" dirty="0" smtClean="0"/>
              <a:t>的为</a:t>
            </a:r>
            <a:r>
              <a:rPr lang="en-US" altLang="zh-CN" sz="2000" dirty="0" smtClean="0"/>
              <a:t>F2</a:t>
            </a:r>
            <a:r>
              <a:rPr lang="zh-CN" altLang="en-US" sz="2000" dirty="0" smtClean="0"/>
              <a:t>。</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9245" name="Group 173"/>
          <p:cNvGraphicFramePr>
            <a:graphicFrameLocks noGrp="1"/>
          </p:cNvGraphicFramePr>
          <p:nvPr/>
        </p:nvGraphicFramePr>
        <p:xfrm>
          <a:off x="3274142" y="3656545"/>
          <a:ext cx="5274649" cy="2674204"/>
        </p:xfrm>
        <a:graphic>
          <a:graphicData uri="http://schemas.openxmlformats.org/drawingml/2006/table">
            <a:tbl>
              <a:tblPr/>
              <a:tblGrid>
                <a:gridCol w="635108"/>
                <a:gridCol w="636359"/>
                <a:gridCol w="635108"/>
                <a:gridCol w="762630"/>
                <a:gridCol w="762630"/>
                <a:gridCol w="890152"/>
                <a:gridCol w="952662"/>
              </a:tblGrid>
              <a:tr h="296764">
                <a:tc gridSpan="7">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表</a:t>
                      </a: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  </a:t>
                      </a: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转化后的客户信息表</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r>
              <a:tr h="41523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年龄</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学历</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职业</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缴费方式</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开户时间</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费用变化率</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客户流失</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Z1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Z2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Z1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YES</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Z1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Z2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Z3</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YES</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2548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W1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Z3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 name="Group 156"/>
          <p:cNvGraphicFramePr>
            <a:graphicFrameLocks noGrp="1"/>
          </p:cNvGraphicFramePr>
          <p:nvPr/>
        </p:nvGraphicFramePr>
        <p:xfrm>
          <a:off x="425860" y="482346"/>
          <a:ext cx="5974941" cy="2880288"/>
        </p:xfrm>
        <a:graphic>
          <a:graphicData uri="http://schemas.openxmlformats.org/drawingml/2006/table">
            <a:tbl>
              <a:tblPr/>
              <a:tblGrid>
                <a:gridCol w="496595"/>
                <a:gridCol w="720523"/>
                <a:gridCol w="893080"/>
                <a:gridCol w="1020851"/>
                <a:gridCol w="893080"/>
                <a:gridCol w="1018216"/>
                <a:gridCol w="932596"/>
              </a:tblGrid>
              <a:tr h="378205">
                <a:tc gridSpan="7">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表</a:t>
                      </a: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  </a:t>
                      </a:r>
                      <a:r>
                        <a:rPr kumimoji="1"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客户信息表</a:t>
                      </a:r>
                      <a:endParaRPr kumimoji="1"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r>
              <a:tr h="338691">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年龄</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学历</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职业</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缴费方式</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在网时长</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费用变化率</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客户流失</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大学</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公务员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托收</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47</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工人</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9</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26</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研究生</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公务员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充值卡</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YES</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大学</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公务员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2.91%</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初中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工人</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42</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无业人员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充值卡</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100%</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YES</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a:noFill/>
                    </a:lnB>
                    <a:lnTlToBr>
                      <a:noFill/>
                    </a:lnTlToBr>
                    <a:lnBlToTr>
                      <a:noFill/>
                    </a:lnBlToTr>
                    <a:noFill/>
                  </a:tcPr>
                </a:tc>
              </a:tr>
              <a:tr h="309056">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68</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初中</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无业人员</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营业厅缴费</a:t>
                      </a:r>
                      <a:endParaRPr kumimoji="1"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9</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a:t>
                      </a:r>
                      <a:endParaRPr kumimoji="1"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NO</a:t>
                      </a:r>
                      <a:endParaRPr kumimoji="1"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0165" name="Group 69"/>
          <p:cNvGrpSpPr/>
          <p:nvPr/>
        </p:nvGrpSpPr>
        <p:grpSpPr bwMode="auto">
          <a:xfrm>
            <a:off x="1116013" y="391139"/>
            <a:ext cx="6696075" cy="4392613"/>
            <a:chOff x="930" y="1162"/>
            <a:chExt cx="4218" cy="2767"/>
          </a:xfrm>
        </p:grpSpPr>
        <p:grpSp>
          <p:nvGrpSpPr>
            <p:cNvPr id="900100" name="Group 4"/>
            <p:cNvGrpSpPr/>
            <p:nvPr/>
          </p:nvGrpSpPr>
          <p:grpSpPr bwMode="auto">
            <a:xfrm>
              <a:off x="930" y="1162"/>
              <a:ext cx="4218" cy="2767"/>
              <a:chOff x="0" y="0"/>
              <a:chExt cx="7200" cy="5299"/>
            </a:xfrm>
          </p:grpSpPr>
          <p:sp>
            <p:nvSpPr>
              <p:cNvPr id="900101" name="AutoShape 5"/>
              <p:cNvSpPr>
                <a:spLocks noChangeAspect="1" noChangeArrowheads="1"/>
              </p:cNvSpPr>
              <p:nvPr/>
            </p:nvSpPr>
            <p:spPr bwMode="auto">
              <a:xfrm>
                <a:off x="0" y="0"/>
                <a:ext cx="7200" cy="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0102" name="Line 6"/>
              <p:cNvSpPr>
                <a:spLocks noChangeShapeType="1"/>
              </p:cNvSpPr>
              <p:nvPr/>
            </p:nvSpPr>
            <p:spPr bwMode="auto">
              <a:xfrm flipH="1">
                <a:off x="2243" y="638"/>
                <a:ext cx="1044" cy="6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03" name="Line 7"/>
              <p:cNvSpPr>
                <a:spLocks noChangeShapeType="1"/>
              </p:cNvSpPr>
              <p:nvPr/>
            </p:nvSpPr>
            <p:spPr bwMode="auto">
              <a:xfrm>
                <a:off x="3874" y="619"/>
                <a:ext cx="1109"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00104" name="Group 8"/>
              <p:cNvGrpSpPr/>
              <p:nvPr/>
            </p:nvGrpSpPr>
            <p:grpSpPr bwMode="auto">
              <a:xfrm>
                <a:off x="4852" y="1223"/>
                <a:ext cx="630" cy="471"/>
                <a:chOff x="0" y="0"/>
                <a:chExt cx="629" cy="471"/>
              </a:xfrm>
            </p:grpSpPr>
            <p:sp>
              <p:nvSpPr>
                <p:cNvPr id="900105" name="Oval 9"/>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06" name="Text Box 10"/>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YES</a:t>
                  </a:r>
                  <a:endParaRPr lang="en-US" altLang="zh-CN"/>
                </a:p>
              </p:txBody>
            </p:sp>
          </p:grpSp>
          <p:grpSp>
            <p:nvGrpSpPr>
              <p:cNvPr id="900107" name="Group 11"/>
              <p:cNvGrpSpPr/>
              <p:nvPr/>
            </p:nvGrpSpPr>
            <p:grpSpPr bwMode="auto">
              <a:xfrm>
                <a:off x="1878" y="1223"/>
                <a:ext cx="629" cy="471"/>
                <a:chOff x="0" y="0"/>
                <a:chExt cx="629" cy="471"/>
              </a:xfrm>
            </p:grpSpPr>
            <p:sp>
              <p:nvSpPr>
                <p:cNvPr id="900108" name="Oval 12"/>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09" name="Text Box 13"/>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NO</a:t>
                  </a:r>
                  <a:endParaRPr lang="en-US" altLang="zh-CN"/>
                </a:p>
              </p:txBody>
            </p:sp>
          </p:grpSp>
          <p:sp>
            <p:nvSpPr>
              <p:cNvPr id="900110" name="Line 14"/>
              <p:cNvSpPr>
                <a:spLocks noChangeShapeType="1"/>
              </p:cNvSpPr>
              <p:nvPr/>
            </p:nvSpPr>
            <p:spPr bwMode="auto">
              <a:xfrm>
                <a:off x="3600" y="543"/>
                <a:ext cx="0"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11" name="Text Box 15"/>
              <p:cNvSpPr txBox="1">
                <a:spLocks noChangeArrowheads="1"/>
              </p:cNvSpPr>
              <p:nvPr/>
            </p:nvSpPr>
            <p:spPr bwMode="auto">
              <a:xfrm>
                <a:off x="3130" y="1239"/>
                <a:ext cx="940" cy="407"/>
              </a:xfrm>
              <a:prstGeom prst="rect">
                <a:avLst/>
              </a:prstGeom>
              <a:solidFill>
                <a:srgbClr val="FFFFFF"/>
              </a:solidFill>
              <a:ln w="9525">
                <a:solidFill>
                  <a:srgbClr val="000000"/>
                </a:solidFill>
                <a:miter lim="800000"/>
              </a:ln>
            </p:spPr>
            <p:txBody>
              <a:bodyPr/>
              <a:lstStyle/>
              <a:p>
                <a:pPr algn="just"/>
                <a:r>
                  <a:rPr lang="zh-CN" altLang="en-US" sz="1000" b="0">
                    <a:solidFill>
                      <a:srgbClr val="000000"/>
                    </a:solidFill>
                    <a:ea typeface="宋体" panose="02010600030101010101" pitchFamily="2" charset="-122"/>
                  </a:rPr>
                  <a:t>年  龄</a:t>
                </a:r>
                <a:endParaRPr lang="zh-CN" altLang="en-US"/>
              </a:p>
            </p:txBody>
          </p:sp>
          <p:sp>
            <p:nvSpPr>
              <p:cNvPr id="900112" name="Line 16"/>
              <p:cNvSpPr>
                <a:spLocks noChangeShapeType="1"/>
              </p:cNvSpPr>
              <p:nvPr/>
            </p:nvSpPr>
            <p:spPr bwMode="auto">
              <a:xfrm>
                <a:off x="3757" y="1630"/>
                <a:ext cx="1408"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13" name="Text Box 17"/>
              <p:cNvSpPr txBox="1">
                <a:spLocks noChangeArrowheads="1"/>
              </p:cNvSpPr>
              <p:nvPr/>
            </p:nvSpPr>
            <p:spPr bwMode="auto">
              <a:xfrm>
                <a:off x="4696" y="2312"/>
                <a:ext cx="952" cy="406"/>
              </a:xfrm>
              <a:prstGeom prst="rect">
                <a:avLst/>
              </a:prstGeom>
              <a:solidFill>
                <a:srgbClr val="FFFFFF"/>
              </a:solidFill>
              <a:ln w="9525">
                <a:solidFill>
                  <a:srgbClr val="000000"/>
                </a:solidFill>
                <a:miter lim="800000"/>
              </a:ln>
            </p:spPr>
            <p:txBody>
              <a:bodyPr/>
              <a:lstStyle/>
              <a:p>
                <a:pPr algn="just"/>
                <a:r>
                  <a:rPr lang="zh-CN" altLang="en-US" sz="1000" b="0">
                    <a:solidFill>
                      <a:srgbClr val="000000"/>
                    </a:solidFill>
                    <a:ea typeface="宋体" panose="02010600030101010101" pitchFamily="2" charset="-122"/>
                  </a:rPr>
                  <a:t>职  业</a:t>
                </a:r>
                <a:endParaRPr lang="zh-CN" altLang="en-US"/>
              </a:p>
            </p:txBody>
          </p:sp>
          <p:sp>
            <p:nvSpPr>
              <p:cNvPr id="900114" name="Line 18"/>
              <p:cNvSpPr>
                <a:spLocks noChangeShapeType="1"/>
              </p:cNvSpPr>
              <p:nvPr/>
            </p:nvSpPr>
            <p:spPr bwMode="auto">
              <a:xfrm>
                <a:off x="3600" y="1630"/>
                <a:ext cx="0"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00115" name="Group 19"/>
              <p:cNvGrpSpPr/>
              <p:nvPr/>
            </p:nvGrpSpPr>
            <p:grpSpPr bwMode="auto">
              <a:xfrm>
                <a:off x="1878" y="4484"/>
                <a:ext cx="628" cy="471"/>
                <a:chOff x="0" y="0"/>
                <a:chExt cx="629" cy="471"/>
              </a:xfrm>
            </p:grpSpPr>
            <p:sp>
              <p:nvSpPr>
                <p:cNvPr id="900116" name="Oval 20"/>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17" name="Text Box 21"/>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YES</a:t>
                  </a:r>
                  <a:endParaRPr lang="en-US" altLang="zh-CN"/>
                </a:p>
              </p:txBody>
            </p:sp>
          </p:grpSp>
          <p:sp>
            <p:nvSpPr>
              <p:cNvPr id="900118" name="Line 22"/>
              <p:cNvSpPr>
                <a:spLocks noChangeShapeType="1"/>
              </p:cNvSpPr>
              <p:nvPr/>
            </p:nvSpPr>
            <p:spPr bwMode="auto">
              <a:xfrm flipH="1">
                <a:off x="2035" y="1630"/>
                <a:ext cx="1252" cy="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19" name="Text Box 23"/>
              <p:cNvSpPr txBox="1">
                <a:spLocks noChangeArrowheads="1"/>
              </p:cNvSpPr>
              <p:nvPr/>
            </p:nvSpPr>
            <p:spPr bwMode="auto">
              <a:xfrm>
                <a:off x="1461" y="2371"/>
                <a:ext cx="1096" cy="407"/>
              </a:xfrm>
              <a:prstGeom prst="rect">
                <a:avLst/>
              </a:prstGeom>
              <a:solidFill>
                <a:srgbClr val="FFFFFF"/>
              </a:solidFill>
              <a:ln w="9525">
                <a:solidFill>
                  <a:srgbClr val="000000"/>
                </a:solidFill>
                <a:miter lim="800000"/>
              </a:ln>
            </p:spPr>
            <p:txBody>
              <a:bodyPr/>
              <a:lstStyle/>
              <a:p>
                <a:pPr algn="just"/>
                <a:r>
                  <a:rPr lang="zh-CN" altLang="en-US" sz="1000" b="0">
                    <a:solidFill>
                      <a:srgbClr val="000000"/>
                    </a:solidFill>
                    <a:ea typeface="宋体" panose="02010600030101010101" pitchFamily="2" charset="-122"/>
                  </a:rPr>
                  <a:t>缴费方式</a:t>
                </a:r>
                <a:endParaRPr lang="zh-CN" altLang="en-US"/>
              </a:p>
            </p:txBody>
          </p:sp>
          <p:sp>
            <p:nvSpPr>
              <p:cNvPr id="900120" name="Line 24"/>
              <p:cNvSpPr>
                <a:spLocks noChangeShapeType="1"/>
              </p:cNvSpPr>
              <p:nvPr/>
            </p:nvSpPr>
            <p:spPr bwMode="auto">
              <a:xfrm>
                <a:off x="5165" y="2717"/>
                <a:ext cx="626"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21" name="Line 25"/>
              <p:cNvSpPr>
                <a:spLocks noChangeShapeType="1"/>
              </p:cNvSpPr>
              <p:nvPr/>
            </p:nvSpPr>
            <p:spPr bwMode="auto">
              <a:xfrm>
                <a:off x="5165" y="2717"/>
                <a:ext cx="1"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22" name="Line 26"/>
              <p:cNvSpPr>
                <a:spLocks noChangeShapeType="1"/>
              </p:cNvSpPr>
              <p:nvPr/>
            </p:nvSpPr>
            <p:spPr bwMode="auto">
              <a:xfrm flipH="1">
                <a:off x="4461" y="2717"/>
                <a:ext cx="704" cy="72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00123" name="Group 27"/>
              <p:cNvGrpSpPr/>
              <p:nvPr/>
            </p:nvGrpSpPr>
            <p:grpSpPr bwMode="auto">
              <a:xfrm>
                <a:off x="4852" y="3397"/>
                <a:ext cx="629" cy="470"/>
                <a:chOff x="0" y="0"/>
                <a:chExt cx="629" cy="471"/>
              </a:xfrm>
            </p:grpSpPr>
            <p:sp>
              <p:nvSpPr>
                <p:cNvPr id="900124" name="Oval 28"/>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25" name="Text Box 29"/>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YES</a:t>
                  </a:r>
                  <a:endParaRPr lang="en-US" altLang="zh-CN"/>
                </a:p>
              </p:txBody>
            </p:sp>
          </p:grpSp>
          <p:grpSp>
            <p:nvGrpSpPr>
              <p:cNvPr id="900126" name="Group 30"/>
              <p:cNvGrpSpPr/>
              <p:nvPr/>
            </p:nvGrpSpPr>
            <p:grpSpPr bwMode="auto">
              <a:xfrm>
                <a:off x="952" y="3337"/>
                <a:ext cx="629" cy="471"/>
                <a:chOff x="0" y="0"/>
                <a:chExt cx="629" cy="471"/>
              </a:xfrm>
            </p:grpSpPr>
            <p:sp>
              <p:nvSpPr>
                <p:cNvPr id="900127" name="Oval 31"/>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28" name="Text Box 32"/>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YES</a:t>
                  </a:r>
                  <a:endParaRPr lang="en-US" altLang="zh-CN"/>
                </a:p>
              </p:txBody>
            </p:sp>
          </p:grpSp>
          <p:grpSp>
            <p:nvGrpSpPr>
              <p:cNvPr id="900129" name="Group 33"/>
              <p:cNvGrpSpPr/>
              <p:nvPr/>
            </p:nvGrpSpPr>
            <p:grpSpPr bwMode="auto">
              <a:xfrm>
                <a:off x="5596" y="3433"/>
                <a:ext cx="629" cy="471"/>
                <a:chOff x="0" y="0"/>
                <a:chExt cx="629" cy="471"/>
              </a:xfrm>
            </p:grpSpPr>
            <p:sp>
              <p:nvSpPr>
                <p:cNvPr id="900130" name="Oval 34"/>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31" name="Text Box 35"/>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NO</a:t>
                  </a:r>
                  <a:endParaRPr lang="en-US" altLang="zh-CN"/>
                </a:p>
              </p:txBody>
            </p:sp>
          </p:grpSp>
          <p:grpSp>
            <p:nvGrpSpPr>
              <p:cNvPr id="900132" name="Group 36"/>
              <p:cNvGrpSpPr/>
              <p:nvPr/>
            </p:nvGrpSpPr>
            <p:grpSpPr bwMode="auto">
              <a:xfrm>
                <a:off x="3287" y="2310"/>
                <a:ext cx="629" cy="471"/>
                <a:chOff x="0" y="0"/>
                <a:chExt cx="629" cy="471"/>
              </a:xfrm>
            </p:grpSpPr>
            <p:sp>
              <p:nvSpPr>
                <p:cNvPr id="900133" name="Oval 37"/>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34" name="Text Box 38"/>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200" b="0">
                      <a:solidFill>
                        <a:srgbClr val="000000"/>
                      </a:solidFill>
                      <a:ea typeface="宋体" panose="02010600030101010101" pitchFamily="2" charset="-122"/>
                    </a:rPr>
                    <a:t>YSES</a:t>
                  </a:r>
                  <a:endParaRPr lang="en-US" altLang="zh-CN" sz="1200"/>
                </a:p>
              </p:txBody>
            </p:sp>
          </p:grpSp>
          <p:grpSp>
            <p:nvGrpSpPr>
              <p:cNvPr id="900135" name="Group 39"/>
              <p:cNvGrpSpPr/>
              <p:nvPr/>
            </p:nvGrpSpPr>
            <p:grpSpPr bwMode="auto">
              <a:xfrm>
                <a:off x="1722" y="3397"/>
                <a:ext cx="628" cy="471"/>
                <a:chOff x="0" y="0"/>
                <a:chExt cx="629" cy="471"/>
              </a:xfrm>
            </p:grpSpPr>
            <p:sp>
              <p:nvSpPr>
                <p:cNvPr id="900136" name="Oval 40"/>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37" name="Text Box 41"/>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NO</a:t>
                  </a:r>
                  <a:endParaRPr lang="en-US" altLang="zh-CN"/>
                </a:p>
              </p:txBody>
            </p:sp>
          </p:grpSp>
          <p:grpSp>
            <p:nvGrpSpPr>
              <p:cNvPr id="900138" name="Group 42"/>
              <p:cNvGrpSpPr/>
              <p:nvPr/>
            </p:nvGrpSpPr>
            <p:grpSpPr bwMode="auto">
              <a:xfrm>
                <a:off x="4031" y="3380"/>
                <a:ext cx="629" cy="471"/>
                <a:chOff x="0" y="0"/>
                <a:chExt cx="629" cy="471"/>
              </a:xfrm>
            </p:grpSpPr>
            <p:sp>
              <p:nvSpPr>
                <p:cNvPr id="900139" name="Oval 43"/>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40" name="Text Box 44"/>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NO</a:t>
                  </a:r>
                  <a:endParaRPr lang="en-US" altLang="zh-CN"/>
                </a:p>
              </p:txBody>
            </p:sp>
          </p:grpSp>
          <p:sp>
            <p:nvSpPr>
              <p:cNvPr id="900141" name="Line 45"/>
              <p:cNvSpPr>
                <a:spLocks noChangeShapeType="1"/>
              </p:cNvSpPr>
              <p:nvPr/>
            </p:nvSpPr>
            <p:spPr bwMode="auto">
              <a:xfrm flipH="1">
                <a:off x="1266" y="2767"/>
                <a:ext cx="677" cy="61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42" name="Line 46"/>
              <p:cNvSpPr>
                <a:spLocks noChangeShapeType="1"/>
              </p:cNvSpPr>
              <p:nvPr/>
            </p:nvSpPr>
            <p:spPr bwMode="auto">
              <a:xfrm>
                <a:off x="1996" y="2780"/>
                <a:ext cx="666" cy="6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43" name="Line 47"/>
              <p:cNvSpPr>
                <a:spLocks noChangeShapeType="1"/>
              </p:cNvSpPr>
              <p:nvPr/>
            </p:nvSpPr>
            <p:spPr bwMode="auto">
              <a:xfrm>
                <a:off x="1970" y="2751"/>
                <a:ext cx="1"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44" name="Text Box 48"/>
              <p:cNvSpPr txBox="1">
                <a:spLocks noChangeArrowheads="1"/>
              </p:cNvSpPr>
              <p:nvPr/>
            </p:nvSpPr>
            <p:spPr bwMode="auto">
              <a:xfrm>
                <a:off x="2296" y="3394"/>
                <a:ext cx="1006" cy="408"/>
              </a:xfrm>
              <a:prstGeom prst="rect">
                <a:avLst/>
              </a:prstGeom>
              <a:solidFill>
                <a:srgbClr val="FFFFFF"/>
              </a:solidFill>
              <a:ln w="9525">
                <a:solidFill>
                  <a:srgbClr val="000000"/>
                </a:solidFill>
                <a:miter lim="800000"/>
              </a:ln>
            </p:spPr>
            <p:txBody>
              <a:bodyPr/>
              <a:lstStyle/>
              <a:p>
                <a:pPr algn="just"/>
                <a:r>
                  <a:rPr lang="zh-CN" altLang="en-US" sz="1000" b="0">
                    <a:solidFill>
                      <a:srgbClr val="000000"/>
                    </a:solidFill>
                    <a:ea typeface="宋体" panose="02010600030101010101" pitchFamily="2" charset="-122"/>
                  </a:rPr>
                  <a:t>在网时长</a:t>
                </a:r>
                <a:endParaRPr lang="zh-CN" altLang="en-US"/>
              </a:p>
            </p:txBody>
          </p:sp>
          <p:sp>
            <p:nvSpPr>
              <p:cNvPr id="900145" name="Line 49"/>
              <p:cNvSpPr>
                <a:spLocks noChangeShapeType="1"/>
              </p:cNvSpPr>
              <p:nvPr/>
            </p:nvSpPr>
            <p:spPr bwMode="auto">
              <a:xfrm>
                <a:off x="2935" y="3792"/>
                <a:ext cx="352" cy="69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0146" name="Line 50"/>
              <p:cNvSpPr>
                <a:spLocks noChangeShapeType="1"/>
              </p:cNvSpPr>
              <p:nvPr/>
            </p:nvSpPr>
            <p:spPr bwMode="auto">
              <a:xfrm flipH="1">
                <a:off x="2191" y="3804"/>
                <a:ext cx="626" cy="6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00147" name="Group 51"/>
              <p:cNvGrpSpPr/>
              <p:nvPr/>
            </p:nvGrpSpPr>
            <p:grpSpPr bwMode="auto">
              <a:xfrm>
                <a:off x="3130" y="4484"/>
                <a:ext cx="629" cy="472"/>
                <a:chOff x="0" y="0"/>
                <a:chExt cx="629" cy="471"/>
              </a:xfrm>
            </p:grpSpPr>
            <p:sp>
              <p:nvSpPr>
                <p:cNvPr id="900148" name="Oval 52"/>
                <p:cNvSpPr>
                  <a:spLocks noChangeArrowheads="1"/>
                </p:cNvSpPr>
                <p:nvPr/>
              </p:nvSpPr>
              <p:spPr bwMode="auto">
                <a:xfrm>
                  <a:off x="27" y="0"/>
                  <a:ext cx="470" cy="471"/>
                </a:xfrm>
                <a:prstGeom prst="ellipse">
                  <a:avLst/>
                </a:prstGeom>
                <a:solidFill>
                  <a:srgbClr val="FFFFFF"/>
                </a:solidFill>
                <a:ln w="9525">
                  <a:solidFill>
                    <a:srgbClr val="000000"/>
                  </a:solidFill>
                  <a:round/>
                </a:ln>
              </p:spPr>
              <p:txBody>
                <a:bodyPr/>
                <a:lstStyle/>
                <a:p>
                  <a:endParaRPr lang="zh-CN" altLang="en-US"/>
                </a:p>
              </p:txBody>
            </p:sp>
            <p:sp>
              <p:nvSpPr>
                <p:cNvPr id="900149" name="Text Box 53"/>
                <p:cNvSpPr txBox="1">
                  <a:spLocks noChangeArrowheads="1"/>
                </p:cNvSpPr>
                <p:nvPr/>
              </p:nvSpPr>
              <p:spPr bwMode="auto">
                <a:xfrm>
                  <a:off x="0" y="40"/>
                  <a:ext cx="62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ea typeface="宋体" panose="02010600030101010101" pitchFamily="2" charset="-122"/>
                    </a:rPr>
                    <a:t>NO</a:t>
                  </a:r>
                  <a:endParaRPr lang="en-US" altLang="zh-CN"/>
                </a:p>
              </p:txBody>
            </p:sp>
          </p:grpSp>
          <p:sp>
            <p:nvSpPr>
              <p:cNvPr id="900150" name="Text Box 54"/>
              <p:cNvSpPr txBox="1">
                <a:spLocks noChangeArrowheads="1"/>
              </p:cNvSpPr>
              <p:nvPr/>
            </p:nvSpPr>
            <p:spPr bwMode="auto">
              <a:xfrm>
                <a:off x="2530" y="758"/>
                <a:ext cx="470"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F1</a:t>
                </a:r>
                <a:endParaRPr lang="en-US" altLang="zh-CN"/>
              </a:p>
            </p:txBody>
          </p:sp>
          <p:sp>
            <p:nvSpPr>
              <p:cNvPr id="900151" name="Text Box 55"/>
              <p:cNvSpPr txBox="1">
                <a:spLocks noChangeArrowheads="1"/>
              </p:cNvSpPr>
              <p:nvPr/>
            </p:nvSpPr>
            <p:spPr bwMode="auto">
              <a:xfrm>
                <a:off x="3429" y="714"/>
                <a:ext cx="472"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F2</a:t>
                </a:r>
                <a:endParaRPr lang="en-US" altLang="zh-CN"/>
              </a:p>
            </p:txBody>
          </p:sp>
          <p:sp>
            <p:nvSpPr>
              <p:cNvPr id="900152" name="Text Box 56"/>
              <p:cNvSpPr txBox="1">
                <a:spLocks noChangeArrowheads="1"/>
              </p:cNvSpPr>
              <p:nvPr/>
            </p:nvSpPr>
            <p:spPr bwMode="auto">
              <a:xfrm>
                <a:off x="4070" y="679"/>
                <a:ext cx="469"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F3</a:t>
                </a:r>
                <a:endParaRPr lang="en-US" altLang="zh-CN"/>
              </a:p>
            </p:txBody>
          </p:sp>
          <p:sp>
            <p:nvSpPr>
              <p:cNvPr id="900153" name="Text Box 57"/>
              <p:cNvSpPr txBox="1">
                <a:spLocks noChangeArrowheads="1"/>
              </p:cNvSpPr>
              <p:nvPr/>
            </p:nvSpPr>
            <p:spPr bwMode="auto">
              <a:xfrm>
                <a:off x="2504" y="1766"/>
                <a:ext cx="469"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N1</a:t>
                </a:r>
                <a:endParaRPr lang="en-US" altLang="zh-CN"/>
              </a:p>
            </p:txBody>
          </p:sp>
          <p:sp>
            <p:nvSpPr>
              <p:cNvPr id="900154" name="Text Box 58"/>
              <p:cNvSpPr txBox="1">
                <a:spLocks noChangeArrowheads="1"/>
              </p:cNvSpPr>
              <p:nvPr/>
            </p:nvSpPr>
            <p:spPr bwMode="auto">
              <a:xfrm>
                <a:off x="3365" y="1807"/>
                <a:ext cx="469"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N2</a:t>
                </a:r>
                <a:endParaRPr lang="en-US" altLang="zh-CN"/>
              </a:p>
            </p:txBody>
          </p:sp>
          <p:sp>
            <p:nvSpPr>
              <p:cNvPr id="900155" name="Text Box 59"/>
              <p:cNvSpPr txBox="1">
                <a:spLocks noChangeArrowheads="1"/>
              </p:cNvSpPr>
              <p:nvPr/>
            </p:nvSpPr>
            <p:spPr bwMode="auto">
              <a:xfrm>
                <a:off x="4239" y="1781"/>
                <a:ext cx="469"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N3</a:t>
                </a:r>
                <a:endParaRPr lang="en-US" altLang="zh-CN"/>
              </a:p>
            </p:txBody>
          </p:sp>
          <p:sp>
            <p:nvSpPr>
              <p:cNvPr id="900156" name="Text Box 60"/>
              <p:cNvSpPr txBox="1">
                <a:spLocks noChangeArrowheads="1"/>
              </p:cNvSpPr>
              <p:nvPr/>
            </p:nvSpPr>
            <p:spPr bwMode="auto">
              <a:xfrm>
                <a:off x="2152" y="2936"/>
                <a:ext cx="468" cy="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T1</a:t>
                </a:r>
                <a:endParaRPr lang="en-US" altLang="zh-CN"/>
              </a:p>
            </p:txBody>
          </p:sp>
          <p:sp>
            <p:nvSpPr>
              <p:cNvPr id="900157" name="Text Box 61"/>
              <p:cNvSpPr txBox="1">
                <a:spLocks noChangeArrowheads="1"/>
              </p:cNvSpPr>
              <p:nvPr/>
            </p:nvSpPr>
            <p:spPr bwMode="auto">
              <a:xfrm>
                <a:off x="1722" y="2945"/>
                <a:ext cx="468"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T2</a:t>
                </a:r>
                <a:endParaRPr lang="en-US" altLang="zh-CN"/>
              </a:p>
            </p:txBody>
          </p:sp>
          <p:sp>
            <p:nvSpPr>
              <p:cNvPr id="900158" name="Text Box 62"/>
              <p:cNvSpPr txBox="1">
                <a:spLocks noChangeArrowheads="1"/>
              </p:cNvSpPr>
              <p:nvPr/>
            </p:nvSpPr>
            <p:spPr bwMode="auto">
              <a:xfrm>
                <a:off x="1303" y="2918"/>
                <a:ext cx="469"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T3</a:t>
                </a:r>
                <a:endParaRPr lang="en-US" altLang="zh-CN"/>
              </a:p>
            </p:txBody>
          </p:sp>
          <p:sp>
            <p:nvSpPr>
              <p:cNvPr id="900159" name="Text Box 63"/>
              <p:cNvSpPr txBox="1">
                <a:spLocks noChangeArrowheads="1"/>
              </p:cNvSpPr>
              <p:nvPr/>
            </p:nvSpPr>
            <p:spPr bwMode="auto">
              <a:xfrm>
                <a:off x="5310" y="2939"/>
                <a:ext cx="466"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Z1</a:t>
                </a:r>
                <a:endParaRPr lang="en-US" altLang="zh-CN"/>
              </a:p>
            </p:txBody>
          </p:sp>
          <p:sp>
            <p:nvSpPr>
              <p:cNvPr id="900160" name="Text Box 64"/>
              <p:cNvSpPr txBox="1">
                <a:spLocks noChangeArrowheads="1"/>
              </p:cNvSpPr>
              <p:nvPr/>
            </p:nvSpPr>
            <p:spPr bwMode="auto">
              <a:xfrm>
                <a:off x="4930" y="2914"/>
                <a:ext cx="468"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Z2</a:t>
                </a:r>
                <a:endParaRPr lang="en-US" altLang="zh-CN"/>
              </a:p>
            </p:txBody>
          </p:sp>
          <p:sp>
            <p:nvSpPr>
              <p:cNvPr id="900161" name="Text Box 65"/>
              <p:cNvSpPr txBox="1">
                <a:spLocks noChangeArrowheads="1"/>
              </p:cNvSpPr>
              <p:nvPr/>
            </p:nvSpPr>
            <p:spPr bwMode="auto">
              <a:xfrm>
                <a:off x="4528" y="2953"/>
                <a:ext cx="468"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Z3</a:t>
                </a:r>
                <a:endParaRPr lang="en-US" altLang="zh-CN"/>
              </a:p>
            </p:txBody>
          </p:sp>
          <p:sp>
            <p:nvSpPr>
              <p:cNvPr id="900162" name="Text Box 66"/>
              <p:cNvSpPr txBox="1">
                <a:spLocks noChangeArrowheads="1"/>
              </p:cNvSpPr>
              <p:nvPr/>
            </p:nvSpPr>
            <p:spPr bwMode="auto">
              <a:xfrm>
                <a:off x="2348" y="3940"/>
                <a:ext cx="469" cy="3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H1</a:t>
                </a:r>
                <a:endParaRPr lang="en-US" altLang="zh-CN"/>
              </a:p>
            </p:txBody>
          </p:sp>
          <p:sp>
            <p:nvSpPr>
              <p:cNvPr id="900163" name="Text Box 67"/>
              <p:cNvSpPr txBox="1">
                <a:spLocks noChangeArrowheads="1"/>
              </p:cNvSpPr>
              <p:nvPr/>
            </p:nvSpPr>
            <p:spPr bwMode="auto">
              <a:xfrm>
                <a:off x="2977" y="3981"/>
                <a:ext cx="466"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0">
                    <a:solidFill>
                      <a:srgbClr val="000000"/>
                    </a:solidFill>
                    <a:latin typeface="黑体" panose="02010609060101010101" pitchFamily="49" charset="-122"/>
                    <a:ea typeface="黑体" panose="02010609060101010101" pitchFamily="49" charset="-122"/>
                  </a:rPr>
                  <a:t>H2</a:t>
                </a:r>
                <a:endParaRPr lang="en-US" altLang="zh-CN"/>
              </a:p>
            </p:txBody>
          </p:sp>
        </p:grpSp>
        <p:sp>
          <p:nvSpPr>
            <p:cNvPr id="900164" name="Text Box 68"/>
            <p:cNvSpPr txBox="1">
              <a:spLocks noChangeArrowheads="1"/>
            </p:cNvSpPr>
            <p:nvPr/>
          </p:nvSpPr>
          <p:spPr bwMode="auto">
            <a:xfrm>
              <a:off x="2758" y="1201"/>
              <a:ext cx="576" cy="188"/>
            </a:xfrm>
            <a:prstGeom prst="rect">
              <a:avLst/>
            </a:prstGeom>
            <a:solidFill>
              <a:srgbClr val="FFFFFF"/>
            </a:solidFill>
            <a:ln w="9525">
              <a:solidFill>
                <a:srgbClr val="000000"/>
              </a:solidFill>
              <a:miter lim="800000"/>
            </a:ln>
          </p:spPr>
          <p:txBody>
            <a:bodyPr/>
            <a:lstStyle/>
            <a:p>
              <a:pPr algn="just"/>
              <a:r>
                <a:rPr lang="zh-CN" altLang="en-US" sz="1000" b="0">
                  <a:solidFill>
                    <a:srgbClr val="000000"/>
                  </a:solidFill>
                  <a:ea typeface="宋体" panose="02010600030101010101" pitchFamily="2" charset="-122"/>
                </a:rPr>
                <a:t>费用变化率</a:t>
              </a:r>
              <a:endParaRPr lang="zh-CN" altLang="en-US"/>
            </a:p>
          </p:txBody>
        </p:sp>
      </p:grpSp>
      <p:sp>
        <p:nvSpPr>
          <p:cNvPr id="900171" name="Text Box 75"/>
          <p:cNvSpPr txBox="1">
            <a:spLocks noChangeArrowheads="1"/>
          </p:cNvSpPr>
          <p:nvPr/>
        </p:nvSpPr>
        <p:spPr bwMode="auto">
          <a:xfrm>
            <a:off x="191373" y="4692638"/>
            <a:ext cx="8837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0" dirty="0"/>
              <a:t>        </a:t>
            </a:r>
            <a:r>
              <a:rPr lang="zh-CN" altLang="en-US" sz="2000" b="0" dirty="0"/>
              <a:t>在图中，</a:t>
            </a:r>
            <a:r>
              <a:rPr lang="en-US" altLang="zh-CN" sz="2000" b="0" dirty="0"/>
              <a:t>NO</a:t>
            </a:r>
            <a:r>
              <a:rPr lang="zh-CN" altLang="en-US" sz="2000" b="0" dirty="0"/>
              <a:t>表示客户不流失，</a:t>
            </a:r>
            <a:r>
              <a:rPr lang="en-US" altLang="zh-CN" sz="2000" b="0" dirty="0"/>
              <a:t>YES</a:t>
            </a:r>
            <a:r>
              <a:rPr lang="zh-CN" altLang="en-US" sz="2000" b="0" dirty="0"/>
              <a:t>表示客户流失。从图可以看出，客户费用变化</a:t>
            </a:r>
            <a:r>
              <a:rPr lang="zh-CN" altLang="en-US" sz="2000" b="0" dirty="0" smtClean="0"/>
              <a:t>率为</a:t>
            </a:r>
            <a:r>
              <a:rPr lang="en-US" altLang="zh-CN" sz="2000" b="0" dirty="0"/>
              <a:t>100%</a:t>
            </a:r>
            <a:r>
              <a:rPr lang="zh-CN" altLang="en-US" sz="2000" b="0" dirty="0"/>
              <a:t>的客户肯定已经流失；而费用变化率低于</a:t>
            </a:r>
            <a:r>
              <a:rPr lang="en-US" altLang="zh-CN" sz="2000" b="0" dirty="0"/>
              <a:t>30%</a:t>
            </a:r>
            <a:r>
              <a:rPr lang="zh-CN" altLang="en-US" sz="2000" b="0" dirty="0"/>
              <a:t>的客户；即每月资费相对稳定的</a:t>
            </a:r>
            <a:r>
              <a:rPr lang="zh-CN" altLang="en-US" sz="2000" b="0" dirty="0" smtClean="0"/>
              <a:t>客户</a:t>
            </a:r>
            <a:r>
              <a:rPr lang="zh-CN" altLang="en-US" sz="2000" b="0" dirty="0"/>
              <a:t>一般不会流失，费用变化率在</a:t>
            </a:r>
            <a:r>
              <a:rPr lang="en-US" altLang="zh-CN" sz="2000" b="0" dirty="0"/>
              <a:t>30%</a:t>
            </a:r>
            <a:r>
              <a:rPr lang="zh-CN" altLang="en-US" sz="2000" b="0" dirty="0"/>
              <a:t>～</a:t>
            </a:r>
            <a:r>
              <a:rPr lang="en-US" altLang="zh-CN" sz="2000" b="0" dirty="0"/>
              <a:t>99%</a:t>
            </a:r>
            <a:r>
              <a:rPr lang="zh-CN" altLang="en-US" sz="2000" b="0" dirty="0"/>
              <a:t>的客户有可能流失，其中年龄在</a:t>
            </a:r>
            <a:r>
              <a:rPr lang="en-US" altLang="zh-CN" sz="2000" b="0" dirty="0"/>
              <a:t>40</a:t>
            </a:r>
            <a:r>
              <a:rPr lang="zh-CN" altLang="en-US" sz="2000" b="0" dirty="0"/>
              <a:t>～</a:t>
            </a:r>
            <a:r>
              <a:rPr lang="en-US" altLang="zh-CN" sz="2000" b="0" dirty="0"/>
              <a:t>50</a:t>
            </a:r>
            <a:r>
              <a:rPr lang="zh-CN" altLang="en-US" sz="2000" b="0" dirty="0"/>
              <a:t>岁</a:t>
            </a:r>
            <a:r>
              <a:rPr lang="zh-CN" altLang="en-US" sz="2000" b="0" dirty="0" smtClean="0"/>
              <a:t>之间的</a:t>
            </a:r>
            <a:r>
              <a:rPr lang="zh-CN" altLang="en-US" sz="2000" b="0" dirty="0"/>
              <a:t>客户流失的可能性非常大，而年龄低于</a:t>
            </a:r>
            <a:r>
              <a:rPr lang="en-US" altLang="zh-CN" sz="2000" b="0" dirty="0"/>
              <a:t>40</a:t>
            </a:r>
            <a:r>
              <a:rPr lang="zh-CN" altLang="en-US" sz="2000" b="0" dirty="0"/>
              <a:t>岁的客户，用充值卡缴费的客户和在网时间</a:t>
            </a:r>
            <a:r>
              <a:rPr lang="zh-CN" altLang="en-US" sz="2000" b="0" dirty="0" smtClean="0"/>
              <a:t>较短</a:t>
            </a:r>
            <a:r>
              <a:rPr lang="zh-CN" altLang="en-US" sz="2000" b="0" dirty="0"/>
              <a:t>的客户容易流失；年龄较大的客户，则工人容易流失。 </a:t>
            </a:r>
            <a:endParaRPr lang="zh-CN" altLang="en-US" sz="2000" b="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idx="4294967295"/>
          </p:nvPr>
        </p:nvSpPr>
        <p:spPr>
          <a:xfrm>
            <a:off x="0" y="177945"/>
            <a:ext cx="4700588" cy="268287"/>
          </a:xfrm>
        </p:spPr>
        <p:txBody>
          <a:bodyPr anchor="ctr">
            <a:noAutofit/>
          </a:bodyPr>
          <a:lstStyle/>
          <a:p>
            <a:pPr eaLnBrk="1" hangingPunct="1"/>
            <a:r>
              <a:rPr lang="zh-CN" altLang="en-US" sz="3200" dirty="0" smtClean="0"/>
              <a:t>一个医疗诊断问题</a:t>
            </a:r>
            <a:endParaRPr lang="zh-CN" altLang="en-US" sz="3200" dirty="0" smtClean="0"/>
          </a:p>
        </p:txBody>
      </p:sp>
      <p:sp>
        <p:nvSpPr>
          <p:cNvPr id="17411" name="文本框 6146"/>
          <p:cNvSpPr txBox="1">
            <a:spLocks noChangeArrowheads="1"/>
          </p:cNvSpPr>
          <p:nvPr/>
        </p:nvSpPr>
        <p:spPr bwMode="auto">
          <a:xfrm>
            <a:off x="626582" y="1202882"/>
            <a:ext cx="79438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tx2"/>
                </a:solidFill>
              </a:rPr>
              <a:t>有两个可选的假设：病人有癌症、病人无癌症</a:t>
            </a:r>
            <a:endParaRPr lang="zh-CN" altLang="en-US" sz="2800" b="1" dirty="0">
              <a:solidFill>
                <a:schemeClr val="tx2"/>
              </a:solidFill>
            </a:endParaRPr>
          </a:p>
          <a:p>
            <a:pPr eaLnBrk="1" hangingPunct="1"/>
            <a:r>
              <a:rPr lang="zh-CN" altLang="en-US" sz="2800" b="1" dirty="0">
                <a:solidFill>
                  <a:schemeClr val="tx2"/>
                </a:solidFill>
              </a:rPr>
              <a:t>可用数据来自化验结果：正</a:t>
            </a:r>
            <a:r>
              <a:rPr lang="en-US" altLang="zh-CN" sz="2800" b="1" dirty="0">
                <a:solidFill>
                  <a:schemeClr val="tx2"/>
                </a:solidFill>
              </a:rPr>
              <a:t>+</a:t>
            </a:r>
            <a:r>
              <a:rPr lang="zh-CN" altLang="en-US" sz="2800" b="1" dirty="0">
                <a:solidFill>
                  <a:schemeClr val="tx2"/>
                </a:solidFill>
              </a:rPr>
              <a:t>和负</a:t>
            </a:r>
            <a:r>
              <a:rPr lang="en-US" altLang="zh-CN" sz="2800" b="1" dirty="0">
                <a:solidFill>
                  <a:schemeClr val="tx2"/>
                </a:solidFill>
              </a:rPr>
              <a:t>-</a:t>
            </a:r>
            <a:endParaRPr lang="en-US" altLang="zh-CN" sz="2800" b="1" dirty="0">
              <a:solidFill>
                <a:schemeClr val="tx2"/>
              </a:solidFill>
            </a:endParaRPr>
          </a:p>
          <a:p>
            <a:pPr eaLnBrk="1" hangingPunct="1"/>
            <a:r>
              <a:rPr lang="zh-CN" altLang="en-US" sz="2800" b="1" dirty="0">
                <a:solidFill>
                  <a:schemeClr val="tx2"/>
                </a:solidFill>
              </a:rPr>
              <a:t>有先验知识：在所有人口中，患病率是</a:t>
            </a:r>
            <a:r>
              <a:rPr lang="en-US" altLang="zh-CN" sz="2800" b="1" dirty="0">
                <a:solidFill>
                  <a:schemeClr val="tx2"/>
                </a:solidFill>
              </a:rPr>
              <a:t>0.008</a:t>
            </a:r>
            <a:endParaRPr lang="en-US" altLang="zh-CN" sz="2800" b="1" dirty="0">
              <a:solidFill>
                <a:schemeClr val="tx2"/>
              </a:solidFill>
            </a:endParaRPr>
          </a:p>
          <a:p>
            <a:pPr eaLnBrk="1" hangingPunct="1"/>
            <a:r>
              <a:rPr lang="zh-CN" altLang="en-US" sz="2800" b="1" dirty="0">
                <a:solidFill>
                  <a:schemeClr val="tx2"/>
                </a:solidFill>
              </a:rPr>
              <a:t>对确实有病的患者的化验准确率为</a:t>
            </a:r>
            <a:r>
              <a:rPr lang="en-US" altLang="zh-CN" sz="2800" b="1" dirty="0">
                <a:solidFill>
                  <a:schemeClr val="tx2"/>
                </a:solidFill>
              </a:rPr>
              <a:t>98%</a:t>
            </a:r>
            <a:r>
              <a:rPr lang="zh-CN" altLang="en-US" sz="2800" b="1" dirty="0">
                <a:solidFill>
                  <a:schemeClr val="tx2"/>
                </a:solidFill>
              </a:rPr>
              <a:t>，对确实无病的患者的化验准确率为</a:t>
            </a:r>
            <a:r>
              <a:rPr lang="en-US" altLang="zh-CN" sz="2800" b="1" dirty="0">
                <a:solidFill>
                  <a:schemeClr val="tx2"/>
                </a:solidFill>
              </a:rPr>
              <a:t>97%</a:t>
            </a:r>
            <a:endParaRPr lang="en-US" altLang="zh-CN" sz="2800" b="1" dirty="0">
              <a:solidFill>
                <a:schemeClr val="tx2"/>
              </a:solidFill>
            </a:endParaRPr>
          </a:p>
          <a:p>
            <a:pPr eaLnBrk="1" hangingPunct="1"/>
            <a:r>
              <a:rPr lang="zh-CN" altLang="en-US" sz="2800" b="1" dirty="0">
                <a:solidFill>
                  <a:schemeClr val="tx2"/>
                </a:solidFill>
              </a:rPr>
              <a:t>总结如下</a:t>
            </a:r>
            <a:endParaRPr lang="zh-CN" altLang="en-US" sz="2800" b="1" dirty="0">
              <a:solidFill>
                <a:schemeClr val="tx2"/>
              </a:solidFill>
            </a:endParaRPr>
          </a:p>
          <a:p>
            <a:pPr eaLnBrk="1" hangingPunct="1"/>
            <a:r>
              <a:rPr lang="en-US" altLang="zh-CN" b="1" dirty="0">
                <a:solidFill>
                  <a:schemeClr val="tx2"/>
                </a:solidFill>
              </a:rPr>
              <a:t>P(cancer)=0.008, P(</a:t>
            </a:r>
            <a:r>
              <a:rPr lang="en-US" altLang="zh-CN" b="1" dirty="0">
                <a:solidFill>
                  <a:schemeClr val="tx2"/>
                </a:solidFill>
                <a:sym typeface="Symbol" panose="05050102010706020507" pitchFamily="18" charset="2"/>
              </a:rPr>
              <a:t>cancer)=0.992</a:t>
            </a:r>
            <a:endParaRPr lang="en-US" altLang="zh-CN" b="1" dirty="0">
              <a:solidFill>
                <a:schemeClr val="tx2"/>
              </a:solidFill>
              <a:sym typeface="Symbol" panose="05050102010706020507" pitchFamily="18" charset="2"/>
            </a:endParaRPr>
          </a:p>
          <a:p>
            <a:pPr eaLnBrk="1" hangingPunct="1"/>
            <a:r>
              <a:rPr lang="en-US" altLang="zh-CN" b="1" dirty="0">
                <a:solidFill>
                  <a:schemeClr val="tx2"/>
                </a:solidFill>
              </a:rPr>
              <a:t>P(+|cancer)=0.98, P(-|cancer)=0.02</a:t>
            </a:r>
            <a:endParaRPr lang="en-US" altLang="zh-CN" b="1" dirty="0">
              <a:solidFill>
                <a:schemeClr val="tx2"/>
              </a:solidFill>
            </a:endParaRPr>
          </a:p>
          <a:p>
            <a:pPr eaLnBrk="1" hangingPunct="1"/>
            <a:r>
              <a:rPr lang="en-US" altLang="zh-CN" b="1" dirty="0">
                <a:solidFill>
                  <a:schemeClr val="tx2"/>
                </a:solidFill>
              </a:rPr>
              <a:t>P(+|</a:t>
            </a:r>
            <a:r>
              <a:rPr lang="en-US" altLang="zh-CN" b="1" dirty="0">
                <a:solidFill>
                  <a:schemeClr val="tx2"/>
                </a:solidFill>
                <a:sym typeface="Symbol" panose="05050102010706020507" pitchFamily="18" charset="2"/>
              </a:rPr>
              <a:t>cancer)=0.03, P(-|cancer)=0.97</a:t>
            </a:r>
            <a:endParaRPr lang="en-US" altLang="zh-CN" b="1" dirty="0">
              <a:solidFill>
                <a:schemeClr val="tx2"/>
              </a:solidFill>
            </a:endParaRPr>
          </a:p>
        </p:txBody>
      </p:sp>
      <p:sp>
        <p:nvSpPr>
          <p:cNvPr id="2" name="矩形 1"/>
          <p:cNvSpPr/>
          <p:nvPr/>
        </p:nvSpPr>
        <p:spPr>
          <a:xfrm>
            <a:off x="626582" y="5272936"/>
            <a:ext cx="8016949" cy="830997"/>
          </a:xfrm>
          <a:prstGeom prst="rect">
            <a:avLst/>
          </a:prstGeom>
        </p:spPr>
        <p:txBody>
          <a:bodyPr wrap="square">
            <a:spAutoFit/>
          </a:bodyPr>
          <a:lstStyle/>
          <a:p>
            <a:r>
              <a:rPr lang="zh-CN" altLang="en-US" sz="2400" dirty="0">
                <a:solidFill>
                  <a:srgbClr val="FF0000"/>
                </a:solidFill>
                <a:sym typeface="Symbol" panose="05050102010706020507" pitchFamily="18" charset="2"/>
              </a:rPr>
              <a:t>问题：假定有一个新病人，化验结果</a:t>
            </a:r>
            <a:r>
              <a:rPr lang="zh-CN" altLang="en-US" sz="2400" dirty="0" smtClean="0">
                <a:solidFill>
                  <a:srgbClr val="FF0000"/>
                </a:solidFill>
                <a:sym typeface="Symbol" panose="05050102010706020507" pitchFamily="18" charset="2"/>
              </a:rPr>
              <a:t>为阳性，</a:t>
            </a:r>
            <a:r>
              <a:rPr lang="zh-CN" altLang="en-US" sz="2400" dirty="0">
                <a:solidFill>
                  <a:srgbClr val="FF0000"/>
                </a:solidFill>
                <a:sym typeface="Symbol" panose="05050102010706020507" pitchFamily="18" charset="2"/>
              </a:rPr>
              <a:t>是否应将病人断定为有癌症？</a:t>
            </a:r>
            <a:endParaRPr lang="zh-CN" altLang="en-US" sz="2400" dirty="0"/>
          </a:p>
        </p:txBody>
      </p:sp>
      <p:sp>
        <p:nvSpPr>
          <p:cNvPr id="5" name="矩形 4"/>
          <p:cNvSpPr/>
          <p:nvPr/>
        </p:nvSpPr>
        <p:spPr>
          <a:xfrm>
            <a:off x="3356980" y="5919267"/>
            <a:ext cx="4364272" cy="400110"/>
          </a:xfrm>
          <a:prstGeom prst="rect">
            <a:avLst/>
          </a:prstGeom>
        </p:spPr>
        <p:txBody>
          <a:bodyPr wrap="none">
            <a:spAutoFit/>
          </a:bodyPr>
          <a:lstStyle/>
          <a:p>
            <a:r>
              <a:rPr lang="zh-CN" altLang="en-US" sz="2000" dirty="0">
                <a:sym typeface="Symbol" panose="05050102010706020507" pitchFamily="18" charset="2"/>
              </a:rPr>
              <a:t>求后验概率</a:t>
            </a:r>
            <a:r>
              <a:rPr lang="en-US" altLang="zh-CN" sz="2000" dirty="0">
                <a:sym typeface="Symbol" panose="05050102010706020507" pitchFamily="18" charset="2"/>
              </a:rPr>
              <a:t>P(cancer|+)</a:t>
            </a:r>
            <a:r>
              <a:rPr lang="zh-CN" altLang="en-US" sz="2000" dirty="0">
                <a:sym typeface="Symbol" panose="05050102010706020507" pitchFamily="18" charset="2"/>
              </a:rPr>
              <a:t>和</a:t>
            </a:r>
            <a:r>
              <a:rPr lang="en-US" altLang="zh-CN" sz="2000" dirty="0">
                <a:sym typeface="Symbol" panose="05050102010706020507" pitchFamily="18" charset="2"/>
              </a:rPr>
              <a:t>P(cancer|+)</a:t>
            </a:r>
            <a:endParaRPr lang="zh-CN" altLang="en-US" sz="2000"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椭圆 8193"/>
          <p:cNvSpPr>
            <a:spLocks noChangeArrowheads="1"/>
          </p:cNvSpPr>
          <p:nvPr/>
        </p:nvSpPr>
        <p:spPr bwMode="auto">
          <a:xfrm>
            <a:off x="6704298" y="2800013"/>
            <a:ext cx="1546225" cy="955675"/>
          </a:xfrm>
          <a:prstGeom prst="ellipse">
            <a:avLst/>
          </a:prstGeom>
          <a:solidFill>
            <a:srgbClr val="FFFF00"/>
          </a:solidFill>
          <a:ln w="9525">
            <a:solidFill>
              <a:schemeClr val="tx1"/>
            </a:solidFill>
            <a:rou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459" name="文本框 8194"/>
          <p:cNvSpPr txBox="1">
            <a:spLocks noChangeArrowheads="1"/>
          </p:cNvSpPr>
          <p:nvPr/>
        </p:nvSpPr>
        <p:spPr bwMode="auto">
          <a:xfrm>
            <a:off x="2602992" y="86400"/>
            <a:ext cx="35036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chemeClr val="bg1"/>
                </a:solidFill>
              </a:rPr>
              <a:t>贝叶斯定理</a:t>
            </a:r>
            <a:endParaRPr lang="zh-CN" altLang="en-US" sz="3200" b="1" dirty="0">
              <a:solidFill>
                <a:schemeClr val="bg1"/>
              </a:solidFill>
            </a:endParaRPr>
          </a:p>
        </p:txBody>
      </p:sp>
      <p:sp>
        <p:nvSpPr>
          <p:cNvPr id="19460" name="文本框 8195"/>
          <p:cNvSpPr txBox="1">
            <a:spLocks noChangeArrowheads="1"/>
          </p:cNvSpPr>
          <p:nvPr/>
        </p:nvSpPr>
        <p:spPr bwMode="auto">
          <a:xfrm>
            <a:off x="844835" y="1320463"/>
            <a:ext cx="71072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2"/>
                </a:solidFill>
              </a:rPr>
              <a:t>       解决上面的问题：已知某条件概率，如何得到两个事件交换后的概率，也就是在已知P(A|B)的情况下如何求得P(B|A)。</a:t>
            </a:r>
            <a:endParaRPr lang="zh-CN" altLang="en-US" dirty="0">
              <a:solidFill>
                <a:schemeClr val="accent2"/>
              </a:solidFill>
            </a:endParaRPr>
          </a:p>
        </p:txBody>
      </p:sp>
      <p:cxnSp>
        <p:nvCxnSpPr>
          <p:cNvPr id="19461" name="直接箭头连接符 8196"/>
          <p:cNvCxnSpPr>
            <a:cxnSpLocks noChangeShapeType="1"/>
          </p:cNvCxnSpPr>
          <p:nvPr/>
        </p:nvCxnSpPr>
        <p:spPr bwMode="auto">
          <a:xfrm flipV="1">
            <a:off x="2494248" y="2525376"/>
            <a:ext cx="534987" cy="59213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19462" name="箭头 60"/>
          <p:cNvSpPr>
            <a:spLocks noChangeShapeType="1"/>
          </p:cNvSpPr>
          <p:nvPr/>
        </p:nvSpPr>
        <p:spPr bwMode="auto">
          <a:xfrm flipH="1" flipV="1">
            <a:off x="3551523" y="2547601"/>
            <a:ext cx="511175" cy="8524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3" name="椭圆 8198"/>
          <p:cNvSpPr>
            <a:spLocks noChangeArrowheads="1"/>
          </p:cNvSpPr>
          <p:nvPr/>
        </p:nvSpPr>
        <p:spPr bwMode="auto">
          <a:xfrm>
            <a:off x="1322673" y="3095288"/>
            <a:ext cx="1695450" cy="885825"/>
          </a:xfrm>
          <a:prstGeom prst="ellipse">
            <a:avLst/>
          </a:prstGeom>
          <a:solidFill>
            <a:schemeClr val="bg1"/>
          </a:solidFill>
          <a:ln w="9525">
            <a:solidFill>
              <a:schemeClr val="tx1"/>
            </a:solidFill>
            <a:rou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464" name="椭圆 8199"/>
          <p:cNvSpPr>
            <a:spLocks noChangeArrowheads="1"/>
          </p:cNvSpPr>
          <p:nvPr/>
        </p:nvSpPr>
        <p:spPr bwMode="auto">
          <a:xfrm>
            <a:off x="3335623" y="3401676"/>
            <a:ext cx="1546225" cy="955675"/>
          </a:xfrm>
          <a:prstGeom prst="ellipse">
            <a:avLst/>
          </a:prstGeom>
          <a:solidFill>
            <a:schemeClr val="bg1"/>
          </a:solidFill>
          <a:ln w="9525">
            <a:solidFill>
              <a:schemeClr val="tx1"/>
            </a:solidFill>
            <a:rou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465" name="文本框 8200"/>
          <p:cNvSpPr txBox="1">
            <a:spLocks noChangeArrowheads="1"/>
          </p:cNvSpPr>
          <p:nvPr/>
        </p:nvSpPr>
        <p:spPr bwMode="auto">
          <a:xfrm>
            <a:off x="1775905" y="3295429"/>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癌症</a:t>
            </a:r>
            <a:endParaRPr lang="zh-CN" altLang="en-US" b="1" dirty="0"/>
          </a:p>
        </p:txBody>
      </p:sp>
      <p:sp>
        <p:nvSpPr>
          <p:cNvPr id="19466" name="文本框 8201"/>
          <p:cNvSpPr txBox="1">
            <a:spLocks noChangeArrowheads="1"/>
          </p:cNvSpPr>
          <p:nvPr/>
        </p:nvSpPr>
        <p:spPr bwMode="auto">
          <a:xfrm>
            <a:off x="3681698" y="3647097"/>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smtClean="0"/>
              <a:t>阳性</a:t>
            </a:r>
            <a:endParaRPr lang="zh-CN" altLang="en-US" b="1" dirty="0"/>
          </a:p>
        </p:txBody>
      </p:sp>
      <p:cxnSp>
        <p:nvCxnSpPr>
          <p:cNvPr id="19467" name="直接箭头连接符 8202"/>
          <p:cNvCxnSpPr>
            <a:cxnSpLocks noChangeShapeType="1"/>
          </p:cNvCxnSpPr>
          <p:nvPr/>
        </p:nvCxnSpPr>
        <p:spPr bwMode="auto">
          <a:xfrm flipV="1">
            <a:off x="5839110" y="2196763"/>
            <a:ext cx="534988" cy="592138"/>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19468" name="椭圆 8203"/>
          <p:cNvSpPr>
            <a:spLocks noChangeArrowheads="1"/>
          </p:cNvSpPr>
          <p:nvPr/>
        </p:nvSpPr>
        <p:spPr bwMode="auto">
          <a:xfrm>
            <a:off x="4756435" y="2831763"/>
            <a:ext cx="1774825" cy="876300"/>
          </a:xfrm>
          <a:prstGeom prst="ellipse">
            <a:avLst/>
          </a:prstGeom>
          <a:solidFill>
            <a:srgbClr val="FFFF00"/>
          </a:solidFill>
          <a:ln w="9525">
            <a:solidFill>
              <a:schemeClr val="tx1"/>
            </a:solidFill>
            <a:rou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469" name="文本框 8204"/>
          <p:cNvSpPr txBox="1">
            <a:spLocks noChangeArrowheads="1"/>
          </p:cNvSpPr>
          <p:nvPr/>
        </p:nvSpPr>
        <p:spPr bwMode="auto">
          <a:xfrm>
            <a:off x="5173552" y="3071662"/>
            <a:ext cx="1160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smtClean="0"/>
              <a:t>阳性</a:t>
            </a:r>
            <a:endParaRPr lang="zh-CN" altLang="en-US" b="1" dirty="0"/>
          </a:p>
        </p:txBody>
      </p:sp>
      <p:sp>
        <p:nvSpPr>
          <p:cNvPr id="19470" name="文本框 8205"/>
          <p:cNvSpPr txBox="1">
            <a:spLocks noChangeArrowheads="1"/>
          </p:cNvSpPr>
          <p:nvPr/>
        </p:nvSpPr>
        <p:spPr bwMode="auto">
          <a:xfrm>
            <a:off x="7095165" y="3011151"/>
            <a:ext cx="106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癌症</a:t>
            </a:r>
            <a:endParaRPr lang="zh-CN" altLang="en-US" b="1" dirty="0"/>
          </a:p>
        </p:txBody>
      </p:sp>
      <p:sp>
        <p:nvSpPr>
          <p:cNvPr id="19471" name="箭头 72"/>
          <p:cNvSpPr>
            <a:spLocks noChangeShapeType="1"/>
          </p:cNvSpPr>
          <p:nvPr/>
        </p:nvSpPr>
        <p:spPr bwMode="auto">
          <a:xfrm flipH="1" flipV="1">
            <a:off x="6894798" y="2104688"/>
            <a:ext cx="603250" cy="6604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 name="对象 9219"/>
          <p:cNvGraphicFramePr>
            <a:graphicFrameLocks noChangeAspect="1"/>
          </p:cNvGraphicFramePr>
          <p:nvPr/>
        </p:nvGraphicFramePr>
        <p:xfrm>
          <a:off x="974124" y="4593888"/>
          <a:ext cx="1276350" cy="671513"/>
        </p:xfrm>
        <a:graphic>
          <a:graphicData uri="http://schemas.openxmlformats.org/presentationml/2006/ole">
            <mc:AlternateContent xmlns:mc="http://schemas.openxmlformats.org/markup-compatibility/2006">
              <mc:Choice xmlns:v="urn:schemas-microsoft-com:vml" Requires="v">
                <p:oleObj spid="_x0000_s300102" name="" r:id="rId1" imgW="483870" imgH="254635" progId="Equation.3">
                  <p:embed/>
                </p:oleObj>
              </mc:Choice>
              <mc:Fallback>
                <p:oleObj name="" r:id="rId1" imgW="483870" imgH="254635" progId="Equation.3">
                  <p:embed/>
                  <p:pic>
                    <p:nvPicPr>
                      <p:cNvPr id="0" name="图片 300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124" y="4593888"/>
                        <a:ext cx="12763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文本框 9220"/>
          <p:cNvSpPr txBox="1">
            <a:spLocks noChangeArrowheads="1"/>
          </p:cNvSpPr>
          <p:nvPr/>
        </p:nvSpPr>
        <p:spPr bwMode="auto">
          <a:xfrm>
            <a:off x="2409224" y="4684376"/>
            <a:ext cx="619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accent2"/>
                </a:solidFill>
              </a:rPr>
              <a:t>在事情B发生的条件下A发生的</a:t>
            </a:r>
            <a:r>
              <a:rPr lang="zh-CN" altLang="en-US" b="1" dirty="0" smtClean="0">
                <a:solidFill>
                  <a:schemeClr val="accent2"/>
                </a:solidFill>
              </a:rPr>
              <a:t>条件概率</a:t>
            </a:r>
            <a:endParaRPr lang="zh-CN" altLang="en-US" b="1" dirty="0">
              <a:solidFill>
                <a:schemeClr val="accent2"/>
              </a:solidFill>
            </a:endParaRPr>
          </a:p>
        </p:txBody>
      </p:sp>
      <p:graphicFrame>
        <p:nvGraphicFramePr>
          <p:cNvPr id="19" name="对象 9222"/>
          <p:cNvGraphicFramePr>
            <a:graphicFrameLocks noChangeAspect="1"/>
          </p:cNvGraphicFramePr>
          <p:nvPr/>
        </p:nvGraphicFramePr>
        <p:xfrm>
          <a:off x="4511074" y="5162213"/>
          <a:ext cx="914400" cy="215900"/>
        </p:xfrm>
        <a:graphic>
          <a:graphicData uri="http://schemas.openxmlformats.org/presentationml/2006/ole">
            <mc:AlternateContent xmlns:mc="http://schemas.openxmlformats.org/markup-compatibility/2006">
              <mc:Choice xmlns:v="urn:schemas-microsoft-com:vml" Requires="v">
                <p:oleObj spid="_x0000_s300103" name="" r:id="rId3" imgW="915670" imgH="215900" progId="Equation.3">
                  <p:embed/>
                </p:oleObj>
              </mc:Choice>
              <mc:Fallback>
                <p:oleObj name="" r:id="rId3" imgW="915670" imgH="215900" progId="Equation.3">
                  <p:embed/>
                  <p:pic>
                    <p:nvPicPr>
                      <p:cNvPr id="0" name="图片 300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074" y="5162213"/>
                        <a:ext cx="914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1000"/>
                                        <p:tgtEl>
                                          <p:spTgt spid="19458"/>
                                        </p:tgtEl>
                                      </p:cBhvr>
                                    </p:animEffect>
                                    <p:anim calcmode="lin" valueType="num">
                                      <p:cBhvr>
                                        <p:cTn id="8" dur="1000" fill="hold"/>
                                        <p:tgtEl>
                                          <p:spTgt spid="19458"/>
                                        </p:tgtEl>
                                        <p:attrNameLst>
                                          <p:attrName>ppt_x</p:attrName>
                                        </p:attrNameLst>
                                      </p:cBhvr>
                                      <p:tavLst>
                                        <p:tav tm="0">
                                          <p:val>
                                            <p:strVal val="#ppt_x"/>
                                          </p:val>
                                        </p:tav>
                                        <p:tav tm="100000">
                                          <p:val>
                                            <p:strVal val="#ppt_x"/>
                                          </p:val>
                                        </p:tav>
                                      </p:tavLst>
                                    </p:anim>
                                    <p:anim calcmode="lin" valueType="num">
                                      <p:cBhvr>
                                        <p:cTn id="9" dur="1000" fill="hold"/>
                                        <p:tgtEl>
                                          <p:spTgt spid="194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461"/>
                                        </p:tgtEl>
                                        <p:attrNameLst>
                                          <p:attrName>style.visibility</p:attrName>
                                        </p:attrNameLst>
                                      </p:cBhvr>
                                      <p:to>
                                        <p:strVal val="visible"/>
                                      </p:to>
                                    </p:set>
                                    <p:animEffect transition="in" filter="fade">
                                      <p:cBhvr>
                                        <p:cTn id="14" dur="1000"/>
                                        <p:tgtEl>
                                          <p:spTgt spid="19461"/>
                                        </p:tgtEl>
                                      </p:cBhvr>
                                    </p:animEffect>
                                    <p:anim calcmode="lin" valueType="num">
                                      <p:cBhvr>
                                        <p:cTn id="15" dur="1000" fill="hold"/>
                                        <p:tgtEl>
                                          <p:spTgt spid="19461"/>
                                        </p:tgtEl>
                                        <p:attrNameLst>
                                          <p:attrName>ppt_x</p:attrName>
                                        </p:attrNameLst>
                                      </p:cBhvr>
                                      <p:tavLst>
                                        <p:tav tm="0">
                                          <p:val>
                                            <p:strVal val="#ppt_x"/>
                                          </p:val>
                                        </p:tav>
                                        <p:tav tm="100000">
                                          <p:val>
                                            <p:strVal val="#ppt_x"/>
                                          </p:val>
                                        </p:tav>
                                      </p:tavLst>
                                    </p:anim>
                                    <p:anim calcmode="lin" valueType="num">
                                      <p:cBhvr>
                                        <p:cTn id="16" dur="1000" fill="hold"/>
                                        <p:tgtEl>
                                          <p:spTgt spid="1946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462"/>
                                        </p:tgtEl>
                                        <p:attrNameLst>
                                          <p:attrName>style.visibility</p:attrName>
                                        </p:attrNameLst>
                                      </p:cBhvr>
                                      <p:to>
                                        <p:strVal val="visible"/>
                                      </p:to>
                                    </p:set>
                                    <p:animEffect transition="in" filter="fade">
                                      <p:cBhvr>
                                        <p:cTn id="21" dur="1000"/>
                                        <p:tgtEl>
                                          <p:spTgt spid="19462"/>
                                        </p:tgtEl>
                                      </p:cBhvr>
                                    </p:animEffect>
                                    <p:anim calcmode="lin" valueType="num">
                                      <p:cBhvr>
                                        <p:cTn id="22" dur="1000" fill="hold"/>
                                        <p:tgtEl>
                                          <p:spTgt spid="19462"/>
                                        </p:tgtEl>
                                        <p:attrNameLst>
                                          <p:attrName>ppt_x</p:attrName>
                                        </p:attrNameLst>
                                      </p:cBhvr>
                                      <p:tavLst>
                                        <p:tav tm="0">
                                          <p:val>
                                            <p:strVal val="#ppt_x"/>
                                          </p:val>
                                        </p:tav>
                                        <p:tav tm="100000">
                                          <p:val>
                                            <p:strVal val="#ppt_x"/>
                                          </p:val>
                                        </p:tav>
                                      </p:tavLst>
                                    </p:anim>
                                    <p:anim calcmode="lin" valueType="num">
                                      <p:cBhvr>
                                        <p:cTn id="23" dur="1000" fill="hold"/>
                                        <p:tgtEl>
                                          <p:spTgt spid="1946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463"/>
                                        </p:tgtEl>
                                        <p:attrNameLst>
                                          <p:attrName>style.visibility</p:attrName>
                                        </p:attrNameLst>
                                      </p:cBhvr>
                                      <p:to>
                                        <p:strVal val="visible"/>
                                      </p:to>
                                    </p:set>
                                    <p:animEffect transition="in" filter="fade">
                                      <p:cBhvr>
                                        <p:cTn id="28" dur="1000"/>
                                        <p:tgtEl>
                                          <p:spTgt spid="19463"/>
                                        </p:tgtEl>
                                      </p:cBhvr>
                                    </p:animEffect>
                                    <p:anim calcmode="lin" valueType="num">
                                      <p:cBhvr>
                                        <p:cTn id="29" dur="1000" fill="hold"/>
                                        <p:tgtEl>
                                          <p:spTgt spid="19463"/>
                                        </p:tgtEl>
                                        <p:attrNameLst>
                                          <p:attrName>ppt_x</p:attrName>
                                        </p:attrNameLst>
                                      </p:cBhvr>
                                      <p:tavLst>
                                        <p:tav tm="0">
                                          <p:val>
                                            <p:strVal val="#ppt_x"/>
                                          </p:val>
                                        </p:tav>
                                        <p:tav tm="100000">
                                          <p:val>
                                            <p:strVal val="#ppt_x"/>
                                          </p:val>
                                        </p:tav>
                                      </p:tavLst>
                                    </p:anim>
                                    <p:anim calcmode="lin" valueType="num">
                                      <p:cBhvr>
                                        <p:cTn id="30" dur="1000" fill="hold"/>
                                        <p:tgtEl>
                                          <p:spTgt spid="1946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464"/>
                                        </p:tgtEl>
                                        <p:attrNameLst>
                                          <p:attrName>style.visibility</p:attrName>
                                        </p:attrNameLst>
                                      </p:cBhvr>
                                      <p:to>
                                        <p:strVal val="visible"/>
                                      </p:to>
                                    </p:set>
                                    <p:animEffect transition="in" filter="fade">
                                      <p:cBhvr>
                                        <p:cTn id="35" dur="1000"/>
                                        <p:tgtEl>
                                          <p:spTgt spid="19464"/>
                                        </p:tgtEl>
                                      </p:cBhvr>
                                    </p:animEffect>
                                    <p:anim calcmode="lin" valueType="num">
                                      <p:cBhvr>
                                        <p:cTn id="36" dur="1000" fill="hold"/>
                                        <p:tgtEl>
                                          <p:spTgt spid="19464"/>
                                        </p:tgtEl>
                                        <p:attrNameLst>
                                          <p:attrName>ppt_x</p:attrName>
                                        </p:attrNameLst>
                                      </p:cBhvr>
                                      <p:tavLst>
                                        <p:tav tm="0">
                                          <p:val>
                                            <p:strVal val="#ppt_x"/>
                                          </p:val>
                                        </p:tav>
                                        <p:tav tm="100000">
                                          <p:val>
                                            <p:strVal val="#ppt_x"/>
                                          </p:val>
                                        </p:tav>
                                      </p:tavLst>
                                    </p:anim>
                                    <p:anim calcmode="lin" valueType="num">
                                      <p:cBhvr>
                                        <p:cTn id="37" dur="1000" fill="hold"/>
                                        <p:tgtEl>
                                          <p:spTgt spid="1946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465"/>
                                        </p:tgtEl>
                                        <p:attrNameLst>
                                          <p:attrName>style.visibility</p:attrName>
                                        </p:attrNameLst>
                                      </p:cBhvr>
                                      <p:to>
                                        <p:strVal val="visible"/>
                                      </p:to>
                                    </p:set>
                                    <p:animEffect transition="in" filter="fade">
                                      <p:cBhvr>
                                        <p:cTn id="42" dur="1000"/>
                                        <p:tgtEl>
                                          <p:spTgt spid="19465"/>
                                        </p:tgtEl>
                                      </p:cBhvr>
                                    </p:animEffect>
                                    <p:anim calcmode="lin" valueType="num">
                                      <p:cBhvr>
                                        <p:cTn id="43" dur="1000" fill="hold"/>
                                        <p:tgtEl>
                                          <p:spTgt spid="19465"/>
                                        </p:tgtEl>
                                        <p:attrNameLst>
                                          <p:attrName>ppt_x</p:attrName>
                                        </p:attrNameLst>
                                      </p:cBhvr>
                                      <p:tavLst>
                                        <p:tav tm="0">
                                          <p:val>
                                            <p:strVal val="#ppt_x"/>
                                          </p:val>
                                        </p:tav>
                                        <p:tav tm="100000">
                                          <p:val>
                                            <p:strVal val="#ppt_x"/>
                                          </p:val>
                                        </p:tav>
                                      </p:tavLst>
                                    </p:anim>
                                    <p:anim calcmode="lin" valueType="num">
                                      <p:cBhvr>
                                        <p:cTn id="44" dur="1000" fill="hold"/>
                                        <p:tgtEl>
                                          <p:spTgt spid="1946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466"/>
                                        </p:tgtEl>
                                        <p:attrNameLst>
                                          <p:attrName>style.visibility</p:attrName>
                                        </p:attrNameLst>
                                      </p:cBhvr>
                                      <p:to>
                                        <p:strVal val="visible"/>
                                      </p:to>
                                    </p:set>
                                    <p:animEffect transition="in" filter="fade">
                                      <p:cBhvr>
                                        <p:cTn id="49" dur="1000"/>
                                        <p:tgtEl>
                                          <p:spTgt spid="19466"/>
                                        </p:tgtEl>
                                      </p:cBhvr>
                                    </p:animEffect>
                                    <p:anim calcmode="lin" valueType="num">
                                      <p:cBhvr>
                                        <p:cTn id="50" dur="1000" fill="hold"/>
                                        <p:tgtEl>
                                          <p:spTgt spid="19466"/>
                                        </p:tgtEl>
                                        <p:attrNameLst>
                                          <p:attrName>ppt_x</p:attrName>
                                        </p:attrNameLst>
                                      </p:cBhvr>
                                      <p:tavLst>
                                        <p:tav tm="0">
                                          <p:val>
                                            <p:strVal val="#ppt_x"/>
                                          </p:val>
                                        </p:tav>
                                        <p:tav tm="100000">
                                          <p:val>
                                            <p:strVal val="#ppt_x"/>
                                          </p:val>
                                        </p:tav>
                                      </p:tavLst>
                                    </p:anim>
                                    <p:anim calcmode="lin" valueType="num">
                                      <p:cBhvr>
                                        <p:cTn id="51" dur="1000" fill="hold"/>
                                        <p:tgtEl>
                                          <p:spTgt spid="1946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467"/>
                                        </p:tgtEl>
                                        <p:attrNameLst>
                                          <p:attrName>style.visibility</p:attrName>
                                        </p:attrNameLst>
                                      </p:cBhvr>
                                      <p:to>
                                        <p:strVal val="visible"/>
                                      </p:to>
                                    </p:set>
                                    <p:animEffect transition="in" filter="fade">
                                      <p:cBhvr>
                                        <p:cTn id="56" dur="1000"/>
                                        <p:tgtEl>
                                          <p:spTgt spid="19467"/>
                                        </p:tgtEl>
                                      </p:cBhvr>
                                    </p:animEffect>
                                    <p:anim calcmode="lin" valueType="num">
                                      <p:cBhvr>
                                        <p:cTn id="57" dur="1000" fill="hold"/>
                                        <p:tgtEl>
                                          <p:spTgt spid="19467"/>
                                        </p:tgtEl>
                                        <p:attrNameLst>
                                          <p:attrName>ppt_x</p:attrName>
                                        </p:attrNameLst>
                                      </p:cBhvr>
                                      <p:tavLst>
                                        <p:tav tm="0">
                                          <p:val>
                                            <p:strVal val="#ppt_x"/>
                                          </p:val>
                                        </p:tav>
                                        <p:tav tm="100000">
                                          <p:val>
                                            <p:strVal val="#ppt_x"/>
                                          </p:val>
                                        </p:tav>
                                      </p:tavLst>
                                    </p:anim>
                                    <p:anim calcmode="lin" valueType="num">
                                      <p:cBhvr>
                                        <p:cTn id="58" dur="1000" fill="hold"/>
                                        <p:tgtEl>
                                          <p:spTgt spid="1946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9468"/>
                                        </p:tgtEl>
                                        <p:attrNameLst>
                                          <p:attrName>style.visibility</p:attrName>
                                        </p:attrNameLst>
                                      </p:cBhvr>
                                      <p:to>
                                        <p:strVal val="visible"/>
                                      </p:to>
                                    </p:set>
                                    <p:animEffect transition="in" filter="fade">
                                      <p:cBhvr>
                                        <p:cTn id="63" dur="1000"/>
                                        <p:tgtEl>
                                          <p:spTgt spid="19468"/>
                                        </p:tgtEl>
                                      </p:cBhvr>
                                    </p:animEffect>
                                    <p:anim calcmode="lin" valueType="num">
                                      <p:cBhvr>
                                        <p:cTn id="64" dur="1000" fill="hold"/>
                                        <p:tgtEl>
                                          <p:spTgt spid="19468"/>
                                        </p:tgtEl>
                                        <p:attrNameLst>
                                          <p:attrName>ppt_x</p:attrName>
                                        </p:attrNameLst>
                                      </p:cBhvr>
                                      <p:tavLst>
                                        <p:tav tm="0">
                                          <p:val>
                                            <p:strVal val="#ppt_x"/>
                                          </p:val>
                                        </p:tav>
                                        <p:tav tm="100000">
                                          <p:val>
                                            <p:strVal val="#ppt_x"/>
                                          </p:val>
                                        </p:tav>
                                      </p:tavLst>
                                    </p:anim>
                                    <p:anim calcmode="lin" valueType="num">
                                      <p:cBhvr>
                                        <p:cTn id="65" dur="1000" fill="hold"/>
                                        <p:tgtEl>
                                          <p:spTgt spid="1946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469"/>
                                        </p:tgtEl>
                                        <p:attrNameLst>
                                          <p:attrName>style.visibility</p:attrName>
                                        </p:attrNameLst>
                                      </p:cBhvr>
                                      <p:to>
                                        <p:strVal val="visible"/>
                                      </p:to>
                                    </p:set>
                                    <p:animEffect transition="in" filter="fade">
                                      <p:cBhvr>
                                        <p:cTn id="70" dur="1000"/>
                                        <p:tgtEl>
                                          <p:spTgt spid="19469"/>
                                        </p:tgtEl>
                                      </p:cBhvr>
                                    </p:animEffect>
                                    <p:anim calcmode="lin" valueType="num">
                                      <p:cBhvr>
                                        <p:cTn id="71" dur="1000" fill="hold"/>
                                        <p:tgtEl>
                                          <p:spTgt spid="19469"/>
                                        </p:tgtEl>
                                        <p:attrNameLst>
                                          <p:attrName>ppt_x</p:attrName>
                                        </p:attrNameLst>
                                      </p:cBhvr>
                                      <p:tavLst>
                                        <p:tav tm="0">
                                          <p:val>
                                            <p:strVal val="#ppt_x"/>
                                          </p:val>
                                        </p:tav>
                                        <p:tav tm="100000">
                                          <p:val>
                                            <p:strVal val="#ppt_x"/>
                                          </p:val>
                                        </p:tav>
                                      </p:tavLst>
                                    </p:anim>
                                    <p:anim calcmode="lin" valueType="num">
                                      <p:cBhvr>
                                        <p:cTn id="72" dur="1000" fill="hold"/>
                                        <p:tgtEl>
                                          <p:spTgt spid="1946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9470"/>
                                        </p:tgtEl>
                                        <p:attrNameLst>
                                          <p:attrName>style.visibility</p:attrName>
                                        </p:attrNameLst>
                                      </p:cBhvr>
                                      <p:to>
                                        <p:strVal val="visible"/>
                                      </p:to>
                                    </p:set>
                                    <p:animEffect transition="in" filter="fade">
                                      <p:cBhvr>
                                        <p:cTn id="77" dur="1000"/>
                                        <p:tgtEl>
                                          <p:spTgt spid="19470"/>
                                        </p:tgtEl>
                                      </p:cBhvr>
                                    </p:animEffect>
                                    <p:anim calcmode="lin" valueType="num">
                                      <p:cBhvr>
                                        <p:cTn id="78" dur="1000" fill="hold"/>
                                        <p:tgtEl>
                                          <p:spTgt spid="19470"/>
                                        </p:tgtEl>
                                        <p:attrNameLst>
                                          <p:attrName>ppt_x</p:attrName>
                                        </p:attrNameLst>
                                      </p:cBhvr>
                                      <p:tavLst>
                                        <p:tav tm="0">
                                          <p:val>
                                            <p:strVal val="#ppt_x"/>
                                          </p:val>
                                        </p:tav>
                                        <p:tav tm="100000">
                                          <p:val>
                                            <p:strVal val="#ppt_x"/>
                                          </p:val>
                                        </p:tav>
                                      </p:tavLst>
                                    </p:anim>
                                    <p:anim calcmode="lin" valueType="num">
                                      <p:cBhvr>
                                        <p:cTn id="79" dur="1000" fill="hold"/>
                                        <p:tgtEl>
                                          <p:spTgt spid="1947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9471"/>
                                        </p:tgtEl>
                                        <p:attrNameLst>
                                          <p:attrName>style.visibility</p:attrName>
                                        </p:attrNameLst>
                                      </p:cBhvr>
                                      <p:to>
                                        <p:strVal val="visible"/>
                                      </p:to>
                                    </p:set>
                                    <p:animEffect transition="in" filter="fade">
                                      <p:cBhvr>
                                        <p:cTn id="84" dur="1000"/>
                                        <p:tgtEl>
                                          <p:spTgt spid="19471"/>
                                        </p:tgtEl>
                                      </p:cBhvr>
                                    </p:animEffect>
                                    <p:anim calcmode="lin" valueType="num">
                                      <p:cBhvr>
                                        <p:cTn id="85" dur="1000" fill="hold"/>
                                        <p:tgtEl>
                                          <p:spTgt spid="19471"/>
                                        </p:tgtEl>
                                        <p:attrNameLst>
                                          <p:attrName>ppt_x</p:attrName>
                                        </p:attrNameLst>
                                      </p:cBhvr>
                                      <p:tavLst>
                                        <p:tav tm="0">
                                          <p:val>
                                            <p:strVal val="#ppt_x"/>
                                          </p:val>
                                        </p:tav>
                                        <p:tav tm="100000">
                                          <p:val>
                                            <p:strVal val="#ppt_x"/>
                                          </p:val>
                                        </p:tav>
                                      </p:tavLst>
                                    </p:anim>
                                    <p:anim calcmode="lin" valueType="num">
                                      <p:cBhvr>
                                        <p:cTn id="86" dur="1000" fill="hold"/>
                                        <p:tgtEl>
                                          <p:spTgt spid="1947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1000"/>
                                        <p:tgtEl>
                                          <p:spTgt spid="16"/>
                                        </p:tgtEl>
                                      </p:cBhvr>
                                    </p:animEffect>
                                    <p:anim calcmode="lin" valueType="num">
                                      <p:cBhvr>
                                        <p:cTn id="92" dur="1000" fill="hold"/>
                                        <p:tgtEl>
                                          <p:spTgt spid="16"/>
                                        </p:tgtEl>
                                        <p:attrNameLst>
                                          <p:attrName>ppt_x</p:attrName>
                                        </p:attrNameLst>
                                      </p:cBhvr>
                                      <p:tavLst>
                                        <p:tav tm="0">
                                          <p:val>
                                            <p:strVal val="#ppt_x"/>
                                          </p:val>
                                        </p:tav>
                                        <p:tav tm="100000">
                                          <p:val>
                                            <p:strVal val="#ppt_x"/>
                                          </p:val>
                                        </p:tav>
                                      </p:tavLst>
                                    </p:anim>
                                    <p:anim calcmode="lin" valueType="num">
                                      <p:cBhvr>
                                        <p:cTn id="9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1000"/>
                                        <p:tgtEl>
                                          <p:spTgt spid="19"/>
                                        </p:tgtEl>
                                      </p:cBhvr>
                                    </p:animEffect>
                                    <p:anim calcmode="lin" valueType="num">
                                      <p:cBhvr>
                                        <p:cTn id="106" dur="1000" fill="hold"/>
                                        <p:tgtEl>
                                          <p:spTgt spid="19"/>
                                        </p:tgtEl>
                                        <p:attrNameLst>
                                          <p:attrName>ppt_x</p:attrName>
                                        </p:attrNameLst>
                                      </p:cBhvr>
                                      <p:tavLst>
                                        <p:tav tm="0">
                                          <p:val>
                                            <p:strVal val="#ppt_x"/>
                                          </p:val>
                                        </p:tav>
                                        <p:tav tm="100000">
                                          <p:val>
                                            <p:strVal val="#ppt_x"/>
                                          </p:val>
                                        </p:tav>
                                      </p:tavLst>
                                    </p:anim>
                                    <p:anim calcmode="lin" valueType="num">
                                      <p:cBhvr>
                                        <p:cTn id="10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P spid="19462" grpId="0" animBg="1"/>
      <p:bldP spid="19463" grpId="0" animBg="1"/>
      <p:bldP spid="19464" grpId="0" animBg="1"/>
      <p:bldP spid="19465" grpId="0"/>
      <p:bldP spid="19466" grpId="0"/>
      <p:bldP spid="19468" grpId="0" animBg="1"/>
      <p:bldP spid="19469" grpId="0"/>
      <p:bldP spid="19470" grpId="0"/>
      <p:bldP spid="19471" grpId="0" animBg="1"/>
      <p:bldP spid="1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2290"/>
          <p:cNvGraphicFramePr>
            <a:graphicFrameLocks noChangeAspect="1"/>
          </p:cNvGraphicFramePr>
          <p:nvPr/>
        </p:nvGraphicFramePr>
        <p:xfrm>
          <a:off x="1149082" y="776355"/>
          <a:ext cx="1071562" cy="612775"/>
        </p:xfrm>
        <a:graphic>
          <a:graphicData uri="http://schemas.openxmlformats.org/presentationml/2006/ole">
            <mc:AlternateContent xmlns:mc="http://schemas.openxmlformats.org/markup-compatibility/2006">
              <mc:Choice xmlns:v="urn:schemas-microsoft-com:vml" Requires="v">
                <p:oleObj spid="_x0000_s311364" name="" r:id="rId1" imgW="356235" imgH="203835" progId="Equation.3">
                  <p:embed/>
                </p:oleObj>
              </mc:Choice>
              <mc:Fallback>
                <p:oleObj name="" r:id="rId1" imgW="356235" imgH="203835" progId="Equation.3">
                  <p:embed/>
                  <p:pic>
                    <p:nvPicPr>
                      <p:cNvPr id="0" name="图片 3113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82" y="776355"/>
                        <a:ext cx="107156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文本框 12291"/>
          <p:cNvSpPr txBox="1">
            <a:spLocks noChangeArrowheads="1"/>
          </p:cNvSpPr>
          <p:nvPr/>
        </p:nvSpPr>
        <p:spPr bwMode="auto">
          <a:xfrm>
            <a:off x="2187307" y="831918"/>
            <a:ext cx="558323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表示在没有训练数据前假设A拥有的初始概率。P(A)被称为A的先验概率.</a:t>
            </a:r>
            <a:endParaRPr lang="zh-CN" altLang="en-US" dirty="0"/>
          </a:p>
        </p:txBody>
      </p:sp>
      <p:graphicFrame>
        <p:nvGraphicFramePr>
          <p:cNvPr id="4" name="对象 12292"/>
          <p:cNvGraphicFramePr>
            <a:graphicFrameLocks noChangeAspect="1"/>
          </p:cNvGraphicFramePr>
          <p:nvPr/>
        </p:nvGraphicFramePr>
        <p:xfrm>
          <a:off x="1137969" y="2287655"/>
          <a:ext cx="1339850" cy="706438"/>
        </p:xfrm>
        <a:graphic>
          <a:graphicData uri="http://schemas.openxmlformats.org/presentationml/2006/ole">
            <mc:AlternateContent xmlns:mc="http://schemas.openxmlformats.org/markup-compatibility/2006">
              <mc:Choice xmlns:v="urn:schemas-microsoft-com:vml" Requires="v">
                <p:oleObj spid="_x0000_s311365" name="" r:id="rId3" imgW="483870" imgH="254635" progId="Equation.3">
                  <p:embed/>
                </p:oleObj>
              </mc:Choice>
              <mc:Fallback>
                <p:oleObj name="" r:id="rId3" imgW="483870" imgH="254635" progId="Equation.3">
                  <p:embed/>
                  <p:pic>
                    <p:nvPicPr>
                      <p:cNvPr id="0" name="图片 311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969" y="2287655"/>
                        <a:ext cx="13398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文本框 12293"/>
          <p:cNvSpPr txBox="1">
            <a:spLocks noChangeArrowheads="1"/>
          </p:cNvSpPr>
          <p:nvPr/>
        </p:nvSpPr>
        <p:spPr bwMode="auto">
          <a:xfrm>
            <a:off x="2613200" y="2287655"/>
            <a:ext cx="62351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P(A|B)表示假设B成立时A的概率</a:t>
            </a:r>
            <a:endParaRPr lang="zh-CN" altLang="en-US" dirty="0"/>
          </a:p>
          <a:p>
            <a:pPr eaLnBrk="1" hangingPunct="1"/>
            <a:r>
              <a:rPr lang="zh-CN" altLang="en-US" dirty="0"/>
              <a:t>机器学习中我们关心的是P(B|A)，即给定A时B的成立的概率，称为B的</a:t>
            </a:r>
            <a:r>
              <a:rPr lang="zh-CN" altLang="en-US" dirty="0" smtClean="0"/>
              <a:t>后验概率</a:t>
            </a:r>
            <a:endParaRPr lang="zh-CN" altLang="en-US" dirty="0"/>
          </a:p>
        </p:txBody>
      </p:sp>
      <p:graphicFrame>
        <p:nvGraphicFramePr>
          <p:cNvPr id="6" name="对象 13313"/>
          <p:cNvGraphicFramePr>
            <a:graphicFrameLocks noChangeAspect="1"/>
          </p:cNvGraphicFramePr>
          <p:nvPr/>
        </p:nvGraphicFramePr>
        <p:xfrm>
          <a:off x="1282433" y="3892618"/>
          <a:ext cx="3573462" cy="1092200"/>
        </p:xfrm>
        <a:graphic>
          <a:graphicData uri="http://schemas.openxmlformats.org/presentationml/2006/ole">
            <mc:AlternateContent xmlns:mc="http://schemas.openxmlformats.org/markup-compatibility/2006">
              <mc:Choice xmlns:v="urn:schemas-microsoft-com:vml" Requires="v">
                <p:oleObj spid="_x0000_s311366" name="" r:id="rId5" imgW="1411605" imgH="483235" progId="Equation.3">
                  <p:embed/>
                </p:oleObj>
              </mc:Choice>
              <mc:Fallback>
                <p:oleObj name="" r:id="rId5" imgW="1411605" imgH="483235" progId="Equation.3">
                  <p:embed/>
                  <p:pic>
                    <p:nvPicPr>
                      <p:cNvPr id="0" name="图片 3113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433" y="3892618"/>
                        <a:ext cx="3573462"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文本框 13315"/>
          <p:cNvSpPr txBox="1">
            <a:spLocks noChangeArrowheads="1"/>
          </p:cNvSpPr>
          <p:nvPr/>
        </p:nvSpPr>
        <p:spPr bwMode="auto">
          <a:xfrm>
            <a:off x="-91779" y="5039243"/>
            <a:ext cx="701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  </a:t>
            </a:r>
            <a:endParaRPr lang="zh-CN" altLang="en-US"/>
          </a:p>
        </p:txBody>
      </p:sp>
      <p:sp>
        <p:nvSpPr>
          <p:cNvPr id="8" name="文本框 13316"/>
          <p:cNvSpPr txBox="1">
            <a:spLocks noChangeArrowheads="1"/>
          </p:cNvSpPr>
          <p:nvPr/>
        </p:nvSpPr>
        <p:spPr bwMode="auto">
          <a:xfrm>
            <a:off x="584906" y="5158524"/>
            <a:ext cx="8263440" cy="119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       P(B|A)随着P(B)和P(A|B)的增长而增长，随着P(A)的增长而减少，即如果A独立于B时被观察到的可能性越大，那么B对A的支持度越小.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49623" y="1288812"/>
            <a:ext cx="8811497" cy="407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ts val="600"/>
              </a:spcBef>
            </a:pPr>
            <a:r>
              <a:rPr lang="en-US" altLang="zh-CN" sz="2800" dirty="0"/>
              <a:t>P(cancer | </a:t>
            </a:r>
            <a:r>
              <a:rPr lang="zh-CN" altLang="en-US" sz="2800" dirty="0"/>
              <a:t>阳性</a:t>
            </a:r>
            <a:r>
              <a:rPr lang="en-US" altLang="zh-CN" sz="2800" dirty="0"/>
              <a:t>) = P(</a:t>
            </a:r>
            <a:r>
              <a:rPr lang="zh-CN" altLang="en-US" sz="2800" dirty="0"/>
              <a:t>阳性 </a:t>
            </a:r>
            <a:r>
              <a:rPr lang="en-US" altLang="zh-CN" sz="2800" dirty="0"/>
              <a:t>| cancer</a:t>
            </a:r>
            <a:r>
              <a:rPr lang="en-US" altLang="zh-CN" sz="2800" dirty="0" smtClean="0"/>
              <a:t>)*p(cancer) / p(</a:t>
            </a:r>
            <a:r>
              <a:rPr lang="zh-CN" altLang="en-US" sz="2800" dirty="0"/>
              <a:t>阳性</a:t>
            </a:r>
            <a:r>
              <a:rPr lang="en-US" altLang="zh-CN" sz="2800" dirty="0" smtClean="0"/>
              <a:t>)</a:t>
            </a:r>
            <a:endParaRPr lang="en-US" altLang="zh-CN" sz="2800" dirty="0" smtClean="0"/>
          </a:p>
          <a:p>
            <a:pPr>
              <a:spcBef>
                <a:spcPts val="600"/>
              </a:spcBef>
            </a:pPr>
            <a:r>
              <a:rPr lang="en-US" altLang="zh-CN" sz="2800" dirty="0"/>
              <a:t> </a:t>
            </a:r>
            <a:r>
              <a:rPr lang="en-US" altLang="zh-CN" sz="2800" dirty="0" smtClean="0"/>
              <a:t>                          =</a:t>
            </a:r>
            <a:r>
              <a:rPr lang="en-US" altLang="zh-CN" sz="2800" dirty="0"/>
              <a:t>0.98*0.008 = 0.0078</a:t>
            </a:r>
            <a:endParaRPr lang="en-US" altLang="zh-CN" sz="2800" dirty="0"/>
          </a:p>
          <a:p>
            <a:pPr>
              <a:spcBef>
                <a:spcPts val="600"/>
              </a:spcBef>
            </a:pPr>
            <a:r>
              <a:rPr lang="en-US" altLang="zh-CN" sz="2800" dirty="0"/>
              <a:t>P</a:t>
            </a:r>
            <a:r>
              <a:rPr lang="en-US" altLang="zh-CN" sz="2800" dirty="0" smtClean="0"/>
              <a:t>(</a:t>
            </a:r>
            <a:r>
              <a:rPr lang="en-US" altLang="zh-CN" sz="2800" dirty="0">
                <a:sym typeface="Symbol" panose="05050102010706020507" pitchFamily="18" charset="2"/>
              </a:rPr>
              <a:t> </a:t>
            </a:r>
            <a:r>
              <a:rPr lang="en-US" altLang="zh-CN" sz="2800" dirty="0" smtClean="0"/>
              <a:t>cancer </a:t>
            </a:r>
            <a:r>
              <a:rPr lang="en-US" altLang="zh-CN" sz="2800" dirty="0"/>
              <a:t>| </a:t>
            </a:r>
            <a:r>
              <a:rPr lang="zh-CN" altLang="en-US" sz="2800" dirty="0"/>
              <a:t>阳性</a:t>
            </a:r>
            <a:r>
              <a:rPr lang="en-US" altLang="zh-CN" sz="2800" dirty="0"/>
              <a:t>) =P(</a:t>
            </a:r>
            <a:r>
              <a:rPr lang="zh-CN" altLang="en-US" sz="2800" dirty="0"/>
              <a:t>阳性 </a:t>
            </a:r>
            <a:r>
              <a:rPr lang="en-US" altLang="zh-CN" sz="2800" dirty="0" smtClean="0"/>
              <a:t>|</a:t>
            </a:r>
            <a:r>
              <a:rPr lang="en-US" altLang="zh-CN" sz="2800" dirty="0">
                <a:sym typeface="Symbol" panose="05050102010706020507" pitchFamily="18" charset="2"/>
              </a:rPr>
              <a:t>  </a:t>
            </a:r>
            <a:r>
              <a:rPr lang="en-US" altLang="zh-CN" sz="2800" dirty="0" smtClean="0"/>
              <a:t>cancer</a:t>
            </a:r>
            <a:r>
              <a:rPr lang="en-US" altLang="zh-CN" sz="2800" dirty="0"/>
              <a:t>)*p</a:t>
            </a:r>
            <a:r>
              <a:rPr lang="en-US" altLang="zh-CN" sz="2800" dirty="0" smtClean="0"/>
              <a:t>(</a:t>
            </a:r>
            <a:r>
              <a:rPr lang="en-US" altLang="zh-CN" sz="2800" dirty="0" smtClean="0">
                <a:sym typeface="Symbol" panose="05050102010706020507" pitchFamily="18" charset="2"/>
              </a:rPr>
              <a:t></a:t>
            </a:r>
            <a:r>
              <a:rPr lang="en-US" altLang="zh-CN" sz="2800" dirty="0" smtClean="0"/>
              <a:t>cancer)/p</a:t>
            </a:r>
            <a:r>
              <a:rPr lang="en-US" altLang="zh-CN" sz="2800" dirty="0"/>
              <a:t>(</a:t>
            </a:r>
            <a:r>
              <a:rPr lang="zh-CN" altLang="en-US" sz="2800" dirty="0"/>
              <a:t>阳性</a:t>
            </a:r>
            <a:r>
              <a:rPr lang="en-US" altLang="zh-CN" sz="2800" dirty="0"/>
              <a:t>)</a:t>
            </a:r>
            <a:endParaRPr lang="en-US" altLang="zh-CN" sz="2800" dirty="0"/>
          </a:p>
          <a:p>
            <a:pPr>
              <a:spcBef>
                <a:spcPts val="600"/>
              </a:spcBef>
            </a:pPr>
            <a:r>
              <a:rPr lang="en-US" altLang="zh-CN" sz="2800" dirty="0" smtClean="0"/>
              <a:t>                               =</a:t>
            </a:r>
            <a:r>
              <a:rPr lang="en-US" altLang="zh-CN" sz="2800" dirty="0"/>
              <a:t>0.03*0.992 = 0.0298</a:t>
            </a:r>
            <a:endParaRPr lang="en-US" altLang="zh-CN" sz="2800" dirty="0"/>
          </a:p>
          <a:p>
            <a:pPr eaLnBrk="1" hangingPunct="1">
              <a:spcBef>
                <a:spcPts val="600"/>
              </a:spcBef>
            </a:pPr>
            <a:r>
              <a:rPr lang="zh-CN" altLang="en-US" sz="2800" dirty="0"/>
              <a:t>因此，应该判断为无癌症。</a:t>
            </a:r>
            <a:endParaRPr lang="zh-CN" altLang="en-US" sz="2800" dirty="0"/>
          </a:p>
          <a:p>
            <a:pPr eaLnBrk="1" hangingPunct="1">
              <a:spcBef>
                <a:spcPts val="600"/>
              </a:spcBef>
            </a:pPr>
            <a:r>
              <a:rPr lang="zh-CN" altLang="en-US" sz="2800" dirty="0"/>
              <a:t>归一处理</a:t>
            </a:r>
            <a:r>
              <a:rPr lang="zh-CN" altLang="en-US" sz="2800" dirty="0" smtClean="0"/>
              <a:t>：</a:t>
            </a:r>
            <a:endParaRPr lang="en-US" altLang="zh-CN" sz="2800" dirty="0" smtClean="0"/>
          </a:p>
          <a:p>
            <a:pPr eaLnBrk="1" hangingPunct="1">
              <a:spcBef>
                <a:spcPts val="600"/>
              </a:spcBef>
            </a:pPr>
            <a:r>
              <a:rPr lang="en-US" altLang="zh-CN" sz="2800" dirty="0" smtClean="0"/>
              <a:t>P</a:t>
            </a:r>
            <a:r>
              <a:rPr lang="en-US" altLang="zh-CN" sz="2800" dirty="0"/>
              <a:t>(</a:t>
            </a:r>
            <a:r>
              <a:rPr lang="zh-CN" altLang="en-US" sz="2800" dirty="0"/>
              <a:t>癌症</a:t>
            </a:r>
            <a:r>
              <a:rPr lang="en-US" altLang="zh-CN" sz="2800" dirty="0"/>
              <a:t>)= 0.0078</a:t>
            </a:r>
            <a:r>
              <a:rPr lang="en-US" altLang="zh-CN" sz="2800" dirty="0" smtClean="0"/>
              <a:t>/(0.0078 </a:t>
            </a:r>
            <a:r>
              <a:rPr lang="en-US" altLang="zh-CN" sz="2800" dirty="0"/>
              <a:t>+ </a:t>
            </a:r>
            <a:r>
              <a:rPr lang="en-US" altLang="zh-CN" sz="2800" dirty="0" smtClean="0"/>
              <a:t>0.0298)=0.207</a:t>
            </a:r>
            <a:endParaRPr lang="en-US" altLang="zh-CN" sz="2800" dirty="0" smtClean="0"/>
          </a:p>
          <a:p>
            <a:pPr eaLnBrk="1" hangingPunct="1">
              <a:spcBef>
                <a:spcPts val="600"/>
              </a:spcBef>
            </a:pPr>
            <a:r>
              <a:rPr lang="en-US" altLang="zh-CN" sz="2800" dirty="0" smtClean="0"/>
              <a:t>P(</a:t>
            </a:r>
            <a:r>
              <a:rPr lang="zh-CN" altLang="en-US" sz="2800" dirty="0" smtClean="0"/>
              <a:t>无癌症</a:t>
            </a:r>
            <a:r>
              <a:rPr lang="en-US" altLang="zh-CN" sz="2800" dirty="0" smtClean="0"/>
              <a:t>)=</a:t>
            </a:r>
            <a:r>
              <a:rPr lang="en-US" altLang="zh-CN" sz="2800" dirty="0"/>
              <a:t>0.793</a:t>
            </a:r>
            <a:endParaRPr lang="en-US" altLang="zh-CN"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66133" y="911622"/>
            <a:ext cx="8811497"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ts val="600"/>
              </a:spcBef>
            </a:pPr>
            <a:r>
              <a:rPr lang="en-US" sz="2800" dirty="0"/>
              <a:t>    </a:t>
            </a:r>
            <a:r>
              <a:rPr sz="2800" dirty="0"/>
              <a:t>把上述贝叶斯公式中的</a:t>
            </a:r>
            <a:r>
              <a:rPr lang="en-US" sz="2800" dirty="0"/>
              <a:t>A</a:t>
            </a:r>
            <a:r>
              <a:rPr sz="2800" dirty="0"/>
              <a:t>理解为</a:t>
            </a:r>
            <a:r>
              <a:rPr lang="en-US" sz="2800" dirty="0"/>
              <a:t>“</a:t>
            </a:r>
            <a:r>
              <a:rPr sz="2800" dirty="0"/>
              <a:t>具有某特征”，把</a:t>
            </a:r>
            <a:r>
              <a:rPr lang="en-US" sz="2800" dirty="0"/>
              <a:t>B</a:t>
            </a:r>
            <a:r>
              <a:rPr sz="2800" dirty="0"/>
              <a:t>理解成“类别标签”，那么贝叶斯公式就可以表示为：</a:t>
            </a:r>
            <a:endParaRPr sz="2800" dirty="0"/>
          </a:p>
          <a:p>
            <a:pPr>
              <a:spcBef>
                <a:spcPts val="600"/>
              </a:spcBef>
            </a:pPr>
            <a:endParaRPr sz="2800" dirty="0"/>
          </a:p>
          <a:p>
            <a:pPr>
              <a:spcBef>
                <a:spcPts val="600"/>
              </a:spcBef>
            </a:pPr>
            <a:r>
              <a:rPr sz="2800" dirty="0"/>
              <a:t>P(“属于某类”|“具有某特征”)=</a:t>
            </a:r>
            <a:endParaRPr sz="2800" dirty="0"/>
          </a:p>
          <a:p>
            <a:pPr>
              <a:spcBef>
                <a:spcPts val="600"/>
              </a:spcBef>
            </a:pPr>
            <a:r>
              <a:rPr sz="2800" dirty="0"/>
              <a:t>P(“具有某特征”|“属于某类”)P(“属于某类”)/P(“具有某特征”)。</a:t>
            </a:r>
            <a:endParaRPr sz="2800" dirty="0"/>
          </a:p>
          <a:p>
            <a:pPr>
              <a:spcBef>
                <a:spcPts val="600"/>
              </a:spcBef>
            </a:pPr>
            <a:endParaRPr sz="2800" dirty="0"/>
          </a:p>
          <a:p>
            <a:pPr>
              <a:spcBef>
                <a:spcPts val="600"/>
              </a:spcBef>
            </a:pPr>
            <a:r>
              <a:rPr lang="en-US" sz="2800" dirty="0"/>
              <a:t>    </a:t>
            </a:r>
            <a:r>
              <a:rPr sz="2800" dirty="0"/>
              <a:t>贝叶斯方法把计算“具有某特征条件下属于某类（就是分类）”的概率转化为需要计算“属于某类条件下具有某特征（分别训练模型）”的概率，属于有监督学习。</a:t>
            </a:r>
            <a:endParaRPr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idx="4294967295"/>
          </p:nvPr>
        </p:nvSpPr>
        <p:spPr>
          <a:xfrm>
            <a:off x="2787650" y="-7143"/>
            <a:ext cx="2846387" cy="703262"/>
          </a:xfrm>
        </p:spPr>
        <p:txBody>
          <a:bodyPr anchor="ctr">
            <a:normAutofit/>
          </a:bodyPr>
          <a:lstStyle/>
          <a:p>
            <a:pPr algn="ctr">
              <a:buFont typeface="Arial" panose="020B0604020202020204" pitchFamily="34" charset="0"/>
            </a:pPr>
            <a:r>
              <a:rPr lang="zh-CN" altLang="en-US" sz="3200" b="1" dirty="0">
                <a:latin typeface="Times New Roman" panose="02020603050405020304" pitchFamily="18" charset="0"/>
                <a:ea typeface="宋体" panose="02010600030101010101" pitchFamily="2" charset="-122"/>
                <a:cs typeface="+mn-cs"/>
              </a:rPr>
              <a:t>贝叶斯算法</a:t>
            </a:r>
            <a:endParaRPr lang="zh-CN" altLang="en-US" sz="3200" b="1" dirty="0">
              <a:latin typeface="Times New Roman" panose="02020603050405020304" pitchFamily="18" charset="0"/>
              <a:ea typeface="宋体" panose="02010600030101010101" pitchFamily="2" charset="-122"/>
              <a:cs typeface="+mn-cs"/>
            </a:endParaRPr>
          </a:p>
        </p:txBody>
      </p:sp>
      <p:sp>
        <p:nvSpPr>
          <p:cNvPr id="16387" name="Rectangle 3"/>
          <p:cNvSpPr>
            <a:spLocks noGrp="1" noChangeArrowheads="1"/>
          </p:cNvSpPr>
          <p:nvPr>
            <p:ph type="subTitle" idx="4294967295"/>
          </p:nvPr>
        </p:nvSpPr>
        <p:spPr>
          <a:xfrm>
            <a:off x="0" y="1047750"/>
            <a:ext cx="8421688" cy="4168775"/>
          </a:xfrm>
        </p:spPr>
        <p:txBody>
          <a:bodyPr>
            <a:normAutofit/>
          </a:bodyPr>
          <a:lstStyle/>
          <a:p>
            <a:pPr algn="l" eaLnBrk="1" hangingPunct="1">
              <a:lnSpc>
                <a:spcPct val="100000"/>
              </a:lnSpc>
            </a:pPr>
            <a:r>
              <a:rPr lang="zh-CN" altLang="en-US" sz="2400" dirty="0" smtClean="0">
                <a:latin typeface="微软雅黑" panose="020B0503020204020204" pitchFamily="34" charset="-122"/>
                <a:ea typeface="微软雅黑" panose="020B0503020204020204" pitchFamily="34" charset="-122"/>
              </a:rPr>
              <a:t>贝叶斯 ，英国数学家。</a:t>
            </a:r>
            <a:r>
              <a:rPr lang="en-US" altLang="zh-CN" sz="2400" dirty="0" smtClean="0">
                <a:latin typeface="微软雅黑" panose="020B0503020204020204" pitchFamily="34" charset="-122"/>
                <a:ea typeface="微软雅黑" panose="020B0503020204020204" pitchFamily="34" charset="-122"/>
              </a:rPr>
              <a:t>1702</a:t>
            </a:r>
            <a:r>
              <a:rPr lang="zh-CN" altLang="en-US" sz="2400" dirty="0" smtClean="0">
                <a:latin typeface="微软雅黑" panose="020B0503020204020204" pitchFamily="34" charset="-122"/>
                <a:ea typeface="微软雅黑" panose="020B0503020204020204" pitchFamily="34" charset="-122"/>
              </a:rPr>
              <a:t>年出生于伦敦，做过神甫。</a:t>
            </a:r>
            <a:r>
              <a:rPr lang="en-US" altLang="zh-CN" sz="2400" dirty="0" smtClean="0">
                <a:latin typeface="微软雅黑" panose="020B0503020204020204" pitchFamily="34" charset="-122"/>
                <a:ea typeface="微软雅黑" panose="020B0503020204020204" pitchFamily="34" charset="-122"/>
              </a:rPr>
              <a:t>1742</a:t>
            </a:r>
            <a:r>
              <a:rPr lang="zh-CN" altLang="en-US" sz="2400" dirty="0" smtClean="0">
                <a:latin typeface="微软雅黑" panose="020B0503020204020204" pitchFamily="34" charset="-122"/>
                <a:ea typeface="微软雅黑" panose="020B0503020204020204" pitchFamily="34" charset="-122"/>
              </a:rPr>
              <a:t>年成为英国皇家学会会员。</a:t>
            </a:r>
            <a:r>
              <a:rPr lang="en-US" altLang="zh-CN" sz="2400" dirty="0" smtClean="0">
                <a:latin typeface="微软雅黑" panose="020B0503020204020204" pitchFamily="34" charset="-122"/>
                <a:ea typeface="微软雅黑" panose="020B0503020204020204" pitchFamily="34" charset="-122"/>
              </a:rPr>
              <a:t>1763</a:t>
            </a:r>
            <a:r>
              <a:rPr lang="zh-CN" altLang="en-US" sz="2400" dirty="0" smtClean="0">
                <a:latin typeface="微软雅黑" panose="020B0503020204020204" pitchFamily="34" charset="-122"/>
                <a:ea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月</a:t>
            </a:r>
            <a:r>
              <a:rPr lang="en-US" altLang="zh-CN"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日逝世。贝叶斯在数学方面主要研究概率论。他首先将归纳推理法用于概率论基础理论，并创立了贝叶斯统计理论，对于统计决策函数、统计推断、统计的估算等做出了贡献。</a:t>
            </a:r>
            <a:endParaRPr lang="zh-CN" altLang="en-US" sz="2400" dirty="0" smtClean="0">
              <a:latin typeface="微软雅黑" panose="020B0503020204020204" pitchFamily="34" charset="-122"/>
              <a:ea typeface="微软雅黑" panose="020B0503020204020204" pitchFamily="34" charset="-122"/>
            </a:endParaRPr>
          </a:p>
        </p:txBody>
      </p:sp>
      <p:pic>
        <p:nvPicPr>
          <p:cNvPr id="16388" name="图片 5123" descr="aec379310a55b319c37565e442a98226cefc179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2244" y="2979738"/>
            <a:ext cx="1989138"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9765" y="3182685"/>
            <a:ext cx="5678130" cy="1938992"/>
          </a:xfrm>
          <a:prstGeom prst="rect">
            <a:avLst/>
          </a:prstGeom>
        </p:spPr>
        <p:txBody>
          <a:bodyPr wrap="square">
            <a:spAutoFit/>
          </a:bodyPr>
          <a:lstStyle/>
          <a:p>
            <a:pPr marL="285750" indent="-285750">
              <a:buFont typeface="Wingdings" panose="05000000000000000000" pitchFamily="2" charset="2"/>
              <a:buChar char="l"/>
            </a:pPr>
            <a:r>
              <a:rPr lang="zh-CN" altLang="en-US" sz="2400" dirty="0"/>
              <a:t>贝叶斯定理的意义在于，我们在生活中经常遇到这种情况：我们可以很容易直接得出P(A|B)，P(B|A)则很难直接得出，但我们更关心P(B|A)，贝叶斯定理就为我们打通从P(A|B)获得P(B|A)的道路。</a:t>
            </a:r>
            <a:endParaRPr lang="zh-CN" altLang="en-US" sz="2400" dirty="0"/>
          </a:p>
        </p:txBody>
      </p:sp>
      <p:graphicFrame>
        <p:nvGraphicFramePr>
          <p:cNvPr id="6" name="对象 11266"/>
          <p:cNvGraphicFramePr>
            <a:graphicFrameLocks noChangeAspect="1"/>
          </p:cNvGraphicFramePr>
          <p:nvPr/>
        </p:nvGraphicFramePr>
        <p:xfrm>
          <a:off x="2563698" y="5374224"/>
          <a:ext cx="3573462" cy="1090613"/>
        </p:xfrm>
        <a:graphic>
          <a:graphicData uri="http://schemas.openxmlformats.org/presentationml/2006/ole">
            <mc:AlternateContent xmlns:mc="http://schemas.openxmlformats.org/markup-compatibility/2006">
              <mc:Choice xmlns:v="urn:schemas-microsoft-com:vml" Requires="v">
                <p:oleObj spid="_x0000_s301090" name="" r:id="rId2" imgW="1411605" imgH="483235" progId="Equation.3">
                  <p:embed/>
                </p:oleObj>
              </mc:Choice>
              <mc:Fallback>
                <p:oleObj name="" r:id="rId2" imgW="1411605" imgH="483235" progId="Equation.3">
                  <p:embed/>
                  <p:pic>
                    <p:nvPicPr>
                      <p:cNvPr id="0" name="图片 3010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698" y="5374224"/>
                        <a:ext cx="3573462"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mj-ea"/>
              </a:rPr>
              <a:t>分类算法的</a:t>
            </a:r>
            <a:r>
              <a:rPr lang="zh-CN" altLang="en-US" dirty="0" smtClean="0">
                <a:latin typeface="+mj-ea"/>
              </a:rPr>
              <a:t>应用</a:t>
            </a:r>
            <a:r>
              <a:rPr lang="en-US" altLang="zh-CN" dirty="0" smtClean="0">
                <a:latin typeface="+mj-ea"/>
              </a:rPr>
              <a:t>——</a:t>
            </a:r>
            <a:r>
              <a:rPr lang="zh-CN" altLang="en-US" dirty="0" smtClean="0">
                <a:latin typeface="+mj-ea"/>
              </a:rPr>
              <a:t>机电设备</a:t>
            </a:r>
            <a:endParaRPr lang="zh-CN" altLang="en-US" dirty="0">
              <a:latin typeface="+mj-ea"/>
            </a:endParaRPr>
          </a:p>
        </p:txBody>
      </p:sp>
      <p:sp>
        <p:nvSpPr>
          <p:cNvPr id="3" name="内容占位符 2"/>
          <p:cNvSpPr>
            <a:spLocks noGrp="1"/>
          </p:cNvSpPr>
          <p:nvPr>
            <p:ph idx="1"/>
          </p:nvPr>
        </p:nvSpPr>
        <p:spPr>
          <a:xfrm>
            <a:off x="457200" y="1600200"/>
            <a:ext cx="5843588" cy="4525963"/>
          </a:xfrm>
        </p:spPr>
        <p:txBody>
          <a:bodyPr>
            <a:normAutofit/>
          </a:bodyPr>
          <a:lstStyle/>
          <a:p>
            <a:pPr>
              <a:defRPr/>
            </a:pPr>
            <a:r>
              <a:rPr lang="zh-CN" altLang="en-US" dirty="0">
                <a:latin typeface="+mj-ea"/>
                <a:ea typeface="+mj-ea"/>
              </a:rPr>
              <a:t>经典应用</a:t>
            </a:r>
            <a:r>
              <a:rPr lang="en-US" altLang="zh-CN" dirty="0">
                <a:latin typeface="+mj-ea"/>
                <a:ea typeface="+mj-ea"/>
              </a:rPr>
              <a:t>——</a:t>
            </a:r>
            <a:r>
              <a:rPr lang="zh-CN" altLang="en-US" b="1" dirty="0" smtClean="0">
                <a:latin typeface="+mj-ea"/>
                <a:ea typeface="+mj-ea"/>
              </a:rPr>
              <a:t>故障预测</a:t>
            </a:r>
            <a:r>
              <a:rPr lang="zh-CN" altLang="en-US" dirty="0" smtClean="0">
                <a:latin typeface="+mj-ea"/>
                <a:ea typeface="+mj-ea"/>
              </a:rPr>
              <a:t>：</a:t>
            </a:r>
            <a:r>
              <a:rPr lang="zh-CN" altLang="en-US" dirty="0">
                <a:latin typeface="+mj-ea"/>
                <a:ea typeface="+mj-ea"/>
              </a:rPr>
              <a:t>根据传感器数据，</a:t>
            </a:r>
            <a:r>
              <a:rPr lang="zh-CN" altLang="en-US" dirty="0" smtClean="0">
                <a:latin typeface="+mj-ea"/>
                <a:ea typeface="+mj-ea"/>
              </a:rPr>
              <a:t>预测设备的</a:t>
            </a:r>
            <a:r>
              <a:rPr lang="zh-CN" altLang="en-US" dirty="0">
                <a:latin typeface="+mj-ea"/>
                <a:ea typeface="+mj-ea"/>
              </a:rPr>
              <a:t>哪个部位容易出</a:t>
            </a:r>
            <a:r>
              <a:rPr lang="zh-CN" altLang="en-US" dirty="0" smtClean="0">
                <a:latin typeface="+mj-ea"/>
                <a:ea typeface="+mj-ea"/>
              </a:rPr>
              <a:t>故障。数据实时传回制造商。</a:t>
            </a:r>
            <a:endParaRPr lang="en-US" altLang="zh-CN" dirty="0" smtClean="0">
              <a:latin typeface="+mj-ea"/>
              <a:ea typeface="+mj-ea"/>
            </a:endParaRPr>
          </a:p>
          <a:p>
            <a:pPr lvl="1">
              <a:defRPr/>
            </a:pPr>
            <a:r>
              <a:rPr lang="zh-CN" altLang="en-US" dirty="0" smtClean="0">
                <a:latin typeface="+mj-ea"/>
                <a:ea typeface="+mj-ea"/>
              </a:rPr>
              <a:t>对于大型设备，制造商会及时主动上门维修；对家用设备，制造商则通知用户找人维修。</a:t>
            </a:r>
            <a:endParaRPr lang="en-US" altLang="zh-CN" dirty="0" smtClean="0">
              <a:latin typeface="+mj-ea"/>
              <a:ea typeface="+mj-ea"/>
            </a:endParaRPr>
          </a:p>
          <a:p>
            <a:pPr>
              <a:defRPr/>
            </a:pPr>
            <a:r>
              <a:rPr lang="zh-CN" altLang="en-US" dirty="0" smtClean="0">
                <a:latin typeface="+mj-ea"/>
                <a:ea typeface="+mj-ea"/>
              </a:rPr>
              <a:t>例如：</a:t>
            </a:r>
            <a:r>
              <a:rPr lang="zh-CN" altLang="en-US" dirty="0">
                <a:latin typeface="+mj-ea"/>
                <a:ea typeface="+mj-ea"/>
              </a:rPr>
              <a:t>复印机、汽车、飞机、火车、军车、游艇、钻孔设备、发动机</a:t>
            </a:r>
            <a:endParaRPr lang="zh-CN" altLang="en-US" dirty="0">
              <a:latin typeface="+mj-ea"/>
              <a:ea typeface="+mj-ea"/>
            </a:endParaRPr>
          </a:p>
        </p:txBody>
      </p:sp>
      <p:pic>
        <p:nvPicPr>
          <p:cNvPr id="5632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275" y="3357563"/>
            <a:ext cx="2174875" cy="290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650" y="1007239"/>
            <a:ext cx="7753350" cy="4585871"/>
          </a:xfrm>
          <a:prstGeom prst="rect">
            <a:avLst/>
          </a:prstGeom>
        </p:spPr>
        <p:txBody>
          <a:bodyPr wrap="square">
            <a:spAutoFit/>
          </a:bodyPr>
          <a:lstStyle/>
          <a:p>
            <a:pPr>
              <a:spcBef>
                <a:spcPts val="600"/>
              </a:spcBef>
              <a:spcAft>
                <a:spcPts val="600"/>
              </a:spcAft>
            </a:pPr>
            <a:r>
              <a:rPr lang="zh-CN" altLang="en-US" sz="2800" dirty="0"/>
              <a:t>贝叶斯决策就是在不完全情报下，对部分未知的状态用</a:t>
            </a:r>
            <a:r>
              <a:rPr lang="zh-CN" altLang="en-US" sz="2800" dirty="0">
                <a:hlinkClick r:id="rId1"/>
              </a:rPr>
              <a:t>主观概率</a:t>
            </a:r>
            <a:r>
              <a:rPr lang="zh-CN" altLang="en-US" sz="2800" dirty="0"/>
              <a:t>估计，然后用</a:t>
            </a:r>
            <a:r>
              <a:rPr lang="zh-CN" altLang="en-US" sz="2800" dirty="0">
                <a:hlinkClick r:id="rId2"/>
              </a:rPr>
              <a:t>贝叶斯公式</a:t>
            </a:r>
            <a:r>
              <a:rPr lang="zh-CN" altLang="en-US" sz="2800" dirty="0"/>
              <a:t>对发生概率进行修正，最后再利用期望值和修正概率做出最优决策。</a:t>
            </a:r>
            <a:endParaRPr lang="zh-CN" altLang="en-US" sz="2800" dirty="0"/>
          </a:p>
          <a:p>
            <a:pPr>
              <a:spcBef>
                <a:spcPts val="600"/>
              </a:spcBef>
              <a:spcAft>
                <a:spcPts val="600"/>
              </a:spcAft>
            </a:pPr>
            <a:r>
              <a:rPr lang="zh-CN" altLang="en-US" sz="2800" dirty="0"/>
              <a:t>贝叶斯决策理论方法是</a:t>
            </a:r>
            <a:r>
              <a:rPr lang="zh-CN" altLang="en-US" sz="2800" dirty="0">
                <a:hlinkClick r:id="rId3"/>
              </a:rPr>
              <a:t>统计模型</a:t>
            </a:r>
            <a:r>
              <a:rPr lang="zh-CN" altLang="en-US" sz="2800" dirty="0"/>
              <a:t>决策中的一个基本方法，其基本思想是：</a:t>
            </a:r>
            <a:endParaRPr lang="zh-CN" altLang="en-US" sz="2800" dirty="0"/>
          </a:p>
          <a:p>
            <a:pPr>
              <a:spcBef>
                <a:spcPts val="600"/>
              </a:spcBef>
              <a:spcAft>
                <a:spcPts val="600"/>
              </a:spcAft>
            </a:pPr>
            <a:r>
              <a:rPr lang="en-US" altLang="zh-CN" sz="2800" dirty="0"/>
              <a:t>1</a:t>
            </a:r>
            <a:r>
              <a:rPr lang="zh-CN" altLang="en-US" sz="2800" dirty="0"/>
              <a:t>、已知</a:t>
            </a:r>
            <a:r>
              <a:rPr lang="zh-CN" altLang="en-US" sz="2800" dirty="0">
                <a:hlinkClick r:id="rId4"/>
              </a:rPr>
              <a:t>类条件概率密度</a:t>
            </a:r>
            <a:r>
              <a:rPr lang="zh-CN" altLang="en-US" sz="2800" dirty="0"/>
              <a:t>参数表达式和</a:t>
            </a:r>
            <a:r>
              <a:rPr lang="zh-CN" altLang="en-US" sz="2800" dirty="0">
                <a:hlinkClick r:id="rId5"/>
              </a:rPr>
              <a:t>先验概率</a:t>
            </a:r>
            <a:r>
              <a:rPr lang="zh-CN" altLang="en-US" sz="2800" dirty="0"/>
              <a:t>。</a:t>
            </a:r>
            <a:endParaRPr lang="zh-CN" altLang="en-US" sz="2800" dirty="0"/>
          </a:p>
          <a:p>
            <a:pPr>
              <a:spcBef>
                <a:spcPts val="600"/>
              </a:spcBef>
              <a:spcAft>
                <a:spcPts val="600"/>
              </a:spcAft>
            </a:pPr>
            <a:r>
              <a:rPr lang="en-US" altLang="zh-CN" sz="2800" dirty="0"/>
              <a:t>2</a:t>
            </a:r>
            <a:r>
              <a:rPr lang="zh-CN" altLang="en-US" sz="2800" dirty="0"/>
              <a:t>、利用贝叶斯公式转换成</a:t>
            </a:r>
            <a:r>
              <a:rPr lang="zh-CN" altLang="en-US" sz="2800" dirty="0">
                <a:hlinkClick r:id="rId6"/>
              </a:rPr>
              <a:t>后验概率</a:t>
            </a:r>
            <a:r>
              <a:rPr lang="zh-CN" altLang="en-US" sz="2800" dirty="0"/>
              <a:t>。</a:t>
            </a:r>
            <a:endParaRPr lang="zh-CN" altLang="en-US" sz="2800" dirty="0"/>
          </a:p>
          <a:p>
            <a:pPr>
              <a:spcBef>
                <a:spcPts val="600"/>
              </a:spcBef>
              <a:spcAft>
                <a:spcPts val="600"/>
              </a:spcAft>
            </a:pPr>
            <a:r>
              <a:rPr lang="en-US" altLang="zh-CN" sz="2800" dirty="0"/>
              <a:t>3</a:t>
            </a:r>
            <a:r>
              <a:rPr lang="zh-CN" altLang="en-US" sz="2800" dirty="0"/>
              <a:t>、根据后验概率大小进行决策分类。</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25279" y="1030813"/>
            <a:ext cx="8229600" cy="49974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dirty="0">
                <a:latin typeface="+mn-ea"/>
              </a:rPr>
              <a:t>朴素贝叶斯（</a:t>
            </a:r>
            <a:r>
              <a:rPr lang="en-US" altLang="zh-CN" dirty="0">
                <a:latin typeface="+mn-ea"/>
              </a:rPr>
              <a:t>Naïve Bayes</a:t>
            </a:r>
            <a:r>
              <a:rPr lang="zh-CN" altLang="en-US" dirty="0">
                <a:latin typeface="+mn-ea"/>
              </a:rPr>
              <a:t>）</a:t>
            </a:r>
            <a:r>
              <a:rPr lang="zh-CN" altLang="en-US" dirty="0" smtClean="0">
                <a:latin typeface="+mn-ea"/>
              </a:rPr>
              <a:t>算法</a:t>
            </a:r>
            <a:r>
              <a:rPr lang="zh-CN" altLang="en-US" dirty="0">
                <a:latin typeface="+mn-ea"/>
              </a:rPr>
              <a:t>是基于贝叶斯条件概率定理的概率分类器</a:t>
            </a:r>
            <a:r>
              <a:rPr lang="zh-CN" altLang="en-US" dirty="0" smtClean="0">
                <a:latin typeface="+mn-ea"/>
              </a:rPr>
              <a:t>。是</a:t>
            </a:r>
            <a:r>
              <a:rPr lang="zh-CN" altLang="en-US" dirty="0">
                <a:latin typeface="+mn-ea"/>
              </a:rPr>
              <a:t>贝叶斯分类器中研究较多，使用较广的一种，在许多场合，朴素贝叶斯的分类算法可以与决策树和神经网络分类算法相媲美。</a:t>
            </a:r>
            <a:endParaRPr lang="en-US" altLang="zh-CN" dirty="0">
              <a:latin typeface="+mn-ea"/>
            </a:endParaRPr>
          </a:p>
          <a:p>
            <a:pPr>
              <a:lnSpc>
                <a:spcPct val="100000"/>
              </a:lnSpc>
              <a:defRPr/>
            </a:pPr>
            <a:r>
              <a:rPr lang="zh-CN" altLang="en-US" dirty="0">
                <a:latin typeface="+mn-ea"/>
              </a:rPr>
              <a:t>朴素贝叶斯分类器由</a:t>
            </a:r>
            <a:r>
              <a:rPr lang="en-US" altLang="zh-CN" dirty="0" err="1">
                <a:latin typeface="+mn-ea"/>
              </a:rPr>
              <a:t>Duda</a:t>
            </a:r>
            <a:r>
              <a:rPr lang="zh-CN" altLang="en-US" dirty="0">
                <a:latin typeface="+mn-ea"/>
              </a:rPr>
              <a:t>和</a:t>
            </a:r>
            <a:r>
              <a:rPr lang="en-US" altLang="zh-CN" dirty="0">
                <a:latin typeface="+mn-ea"/>
              </a:rPr>
              <a:t>Hart</a:t>
            </a:r>
            <a:r>
              <a:rPr lang="zh-CN" altLang="en-US" dirty="0">
                <a:latin typeface="+mn-ea"/>
              </a:rPr>
              <a:t>于</a:t>
            </a:r>
            <a:r>
              <a:rPr lang="en-US" altLang="zh-CN" dirty="0">
                <a:latin typeface="+mn-ea"/>
              </a:rPr>
              <a:t>1937</a:t>
            </a:r>
            <a:r>
              <a:rPr lang="zh-CN" altLang="en-US" dirty="0">
                <a:latin typeface="+mn-ea"/>
              </a:rPr>
              <a:t>年提出，它是一个简单有效而且在实际使用中比较成功的分类器。现在，被广泛的运用在数据挖掘、模式识别、故障诊断等众多领域。</a:t>
            </a:r>
            <a:endParaRPr lang="en-US" altLang="zh-CN" dirty="0">
              <a:latin typeface="+mn-ea"/>
            </a:endParaRPr>
          </a:p>
          <a:p>
            <a:pPr>
              <a:lnSpc>
                <a:spcPct val="100000"/>
              </a:lnSpc>
              <a:defRPr/>
            </a:pPr>
            <a:r>
              <a:rPr lang="zh-CN" altLang="en-US" dirty="0" smtClean="0">
                <a:latin typeface="+mn-ea"/>
              </a:rPr>
              <a:t>最大特点：该模型假设特征之间相互独立、彼此不相关。这就是它“朴素”之处。这也是很多人对它最担心之处。</a:t>
            </a:r>
            <a:endParaRPr lang="en-US" altLang="zh-CN"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6385"/>
          <p:cNvSpPr txBox="1">
            <a:spLocks noChangeArrowheads="1"/>
          </p:cNvSpPr>
          <p:nvPr/>
        </p:nvSpPr>
        <p:spPr>
          <a:xfrm>
            <a:off x="1960860" y="86491"/>
            <a:ext cx="5199321" cy="714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smtClean="0">
                <a:solidFill>
                  <a:schemeClr val="bg1"/>
                </a:solidFill>
                <a:latin typeface="Times New Roman" panose="02020603050405020304" pitchFamily="18" charset="0"/>
                <a:ea typeface="宋体" panose="02010600030101010101" pitchFamily="2" charset="-122"/>
                <a:cs typeface="+mn-cs"/>
              </a:rPr>
              <a:t> </a:t>
            </a:r>
            <a:r>
              <a:rPr lang="zh-CN" altLang="en-US" sz="3200" b="1" dirty="0" smtClean="0">
                <a:solidFill>
                  <a:schemeClr val="bg1"/>
                </a:solidFill>
                <a:latin typeface="Times New Roman" panose="02020603050405020304" pitchFamily="18" charset="0"/>
                <a:ea typeface="宋体" panose="02010600030101010101" pitchFamily="2" charset="-122"/>
                <a:cs typeface="+mn-cs"/>
              </a:rPr>
              <a:t>朴素</a:t>
            </a:r>
            <a:r>
              <a:rPr lang="zh-CN" altLang="en-US" sz="3200" b="1" dirty="0">
                <a:solidFill>
                  <a:schemeClr val="bg1"/>
                </a:solidFill>
                <a:latin typeface="Times New Roman" panose="02020603050405020304" pitchFamily="18" charset="0"/>
                <a:ea typeface="宋体" panose="02010600030101010101" pitchFamily="2" charset="-122"/>
                <a:cs typeface="+mn-cs"/>
              </a:rPr>
              <a:t>贝叶斯分类器</a:t>
            </a:r>
            <a:endParaRPr lang="zh-CN" altLang="en-US" sz="3200" b="1" dirty="0">
              <a:solidFill>
                <a:schemeClr val="bg1"/>
              </a:solidFill>
              <a:latin typeface="Times New Roman" panose="02020603050405020304" pitchFamily="18" charset="0"/>
              <a:ea typeface="宋体" panose="02010600030101010101" pitchFamily="2" charset="-122"/>
              <a:cs typeface="+mn-cs"/>
            </a:endParaRPr>
          </a:p>
        </p:txBody>
      </p:sp>
      <p:sp>
        <p:nvSpPr>
          <p:cNvPr id="3" name="文本框 16386"/>
          <p:cNvSpPr txBox="1">
            <a:spLocks noChangeArrowheads="1"/>
          </p:cNvSpPr>
          <p:nvPr/>
        </p:nvSpPr>
        <p:spPr bwMode="auto">
          <a:xfrm>
            <a:off x="301508" y="970427"/>
            <a:ext cx="271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1</a:t>
            </a:r>
            <a:r>
              <a:rPr lang="zh-CN" altLang="en-US" dirty="0"/>
              <a:t>、条件独立性</a:t>
            </a:r>
            <a:endParaRPr lang="zh-CN" altLang="en-US" dirty="0"/>
          </a:p>
        </p:txBody>
      </p:sp>
      <p:sp>
        <p:nvSpPr>
          <p:cNvPr id="4" name="文本框 16387"/>
          <p:cNvSpPr txBox="1">
            <a:spLocks noChangeArrowheads="1"/>
          </p:cNvSpPr>
          <p:nvPr/>
        </p:nvSpPr>
        <p:spPr bwMode="auto">
          <a:xfrm>
            <a:off x="528161" y="1539066"/>
            <a:ext cx="82913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给定类标号</a:t>
            </a:r>
            <a:r>
              <a:rPr lang="en-US" altLang="zh-CN" dirty="0"/>
              <a:t>y</a:t>
            </a:r>
            <a:r>
              <a:rPr lang="zh-CN" altLang="en-US" dirty="0"/>
              <a:t>，朴素贝叶斯分类器在估计类条件概率时假设属性之间条件独立。条件独立假设可以形式化的表达如下：</a:t>
            </a:r>
            <a:endParaRPr lang="zh-CN" altLang="en-US" dirty="0"/>
          </a:p>
        </p:txBody>
      </p:sp>
      <p:graphicFrame>
        <p:nvGraphicFramePr>
          <p:cNvPr id="6" name="对象 16389"/>
          <p:cNvGraphicFramePr>
            <a:graphicFrameLocks noChangeAspect="1"/>
          </p:cNvGraphicFramePr>
          <p:nvPr/>
        </p:nvGraphicFramePr>
        <p:xfrm>
          <a:off x="3019308" y="2370063"/>
          <a:ext cx="3619500" cy="931863"/>
        </p:xfrm>
        <a:graphic>
          <a:graphicData uri="http://schemas.openxmlformats.org/presentationml/2006/ole">
            <mc:AlternateContent xmlns:mc="http://schemas.openxmlformats.org/markup-compatibility/2006">
              <mc:Choice xmlns:v="urn:schemas-microsoft-com:vml" Requires="v">
                <p:oleObj spid="_x0000_s303138" name="" r:id="rId1" imgW="1905000" imgH="431800" progId="Equation.3">
                  <p:embed/>
                </p:oleObj>
              </mc:Choice>
              <mc:Fallback>
                <p:oleObj name="" r:id="rId1" imgW="1905000" imgH="431800" progId="Equation.3">
                  <p:embed/>
                  <p:pic>
                    <p:nvPicPr>
                      <p:cNvPr id="0" name="图片 3031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308" y="2370063"/>
                        <a:ext cx="36195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文本框 16390"/>
          <p:cNvSpPr txBox="1">
            <a:spLocks noChangeArrowheads="1"/>
          </p:cNvSpPr>
          <p:nvPr/>
        </p:nvSpPr>
        <p:spPr bwMode="auto">
          <a:xfrm>
            <a:off x="637033" y="3379043"/>
            <a:ext cx="7931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其中每个训练样本可用一个属性</a:t>
            </a:r>
            <a:r>
              <a:rPr lang="zh-CN" altLang="en-US" dirty="0" smtClean="0"/>
              <a:t>向量</a:t>
            </a:r>
            <a:r>
              <a:rPr lang="en-US" altLang="zh-CN" dirty="0" smtClean="0"/>
              <a:t>X=(</a:t>
            </a:r>
            <a:r>
              <a:rPr lang="en-US" altLang="zh-CN" dirty="0"/>
              <a:t>x</a:t>
            </a:r>
            <a:r>
              <a:rPr lang="en-US" altLang="zh-CN" baseline="-25000" dirty="0"/>
              <a:t>1</a:t>
            </a:r>
            <a:r>
              <a:rPr lang="en-US" altLang="zh-CN" dirty="0"/>
              <a:t>,x</a:t>
            </a:r>
            <a:r>
              <a:rPr lang="en-US" altLang="zh-CN" baseline="-25000" dirty="0"/>
              <a:t>2</a:t>
            </a:r>
            <a:r>
              <a:rPr lang="en-US" altLang="zh-CN" dirty="0"/>
              <a:t>,x</a:t>
            </a:r>
            <a:r>
              <a:rPr lang="en-US" altLang="zh-CN" baseline="-25000" dirty="0"/>
              <a:t>3</a:t>
            </a:r>
            <a:r>
              <a:rPr lang="en-US" altLang="zh-CN" dirty="0"/>
              <a:t>,„,x</a:t>
            </a:r>
            <a:r>
              <a:rPr lang="en-US" altLang="zh-CN" baseline="-25000" dirty="0"/>
              <a:t>n</a:t>
            </a:r>
            <a:r>
              <a:rPr lang="en-US" altLang="zh-CN" dirty="0"/>
              <a:t>)</a:t>
            </a:r>
            <a:r>
              <a:rPr lang="zh-CN" altLang="en-US" dirty="0"/>
              <a:t>表示，各个属性之间条件独立。 </a:t>
            </a:r>
            <a:endParaRPr lang="zh-CN" altLang="en-US" dirty="0"/>
          </a:p>
        </p:txBody>
      </p:sp>
      <p:sp>
        <p:nvSpPr>
          <p:cNvPr id="8" name="文本占位符 17410"/>
          <p:cNvSpPr txBox="1">
            <a:spLocks noChangeArrowheads="1"/>
          </p:cNvSpPr>
          <p:nvPr/>
        </p:nvSpPr>
        <p:spPr>
          <a:xfrm>
            <a:off x="301508" y="4467132"/>
            <a:ext cx="8518026" cy="23908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pPr>
            <a:r>
              <a:rPr lang="zh-CN" altLang="en-US" sz="2400" dirty="0" smtClean="0"/>
              <a:t>比如，对于一篇文章“Good good study,Day day up.</a:t>
            </a:r>
            <a:r>
              <a:rPr lang="zh-CN" altLang="en-US" sz="2400" dirty="0"/>
              <a:t>”用一个文本特征向量来表示：</a:t>
            </a:r>
            <a:endParaRPr lang="zh-CN" altLang="en-US" sz="2400" dirty="0"/>
          </a:p>
          <a:p>
            <a:pPr>
              <a:lnSpc>
                <a:spcPct val="100000"/>
              </a:lnSpc>
              <a:spcBef>
                <a:spcPts val="600"/>
              </a:spcBef>
              <a:spcAft>
                <a:spcPts val="600"/>
              </a:spcAft>
            </a:pPr>
            <a:r>
              <a:rPr lang="zh-CN" altLang="en-US" sz="2400" dirty="0"/>
              <a:t>x=(Good, good, study, Day, day , up)</a:t>
            </a:r>
            <a:r>
              <a:rPr lang="zh-CN" altLang="en-US" sz="2400" dirty="0" smtClean="0"/>
              <a:t>。</a:t>
            </a:r>
            <a:r>
              <a:rPr lang="zh-CN" altLang="en-US" sz="1600" dirty="0"/>
              <a:t>一般各个词语之间肯定不是相互独立的，有一定的上下文联系。但在朴素贝叶斯文本分类时，我们假设个单词之间没有联系，可以用一个文本特征向量来表示这篇文章，这就是“朴素”的来历</a:t>
            </a:r>
            <a:r>
              <a:rPr lang="zh-CN" altLang="en-US" sz="1600" dirty="0" smtClean="0"/>
              <a:t>。</a:t>
            </a:r>
            <a:endParaRPr lang="zh-CN" altLang="en-US" sz="18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36526" y="30506"/>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kumimoji="1" lang="zh-CN" altLang="en-US" sz="3200" dirty="0">
                <a:solidFill>
                  <a:schemeClr val="bg1"/>
                </a:solidFill>
                <a:effectLst>
                  <a:outerShdw blurRad="38100" dist="38100" dir="2700000" algn="tl">
                    <a:srgbClr val="C0C0C0"/>
                  </a:outerShdw>
                </a:effectLst>
                <a:latin typeface="Palatino Linotype" panose="02040502050505030304" pitchFamily="18" charset="0"/>
                <a:ea typeface="仿宋_GB2312" pitchFamily="49" charset="-122"/>
                <a:cs typeface="Arial" panose="020B0604020202020204" pitchFamily="34" charset="0"/>
              </a:rPr>
              <a:t>朴素</a:t>
            </a:r>
            <a:r>
              <a:rPr kumimoji="1" lang="zh-CN" altLang="en-US" sz="3200" dirty="0" smtClean="0">
                <a:solidFill>
                  <a:schemeClr val="bg1"/>
                </a:solidFill>
                <a:effectLst>
                  <a:outerShdw blurRad="38100" dist="38100" dir="2700000" algn="tl">
                    <a:srgbClr val="C0C0C0"/>
                  </a:outerShdw>
                </a:effectLst>
                <a:latin typeface="Palatino Linotype" panose="02040502050505030304" pitchFamily="18" charset="0"/>
                <a:ea typeface="仿宋_GB2312" pitchFamily="49" charset="-122"/>
                <a:cs typeface="Arial" panose="020B0604020202020204" pitchFamily="34" charset="0"/>
              </a:rPr>
              <a:t>贝叶斯分类算法举例</a:t>
            </a:r>
            <a:endParaRPr kumimoji="1" lang="zh-CN" altLang="en-US" sz="3200" dirty="0">
              <a:solidFill>
                <a:schemeClr val="bg1"/>
              </a:solidFill>
              <a:effectLst>
                <a:outerShdw blurRad="38100" dist="38100" dir="2700000" algn="tl">
                  <a:srgbClr val="C0C0C0"/>
                </a:outerShdw>
              </a:effectLst>
              <a:latin typeface="Palatino Linotype" panose="02040502050505030304" pitchFamily="18" charset="0"/>
              <a:ea typeface="仿宋_GB2312" pitchFamily="49" charset="-122"/>
              <a:cs typeface="Arial" panose="020B0604020202020204" pitchFamily="34" charset="0"/>
            </a:endParaRPr>
          </a:p>
        </p:txBody>
      </p:sp>
      <p:sp>
        <p:nvSpPr>
          <p:cNvPr id="40963" name="Text Box 4"/>
          <p:cNvSpPr txBox="1">
            <a:spLocks noChangeArrowheads="1"/>
          </p:cNvSpPr>
          <p:nvPr/>
        </p:nvSpPr>
        <p:spPr bwMode="auto">
          <a:xfrm>
            <a:off x="2504768" y="951214"/>
            <a:ext cx="5530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宋体" panose="02010600030101010101" pitchFamily="2" charset="-122"/>
              </a:rPr>
              <a:t>目标概念</a:t>
            </a:r>
            <a:r>
              <a:rPr lang="en-US" altLang="zh-CN" i="1" dirty="0" err="1"/>
              <a:t>PlayTennis</a:t>
            </a:r>
            <a:r>
              <a:rPr lang="zh-CN" altLang="en-US" dirty="0">
                <a:latin typeface="宋体" panose="02010600030101010101" pitchFamily="2" charset="-122"/>
              </a:rPr>
              <a:t>的训练样例</a:t>
            </a:r>
            <a:r>
              <a:rPr lang="zh-CN" altLang="en-US" dirty="0"/>
              <a:t> </a:t>
            </a:r>
            <a:endParaRPr lang="zh-CN" altLang="en-US" dirty="0"/>
          </a:p>
        </p:txBody>
      </p:sp>
      <p:grpSp>
        <p:nvGrpSpPr>
          <p:cNvPr id="40964" name="Group 279"/>
          <p:cNvGrpSpPr/>
          <p:nvPr/>
        </p:nvGrpSpPr>
        <p:grpSpPr bwMode="auto">
          <a:xfrm>
            <a:off x="1295400" y="1600200"/>
            <a:ext cx="6242050" cy="4038600"/>
            <a:chOff x="-3" y="-3"/>
            <a:chExt cx="3932" cy="5766"/>
          </a:xfrm>
        </p:grpSpPr>
        <p:grpSp>
          <p:nvGrpSpPr>
            <p:cNvPr id="40965" name="Group 277"/>
            <p:cNvGrpSpPr/>
            <p:nvPr/>
          </p:nvGrpSpPr>
          <p:grpSpPr bwMode="auto">
            <a:xfrm>
              <a:off x="0" y="0"/>
              <a:ext cx="3926" cy="5760"/>
              <a:chOff x="0" y="0"/>
              <a:chExt cx="3926" cy="5760"/>
            </a:xfrm>
          </p:grpSpPr>
          <p:grpSp>
            <p:nvGrpSpPr>
              <p:cNvPr id="40967" name="Group 98"/>
              <p:cNvGrpSpPr/>
              <p:nvPr/>
            </p:nvGrpSpPr>
            <p:grpSpPr bwMode="auto">
              <a:xfrm>
                <a:off x="0" y="0"/>
                <a:ext cx="518" cy="384"/>
                <a:chOff x="0" y="0"/>
                <a:chExt cx="518" cy="384"/>
              </a:xfrm>
            </p:grpSpPr>
            <p:sp>
              <p:nvSpPr>
                <p:cNvPr id="41235" name="Rectangle 7"/>
                <p:cNvSpPr>
                  <a:spLocks noChangeArrowheads="1"/>
                </p:cNvSpPr>
                <p:nvPr/>
              </p:nvSpPr>
              <p:spPr bwMode="auto">
                <a:xfrm>
                  <a:off x="43"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Day</a:t>
                  </a:r>
                  <a:endParaRPr kumimoji="1" lang="en-US" altLang="zh-CN" sz="1000">
                    <a:cs typeface="Times New Roman" panose="02020603050405020304" pitchFamily="18" charset="0"/>
                  </a:endParaRPr>
                </a:p>
                <a:p>
                  <a:endParaRPr kumimoji="1" lang="en-US" altLang="zh-CN"/>
                </a:p>
              </p:txBody>
            </p:sp>
            <p:sp>
              <p:nvSpPr>
                <p:cNvPr id="41236" name="Rectangle 97"/>
                <p:cNvSpPr>
                  <a:spLocks noChangeArrowheads="1"/>
                </p:cNvSpPr>
                <p:nvPr/>
              </p:nvSpPr>
              <p:spPr bwMode="auto">
                <a:xfrm>
                  <a:off x="0" y="0"/>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68" name="Group 100"/>
              <p:cNvGrpSpPr/>
              <p:nvPr/>
            </p:nvGrpSpPr>
            <p:grpSpPr bwMode="auto">
              <a:xfrm>
                <a:off x="518" y="0"/>
                <a:ext cx="656" cy="384"/>
                <a:chOff x="518" y="0"/>
                <a:chExt cx="656" cy="384"/>
              </a:xfrm>
            </p:grpSpPr>
            <p:sp>
              <p:nvSpPr>
                <p:cNvPr id="41233" name="Rectangle 8"/>
                <p:cNvSpPr>
                  <a:spLocks noChangeArrowheads="1"/>
                </p:cNvSpPr>
                <p:nvPr/>
              </p:nvSpPr>
              <p:spPr bwMode="auto">
                <a:xfrm>
                  <a:off x="561" y="0"/>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i="1">
                      <a:cs typeface="Times New Roman" panose="02020603050405020304" pitchFamily="18" charset="0"/>
                    </a:rPr>
                    <a:t>Outlook</a:t>
                  </a:r>
                  <a:endParaRPr kumimoji="1" lang="en-US" altLang="zh-CN" sz="1000">
                    <a:cs typeface="Times New Roman" panose="02020603050405020304" pitchFamily="18" charset="0"/>
                  </a:endParaRPr>
                </a:p>
                <a:p>
                  <a:endParaRPr kumimoji="1" lang="en-US" altLang="zh-CN"/>
                </a:p>
              </p:txBody>
            </p:sp>
            <p:sp>
              <p:nvSpPr>
                <p:cNvPr id="41234" name="Rectangle 99"/>
                <p:cNvSpPr>
                  <a:spLocks noChangeArrowheads="1"/>
                </p:cNvSpPr>
                <p:nvPr/>
              </p:nvSpPr>
              <p:spPr bwMode="auto">
                <a:xfrm>
                  <a:off x="518" y="0"/>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69" name="Group 102"/>
              <p:cNvGrpSpPr/>
              <p:nvPr/>
            </p:nvGrpSpPr>
            <p:grpSpPr bwMode="auto">
              <a:xfrm>
                <a:off x="1174" y="0"/>
                <a:ext cx="750" cy="384"/>
                <a:chOff x="1174" y="0"/>
                <a:chExt cx="750" cy="384"/>
              </a:xfrm>
            </p:grpSpPr>
            <p:sp>
              <p:nvSpPr>
                <p:cNvPr id="41231" name="Rectangle 9"/>
                <p:cNvSpPr>
                  <a:spLocks noChangeArrowheads="1"/>
                </p:cNvSpPr>
                <p:nvPr/>
              </p:nvSpPr>
              <p:spPr bwMode="auto">
                <a:xfrm>
                  <a:off x="1217" y="0"/>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000" i="1">
                      <a:cs typeface="Times New Roman" panose="02020603050405020304" pitchFamily="18" charset="0"/>
                    </a:rPr>
                    <a:t>Temperature</a:t>
                  </a:r>
                  <a:endParaRPr kumimoji="1" lang="en-US" altLang="zh-CN" sz="1000">
                    <a:cs typeface="Times New Roman" panose="02020603050405020304" pitchFamily="18" charset="0"/>
                  </a:endParaRPr>
                </a:p>
                <a:p>
                  <a:pPr algn="ctr"/>
                  <a:endParaRPr kumimoji="1" lang="en-US" altLang="zh-CN"/>
                </a:p>
              </p:txBody>
            </p:sp>
            <p:sp>
              <p:nvSpPr>
                <p:cNvPr id="41232" name="Rectangle 101"/>
                <p:cNvSpPr>
                  <a:spLocks noChangeArrowheads="1"/>
                </p:cNvSpPr>
                <p:nvPr/>
              </p:nvSpPr>
              <p:spPr bwMode="auto">
                <a:xfrm>
                  <a:off x="1174" y="0"/>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0" name="Group 104"/>
              <p:cNvGrpSpPr/>
              <p:nvPr/>
            </p:nvGrpSpPr>
            <p:grpSpPr bwMode="auto">
              <a:xfrm>
                <a:off x="1924" y="0"/>
                <a:ext cx="703" cy="384"/>
                <a:chOff x="1924" y="0"/>
                <a:chExt cx="703" cy="384"/>
              </a:xfrm>
            </p:grpSpPr>
            <p:sp>
              <p:nvSpPr>
                <p:cNvPr id="41229" name="Rectangle 10"/>
                <p:cNvSpPr>
                  <a:spLocks noChangeArrowheads="1"/>
                </p:cNvSpPr>
                <p:nvPr/>
              </p:nvSpPr>
              <p:spPr bwMode="auto">
                <a:xfrm>
                  <a:off x="1967" y="0"/>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i="1">
                      <a:cs typeface="Times New Roman" panose="02020603050405020304" pitchFamily="18" charset="0"/>
                    </a:rPr>
                    <a:t>Humidity</a:t>
                  </a:r>
                  <a:endParaRPr kumimoji="1" lang="en-US" altLang="zh-CN" sz="1000">
                    <a:cs typeface="Times New Roman" panose="02020603050405020304" pitchFamily="18" charset="0"/>
                  </a:endParaRPr>
                </a:p>
                <a:p>
                  <a:endParaRPr kumimoji="1" lang="en-US" altLang="zh-CN"/>
                </a:p>
              </p:txBody>
            </p:sp>
            <p:sp>
              <p:nvSpPr>
                <p:cNvPr id="41230" name="Rectangle 103"/>
                <p:cNvSpPr>
                  <a:spLocks noChangeArrowheads="1"/>
                </p:cNvSpPr>
                <p:nvPr/>
              </p:nvSpPr>
              <p:spPr bwMode="auto">
                <a:xfrm>
                  <a:off x="1924" y="0"/>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1" name="Group 106"/>
              <p:cNvGrpSpPr/>
              <p:nvPr/>
            </p:nvGrpSpPr>
            <p:grpSpPr bwMode="auto">
              <a:xfrm>
                <a:off x="2627" y="0"/>
                <a:ext cx="596" cy="384"/>
                <a:chOff x="2627" y="0"/>
                <a:chExt cx="596" cy="384"/>
              </a:xfrm>
            </p:grpSpPr>
            <p:sp>
              <p:nvSpPr>
                <p:cNvPr id="41227" name="Rectangle 11"/>
                <p:cNvSpPr>
                  <a:spLocks noChangeArrowheads="1"/>
                </p:cNvSpPr>
                <p:nvPr/>
              </p:nvSpPr>
              <p:spPr bwMode="auto">
                <a:xfrm>
                  <a:off x="2670" y="0"/>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i="1">
                      <a:cs typeface="Times New Roman" panose="02020603050405020304" pitchFamily="18" charset="0"/>
                    </a:rPr>
                    <a:t>Wind</a:t>
                  </a:r>
                  <a:endParaRPr kumimoji="1" lang="en-US" altLang="zh-CN" sz="1000">
                    <a:cs typeface="Times New Roman" panose="02020603050405020304" pitchFamily="18" charset="0"/>
                  </a:endParaRPr>
                </a:p>
                <a:p>
                  <a:endParaRPr kumimoji="1" lang="en-US" altLang="zh-CN"/>
                </a:p>
              </p:txBody>
            </p:sp>
            <p:sp>
              <p:nvSpPr>
                <p:cNvPr id="41228" name="Rectangle 105"/>
                <p:cNvSpPr>
                  <a:spLocks noChangeArrowheads="1"/>
                </p:cNvSpPr>
                <p:nvPr/>
              </p:nvSpPr>
              <p:spPr bwMode="auto">
                <a:xfrm>
                  <a:off x="2627" y="0"/>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2" name="Group 108"/>
              <p:cNvGrpSpPr/>
              <p:nvPr/>
            </p:nvGrpSpPr>
            <p:grpSpPr bwMode="auto">
              <a:xfrm>
                <a:off x="3223" y="0"/>
                <a:ext cx="703" cy="384"/>
                <a:chOff x="3223" y="0"/>
                <a:chExt cx="703" cy="384"/>
              </a:xfrm>
            </p:grpSpPr>
            <p:sp>
              <p:nvSpPr>
                <p:cNvPr id="41225" name="Rectangle 12"/>
                <p:cNvSpPr>
                  <a:spLocks noChangeArrowheads="1"/>
                </p:cNvSpPr>
                <p:nvPr/>
              </p:nvSpPr>
              <p:spPr bwMode="auto">
                <a:xfrm>
                  <a:off x="3266" y="0"/>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i="1">
                      <a:cs typeface="Times New Roman" panose="02020603050405020304" pitchFamily="18" charset="0"/>
                    </a:rPr>
                    <a:t>PlayTennis</a:t>
                  </a:r>
                  <a:endParaRPr kumimoji="1" lang="en-US" altLang="zh-CN" sz="1000">
                    <a:cs typeface="Times New Roman" panose="02020603050405020304" pitchFamily="18" charset="0"/>
                  </a:endParaRPr>
                </a:p>
                <a:p>
                  <a:endParaRPr kumimoji="1" lang="en-US" altLang="zh-CN"/>
                </a:p>
              </p:txBody>
            </p:sp>
            <p:sp>
              <p:nvSpPr>
                <p:cNvPr id="41226" name="Rectangle 107"/>
                <p:cNvSpPr>
                  <a:spLocks noChangeArrowheads="1"/>
                </p:cNvSpPr>
                <p:nvPr/>
              </p:nvSpPr>
              <p:spPr bwMode="auto">
                <a:xfrm>
                  <a:off x="3223" y="0"/>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3" name="Group 110"/>
              <p:cNvGrpSpPr/>
              <p:nvPr/>
            </p:nvGrpSpPr>
            <p:grpSpPr bwMode="auto">
              <a:xfrm>
                <a:off x="0" y="384"/>
                <a:ext cx="518" cy="384"/>
                <a:chOff x="0" y="384"/>
                <a:chExt cx="518" cy="384"/>
              </a:xfrm>
            </p:grpSpPr>
            <p:sp>
              <p:nvSpPr>
                <p:cNvPr id="41223" name="Rectangle 13"/>
                <p:cNvSpPr>
                  <a:spLocks noChangeArrowheads="1"/>
                </p:cNvSpPr>
                <p:nvPr/>
              </p:nvSpPr>
              <p:spPr bwMode="auto">
                <a:xfrm>
                  <a:off x="43"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D1</a:t>
                  </a:r>
                  <a:endParaRPr kumimoji="1" lang="en-US" altLang="zh-CN" sz="1000">
                    <a:cs typeface="Times New Roman" panose="02020603050405020304" pitchFamily="18" charset="0"/>
                  </a:endParaRPr>
                </a:p>
                <a:p>
                  <a:endParaRPr kumimoji="1" lang="en-US" altLang="zh-CN"/>
                </a:p>
              </p:txBody>
            </p:sp>
            <p:sp>
              <p:nvSpPr>
                <p:cNvPr id="41224" name="Rectangle 109"/>
                <p:cNvSpPr>
                  <a:spLocks noChangeArrowheads="1"/>
                </p:cNvSpPr>
                <p:nvPr/>
              </p:nvSpPr>
              <p:spPr bwMode="auto">
                <a:xfrm>
                  <a:off x="0" y="384"/>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4" name="Group 112"/>
              <p:cNvGrpSpPr/>
              <p:nvPr/>
            </p:nvGrpSpPr>
            <p:grpSpPr bwMode="auto">
              <a:xfrm>
                <a:off x="518" y="384"/>
                <a:ext cx="656" cy="384"/>
                <a:chOff x="518" y="384"/>
                <a:chExt cx="656" cy="384"/>
              </a:xfrm>
            </p:grpSpPr>
            <p:sp>
              <p:nvSpPr>
                <p:cNvPr id="41221" name="Rectangle 14"/>
                <p:cNvSpPr>
                  <a:spLocks noChangeArrowheads="1"/>
                </p:cNvSpPr>
                <p:nvPr/>
              </p:nvSpPr>
              <p:spPr bwMode="auto">
                <a:xfrm>
                  <a:off x="561" y="384"/>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Sunny</a:t>
                  </a:r>
                  <a:endParaRPr kumimoji="1" lang="en-US" altLang="zh-CN" sz="1000">
                    <a:cs typeface="Times New Roman" panose="02020603050405020304" pitchFamily="18" charset="0"/>
                  </a:endParaRPr>
                </a:p>
                <a:p>
                  <a:endParaRPr kumimoji="1" lang="en-US" altLang="zh-CN"/>
                </a:p>
              </p:txBody>
            </p:sp>
            <p:sp>
              <p:nvSpPr>
                <p:cNvPr id="41222" name="Rectangle 111"/>
                <p:cNvSpPr>
                  <a:spLocks noChangeArrowheads="1"/>
                </p:cNvSpPr>
                <p:nvPr/>
              </p:nvSpPr>
              <p:spPr bwMode="auto">
                <a:xfrm>
                  <a:off x="518" y="384"/>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5" name="Group 114"/>
              <p:cNvGrpSpPr/>
              <p:nvPr/>
            </p:nvGrpSpPr>
            <p:grpSpPr bwMode="auto">
              <a:xfrm>
                <a:off x="1174" y="384"/>
                <a:ext cx="750" cy="384"/>
                <a:chOff x="1174" y="384"/>
                <a:chExt cx="750" cy="384"/>
              </a:xfrm>
            </p:grpSpPr>
            <p:sp>
              <p:nvSpPr>
                <p:cNvPr id="41219" name="Rectangle 15"/>
                <p:cNvSpPr>
                  <a:spLocks noChangeArrowheads="1"/>
                </p:cNvSpPr>
                <p:nvPr/>
              </p:nvSpPr>
              <p:spPr bwMode="auto">
                <a:xfrm>
                  <a:off x="1217" y="384"/>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Hot</a:t>
                  </a:r>
                  <a:endParaRPr kumimoji="1" lang="en-US" altLang="zh-CN" sz="1000">
                    <a:cs typeface="Times New Roman" panose="02020603050405020304" pitchFamily="18" charset="0"/>
                  </a:endParaRPr>
                </a:p>
                <a:p>
                  <a:endParaRPr kumimoji="1" lang="en-US" altLang="zh-CN"/>
                </a:p>
              </p:txBody>
            </p:sp>
            <p:sp>
              <p:nvSpPr>
                <p:cNvPr id="41220" name="Rectangle 113"/>
                <p:cNvSpPr>
                  <a:spLocks noChangeArrowheads="1"/>
                </p:cNvSpPr>
                <p:nvPr/>
              </p:nvSpPr>
              <p:spPr bwMode="auto">
                <a:xfrm>
                  <a:off x="1174" y="384"/>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6" name="Group 116"/>
              <p:cNvGrpSpPr/>
              <p:nvPr/>
            </p:nvGrpSpPr>
            <p:grpSpPr bwMode="auto">
              <a:xfrm>
                <a:off x="1924" y="384"/>
                <a:ext cx="703" cy="384"/>
                <a:chOff x="1924" y="384"/>
                <a:chExt cx="703" cy="384"/>
              </a:xfrm>
            </p:grpSpPr>
            <p:sp>
              <p:nvSpPr>
                <p:cNvPr id="41217" name="Rectangle 16"/>
                <p:cNvSpPr>
                  <a:spLocks noChangeArrowheads="1"/>
                </p:cNvSpPr>
                <p:nvPr/>
              </p:nvSpPr>
              <p:spPr bwMode="auto">
                <a:xfrm>
                  <a:off x="1967" y="384"/>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218" name="Rectangle 115"/>
                <p:cNvSpPr>
                  <a:spLocks noChangeArrowheads="1"/>
                </p:cNvSpPr>
                <p:nvPr/>
              </p:nvSpPr>
              <p:spPr bwMode="auto">
                <a:xfrm>
                  <a:off x="1924" y="384"/>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7" name="Group 118"/>
              <p:cNvGrpSpPr/>
              <p:nvPr/>
            </p:nvGrpSpPr>
            <p:grpSpPr bwMode="auto">
              <a:xfrm>
                <a:off x="2627" y="384"/>
                <a:ext cx="596" cy="384"/>
                <a:chOff x="2627" y="384"/>
                <a:chExt cx="596" cy="384"/>
              </a:xfrm>
            </p:grpSpPr>
            <p:sp>
              <p:nvSpPr>
                <p:cNvPr id="41215" name="Rectangle 17"/>
                <p:cNvSpPr>
                  <a:spLocks noChangeArrowheads="1"/>
                </p:cNvSpPr>
                <p:nvPr/>
              </p:nvSpPr>
              <p:spPr bwMode="auto">
                <a:xfrm>
                  <a:off x="2670" y="384"/>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216" name="Rectangle 117"/>
                <p:cNvSpPr>
                  <a:spLocks noChangeArrowheads="1"/>
                </p:cNvSpPr>
                <p:nvPr/>
              </p:nvSpPr>
              <p:spPr bwMode="auto">
                <a:xfrm>
                  <a:off x="2627" y="384"/>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8" name="Group 120"/>
              <p:cNvGrpSpPr/>
              <p:nvPr/>
            </p:nvGrpSpPr>
            <p:grpSpPr bwMode="auto">
              <a:xfrm>
                <a:off x="3223" y="384"/>
                <a:ext cx="703" cy="384"/>
                <a:chOff x="3223" y="384"/>
                <a:chExt cx="703" cy="384"/>
              </a:xfrm>
            </p:grpSpPr>
            <p:sp>
              <p:nvSpPr>
                <p:cNvPr id="41213" name="Rectangle 18"/>
                <p:cNvSpPr>
                  <a:spLocks noChangeArrowheads="1"/>
                </p:cNvSpPr>
                <p:nvPr/>
              </p:nvSpPr>
              <p:spPr bwMode="auto">
                <a:xfrm>
                  <a:off x="3266" y="384"/>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a:t>
                  </a:r>
                  <a:endParaRPr kumimoji="1" lang="en-US" altLang="zh-CN" sz="1000">
                    <a:cs typeface="Times New Roman" panose="02020603050405020304" pitchFamily="18" charset="0"/>
                  </a:endParaRPr>
                </a:p>
                <a:p>
                  <a:endParaRPr kumimoji="1" lang="en-US" altLang="zh-CN"/>
                </a:p>
              </p:txBody>
            </p:sp>
            <p:sp>
              <p:nvSpPr>
                <p:cNvPr id="41214" name="Rectangle 119"/>
                <p:cNvSpPr>
                  <a:spLocks noChangeArrowheads="1"/>
                </p:cNvSpPr>
                <p:nvPr/>
              </p:nvSpPr>
              <p:spPr bwMode="auto">
                <a:xfrm>
                  <a:off x="3223" y="384"/>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79" name="Group 122"/>
              <p:cNvGrpSpPr/>
              <p:nvPr/>
            </p:nvGrpSpPr>
            <p:grpSpPr bwMode="auto">
              <a:xfrm>
                <a:off x="0" y="768"/>
                <a:ext cx="518" cy="384"/>
                <a:chOff x="0" y="768"/>
                <a:chExt cx="518" cy="384"/>
              </a:xfrm>
            </p:grpSpPr>
            <p:sp>
              <p:nvSpPr>
                <p:cNvPr id="41211" name="Rectangle 19"/>
                <p:cNvSpPr>
                  <a:spLocks noChangeArrowheads="1"/>
                </p:cNvSpPr>
                <p:nvPr/>
              </p:nvSpPr>
              <p:spPr bwMode="auto">
                <a:xfrm>
                  <a:off x="43"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D2</a:t>
                  </a:r>
                  <a:endParaRPr kumimoji="1" lang="en-US" altLang="zh-CN" sz="1000">
                    <a:cs typeface="Times New Roman" panose="02020603050405020304" pitchFamily="18" charset="0"/>
                  </a:endParaRPr>
                </a:p>
                <a:p>
                  <a:endParaRPr kumimoji="1" lang="en-US" altLang="zh-CN"/>
                </a:p>
              </p:txBody>
            </p:sp>
            <p:sp>
              <p:nvSpPr>
                <p:cNvPr id="41212" name="Rectangle 121"/>
                <p:cNvSpPr>
                  <a:spLocks noChangeArrowheads="1"/>
                </p:cNvSpPr>
                <p:nvPr/>
              </p:nvSpPr>
              <p:spPr bwMode="auto">
                <a:xfrm>
                  <a:off x="0" y="768"/>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0" name="Group 124"/>
              <p:cNvGrpSpPr/>
              <p:nvPr/>
            </p:nvGrpSpPr>
            <p:grpSpPr bwMode="auto">
              <a:xfrm>
                <a:off x="518" y="768"/>
                <a:ext cx="656" cy="384"/>
                <a:chOff x="518" y="768"/>
                <a:chExt cx="656" cy="384"/>
              </a:xfrm>
            </p:grpSpPr>
            <p:sp>
              <p:nvSpPr>
                <p:cNvPr id="41209" name="Rectangle 20"/>
                <p:cNvSpPr>
                  <a:spLocks noChangeArrowheads="1"/>
                </p:cNvSpPr>
                <p:nvPr/>
              </p:nvSpPr>
              <p:spPr bwMode="auto">
                <a:xfrm>
                  <a:off x="561" y="768"/>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Sunny</a:t>
                  </a:r>
                  <a:endParaRPr kumimoji="1" lang="en-US" altLang="zh-CN" sz="1000">
                    <a:cs typeface="Times New Roman" panose="02020603050405020304" pitchFamily="18" charset="0"/>
                  </a:endParaRPr>
                </a:p>
                <a:p>
                  <a:endParaRPr kumimoji="1" lang="en-US" altLang="zh-CN"/>
                </a:p>
              </p:txBody>
            </p:sp>
            <p:sp>
              <p:nvSpPr>
                <p:cNvPr id="41210" name="Rectangle 123"/>
                <p:cNvSpPr>
                  <a:spLocks noChangeArrowheads="1"/>
                </p:cNvSpPr>
                <p:nvPr/>
              </p:nvSpPr>
              <p:spPr bwMode="auto">
                <a:xfrm>
                  <a:off x="518" y="768"/>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1" name="Group 126"/>
              <p:cNvGrpSpPr/>
              <p:nvPr/>
            </p:nvGrpSpPr>
            <p:grpSpPr bwMode="auto">
              <a:xfrm>
                <a:off x="1174" y="768"/>
                <a:ext cx="750" cy="384"/>
                <a:chOff x="1174" y="768"/>
                <a:chExt cx="750" cy="384"/>
              </a:xfrm>
            </p:grpSpPr>
            <p:sp>
              <p:nvSpPr>
                <p:cNvPr id="41207" name="Rectangle 21"/>
                <p:cNvSpPr>
                  <a:spLocks noChangeArrowheads="1"/>
                </p:cNvSpPr>
                <p:nvPr/>
              </p:nvSpPr>
              <p:spPr bwMode="auto">
                <a:xfrm>
                  <a:off x="1217" y="768"/>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Hot</a:t>
                  </a:r>
                  <a:endParaRPr kumimoji="1" lang="en-US" altLang="zh-CN" sz="1000">
                    <a:cs typeface="Times New Roman" panose="02020603050405020304" pitchFamily="18" charset="0"/>
                  </a:endParaRPr>
                </a:p>
                <a:p>
                  <a:endParaRPr kumimoji="1" lang="en-US" altLang="zh-CN"/>
                </a:p>
              </p:txBody>
            </p:sp>
            <p:sp>
              <p:nvSpPr>
                <p:cNvPr id="41208" name="Rectangle 125"/>
                <p:cNvSpPr>
                  <a:spLocks noChangeArrowheads="1"/>
                </p:cNvSpPr>
                <p:nvPr/>
              </p:nvSpPr>
              <p:spPr bwMode="auto">
                <a:xfrm>
                  <a:off x="1174" y="768"/>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2" name="Group 128"/>
              <p:cNvGrpSpPr/>
              <p:nvPr/>
            </p:nvGrpSpPr>
            <p:grpSpPr bwMode="auto">
              <a:xfrm>
                <a:off x="1924" y="768"/>
                <a:ext cx="703" cy="384"/>
                <a:chOff x="1924" y="768"/>
                <a:chExt cx="703" cy="384"/>
              </a:xfrm>
            </p:grpSpPr>
            <p:sp>
              <p:nvSpPr>
                <p:cNvPr id="41205" name="Rectangle 22"/>
                <p:cNvSpPr>
                  <a:spLocks noChangeArrowheads="1"/>
                </p:cNvSpPr>
                <p:nvPr/>
              </p:nvSpPr>
              <p:spPr bwMode="auto">
                <a:xfrm>
                  <a:off x="1967" y="768"/>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206" name="Rectangle 127"/>
                <p:cNvSpPr>
                  <a:spLocks noChangeArrowheads="1"/>
                </p:cNvSpPr>
                <p:nvPr/>
              </p:nvSpPr>
              <p:spPr bwMode="auto">
                <a:xfrm>
                  <a:off x="1924" y="768"/>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3" name="Group 130"/>
              <p:cNvGrpSpPr/>
              <p:nvPr/>
            </p:nvGrpSpPr>
            <p:grpSpPr bwMode="auto">
              <a:xfrm>
                <a:off x="2627" y="768"/>
                <a:ext cx="596" cy="384"/>
                <a:chOff x="2627" y="768"/>
                <a:chExt cx="596" cy="384"/>
              </a:xfrm>
            </p:grpSpPr>
            <p:sp>
              <p:nvSpPr>
                <p:cNvPr id="41203" name="Rectangle 23"/>
                <p:cNvSpPr>
                  <a:spLocks noChangeArrowheads="1"/>
                </p:cNvSpPr>
                <p:nvPr/>
              </p:nvSpPr>
              <p:spPr bwMode="auto">
                <a:xfrm>
                  <a:off x="2670" y="768"/>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Strong</a:t>
                  </a:r>
                  <a:endParaRPr kumimoji="1" lang="en-US" altLang="zh-CN" sz="1000">
                    <a:cs typeface="Times New Roman" panose="02020603050405020304" pitchFamily="18" charset="0"/>
                  </a:endParaRPr>
                </a:p>
                <a:p>
                  <a:endParaRPr kumimoji="1" lang="en-US" altLang="zh-CN"/>
                </a:p>
              </p:txBody>
            </p:sp>
            <p:sp>
              <p:nvSpPr>
                <p:cNvPr id="41204" name="Rectangle 129"/>
                <p:cNvSpPr>
                  <a:spLocks noChangeArrowheads="1"/>
                </p:cNvSpPr>
                <p:nvPr/>
              </p:nvSpPr>
              <p:spPr bwMode="auto">
                <a:xfrm>
                  <a:off x="2627" y="768"/>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4" name="Group 132"/>
              <p:cNvGrpSpPr/>
              <p:nvPr/>
            </p:nvGrpSpPr>
            <p:grpSpPr bwMode="auto">
              <a:xfrm>
                <a:off x="3223" y="768"/>
                <a:ext cx="703" cy="384"/>
                <a:chOff x="3223" y="768"/>
                <a:chExt cx="703" cy="384"/>
              </a:xfrm>
            </p:grpSpPr>
            <p:sp>
              <p:nvSpPr>
                <p:cNvPr id="41201" name="Rectangle 24"/>
                <p:cNvSpPr>
                  <a:spLocks noChangeArrowheads="1"/>
                </p:cNvSpPr>
                <p:nvPr/>
              </p:nvSpPr>
              <p:spPr bwMode="auto">
                <a:xfrm>
                  <a:off x="3266" y="768"/>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a:t>
                  </a:r>
                  <a:endParaRPr kumimoji="1" lang="en-US" altLang="zh-CN" sz="1000">
                    <a:cs typeface="Times New Roman" panose="02020603050405020304" pitchFamily="18" charset="0"/>
                  </a:endParaRPr>
                </a:p>
                <a:p>
                  <a:endParaRPr kumimoji="1" lang="en-US" altLang="zh-CN"/>
                </a:p>
              </p:txBody>
            </p:sp>
            <p:sp>
              <p:nvSpPr>
                <p:cNvPr id="41202" name="Rectangle 131"/>
                <p:cNvSpPr>
                  <a:spLocks noChangeArrowheads="1"/>
                </p:cNvSpPr>
                <p:nvPr/>
              </p:nvSpPr>
              <p:spPr bwMode="auto">
                <a:xfrm>
                  <a:off x="3223" y="768"/>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5" name="Group 134"/>
              <p:cNvGrpSpPr/>
              <p:nvPr/>
            </p:nvGrpSpPr>
            <p:grpSpPr bwMode="auto">
              <a:xfrm>
                <a:off x="0" y="1152"/>
                <a:ext cx="518" cy="384"/>
                <a:chOff x="0" y="1152"/>
                <a:chExt cx="518" cy="384"/>
              </a:xfrm>
            </p:grpSpPr>
            <p:sp>
              <p:nvSpPr>
                <p:cNvPr id="41199" name="Rectangle 25"/>
                <p:cNvSpPr>
                  <a:spLocks noChangeArrowheads="1"/>
                </p:cNvSpPr>
                <p:nvPr/>
              </p:nvSpPr>
              <p:spPr bwMode="auto">
                <a:xfrm>
                  <a:off x="43"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D3</a:t>
                  </a:r>
                  <a:endParaRPr kumimoji="1" lang="en-US" altLang="zh-CN" sz="1000">
                    <a:cs typeface="Times New Roman" panose="02020603050405020304" pitchFamily="18" charset="0"/>
                  </a:endParaRPr>
                </a:p>
                <a:p>
                  <a:endParaRPr kumimoji="1" lang="en-US" altLang="zh-CN"/>
                </a:p>
              </p:txBody>
            </p:sp>
            <p:sp>
              <p:nvSpPr>
                <p:cNvPr id="41200" name="Rectangle 133"/>
                <p:cNvSpPr>
                  <a:spLocks noChangeArrowheads="1"/>
                </p:cNvSpPr>
                <p:nvPr/>
              </p:nvSpPr>
              <p:spPr bwMode="auto">
                <a:xfrm>
                  <a:off x="0" y="1152"/>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6" name="Group 136"/>
              <p:cNvGrpSpPr/>
              <p:nvPr/>
            </p:nvGrpSpPr>
            <p:grpSpPr bwMode="auto">
              <a:xfrm>
                <a:off x="518" y="1152"/>
                <a:ext cx="656" cy="384"/>
                <a:chOff x="518" y="1152"/>
                <a:chExt cx="656" cy="384"/>
              </a:xfrm>
            </p:grpSpPr>
            <p:sp>
              <p:nvSpPr>
                <p:cNvPr id="41197" name="Rectangle 26"/>
                <p:cNvSpPr>
                  <a:spLocks noChangeArrowheads="1"/>
                </p:cNvSpPr>
                <p:nvPr/>
              </p:nvSpPr>
              <p:spPr bwMode="auto">
                <a:xfrm>
                  <a:off x="561" y="1152"/>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Overcast</a:t>
                  </a:r>
                  <a:endParaRPr kumimoji="1" lang="en-US" altLang="zh-CN" sz="1000">
                    <a:cs typeface="Times New Roman" panose="02020603050405020304" pitchFamily="18" charset="0"/>
                  </a:endParaRPr>
                </a:p>
                <a:p>
                  <a:endParaRPr kumimoji="1" lang="en-US" altLang="zh-CN"/>
                </a:p>
              </p:txBody>
            </p:sp>
            <p:sp>
              <p:nvSpPr>
                <p:cNvPr id="41198" name="Rectangle 135"/>
                <p:cNvSpPr>
                  <a:spLocks noChangeArrowheads="1"/>
                </p:cNvSpPr>
                <p:nvPr/>
              </p:nvSpPr>
              <p:spPr bwMode="auto">
                <a:xfrm>
                  <a:off x="518" y="1152"/>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7" name="Group 138"/>
              <p:cNvGrpSpPr/>
              <p:nvPr/>
            </p:nvGrpSpPr>
            <p:grpSpPr bwMode="auto">
              <a:xfrm>
                <a:off x="1174" y="1152"/>
                <a:ext cx="750" cy="384"/>
                <a:chOff x="1174" y="1152"/>
                <a:chExt cx="750" cy="384"/>
              </a:xfrm>
            </p:grpSpPr>
            <p:sp>
              <p:nvSpPr>
                <p:cNvPr id="41195" name="Rectangle 27"/>
                <p:cNvSpPr>
                  <a:spLocks noChangeArrowheads="1"/>
                </p:cNvSpPr>
                <p:nvPr/>
              </p:nvSpPr>
              <p:spPr bwMode="auto">
                <a:xfrm>
                  <a:off x="1217" y="1152"/>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Hot</a:t>
                  </a:r>
                  <a:endParaRPr kumimoji="1" lang="en-US" altLang="zh-CN" sz="1000">
                    <a:cs typeface="Times New Roman" panose="02020603050405020304" pitchFamily="18" charset="0"/>
                  </a:endParaRPr>
                </a:p>
                <a:p>
                  <a:endParaRPr kumimoji="1" lang="en-US" altLang="zh-CN"/>
                </a:p>
              </p:txBody>
            </p:sp>
            <p:sp>
              <p:nvSpPr>
                <p:cNvPr id="41196" name="Rectangle 137"/>
                <p:cNvSpPr>
                  <a:spLocks noChangeArrowheads="1"/>
                </p:cNvSpPr>
                <p:nvPr/>
              </p:nvSpPr>
              <p:spPr bwMode="auto">
                <a:xfrm>
                  <a:off x="1174" y="1152"/>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8" name="Group 140"/>
              <p:cNvGrpSpPr/>
              <p:nvPr/>
            </p:nvGrpSpPr>
            <p:grpSpPr bwMode="auto">
              <a:xfrm>
                <a:off x="1924" y="1152"/>
                <a:ext cx="703" cy="384"/>
                <a:chOff x="1924" y="1152"/>
                <a:chExt cx="703" cy="384"/>
              </a:xfrm>
            </p:grpSpPr>
            <p:sp>
              <p:nvSpPr>
                <p:cNvPr id="41193" name="Rectangle 28"/>
                <p:cNvSpPr>
                  <a:spLocks noChangeArrowheads="1"/>
                </p:cNvSpPr>
                <p:nvPr/>
              </p:nvSpPr>
              <p:spPr bwMode="auto">
                <a:xfrm>
                  <a:off x="1967" y="1152"/>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194" name="Rectangle 139"/>
                <p:cNvSpPr>
                  <a:spLocks noChangeArrowheads="1"/>
                </p:cNvSpPr>
                <p:nvPr/>
              </p:nvSpPr>
              <p:spPr bwMode="auto">
                <a:xfrm>
                  <a:off x="1924" y="1152"/>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89" name="Group 142"/>
              <p:cNvGrpSpPr/>
              <p:nvPr/>
            </p:nvGrpSpPr>
            <p:grpSpPr bwMode="auto">
              <a:xfrm>
                <a:off x="2627" y="1152"/>
                <a:ext cx="596" cy="384"/>
                <a:chOff x="2627" y="1152"/>
                <a:chExt cx="596" cy="384"/>
              </a:xfrm>
            </p:grpSpPr>
            <p:sp>
              <p:nvSpPr>
                <p:cNvPr id="41191" name="Rectangle 29"/>
                <p:cNvSpPr>
                  <a:spLocks noChangeArrowheads="1"/>
                </p:cNvSpPr>
                <p:nvPr/>
              </p:nvSpPr>
              <p:spPr bwMode="auto">
                <a:xfrm>
                  <a:off x="2670" y="1152"/>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192" name="Rectangle 141"/>
                <p:cNvSpPr>
                  <a:spLocks noChangeArrowheads="1"/>
                </p:cNvSpPr>
                <p:nvPr/>
              </p:nvSpPr>
              <p:spPr bwMode="auto">
                <a:xfrm>
                  <a:off x="2627" y="1152"/>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0" name="Group 144"/>
              <p:cNvGrpSpPr/>
              <p:nvPr/>
            </p:nvGrpSpPr>
            <p:grpSpPr bwMode="auto">
              <a:xfrm>
                <a:off x="3223" y="1152"/>
                <a:ext cx="703" cy="384"/>
                <a:chOff x="3223" y="1152"/>
                <a:chExt cx="703" cy="384"/>
              </a:xfrm>
            </p:grpSpPr>
            <p:sp>
              <p:nvSpPr>
                <p:cNvPr id="41189" name="Rectangle 30"/>
                <p:cNvSpPr>
                  <a:spLocks noChangeArrowheads="1"/>
                </p:cNvSpPr>
                <p:nvPr/>
              </p:nvSpPr>
              <p:spPr bwMode="auto">
                <a:xfrm>
                  <a:off x="3266" y="1152"/>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190" name="Rectangle 143"/>
                <p:cNvSpPr>
                  <a:spLocks noChangeArrowheads="1"/>
                </p:cNvSpPr>
                <p:nvPr/>
              </p:nvSpPr>
              <p:spPr bwMode="auto">
                <a:xfrm>
                  <a:off x="3223" y="1152"/>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1" name="Group 146"/>
              <p:cNvGrpSpPr/>
              <p:nvPr/>
            </p:nvGrpSpPr>
            <p:grpSpPr bwMode="auto">
              <a:xfrm>
                <a:off x="0" y="1536"/>
                <a:ext cx="518" cy="384"/>
                <a:chOff x="0" y="1536"/>
                <a:chExt cx="518" cy="384"/>
              </a:xfrm>
            </p:grpSpPr>
            <p:sp>
              <p:nvSpPr>
                <p:cNvPr id="41187" name="Rectangle 31"/>
                <p:cNvSpPr>
                  <a:spLocks noChangeArrowheads="1"/>
                </p:cNvSpPr>
                <p:nvPr/>
              </p:nvSpPr>
              <p:spPr bwMode="auto">
                <a:xfrm>
                  <a:off x="43"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D4</a:t>
                  </a:r>
                  <a:endParaRPr kumimoji="1" lang="en-US" altLang="zh-CN" sz="1000">
                    <a:cs typeface="Times New Roman" panose="02020603050405020304" pitchFamily="18" charset="0"/>
                  </a:endParaRPr>
                </a:p>
                <a:p>
                  <a:endParaRPr kumimoji="1" lang="en-US" altLang="zh-CN"/>
                </a:p>
              </p:txBody>
            </p:sp>
            <p:sp>
              <p:nvSpPr>
                <p:cNvPr id="41188" name="Rectangle 145"/>
                <p:cNvSpPr>
                  <a:spLocks noChangeArrowheads="1"/>
                </p:cNvSpPr>
                <p:nvPr/>
              </p:nvSpPr>
              <p:spPr bwMode="auto">
                <a:xfrm>
                  <a:off x="0" y="1536"/>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2" name="Group 148"/>
              <p:cNvGrpSpPr/>
              <p:nvPr/>
            </p:nvGrpSpPr>
            <p:grpSpPr bwMode="auto">
              <a:xfrm>
                <a:off x="518" y="1536"/>
                <a:ext cx="656" cy="384"/>
                <a:chOff x="518" y="1536"/>
                <a:chExt cx="656" cy="384"/>
              </a:xfrm>
            </p:grpSpPr>
            <p:sp>
              <p:nvSpPr>
                <p:cNvPr id="41185" name="Rectangle 32"/>
                <p:cNvSpPr>
                  <a:spLocks noChangeArrowheads="1"/>
                </p:cNvSpPr>
                <p:nvPr/>
              </p:nvSpPr>
              <p:spPr bwMode="auto">
                <a:xfrm>
                  <a:off x="561" y="1536"/>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Rain</a:t>
                  </a:r>
                  <a:endParaRPr kumimoji="1" lang="en-US" altLang="zh-CN" sz="1000">
                    <a:cs typeface="Times New Roman" panose="02020603050405020304" pitchFamily="18" charset="0"/>
                  </a:endParaRPr>
                </a:p>
                <a:p>
                  <a:endParaRPr kumimoji="1" lang="en-US" altLang="zh-CN"/>
                </a:p>
              </p:txBody>
            </p:sp>
            <p:sp>
              <p:nvSpPr>
                <p:cNvPr id="41186" name="Rectangle 147"/>
                <p:cNvSpPr>
                  <a:spLocks noChangeArrowheads="1"/>
                </p:cNvSpPr>
                <p:nvPr/>
              </p:nvSpPr>
              <p:spPr bwMode="auto">
                <a:xfrm>
                  <a:off x="518" y="1536"/>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3" name="Group 150"/>
              <p:cNvGrpSpPr/>
              <p:nvPr/>
            </p:nvGrpSpPr>
            <p:grpSpPr bwMode="auto">
              <a:xfrm>
                <a:off x="1174" y="1536"/>
                <a:ext cx="750" cy="384"/>
                <a:chOff x="1174" y="1536"/>
                <a:chExt cx="750" cy="384"/>
              </a:xfrm>
            </p:grpSpPr>
            <p:sp>
              <p:nvSpPr>
                <p:cNvPr id="41183" name="Rectangle 33"/>
                <p:cNvSpPr>
                  <a:spLocks noChangeArrowheads="1"/>
                </p:cNvSpPr>
                <p:nvPr/>
              </p:nvSpPr>
              <p:spPr bwMode="auto">
                <a:xfrm>
                  <a:off x="1217" y="1536"/>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Mild</a:t>
                  </a:r>
                  <a:endParaRPr kumimoji="1" lang="en-US" altLang="zh-CN" sz="1000">
                    <a:cs typeface="Times New Roman" panose="02020603050405020304" pitchFamily="18" charset="0"/>
                  </a:endParaRPr>
                </a:p>
                <a:p>
                  <a:endParaRPr kumimoji="1" lang="en-US" altLang="zh-CN"/>
                </a:p>
              </p:txBody>
            </p:sp>
            <p:sp>
              <p:nvSpPr>
                <p:cNvPr id="41184" name="Rectangle 149"/>
                <p:cNvSpPr>
                  <a:spLocks noChangeArrowheads="1"/>
                </p:cNvSpPr>
                <p:nvPr/>
              </p:nvSpPr>
              <p:spPr bwMode="auto">
                <a:xfrm>
                  <a:off x="1174" y="1536"/>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4" name="Group 152"/>
              <p:cNvGrpSpPr/>
              <p:nvPr/>
            </p:nvGrpSpPr>
            <p:grpSpPr bwMode="auto">
              <a:xfrm>
                <a:off x="1924" y="1536"/>
                <a:ext cx="703" cy="384"/>
                <a:chOff x="1924" y="1536"/>
                <a:chExt cx="703" cy="384"/>
              </a:xfrm>
            </p:grpSpPr>
            <p:sp>
              <p:nvSpPr>
                <p:cNvPr id="41181" name="Rectangle 34"/>
                <p:cNvSpPr>
                  <a:spLocks noChangeArrowheads="1"/>
                </p:cNvSpPr>
                <p:nvPr/>
              </p:nvSpPr>
              <p:spPr bwMode="auto">
                <a:xfrm>
                  <a:off x="1967" y="1536"/>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182" name="Rectangle 151"/>
                <p:cNvSpPr>
                  <a:spLocks noChangeArrowheads="1"/>
                </p:cNvSpPr>
                <p:nvPr/>
              </p:nvSpPr>
              <p:spPr bwMode="auto">
                <a:xfrm>
                  <a:off x="1924" y="1536"/>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5" name="Group 154"/>
              <p:cNvGrpSpPr/>
              <p:nvPr/>
            </p:nvGrpSpPr>
            <p:grpSpPr bwMode="auto">
              <a:xfrm>
                <a:off x="2627" y="1536"/>
                <a:ext cx="596" cy="384"/>
                <a:chOff x="2627" y="1536"/>
                <a:chExt cx="596" cy="384"/>
              </a:xfrm>
            </p:grpSpPr>
            <p:sp>
              <p:nvSpPr>
                <p:cNvPr id="41179" name="Rectangle 35"/>
                <p:cNvSpPr>
                  <a:spLocks noChangeArrowheads="1"/>
                </p:cNvSpPr>
                <p:nvPr/>
              </p:nvSpPr>
              <p:spPr bwMode="auto">
                <a:xfrm>
                  <a:off x="2670" y="1536"/>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180" name="Rectangle 153"/>
                <p:cNvSpPr>
                  <a:spLocks noChangeArrowheads="1"/>
                </p:cNvSpPr>
                <p:nvPr/>
              </p:nvSpPr>
              <p:spPr bwMode="auto">
                <a:xfrm>
                  <a:off x="2627" y="1536"/>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6" name="Group 156"/>
              <p:cNvGrpSpPr/>
              <p:nvPr/>
            </p:nvGrpSpPr>
            <p:grpSpPr bwMode="auto">
              <a:xfrm>
                <a:off x="3223" y="1536"/>
                <a:ext cx="703" cy="384"/>
                <a:chOff x="3223" y="1536"/>
                <a:chExt cx="703" cy="384"/>
              </a:xfrm>
            </p:grpSpPr>
            <p:sp>
              <p:nvSpPr>
                <p:cNvPr id="41177" name="Rectangle 36"/>
                <p:cNvSpPr>
                  <a:spLocks noChangeArrowheads="1"/>
                </p:cNvSpPr>
                <p:nvPr/>
              </p:nvSpPr>
              <p:spPr bwMode="auto">
                <a:xfrm>
                  <a:off x="3266" y="1536"/>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178" name="Rectangle 155"/>
                <p:cNvSpPr>
                  <a:spLocks noChangeArrowheads="1"/>
                </p:cNvSpPr>
                <p:nvPr/>
              </p:nvSpPr>
              <p:spPr bwMode="auto">
                <a:xfrm>
                  <a:off x="3223" y="1536"/>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7" name="Group 158"/>
              <p:cNvGrpSpPr/>
              <p:nvPr/>
            </p:nvGrpSpPr>
            <p:grpSpPr bwMode="auto">
              <a:xfrm>
                <a:off x="0" y="1920"/>
                <a:ext cx="518" cy="384"/>
                <a:chOff x="0" y="1920"/>
                <a:chExt cx="518" cy="384"/>
              </a:xfrm>
            </p:grpSpPr>
            <p:sp>
              <p:nvSpPr>
                <p:cNvPr id="41175" name="Rectangle 37"/>
                <p:cNvSpPr>
                  <a:spLocks noChangeArrowheads="1"/>
                </p:cNvSpPr>
                <p:nvPr/>
              </p:nvSpPr>
              <p:spPr bwMode="auto">
                <a:xfrm>
                  <a:off x="43"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D5</a:t>
                  </a:r>
                  <a:endParaRPr kumimoji="1" lang="en-US" altLang="zh-CN" sz="1000">
                    <a:cs typeface="Times New Roman" panose="02020603050405020304" pitchFamily="18" charset="0"/>
                  </a:endParaRPr>
                </a:p>
                <a:p>
                  <a:endParaRPr kumimoji="1" lang="en-US" altLang="zh-CN"/>
                </a:p>
              </p:txBody>
            </p:sp>
            <p:sp>
              <p:nvSpPr>
                <p:cNvPr id="41176" name="Rectangle 157"/>
                <p:cNvSpPr>
                  <a:spLocks noChangeArrowheads="1"/>
                </p:cNvSpPr>
                <p:nvPr/>
              </p:nvSpPr>
              <p:spPr bwMode="auto">
                <a:xfrm>
                  <a:off x="0" y="1920"/>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8" name="Group 160"/>
              <p:cNvGrpSpPr/>
              <p:nvPr/>
            </p:nvGrpSpPr>
            <p:grpSpPr bwMode="auto">
              <a:xfrm>
                <a:off x="518" y="1920"/>
                <a:ext cx="656" cy="384"/>
                <a:chOff x="518" y="1920"/>
                <a:chExt cx="656" cy="384"/>
              </a:xfrm>
            </p:grpSpPr>
            <p:sp>
              <p:nvSpPr>
                <p:cNvPr id="41173" name="Rectangle 38"/>
                <p:cNvSpPr>
                  <a:spLocks noChangeArrowheads="1"/>
                </p:cNvSpPr>
                <p:nvPr/>
              </p:nvSpPr>
              <p:spPr bwMode="auto">
                <a:xfrm>
                  <a:off x="561" y="1920"/>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Rain</a:t>
                  </a:r>
                  <a:endParaRPr kumimoji="1" lang="en-US" altLang="zh-CN" sz="1000">
                    <a:cs typeface="Times New Roman" panose="02020603050405020304" pitchFamily="18" charset="0"/>
                  </a:endParaRPr>
                </a:p>
                <a:p>
                  <a:endParaRPr kumimoji="1" lang="en-US" altLang="zh-CN"/>
                </a:p>
              </p:txBody>
            </p:sp>
            <p:sp>
              <p:nvSpPr>
                <p:cNvPr id="41174" name="Rectangle 159"/>
                <p:cNvSpPr>
                  <a:spLocks noChangeArrowheads="1"/>
                </p:cNvSpPr>
                <p:nvPr/>
              </p:nvSpPr>
              <p:spPr bwMode="auto">
                <a:xfrm>
                  <a:off x="518" y="1920"/>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999" name="Group 162"/>
              <p:cNvGrpSpPr/>
              <p:nvPr/>
            </p:nvGrpSpPr>
            <p:grpSpPr bwMode="auto">
              <a:xfrm>
                <a:off x="1174" y="1920"/>
                <a:ext cx="750" cy="384"/>
                <a:chOff x="1174" y="1920"/>
                <a:chExt cx="750" cy="384"/>
              </a:xfrm>
            </p:grpSpPr>
            <p:sp>
              <p:nvSpPr>
                <p:cNvPr id="41171" name="Rectangle 39"/>
                <p:cNvSpPr>
                  <a:spLocks noChangeArrowheads="1"/>
                </p:cNvSpPr>
                <p:nvPr/>
              </p:nvSpPr>
              <p:spPr bwMode="auto">
                <a:xfrm>
                  <a:off x="1217" y="1920"/>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Cool</a:t>
                  </a:r>
                  <a:endParaRPr kumimoji="1" lang="en-US" altLang="zh-CN" sz="1000">
                    <a:cs typeface="Times New Roman" panose="02020603050405020304" pitchFamily="18" charset="0"/>
                  </a:endParaRPr>
                </a:p>
                <a:p>
                  <a:endParaRPr kumimoji="1" lang="en-US" altLang="zh-CN"/>
                </a:p>
              </p:txBody>
            </p:sp>
            <p:sp>
              <p:nvSpPr>
                <p:cNvPr id="41172" name="Rectangle 161"/>
                <p:cNvSpPr>
                  <a:spLocks noChangeArrowheads="1"/>
                </p:cNvSpPr>
                <p:nvPr/>
              </p:nvSpPr>
              <p:spPr bwMode="auto">
                <a:xfrm>
                  <a:off x="1174" y="1920"/>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0" name="Group 164"/>
              <p:cNvGrpSpPr/>
              <p:nvPr/>
            </p:nvGrpSpPr>
            <p:grpSpPr bwMode="auto">
              <a:xfrm>
                <a:off x="1924" y="1920"/>
                <a:ext cx="703" cy="384"/>
                <a:chOff x="1924" y="1920"/>
                <a:chExt cx="703" cy="384"/>
              </a:xfrm>
            </p:grpSpPr>
            <p:sp>
              <p:nvSpPr>
                <p:cNvPr id="41169" name="Rectangle 40"/>
                <p:cNvSpPr>
                  <a:spLocks noChangeArrowheads="1"/>
                </p:cNvSpPr>
                <p:nvPr/>
              </p:nvSpPr>
              <p:spPr bwMode="auto">
                <a:xfrm>
                  <a:off x="1967" y="1920"/>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170" name="Rectangle 163"/>
                <p:cNvSpPr>
                  <a:spLocks noChangeArrowheads="1"/>
                </p:cNvSpPr>
                <p:nvPr/>
              </p:nvSpPr>
              <p:spPr bwMode="auto">
                <a:xfrm>
                  <a:off x="1924" y="1920"/>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1" name="Group 166"/>
              <p:cNvGrpSpPr/>
              <p:nvPr/>
            </p:nvGrpSpPr>
            <p:grpSpPr bwMode="auto">
              <a:xfrm>
                <a:off x="2627" y="1920"/>
                <a:ext cx="596" cy="384"/>
                <a:chOff x="2627" y="1920"/>
                <a:chExt cx="596" cy="384"/>
              </a:xfrm>
            </p:grpSpPr>
            <p:sp>
              <p:nvSpPr>
                <p:cNvPr id="41167" name="Rectangle 41"/>
                <p:cNvSpPr>
                  <a:spLocks noChangeArrowheads="1"/>
                </p:cNvSpPr>
                <p:nvPr/>
              </p:nvSpPr>
              <p:spPr bwMode="auto">
                <a:xfrm>
                  <a:off x="2670" y="1920"/>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168" name="Rectangle 165"/>
                <p:cNvSpPr>
                  <a:spLocks noChangeArrowheads="1"/>
                </p:cNvSpPr>
                <p:nvPr/>
              </p:nvSpPr>
              <p:spPr bwMode="auto">
                <a:xfrm>
                  <a:off x="2627" y="1920"/>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2" name="Group 168"/>
              <p:cNvGrpSpPr/>
              <p:nvPr/>
            </p:nvGrpSpPr>
            <p:grpSpPr bwMode="auto">
              <a:xfrm>
                <a:off x="3223" y="1920"/>
                <a:ext cx="703" cy="384"/>
                <a:chOff x="3223" y="1920"/>
                <a:chExt cx="703" cy="384"/>
              </a:xfrm>
            </p:grpSpPr>
            <p:sp>
              <p:nvSpPr>
                <p:cNvPr id="41165" name="Rectangle 42"/>
                <p:cNvSpPr>
                  <a:spLocks noChangeArrowheads="1"/>
                </p:cNvSpPr>
                <p:nvPr/>
              </p:nvSpPr>
              <p:spPr bwMode="auto">
                <a:xfrm>
                  <a:off x="3266" y="1920"/>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166" name="Rectangle 167"/>
                <p:cNvSpPr>
                  <a:spLocks noChangeArrowheads="1"/>
                </p:cNvSpPr>
                <p:nvPr/>
              </p:nvSpPr>
              <p:spPr bwMode="auto">
                <a:xfrm>
                  <a:off x="3223" y="1920"/>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3" name="Group 170"/>
              <p:cNvGrpSpPr/>
              <p:nvPr/>
            </p:nvGrpSpPr>
            <p:grpSpPr bwMode="auto">
              <a:xfrm>
                <a:off x="0" y="2304"/>
                <a:ext cx="518" cy="384"/>
                <a:chOff x="0" y="2304"/>
                <a:chExt cx="518" cy="384"/>
              </a:xfrm>
            </p:grpSpPr>
            <p:sp>
              <p:nvSpPr>
                <p:cNvPr id="41163" name="Rectangle 43"/>
                <p:cNvSpPr>
                  <a:spLocks noChangeArrowheads="1"/>
                </p:cNvSpPr>
                <p:nvPr/>
              </p:nvSpPr>
              <p:spPr bwMode="auto">
                <a:xfrm>
                  <a:off x="43" y="230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D6</a:t>
                  </a:r>
                  <a:endParaRPr kumimoji="1" lang="en-US" altLang="zh-CN" sz="1000">
                    <a:cs typeface="Times New Roman" panose="02020603050405020304" pitchFamily="18" charset="0"/>
                  </a:endParaRPr>
                </a:p>
                <a:p>
                  <a:endParaRPr kumimoji="1" lang="en-US" altLang="zh-CN"/>
                </a:p>
              </p:txBody>
            </p:sp>
            <p:sp>
              <p:nvSpPr>
                <p:cNvPr id="41164" name="Rectangle 169"/>
                <p:cNvSpPr>
                  <a:spLocks noChangeArrowheads="1"/>
                </p:cNvSpPr>
                <p:nvPr/>
              </p:nvSpPr>
              <p:spPr bwMode="auto">
                <a:xfrm>
                  <a:off x="0" y="2304"/>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4" name="Group 172"/>
              <p:cNvGrpSpPr/>
              <p:nvPr/>
            </p:nvGrpSpPr>
            <p:grpSpPr bwMode="auto">
              <a:xfrm>
                <a:off x="518" y="2304"/>
                <a:ext cx="656" cy="384"/>
                <a:chOff x="518" y="2304"/>
                <a:chExt cx="656" cy="384"/>
              </a:xfrm>
            </p:grpSpPr>
            <p:sp>
              <p:nvSpPr>
                <p:cNvPr id="41161" name="Rectangle 44"/>
                <p:cNvSpPr>
                  <a:spLocks noChangeArrowheads="1"/>
                </p:cNvSpPr>
                <p:nvPr/>
              </p:nvSpPr>
              <p:spPr bwMode="auto">
                <a:xfrm>
                  <a:off x="561" y="2304"/>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Rain</a:t>
                  </a:r>
                  <a:endParaRPr kumimoji="1" lang="en-US" altLang="zh-CN" sz="1000">
                    <a:cs typeface="Times New Roman" panose="02020603050405020304" pitchFamily="18" charset="0"/>
                  </a:endParaRPr>
                </a:p>
                <a:p>
                  <a:endParaRPr kumimoji="1" lang="en-US" altLang="zh-CN"/>
                </a:p>
              </p:txBody>
            </p:sp>
            <p:sp>
              <p:nvSpPr>
                <p:cNvPr id="41162" name="Rectangle 171"/>
                <p:cNvSpPr>
                  <a:spLocks noChangeArrowheads="1"/>
                </p:cNvSpPr>
                <p:nvPr/>
              </p:nvSpPr>
              <p:spPr bwMode="auto">
                <a:xfrm>
                  <a:off x="518" y="2304"/>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5" name="Group 174"/>
              <p:cNvGrpSpPr/>
              <p:nvPr/>
            </p:nvGrpSpPr>
            <p:grpSpPr bwMode="auto">
              <a:xfrm>
                <a:off x="1174" y="2304"/>
                <a:ext cx="750" cy="384"/>
                <a:chOff x="1174" y="2304"/>
                <a:chExt cx="750" cy="384"/>
              </a:xfrm>
            </p:grpSpPr>
            <p:sp>
              <p:nvSpPr>
                <p:cNvPr id="41159" name="Rectangle 45"/>
                <p:cNvSpPr>
                  <a:spLocks noChangeArrowheads="1"/>
                </p:cNvSpPr>
                <p:nvPr/>
              </p:nvSpPr>
              <p:spPr bwMode="auto">
                <a:xfrm>
                  <a:off x="1217" y="2304"/>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Cool</a:t>
                  </a:r>
                  <a:endParaRPr kumimoji="1" lang="en-US" altLang="zh-CN" sz="1000">
                    <a:cs typeface="Times New Roman" panose="02020603050405020304" pitchFamily="18" charset="0"/>
                  </a:endParaRPr>
                </a:p>
                <a:p>
                  <a:endParaRPr kumimoji="1" lang="en-US" altLang="zh-CN"/>
                </a:p>
              </p:txBody>
            </p:sp>
            <p:sp>
              <p:nvSpPr>
                <p:cNvPr id="41160" name="Rectangle 173"/>
                <p:cNvSpPr>
                  <a:spLocks noChangeArrowheads="1"/>
                </p:cNvSpPr>
                <p:nvPr/>
              </p:nvSpPr>
              <p:spPr bwMode="auto">
                <a:xfrm>
                  <a:off x="1174" y="2304"/>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6" name="Group 176"/>
              <p:cNvGrpSpPr/>
              <p:nvPr/>
            </p:nvGrpSpPr>
            <p:grpSpPr bwMode="auto">
              <a:xfrm>
                <a:off x="1924" y="2304"/>
                <a:ext cx="703" cy="384"/>
                <a:chOff x="1924" y="2304"/>
                <a:chExt cx="703" cy="384"/>
              </a:xfrm>
            </p:grpSpPr>
            <p:sp>
              <p:nvSpPr>
                <p:cNvPr id="41157" name="Rectangle 46"/>
                <p:cNvSpPr>
                  <a:spLocks noChangeArrowheads="1"/>
                </p:cNvSpPr>
                <p:nvPr/>
              </p:nvSpPr>
              <p:spPr bwMode="auto">
                <a:xfrm>
                  <a:off x="1967" y="2304"/>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158" name="Rectangle 175"/>
                <p:cNvSpPr>
                  <a:spLocks noChangeArrowheads="1"/>
                </p:cNvSpPr>
                <p:nvPr/>
              </p:nvSpPr>
              <p:spPr bwMode="auto">
                <a:xfrm>
                  <a:off x="1924" y="2304"/>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7" name="Group 178"/>
              <p:cNvGrpSpPr/>
              <p:nvPr/>
            </p:nvGrpSpPr>
            <p:grpSpPr bwMode="auto">
              <a:xfrm>
                <a:off x="2627" y="2304"/>
                <a:ext cx="596" cy="384"/>
                <a:chOff x="2627" y="2304"/>
                <a:chExt cx="596" cy="384"/>
              </a:xfrm>
            </p:grpSpPr>
            <p:sp>
              <p:nvSpPr>
                <p:cNvPr id="41155" name="Rectangle 47"/>
                <p:cNvSpPr>
                  <a:spLocks noChangeArrowheads="1"/>
                </p:cNvSpPr>
                <p:nvPr/>
              </p:nvSpPr>
              <p:spPr bwMode="auto">
                <a:xfrm>
                  <a:off x="2670" y="2304"/>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Strong</a:t>
                  </a:r>
                  <a:endParaRPr kumimoji="1" lang="en-US" altLang="zh-CN" sz="1000">
                    <a:cs typeface="Times New Roman" panose="02020603050405020304" pitchFamily="18" charset="0"/>
                  </a:endParaRPr>
                </a:p>
                <a:p>
                  <a:endParaRPr kumimoji="1" lang="en-US" altLang="zh-CN"/>
                </a:p>
              </p:txBody>
            </p:sp>
            <p:sp>
              <p:nvSpPr>
                <p:cNvPr id="41156" name="Rectangle 177"/>
                <p:cNvSpPr>
                  <a:spLocks noChangeArrowheads="1"/>
                </p:cNvSpPr>
                <p:nvPr/>
              </p:nvSpPr>
              <p:spPr bwMode="auto">
                <a:xfrm>
                  <a:off x="2627" y="2304"/>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8" name="Group 180"/>
              <p:cNvGrpSpPr/>
              <p:nvPr/>
            </p:nvGrpSpPr>
            <p:grpSpPr bwMode="auto">
              <a:xfrm>
                <a:off x="3223" y="2304"/>
                <a:ext cx="703" cy="384"/>
                <a:chOff x="3223" y="2304"/>
                <a:chExt cx="703" cy="384"/>
              </a:xfrm>
            </p:grpSpPr>
            <p:sp>
              <p:nvSpPr>
                <p:cNvPr id="41153" name="Rectangle 48"/>
                <p:cNvSpPr>
                  <a:spLocks noChangeArrowheads="1"/>
                </p:cNvSpPr>
                <p:nvPr/>
              </p:nvSpPr>
              <p:spPr bwMode="auto">
                <a:xfrm>
                  <a:off x="3266" y="2304"/>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a:t>
                  </a:r>
                  <a:endParaRPr kumimoji="1" lang="en-US" altLang="zh-CN" sz="1000">
                    <a:cs typeface="Times New Roman" panose="02020603050405020304" pitchFamily="18" charset="0"/>
                  </a:endParaRPr>
                </a:p>
                <a:p>
                  <a:endParaRPr kumimoji="1" lang="en-US" altLang="zh-CN"/>
                </a:p>
              </p:txBody>
            </p:sp>
            <p:sp>
              <p:nvSpPr>
                <p:cNvPr id="41154" name="Rectangle 179"/>
                <p:cNvSpPr>
                  <a:spLocks noChangeArrowheads="1"/>
                </p:cNvSpPr>
                <p:nvPr/>
              </p:nvSpPr>
              <p:spPr bwMode="auto">
                <a:xfrm>
                  <a:off x="3223" y="2304"/>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09" name="Group 182"/>
              <p:cNvGrpSpPr/>
              <p:nvPr/>
            </p:nvGrpSpPr>
            <p:grpSpPr bwMode="auto">
              <a:xfrm>
                <a:off x="0" y="2688"/>
                <a:ext cx="518" cy="384"/>
                <a:chOff x="0" y="2688"/>
                <a:chExt cx="518" cy="384"/>
              </a:xfrm>
            </p:grpSpPr>
            <p:sp>
              <p:nvSpPr>
                <p:cNvPr id="41151" name="Rectangle 49"/>
                <p:cNvSpPr>
                  <a:spLocks noChangeArrowheads="1"/>
                </p:cNvSpPr>
                <p:nvPr/>
              </p:nvSpPr>
              <p:spPr bwMode="auto">
                <a:xfrm>
                  <a:off x="43" y="268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D7</a:t>
                  </a:r>
                  <a:endParaRPr kumimoji="1" lang="en-US" altLang="zh-CN" sz="1000">
                    <a:cs typeface="Times New Roman" panose="02020603050405020304" pitchFamily="18" charset="0"/>
                  </a:endParaRPr>
                </a:p>
                <a:p>
                  <a:endParaRPr kumimoji="1" lang="en-US" altLang="zh-CN"/>
                </a:p>
              </p:txBody>
            </p:sp>
            <p:sp>
              <p:nvSpPr>
                <p:cNvPr id="41152" name="Rectangle 181"/>
                <p:cNvSpPr>
                  <a:spLocks noChangeArrowheads="1"/>
                </p:cNvSpPr>
                <p:nvPr/>
              </p:nvSpPr>
              <p:spPr bwMode="auto">
                <a:xfrm>
                  <a:off x="0" y="2688"/>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0" name="Group 184"/>
              <p:cNvGrpSpPr/>
              <p:nvPr/>
            </p:nvGrpSpPr>
            <p:grpSpPr bwMode="auto">
              <a:xfrm>
                <a:off x="518" y="2688"/>
                <a:ext cx="656" cy="384"/>
                <a:chOff x="518" y="2688"/>
                <a:chExt cx="656" cy="384"/>
              </a:xfrm>
            </p:grpSpPr>
            <p:sp>
              <p:nvSpPr>
                <p:cNvPr id="41149" name="Rectangle 50"/>
                <p:cNvSpPr>
                  <a:spLocks noChangeArrowheads="1"/>
                </p:cNvSpPr>
                <p:nvPr/>
              </p:nvSpPr>
              <p:spPr bwMode="auto">
                <a:xfrm>
                  <a:off x="561" y="2688"/>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Overcast</a:t>
                  </a:r>
                  <a:endParaRPr kumimoji="1" lang="en-US" altLang="zh-CN" sz="1000">
                    <a:cs typeface="Times New Roman" panose="02020603050405020304" pitchFamily="18" charset="0"/>
                  </a:endParaRPr>
                </a:p>
                <a:p>
                  <a:endParaRPr kumimoji="1" lang="en-US" altLang="zh-CN"/>
                </a:p>
              </p:txBody>
            </p:sp>
            <p:sp>
              <p:nvSpPr>
                <p:cNvPr id="41150" name="Rectangle 183"/>
                <p:cNvSpPr>
                  <a:spLocks noChangeArrowheads="1"/>
                </p:cNvSpPr>
                <p:nvPr/>
              </p:nvSpPr>
              <p:spPr bwMode="auto">
                <a:xfrm>
                  <a:off x="518" y="2688"/>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1" name="Group 186"/>
              <p:cNvGrpSpPr/>
              <p:nvPr/>
            </p:nvGrpSpPr>
            <p:grpSpPr bwMode="auto">
              <a:xfrm>
                <a:off x="1174" y="2688"/>
                <a:ext cx="750" cy="384"/>
                <a:chOff x="1174" y="2688"/>
                <a:chExt cx="750" cy="384"/>
              </a:xfrm>
            </p:grpSpPr>
            <p:sp>
              <p:nvSpPr>
                <p:cNvPr id="41147" name="Rectangle 51"/>
                <p:cNvSpPr>
                  <a:spLocks noChangeArrowheads="1"/>
                </p:cNvSpPr>
                <p:nvPr/>
              </p:nvSpPr>
              <p:spPr bwMode="auto">
                <a:xfrm>
                  <a:off x="1217" y="2688"/>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Cool</a:t>
                  </a:r>
                  <a:endParaRPr kumimoji="1" lang="en-US" altLang="zh-CN" sz="1000">
                    <a:cs typeface="Times New Roman" panose="02020603050405020304" pitchFamily="18" charset="0"/>
                  </a:endParaRPr>
                </a:p>
                <a:p>
                  <a:endParaRPr kumimoji="1" lang="en-US" altLang="zh-CN"/>
                </a:p>
              </p:txBody>
            </p:sp>
            <p:sp>
              <p:nvSpPr>
                <p:cNvPr id="41148" name="Rectangle 185"/>
                <p:cNvSpPr>
                  <a:spLocks noChangeArrowheads="1"/>
                </p:cNvSpPr>
                <p:nvPr/>
              </p:nvSpPr>
              <p:spPr bwMode="auto">
                <a:xfrm>
                  <a:off x="1174" y="2688"/>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2" name="Group 188"/>
              <p:cNvGrpSpPr/>
              <p:nvPr/>
            </p:nvGrpSpPr>
            <p:grpSpPr bwMode="auto">
              <a:xfrm>
                <a:off x="1924" y="2688"/>
                <a:ext cx="703" cy="384"/>
                <a:chOff x="1924" y="2688"/>
                <a:chExt cx="703" cy="384"/>
              </a:xfrm>
            </p:grpSpPr>
            <p:sp>
              <p:nvSpPr>
                <p:cNvPr id="41145" name="Rectangle 52"/>
                <p:cNvSpPr>
                  <a:spLocks noChangeArrowheads="1"/>
                </p:cNvSpPr>
                <p:nvPr/>
              </p:nvSpPr>
              <p:spPr bwMode="auto">
                <a:xfrm>
                  <a:off x="1967" y="2688"/>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146" name="Rectangle 187"/>
                <p:cNvSpPr>
                  <a:spLocks noChangeArrowheads="1"/>
                </p:cNvSpPr>
                <p:nvPr/>
              </p:nvSpPr>
              <p:spPr bwMode="auto">
                <a:xfrm>
                  <a:off x="1924" y="2688"/>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3" name="Group 190"/>
              <p:cNvGrpSpPr/>
              <p:nvPr/>
            </p:nvGrpSpPr>
            <p:grpSpPr bwMode="auto">
              <a:xfrm>
                <a:off x="2627" y="2688"/>
                <a:ext cx="596" cy="384"/>
                <a:chOff x="2627" y="2688"/>
                <a:chExt cx="596" cy="384"/>
              </a:xfrm>
            </p:grpSpPr>
            <p:sp>
              <p:nvSpPr>
                <p:cNvPr id="41143" name="Rectangle 53"/>
                <p:cNvSpPr>
                  <a:spLocks noChangeArrowheads="1"/>
                </p:cNvSpPr>
                <p:nvPr/>
              </p:nvSpPr>
              <p:spPr bwMode="auto">
                <a:xfrm>
                  <a:off x="2670" y="2688"/>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Strong</a:t>
                  </a:r>
                  <a:endParaRPr kumimoji="1" lang="en-US" altLang="zh-CN" sz="1000">
                    <a:cs typeface="Times New Roman" panose="02020603050405020304" pitchFamily="18" charset="0"/>
                  </a:endParaRPr>
                </a:p>
                <a:p>
                  <a:endParaRPr kumimoji="1" lang="en-US" altLang="zh-CN"/>
                </a:p>
              </p:txBody>
            </p:sp>
            <p:sp>
              <p:nvSpPr>
                <p:cNvPr id="41144" name="Rectangle 189"/>
                <p:cNvSpPr>
                  <a:spLocks noChangeArrowheads="1"/>
                </p:cNvSpPr>
                <p:nvPr/>
              </p:nvSpPr>
              <p:spPr bwMode="auto">
                <a:xfrm>
                  <a:off x="2627" y="2688"/>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4" name="Group 192"/>
              <p:cNvGrpSpPr/>
              <p:nvPr/>
            </p:nvGrpSpPr>
            <p:grpSpPr bwMode="auto">
              <a:xfrm>
                <a:off x="3223" y="2688"/>
                <a:ext cx="703" cy="384"/>
                <a:chOff x="3223" y="2688"/>
                <a:chExt cx="703" cy="384"/>
              </a:xfrm>
            </p:grpSpPr>
            <p:sp>
              <p:nvSpPr>
                <p:cNvPr id="41141" name="Rectangle 54"/>
                <p:cNvSpPr>
                  <a:spLocks noChangeArrowheads="1"/>
                </p:cNvSpPr>
                <p:nvPr/>
              </p:nvSpPr>
              <p:spPr bwMode="auto">
                <a:xfrm>
                  <a:off x="3266" y="2688"/>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142" name="Rectangle 191"/>
                <p:cNvSpPr>
                  <a:spLocks noChangeArrowheads="1"/>
                </p:cNvSpPr>
                <p:nvPr/>
              </p:nvSpPr>
              <p:spPr bwMode="auto">
                <a:xfrm>
                  <a:off x="3223" y="2688"/>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5" name="Group 194"/>
              <p:cNvGrpSpPr/>
              <p:nvPr/>
            </p:nvGrpSpPr>
            <p:grpSpPr bwMode="auto">
              <a:xfrm>
                <a:off x="0" y="3072"/>
                <a:ext cx="518" cy="384"/>
                <a:chOff x="0" y="3072"/>
                <a:chExt cx="518" cy="384"/>
              </a:xfrm>
            </p:grpSpPr>
            <p:sp>
              <p:nvSpPr>
                <p:cNvPr id="41139" name="Rectangle 55"/>
                <p:cNvSpPr>
                  <a:spLocks noChangeArrowheads="1"/>
                </p:cNvSpPr>
                <p:nvPr/>
              </p:nvSpPr>
              <p:spPr bwMode="auto">
                <a:xfrm>
                  <a:off x="43" y="307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D8</a:t>
                  </a:r>
                  <a:endParaRPr kumimoji="1" lang="en-US" altLang="zh-CN" sz="1000">
                    <a:cs typeface="Times New Roman" panose="02020603050405020304" pitchFamily="18" charset="0"/>
                  </a:endParaRPr>
                </a:p>
                <a:p>
                  <a:endParaRPr kumimoji="1" lang="en-US" altLang="zh-CN"/>
                </a:p>
              </p:txBody>
            </p:sp>
            <p:sp>
              <p:nvSpPr>
                <p:cNvPr id="41140" name="Rectangle 193"/>
                <p:cNvSpPr>
                  <a:spLocks noChangeArrowheads="1"/>
                </p:cNvSpPr>
                <p:nvPr/>
              </p:nvSpPr>
              <p:spPr bwMode="auto">
                <a:xfrm>
                  <a:off x="0" y="3072"/>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6" name="Group 196"/>
              <p:cNvGrpSpPr/>
              <p:nvPr/>
            </p:nvGrpSpPr>
            <p:grpSpPr bwMode="auto">
              <a:xfrm>
                <a:off x="518" y="3072"/>
                <a:ext cx="656" cy="384"/>
                <a:chOff x="518" y="3072"/>
                <a:chExt cx="656" cy="384"/>
              </a:xfrm>
            </p:grpSpPr>
            <p:sp>
              <p:nvSpPr>
                <p:cNvPr id="41137" name="Rectangle 56"/>
                <p:cNvSpPr>
                  <a:spLocks noChangeArrowheads="1"/>
                </p:cNvSpPr>
                <p:nvPr/>
              </p:nvSpPr>
              <p:spPr bwMode="auto">
                <a:xfrm>
                  <a:off x="561" y="3072"/>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Sunny</a:t>
                  </a:r>
                  <a:endParaRPr kumimoji="1" lang="en-US" altLang="zh-CN" sz="1000">
                    <a:cs typeface="Times New Roman" panose="02020603050405020304" pitchFamily="18" charset="0"/>
                  </a:endParaRPr>
                </a:p>
                <a:p>
                  <a:endParaRPr kumimoji="1" lang="en-US" altLang="zh-CN"/>
                </a:p>
              </p:txBody>
            </p:sp>
            <p:sp>
              <p:nvSpPr>
                <p:cNvPr id="41138" name="Rectangle 195"/>
                <p:cNvSpPr>
                  <a:spLocks noChangeArrowheads="1"/>
                </p:cNvSpPr>
                <p:nvPr/>
              </p:nvSpPr>
              <p:spPr bwMode="auto">
                <a:xfrm>
                  <a:off x="518" y="3072"/>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7" name="Group 198"/>
              <p:cNvGrpSpPr/>
              <p:nvPr/>
            </p:nvGrpSpPr>
            <p:grpSpPr bwMode="auto">
              <a:xfrm>
                <a:off x="1174" y="3072"/>
                <a:ext cx="750" cy="384"/>
                <a:chOff x="1174" y="3072"/>
                <a:chExt cx="750" cy="384"/>
              </a:xfrm>
            </p:grpSpPr>
            <p:sp>
              <p:nvSpPr>
                <p:cNvPr id="41135" name="Rectangle 57"/>
                <p:cNvSpPr>
                  <a:spLocks noChangeArrowheads="1"/>
                </p:cNvSpPr>
                <p:nvPr/>
              </p:nvSpPr>
              <p:spPr bwMode="auto">
                <a:xfrm>
                  <a:off x="1217" y="3072"/>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Mild</a:t>
                  </a:r>
                  <a:endParaRPr kumimoji="1" lang="en-US" altLang="zh-CN" sz="1000">
                    <a:cs typeface="Times New Roman" panose="02020603050405020304" pitchFamily="18" charset="0"/>
                  </a:endParaRPr>
                </a:p>
                <a:p>
                  <a:endParaRPr kumimoji="1" lang="en-US" altLang="zh-CN"/>
                </a:p>
              </p:txBody>
            </p:sp>
            <p:sp>
              <p:nvSpPr>
                <p:cNvPr id="41136" name="Rectangle 197"/>
                <p:cNvSpPr>
                  <a:spLocks noChangeArrowheads="1"/>
                </p:cNvSpPr>
                <p:nvPr/>
              </p:nvSpPr>
              <p:spPr bwMode="auto">
                <a:xfrm>
                  <a:off x="1174" y="3072"/>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8" name="Group 200"/>
              <p:cNvGrpSpPr/>
              <p:nvPr/>
            </p:nvGrpSpPr>
            <p:grpSpPr bwMode="auto">
              <a:xfrm>
                <a:off x="1924" y="3072"/>
                <a:ext cx="703" cy="384"/>
                <a:chOff x="1924" y="3072"/>
                <a:chExt cx="703" cy="384"/>
              </a:xfrm>
            </p:grpSpPr>
            <p:sp>
              <p:nvSpPr>
                <p:cNvPr id="41133" name="Rectangle 58"/>
                <p:cNvSpPr>
                  <a:spLocks noChangeArrowheads="1"/>
                </p:cNvSpPr>
                <p:nvPr/>
              </p:nvSpPr>
              <p:spPr bwMode="auto">
                <a:xfrm>
                  <a:off x="1967" y="3072"/>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134" name="Rectangle 199"/>
                <p:cNvSpPr>
                  <a:spLocks noChangeArrowheads="1"/>
                </p:cNvSpPr>
                <p:nvPr/>
              </p:nvSpPr>
              <p:spPr bwMode="auto">
                <a:xfrm>
                  <a:off x="1924" y="3072"/>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19" name="Group 202"/>
              <p:cNvGrpSpPr/>
              <p:nvPr/>
            </p:nvGrpSpPr>
            <p:grpSpPr bwMode="auto">
              <a:xfrm>
                <a:off x="2627" y="3072"/>
                <a:ext cx="596" cy="384"/>
                <a:chOff x="2627" y="3072"/>
                <a:chExt cx="596" cy="384"/>
              </a:xfrm>
            </p:grpSpPr>
            <p:sp>
              <p:nvSpPr>
                <p:cNvPr id="41131" name="Rectangle 59"/>
                <p:cNvSpPr>
                  <a:spLocks noChangeArrowheads="1"/>
                </p:cNvSpPr>
                <p:nvPr/>
              </p:nvSpPr>
              <p:spPr bwMode="auto">
                <a:xfrm>
                  <a:off x="2670" y="3072"/>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132" name="Rectangle 201"/>
                <p:cNvSpPr>
                  <a:spLocks noChangeArrowheads="1"/>
                </p:cNvSpPr>
                <p:nvPr/>
              </p:nvSpPr>
              <p:spPr bwMode="auto">
                <a:xfrm>
                  <a:off x="2627" y="3072"/>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0" name="Group 204"/>
              <p:cNvGrpSpPr/>
              <p:nvPr/>
            </p:nvGrpSpPr>
            <p:grpSpPr bwMode="auto">
              <a:xfrm>
                <a:off x="3223" y="3072"/>
                <a:ext cx="703" cy="384"/>
                <a:chOff x="3223" y="3072"/>
                <a:chExt cx="703" cy="384"/>
              </a:xfrm>
            </p:grpSpPr>
            <p:sp>
              <p:nvSpPr>
                <p:cNvPr id="41129" name="Rectangle 60"/>
                <p:cNvSpPr>
                  <a:spLocks noChangeArrowheads="1"/>
                </p:cNvSpPr>
                <p:nvPr/>
              </p:nvSpPr>
              <p:spPr bwMode="auto">
                <a:xfrm>
                  <a:off x="3266" y="3072"/>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a:t>
                  </a:r>
                  <a:endParaRPr kumimoji="1" lang="en-US" altLang="zh-CN" sz="1000">
                    <a:cs typeface="Times New Roman" panose="02020603050405020304" pitchFamily="18" charset="0"/>
                  </a:endParaRPr>
                </a:p>
                <a:p>
                  <a:endParaRPr kumimoji="1" lang="en-US" altLang="zh-CN"/>
                </a:p>
              </p:txBody>
            </p:sp>
            <p:sp>
              <p:nvSpPr>
                <p:cNvPr id="41130" name="Rectangle 203"/>
                <p:cNvSpPr>
                  <a:spLocks noChangeArrowheads="1"/>
                </p:cNvSpPr>
                <p:nvPr/>
              </p:nvSpPr>
              <p:spPr bwMode="auto">
                <a:xfrm>
                  <a:off x="3223" y="3072"/>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1" name="Group 206"/>
              <p:cNvGrpSpPr/>
              <p:nvPr/>
            </p:nvGrpSpPr>
            <p:grpSpPr bwMode="auto">
              <a:xfrm>
                <a:off x="0" y="3456"/>
                <a:ext cx="518" cy="384"/>
                <a:chOff x="0" y="3456"/>
                <a:chExt cx="518" cy="384"/>
              </a:xfrm>
            </p:grpSpPr>
            <p:sp>
              <p:nvSpPr>
                <p:cNvPr id="41127" name="Rectangle 61"/>
                <p:cNvSpPr>
                  <a:spLocks noChangeArrowheads="1"/>
                </p:cNvSpPr>
                <p:nvPr/>
              </p:nvSpPr>
              <p:spPr bwMode="auto">
                <a:xfrm>
                  <a:off x="43" y="345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D9</a:t>
                  </a:r>
                  <a:endParaRPr kumimoji="1" lang="en-US" altLang="zh-CN" sz="1000">
                    <a:cs typeface="Times New Roman" panose="02020603050405020304" pitchFamily="18" charset="0"/>
                  </a:endParaRPr>
                </a:p>
                <a:p>
                  <a:endParaRPr kumimoji="1" lang="en-US" altLang="zh-CN"/>
                </a:p>
              </p:txBody>
            </p:sp>
            <p:sp>
              <p:nvSpPr>
                <p:cNvPr id="41128" name="Rectangle 205"/>
                <p:cNvSpPr>
                  <a:spLocks noChangeArrowheads="1"/>
                </p:cNvSpPr>
                <p:nvPr/>
              </p:nvSpPr>
              <p:spPr bwMode="auto">
                <a:xfrm>
                  <a:off x="0" y="3456"/>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2" name="Group 208"/>
              <p:cNvGrpSpPr/>
              <p:nvPr/>
            </p:nvGrpSpPr>
            <p:grpSpPr bwMode="auto">
              <a:xfrm>
                <a:off x="518" y="3456"/>
                <a:ext cx="656" cy="384"/>
                <a:chOff x="518" y="3456"/>
                <a:chExt cx="656" cy="384"/>
              </a:xfrm>
            </p:grpSpPr>
            <p:sp>
              <p:nvSpPr>
                <p:cNvPr id="41125" name="Rectangle 62"/>
                <p:cNvSpPr>
                  <a:spLocks noChangeArrowheads="1"/>
                </p:cNvSpPr>
                <p:nvPr/>
              </p:nvSpPr>
              <p:spPr bwMode="auto">
                <a:xfrm>
                  <a:off x="561" y="3456"/>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Sunny</a:t>
                  </a:r>
                  <a:endParaRPr kumimoji="1" lang="en-US" altLang="zh-CN" sz="1000">
                    <a:cs typeface="Times New Roman" panose="02020603050405020304" pitchFamily="18" charset="0"/>
                  </a:endParaRPr>
                </a:p>
                <a:p>
                  <a:endParaRPr kumimoji="1" lang="en-US" altLang="zh-CN"/>
                </a:p>
              </p:txBody>
            </p:sp>
            <p:sp>
              <p:nvSpPr>
                <p:cNvPr id="41126" name="Rectangle 207"/>
                <p:cNvSpPr>
                  <a:spLocks noChangeArrowheads="1"/>
                </p:cNvSpPr>
                <p:nvPr/>
              </p:nvSpPr>
              <p:spPr bwMode="auto">
                <a:xfrm>
                  <a:off x="518" y="3456"/>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3" name="Group 210"/>
              <p:cNvGrpSpPr/>
              <p:nvPr/>
            </p:nvGrpSpPr>
            <p:grpSpPr bwMode="auto">
              <a:xfrm>
                <a:off x="1174" y="3456"/>
                <a:ext cx="750" cy="384"/>
                <a:chOff x="1174" y="3456"/>
                <a:chExt cx="750" cy="384"/>
              </a:xfrm>
            </p:grpSpPr>
            <p:sp>
              <p:nvSpPr>
                <p:cNvPr id="41123" name="Rectangle 63"/>
                <p:cNvSpPr>
                  <a:spLocks noChangeArrowheads="1"/>
                </p:cNvSpPr>
                <p:nvPr/>
              </p:nvSpPr>
              <p:spPr bwMode="auto">
                <a:xfrm>
                  <a:off x="1217" y="3456"/>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Cool</a:t>
                  </a:r>
                  <a:endParaRPr kumimoji="1" lang="en-US" altLang="zh-CN" sz="1000">
                    <a:cs typeface="Times New Roman" panose="02020603050405020304" pitchFamily="18" charset="0"/>
                  </a:endParaRPr>
                </a:p>
                <a:p>
                  <a:endParaRPr kumimoji="1" lang="en-US" altLang="zh-CN"/>
                </a:p>
              </p:txBody>
            </p:sp>
            <p:sp>
              <p:nvSpPr>
                <p:cNvPr id="41124" name="Rectangle 209"/>
                <p:cNvSpPr>
                  <a:spLocks noChangeArrowheads="1"/>
                </p:cNvSpPr>
                <p:nvPr/>
              </p:nvSpPr>
              <p:spPr bwMode="auto">
                <a:xfrm>
                  <a:off x="1174" y="3456"/>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4" name="Group 212"/>
              <p:cNvGrpSpPr/>
              <p:nvPr/>
            </p:nvGrpSpPr>
            <p:grpSpPr bwMode="auto">
              <a:xfrm>
                <a:off x="1924" y="3456"/>
                <a:ext cx="703" cy="384"/>
                <a:chOff x="1924" y="3456"/>
                <a:chExt cx="703" cy="384"/>
              </a:xfrm>
            </p:grpSpPr>
            <p:sp>
              <p:nvSpPr>
                <p:cNvPr id="41121" name="Rectangle 64"/>
                <p:cNvSpPr>
                  <a:spLocks noChangeArrowheads="1"/>
                </p:cNvSpPr>
                <p:nvPr/>
              </p:nvSpPr>
              <p:spPr bwMode="auto">
                <a:xfrm>
                  <a:off x="1967" y="3456"/>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122" name="Rectangle 211"/>
                <p:cNvSpPr>
                  <a:spLocks noChangeArrowheads="1"/>
                </p:cNvSpPr>
                <p:nvPr/>
              </p:nvSpPr>
              <p:spPr bwMode="auto">
                <a:xfrm>
                  <a:off x="1924" y="3456"/>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5" name="Group 214"/>
              <p:cNvGrpSpPr/>
              <p:nvPr/>
            </p:nvGrpSpPr>
            <p:grpSpPr bwMode="auto">
              <a:xfrm>
                <a:off x="2627" y="3456"/>
                <a:ext cx="596" cy="384"/>
                <a:chOff x="2627" y="3456"/>
                <a:chExt cx="596" cy="384"/>
              </a:xfrm>
            </p:grpSpPr>
            <p:sp>
              <p:nvSpPr>
                <p:cNvPr id="41119" name="Rectangle 65"/>
                <p:cNvSpPr>
                  <a:spLocks noChangeArrowheads="1"/>
                </p:cNvSpPr>
                <p:nvPr/>
              </p:nvSpPr>
              <p:spPr bwMode="auto">
                <a:xfrm>
                  <a:off x="2670" y="3456"/>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120" name="Rectangle 213"/>
                <p:cNvSpPr>
                  <a:spLocks noChangeArrowheads="1"/>
                </p:cNvSpPr>
                <p:nvPr/>
              </p:nvSpPr>
              <p:spPr bwMode="auto">
                <a:xfrm>
                  <a:off x="2627" y="3456"/>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6" name="Group 216"/>
              <p:cNvGrpSpPr/>
              <p:nvPr/>
            </p:nvGrpSpPr>
            <p:grpSpPr bwMode="auto">
              <a:xfrm>
                <a:off x="3223" y="3456"/>
                <a:ext cx="703" cy="384"/>
                <a:chOff x="3223" y="3456"/>
                <a:chExt cx="703" cy="384"/>
              </a:xfrm>
            </p:grpSpPr>
            <p:sp>
              <p:nvSpPr>
                <p:cNvPr id="41117" name="Rectangle 66"/>
                <p:cNvSpPr>
                  <a:spLocks noChangeArrowheads="1"/>
                </p:cNvSpPr>
                <p:nvPr/>
              </p:nvSpPr>
              <p:spPr bwMode="auto">
                <a:xfrm>
                  <a:off x="3266" y="3456"/>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118" name="Rectangle 215"/>
                <p:cNvSpPr>
                  <a:spLocks noChangeArrowheads="1"/>
                </p:cNvSpPr>
                <p:nvPr/>
              </p:nvSpPr>
              <p:spPr bwMode="auto">
                <a:xfrm>
                  <a:off x="3223" y="3456"/>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7" name="Group 218"/>
              <p:cNvGrpSpPr/>
              <p:nvPr/>
            </p:nvGrpSpPr>
            <p:grpSpPr bwMode="auto">
              <a:xfrm>
                <a:off x="0" y="3840"/>
                <a:ext cx="518" cy="384"/>
                <a:chOff x="0" y="3840"/>
                <a:chExt cx="518" cy="384"/>
              </a:xfrm>
            </p:grpSpPr>
            <p:sp>
              <p:nvSpPr>
                <p:cNvPr id="41115" name="Rectangle 67"/>
                <p:cNvSpPr>
                  <a:spLocks noChangeArrowheads="1"/>
                </p:cNvSpPr>
                <p:nvPr/>
              </p:nvSpPr>
              <p:spPr bwMode="auto">
                <a:xfrm>
                  <a:off x="43" y="384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D10</a:t>
                  </a:r>
                  <a:endParaRPr kumimoji="1" lang="en-US" altLang="zh-CN" sz="1000">
                    <a:cs typeface="Times New Roman" panose="02020603050405020304" pitchFamily="18" charset="0"/>
                  </a:endParaRPr>
                </a:p>
                <a:p>
                  <a:endParaRPr kumimoji="1" lang="en-US" altLang="zh-CN"/>
                </a:p>
              </p:txBody>
            </p:sp>
            <p:sp>
              <p:nvSpPr>
                <p:cNvPr id="41116" name="Rectangle 217"/>
                <p:cNvSpPr>
                  <a:spLocks noChangeArrowheads="1"/>
                </p:cNvSpPr>
                <p:nvPr/>
              </p:nvSpPr>
              <p:spPr bwMode="auto">
                <a:xfrm>
                  <a:off x="0" y="3840"/>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8" name="Group 220"/>
              <p:cNvGrpSpPr/>
              <p:nvPr/>
            </p:nvGrpSpPr>
            <p:grpSpPr bwMode="auto">
              <a:xfrm>
                <a:off x="518" y="3840"/>
                <a:ext cx="656" cy="384"/>
                <a:chOff x="518" y="3840"/>
                <a:chExt cx="656" cy="384"/>
              </a:xfrm>
            </p:grpSpPr>
            <p:sp>
              <p:nvSpPr>
                <p:cNvPr id="41113" name="Rectangle 68"/>
                <p:cNvSpPr>
                  <a:spLocks noChangeArrowheads="1"/>
                </p:cNvSpPr>
                <p:nvPr/>
              </p:nvSpPr>
              <p:spPr bwMode="auto">
                <a:xfrm>
                  <a:off x="561" y="3840"/>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Rain</a:t>
                  </a:r>
                  <a:endParaRPr kumimoji="1" lang="en-US" altLang="zh-CN" sz="1000">
                    <a:cs typeface="Times New Roman" panose="02020603050405020304" pitchFamily="18" charset="0"/>
                  </a:endParaRPr>
                </a:p>
                <a:p>
                  <a:endParaRPr kumimoji="1" lang="en-US" altLang="zh-CN"/>
                </a:p>
              </p:txBody>
            </p:sp>
            <p:sp>
              <p:nvSpPr>
                <p:cNvPr id="41114" name="Rectangle 219"/>
                <p:cNvSpPr>
                  <a:spLocks noChangeArrowheads="1"/>
                </p:cNvSpPr>
                <p:nvPr/>
              </p:nvSpPr>
              <p:spPr bwMode="auto">
                <a:xfrm>
                  <a:off x="518" y="3840"/>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29" name="Group 222"/>
              <p:cNvGrpSpPr/>
              <p:nvPr/>
            </p:nvGrpSpPr>
            <p:grpSpPr bwMode="auto">
              <a:xfrm>
                <a:off x="1174" y="3840"/>
                <a:ext cx="750" cy="384"/>
                <a:chOff x="1174" y="3840"/>
                <a:chExt cx="750" cy="384"/>
              </a:xfrm>
            </p:grpSpPr>
            <p:sp>
              <p:nvSpPr>
                <p:cNvPr id="41111" name="Rectangle 69"/>
                <p:cNvSpPr>
                  <a:spLocks noChangeArrowheads="1"/>
                </p:cNvSpPr>
                <p:nvPr/>
              </p:nvSpPr>
              <p:spPr bwMode="auto">
                <a:xfrm>
                  <a:off x="1217" y="3840"/>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Mild</a:t>
                  </a:r>
                  <a:endParaRPr kumimoji="1" lang="en-US" altLang="zh-CN" sz="1000">
                    <a:cs typeface="Times New Roman" panose="02020603050405020304" pitchFamily="18" charset="0"/>
                  </a:endParaRPr>
                </a:p>
                <a:p>
                  <a:endParaRPr kumimoji="1" lang="en-US" altLang="zh-CN"/>
                </a:p>
              </p:txBody>
            </p:sp>
            <p:sp>
              <p:nvSpPr>
                <p:cNvPr id="41112" name="Rectangle 221"/>
                <p:cNvSpPr>
                  <a:spLocks noChangeArrowheads="1"/>
                </p:cNvSpPr>
                <p:nvPr/>
              </p:nvSpPr>
              <p:spPr bwMode="auto">
                <a:xfrm>
                  <a:off x="1174" y="3840"/>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0" name="Group 224"/>
              <p:cNvGrpSpPr/>
              <p:nvPr/>
            </p:nvGrpSpPr>
            <p:grpSpPr bwMode="auto">
              <a:xfrm>
                <a:off x="1924" y="3840"/>
                <a:ext cx="703" cy="384"/>
                <a:chOff x="1924" y="3840"/>
                <a:chExt cx="703" cy="384"/>
              </a:xfrm>
            </p:grpSpPr>
            <p:sp>
              <p:nvSpPr>
                <p:cNvPr id="41109" name="Rectangle 70"/>
                <p:cNvSpPr>
                  <a:spLocks noChangeArrowheads="1"/>
                </p:cNvSpPr>
                <p:nvPr/>
              </p:nvSpPr>
              <p:spPr bwMode="auto">
                <a:xfrm>
                  <a:off x="1967" y="3840"/>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110" name="Rectangle 223"/>
                <p:cNvSpPr>
                  <a:spLocks noChangeArrowheads="1"/>
                </p:cNvSpPr>
                <p:nvPr/>
              </p:nvSpPr>
              <p:spPr bwMode="auto">
                <a:xfrm>
                  <a:off x="1924" y="3840"/>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1" name="Group 226"/>
              <p:cNvGrpSpPr/>
              <p:nvPr/>
            </p:nvGrpSpPr>
            <p:grpSpPr bwMode="auto">
              <a:xfrm>
                <a:off x="2627" y="3840"/>
                <a:ext cx="596" cy="384"/>
                <a:chOff x="2627" y="3840"/>
                <a:chExt cx="596" cy="384"/>
              </a:xfrm>
            </p:grpSpPr>
            <p:sp>
              <p:nvSpPr>
                <p:cNvPr id="41107" name="Rectangle 71"/>
                <p:cNvSpPr>
                  <a:spLocks noChangeArrowheads="1"/>
                </p:cNvSpPr>
                <p:nvPr/>
              </p:nvSpPr>
              <p:spPr bwMode="auto">
                <a:xfrm>
                  <a:off x="2670" y="3840"/>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108" name="Rectangle 225"/>
                <p:cNvSpPr>
                  <a:spLocks noChangeArrowheads="1"/>
                </p:cNvSpPr>
                <p:nvPr/>
              </p:nvSpPr>
              <p:spPr bwMode="auto">
                <a:xfrm>
                  <a:off x="2627" y="3840"/>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2" name="Group 228"/>
              <p:cNvGrpSpPr/>
              <p:nvPr/>
            </p:nvGrpSpPr>
            <p:grpSpPr bwMode="auto">
              <a:xfrm>
                <a:off x="3223" y="3840"/>
                <a:ext cx="703" cy="384"/>
                <a:chOff x="3223" y="3840"/>
                <a:chExt cx="703" cy="384"/>
              </a:xfrm>
            </p:grpSpPr>
            <p:sp>
              <p:nvSpPr>
                <p:cNvPr id="41105" name="Rectangle 72"/>
                <p:cNvSpPr>
                  <a:spLocks noChangeArrowheads="1"/>
                </p:cNvSpPr>
                <p:nvPr/>
              </p:nvSpPr>
              <p:spPr bwMode="auto">
                <a:xfrm>
                  <a:off x="3266" y="3840"/>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106" name="Rectangle 227"/>
                <p:cNvSpPr>
                  <a:spLocks noChangeArrowheads="1"/>
                </p:cNvSpPr>
                <p:nvPr/>
              </p:nvSpPr>
              <p:spPr bwMode="auto">
                <a:xfrm>
                  <a:off x="3223" y="3840"/>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3" name="Group 230"/>
              <p:cNvGrpSpPr/>
              <p:nvPr/>
            </p:nvGrpSpPr>
            <p:grpSpPr bwMode="auto">
              <a:xfrm>
                <a:off x="0" y="4224"/>
                <a:ext cx="518" cy="384"/>
                <a:chOff x="0" y="4224"/>
                <a:chExt cx="518" cy="384"/>
              </a:xfrm>
            </p:grpSpPr>
            <p:sp>
              <p:nvSpPr>
                <p:cNvPr id="41103" name="Rectangle 73"/>
                <p:cNvSpPr>
                  <a:spLocks noChangeArrowheads="1"/>
                </p:cNvSpPr>
                <p:nvPr/>
              </p:nvSpPr>
              <p:spPr bwMode="auto">
                <a:xfrm>
                  <a:off x="43" y="422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D11</a:t>
                  </a:r>
                  <a:endParaRPr kumimoji="1" lang="en-US" altLang="zh-CN" sz="1000">
                    <a:cs typeface="Times New Roman" panose="02020603050405020304" pitchFamily="18" charset="0"/>
                  </a:endParaRPr>
                </a:p>
                <a:p>
                  <a:endParaRPr kumimoji="1" lang="en-US" altLang="zh-CN"/>
                </a:p>
              </p:txBody>
            </p:sp>
            <p:sp>
              <p:nvSpPr>
                <p:cNvPr id="41104" name="Rectangle 229"/>
                <p:cNvSpPr>
                  <a:spLocks noChangeArrowheads="1"/>
                </p:cNvSpPr>
                <p:nvPr/>
              </p:nvSpPr>
              <p:spPr bwMode="auto">
                <a:xfrm>
                  <a:off x="0" y="4224"/>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4" name="Group 232"/>
              <p:cNvGrpSpPr/>
              <p:nvPr/>
            </p:nvGrpSpPr>
            <p:grpSpPr bwMode="auto">
              <a:xfrm>
                <a:off x="518" y="4224"/>
                <a:ext cx="656" cy="384"/>
                <a:chOff x="518" y="4224"/>
                <a:chExt cx="656" cy="384"/>
              </a:xfrm>
            </p:grpSpPr>
            <p:sp>
              <p:nvSpPr>
                <p:cNvPr id="41101" name="Rectangle 74"/>
                <p:cNvSpPr>
                  <a:spLocks noChangeArrowheads="1"/>
                </p:cNvSpPr>
                <p:nvPr/>
              </p:nvSpPr>
              <p:spPr bwMode="auto">
                <a:xfrm>
                  <a:off x="561" y="4224"/>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Sunny</a:t>
                  </a:r>
                  <a:endParaRPr kumimoji="1" lang="en-US" altLang="zh-CN" sz="1000">
                    <a:cs typeface="Times New Roman" panose="02020603050405020304" pitchFamily="18" charset="0"/>
                  </a:endParaRPr>
                </a:p>
                <a:p>
                  <a:endParaRPr kumimoji="1" lang="en-US" altLang="zh-CN"/>
                </a:p>
              </p:txBody>
            </p:sp>
            <p:sp>
              <p:nvSpPr>
                <p:cNvPr id="41102" name="Rectangle 231"/>
                <p:cNvSpPr>
                  <a:spLocks noChangeArrowheads="1"/>
                </p:cNvSpPr>
                <p:nvPr/>
              </p:nvSpPr>
              <p:spPr bwMode="auto">
                <a:xfrm>
                  <a:off x="518" y="4224"/>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5" name="Group 234"/>
              <p:cNvGrpSpPr/>
              <p:nvPr/>
            </p:nvGrpSpPr>
            <p:grpSpPr bwMode="auto">
              <a:xfrm>
                <a:off x="1174" y="4224"/>
                <a:ext cx="750" cy="384"/>
                <a:chOff x="1174" y="4224"/>
                <a:chExt cx="750" cy="384"/>
              </a:xfrm>
            </p:grpSpPr>
            <p:sp>
              <p:nvSpPr>
                <p:cNvPr id="41099" name="Rectangle 75"/>
                <p:cNvSpPr>
                  <a:spLocks noChangeArrowheads="1"/>
                </p:cNvSpPr>
                <p:nvPr/>
              </p:nvSpPr>
              <p:spPr bwMode="auto">
                <a:xfrm>
                  <a:off x="1217" y="4224"/>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Mild</a:t>
                  </a:r>
                  <a:endParaRPr kumimoji="1" lang="en-US" altLang="zh-CN" sz="1000">
                    <a:cs typeface="Times New Roman" panose="02020603050405020304" pitchFamily="18" charset="0"/>
                  </a:endParaRPr>
                </a:p>
                <a:p>
                  <a:endParaRPr kumimoji="1" lang="en-US" altLang="zh-CN"/>
                </a:p>
              </p:txBody>
            </p:sp>
            <p:sp>
              <p:nvSpPr>
                <p:cNvPr id="41100" name="Rectangle 233"/>
                <p:cNvSpPr>
                  <a:spLocks noChangeArrowheads="1"/>
                </p:cNvSpPr>
                <p:nvPr/>
              </p:nvSpPr>
              <p:spPr bwMode="auto">
                <a:xfrm>
                  <a:off x="1174" y="4224"/>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6" name="Group 236"/>
              <p:cNvGrpSpPr/>
              <p:nvPr/>
            </p:nvGrpSpPr>
            <p:grpSpPr bwMode="auto">
              <a:xfrm>
                <a:off x="1924" y="4224"/>
                <a:ext cx="703" cy="384"/>
                <a:chOff x="1924" y="4224"/>
                <a:chExt cx="703" cy="384"/>
              </a:xfrm>
            </p:grpSpPr>
            <p:sp>
              <p:nvSpPr>
                <p:cNvPr id="41097" name="Rectangle 76"/>
                <p:cNvSpPr>
                  <a:spLocks noChangeArrowheads="1"/>
                </p:cNvSpPr>
                <p:nvPr/>
              </p:nvSpPr>
              <p:spPr bwMode="auto">
                <a:xfrm>
                  <a:off x="1967" y="4224"/>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098" name="Rectangle 235"/>
                <p:cNvSpPr>
                  <a:spLocks noChangeArrowheads="1"/>
                </p:cNvSpPr>
                <p:nvPr/>
              </p:nvSpPr>
              <p:spPr bwMode="auto">
                <a:xfrm>
                  <a:off x="1924" y="4224"/>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7" name="Group 238"/>
              <p:cNvGrpSpPr/>
              <p:nvPr/>
            </p:nvGrpSpPr>
            <p:grpSpPr bwMode="auto">
              <a:xfrm>
                <a:off x="2627" y="4224"/>
                <a:ext cx="596" cy="384"/>
                <a:chOff x="2627" y="4224"/>
                <a:chExt cx="596" cy="384"/>
              </a:xfrm>
            </p:grpSpPr>
            <p:sp>
              <p:nvSpPr>
                <p:cNvPr id="41095" name="Rectangle 77"/>
                <p:cNvSpPr>
                  <a:spLocks noChangeArrowheads="1"/>
                </p:cNvSpPr>
                <p:nvPr/>
              </p:nvSpPr>
              <p:spPr bwMode="auto">
                <a:xfrm>
                  <a:off x="2670" y="4224"/>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Strong</a:t>
                  </a:r>
                  <a:endParaRPr kumimoji="1" lang="en-US" altLang="zh-CN" sz="1000">
                    <a:cs typeface="Times New Roman" panose="02020603050405020304" pitchFamily="18" charset="0"/>
                  </a:endParaRPr>
                </a:p>
                <a:p>
                  <a:endParaRPr kumimoji="1" lang="en-US" altLang="zh-CN"/>
                </a:p>
              </p:txBody>
            </p:sp>
            <p:sp>
              <p:nvSpPr>
                <p:cNvPr id="41096" name="Rectangle 237"/>
                <p:cNvSpPr>
                  <a:spLocks noChangeArrowheads="1"/>
                </p:cNvSpPr>
                <p:nvPr/>
              </p:nvSpPr>
              <p:spPr bwMode="auto">
                <a:xfrm>
                  <a:off x="2627" y="4224"/>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8" name="Group 240"/>
              <p:cNvGrpSpPr/>
              <p:nvPr/>
            </p:nvGrpSpPr>
            <p:grpSpPr bwMode="auto">
              <a:xfrm>
                <a:off x="3223" y="4224"/>
                <a:ext cx="703" cy="384"/>
                <a:chOff x="3223" y="4224"/>
                <a:chExt cx="703" cy="384"/>
              </a:xfrm>
            </p:grpSpPr>
            <p:sp>
              <p:nvSpPr>
                <p:cNvPr id="41093" name="Rectangle 78"/>
                <p:cNvSpPr>
                  <a:spLocks noChangeArrowheads="1"/>
                </p:cNvSpPr>
                <p:nvPr/>
              </p:nvSpPr>
              <p:spPr bwMode="auto">
                <a:xfrm>
                  <a:off x="3266" y="4224"/>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094" name="Rectangle 239"/>
                <p:cNvSpPr>
                  <a:spLocks noChangeArrowheads="1"/>
                </p:cNvSpPr>
                <p:nvPr/>
              </p:nvSpPr>
              <p:spPr bwMode="auto">
                <a:xfrm>
                  <a:off x="3223" y="4224"/>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39" name="Group 242"/>
              <p:cNvGrpSpPr/>
              <p:nvPr/>
            </p:nvGrpSpPr>
            <p:grpSpPr bwMode="auto">
              <a:xfrm>
                <a:off x="0" y="4608"/>
                <a:ext cx="518" cy="384"/>
                <a:chOff x="0" y="4608"/>
                <a:chExt cx="518" cy="384"/>
              </a:xfrm>
            </p:grpSpPr>
            <p:sp>
              <p:nvSpPr>
                <p:cNvPr id="41091" name="Rectangle 79"/>
                <p:cNvSpPr>
                  <a:spLocks noChangeArrowheads="1"/>
                </p:cNvSpPr>
                <p:nvPr/>
              </p:nvSpPr>
              <p:spPr bwMode="auto">
                <a:xfrm>
                  <a:off x="43" y="460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D12</a:t>
                  </a:r>
                  <a:endParaRPr kumimoji="1" lang="en-US" altLang="zh-CN" sz="1000">
                    <a:cs typeface="Times New Roman" panose="02020603050405020304" pitchFamily="18" charset="0"/>
                  </a:endParaRPr>
                </a:p>
                <a:p>
                  <a:endParaRPr kumimoji="1" lang="en-US" altLang="zh-CN"/>
                </a:p>
              </p:txBody>
            </p:sp>
            <p:sp>
              <p:nvSpPr>
                <p:cNvPr id="41092" name="Rectangle 241"/>
                <p:cNvSpPr>
                  <a:spLocks noChangeArrowheads="1"/>
                </p:cNvSpPr>
                <p:nvPr/>
              </p:nvSpPr>
              <p:spPr bwMode="auto">
                <a:xfrm>
                  <a:off x="0" y="4608"/>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0" name="Group 244"/>
              <p:cNvGrpSpPr/>
              <p:nvPr/>
            </p:nvGrpSpPr>
            <p:grpSpPr bwMode="auto">
              <a:xfrm>
                <a:off x="518" y="4608"/>
                <a:ext cx="656" cy="384"/>
                <a:chOff x="518" y="4608"/>
                <a:chExt cx="656" cy="384"/>
              </a:xfrm>
            </p:grpSpPr>
            <p:sp>
              <p:nvSpPr>
                <p:cNvPr id="41089" name="Rectangle 80"/>
                <p:cNvSpPr>
                  <a:spLocks noChangeArrowheads="1"/>
                </p:cNvSpPr>
                <p:nvPr/>
              </p:nvSpPr>
              <p:spPr bwMode="auto">
                <a:xfrm>
                  <a:off x="561" y="4608"/>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Overcast</a:t>
                  </a:r>
                  <a:endParaRPr kumimoji="1" lang="en-US" altLang="zh-CN" sz="1000">
                    <a:cs typeface="Times New Roman" panose="02020603050405020304" pitchFamily="18" charset="0"/>
                  </a:endParaRPr>
                </a:p>
                <a:p>
                  <a:endParaRPr kumimoji="1" lang="en-US" altLang="zh-CN"/>
                </a:p>
              </p:txBody>
            </p:sp>
            <p:sp>
              <p:nvSpPr>
                <p:cNvPr id="41090" name="Rectangle 243"/>
                <p:cNvSpPr>
                  <a:spLocks noChangeArrowheads="1"/>
                </p:cNvSpPr>
                <p:nvPr/>
              </p:nvSpPr>
              <p:spPr bwMode="auto">
                <a:xfrm>
                  <a:off x="518" y="4608"/>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1" name="Group 246"/>
              <p:cNvGrpSpPr/>
              <p:nvPr/>
            </p:nvGrpSpPr>
            <p:grpSpPr bwMode="auto">
              <a:xfrm>
                <a:off x="1174" y="4608"/>
                <a:ext cx="750" cy="384"/>
                <a:chOff x="1174" y="4608"/>
                <a:chExt cx="750" cy="384"/>
              </a:xfrm>
            </p:grpSpPr>
            <p:sp>
              <p:nvSpPr>
                <p:cNvPr id="41087" name="Rectangle 81"/>
                <p:cNvSpPr>
                  <a:spLocks noChangeArrowheads="1"/>
                </p:cNvSpPr>
                <p:nvPr/>
              </p:nvSpPr>
              <p:spPr bwMode="auto">
                <a:xfrm>
                  <a:off x="1217" y="4608"/>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Mild</a:t>
                  </a:r>
                  <a:endParaRPr kumimoji="1" lang="en-US" altLang="zh-CN" sz="1000">
                    <a:cs typeface="Times New Roman" panose="02020603050405020304" pitchFamily="18" charset="0"/>
                  </a:endParaRPr>
                </a:p>
                <a:p>
                  <a:endParaRPr kumimoji="1" lang="en-US" altLang="zh-CN"/>
                </a:p>
              </p:txBody>
            </p:sp>
            <p:sp>
              <p:nvSpPr>
                <p:cNvPr id="41088" name="Rectangle 245"/>
                <p:cNvSpPr>
                  <a:spLocks noChangeArrowheads="1"/>
                </p:cNvSpPr>
                <p:nvPr/>
              </p:nvSpPr>
              <p:spPr bwMode="auto">
                <a:xfrm>
                  <a:off x="1174" y="4608"/>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2" name="Group 248"/>
              <p:cNvGrpSpPr/>
              <p:nvPr/>
            </p:nvGrpSpPr>
            <p:grpSpPr bwMode="auto">
              <a:xfrm>
                <a:off x="1924" y="4608"/>
                <a:ext cx="703" cy="384"/>
                <a:chOff x="1924" y="4608"/>
                <a:chExt cx="703" cy="384"/>
              </a:xfrm>
            </p:grpSpPr>
            <p:sp>
              <p:nvSpPr>
                <p:cNvPr id="41085" name="Rectangle 82"/>
                <p:cNvSpPr>
                  <a:spLocks noChangeArrowheads="1"/>
                </p:cNvSpPr>
                <p:nvPr/>
              </p:nvSpPr>
              <p:spPr bwMode="auto">
                <a:xfrm>
                  <a:off x="1967" y="4608"/>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086" name="Rectangle 247"/>
                <p:cNvSpPr>
                  <a:spLocks noChangeArrowheads="1"/>
                </p:cNvSpPr>
                <p:nvPr/>
              </p:nvSpPr>
              <p:spPr bwMode="auto">
                <a:xfrm>
                  <a:off x="1924" y="4608"/>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3" name="Group 250"/>
              <p:cNvGrpSpPr/>
              <p:nvPr/>
            </p:nvGrpSpPr>
            <p:grpSpPr bwMode="auto">
              <a:xfrm>
                <a:off x="2627" y="4608"/>
                <a:ext cx="596" cy="384"/>
                <a:chOff x="2627" y="4608"/>
                <a:chExt cx="596" cy="384"/>
              </a:xfrm>
            </p:grpSpPr>
            <p:sp>
              <p:nvSpPr>
                <p:cNvPr id="41083" name="Rectangle 83"/>
                <p:cNvSpPr>
                  <a:spLocks noChangeArrowheads="1"/>
                </p:cNvSpPr>
                <p:nvPr/>
              </p:nvSpPr>
              <p:spPr bwMode="auto">
                <a:xfrm>
                  <a:off x="2670" y="4608"/>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Strong</a:t>
                  </a:r>
                  <a:endParaRPr kumimoji="1" lang="en-US" altLang="zh-CN" sz="1000">
                    <a:cs typeface="Times New Roman" panose="02020603050405020304" pitchFamily="18" charset="0"/>
                  </a:endParaRPr>
                </a:p>
                <a:p>
                  <a:endParaRPr kumimoji="1" lang="en-US" altLang="zh-CN"/>
                </a:p>
              </p:txBody>
            </p:sp>
            <p:sp>
              <p:nvSpPr>
                <p:cNvPr id="41084" name="Rectangle 249"/>
                <p:cNvSpPr>
                  <a:spLocks noChangeArrowheads="1"/>
                </p:cNvSpPr>
                <p:nvPr/>
              </p:nvSpPr>
              <p:spPr bwMode="auto">
                <a:xfrm>
                  <a:off x="2627" y="4608"/>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4" name="Group 252"/>
              <p:cNvGrpSpPr/>
              <p:nvPr/>
            </p:nvGrpSpPr>
            <p:grpSpPr bwMode="auto">
              <a:xfrm>
                <a:off x="3223" y="4608"/>
                <a:ext cx="703" cy="384"/>
                <a:chOff x="3223" y="4608"/>
                <a:chExt cx="703" cy="384"/>
              </a:xfrm>
            </p:grpSpPr>
            <p:sp>
              <p:nvSpPr>
                <p:cNvPr id="41081" name="Rectangle 84"/>
                <p:cNvSpPr>
                  <a:spLocks noChangeArrowheads="1"/>
                </p:cNvSpPr>
                <p:nvPr/>
              </p:nvSpPr>
              <p:spPr bwMode="auto">
                <a:xfrm>
                  <a:off x="3266" y="4608"/>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082" name="Rectangle 251"/>
                <p:cNvSpPr>
                  <a:spLocks noChangeArrowheads="1"/>
                </p:cNvSpPr>
                <p:nvPr/>
              </p:nvSpPr>
              <p:spPr bwMode="auto">
                <a:xfrm>
                  <a:off x="3223" y="4608"/>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5" name="Group 254"/>
              <p:cNvGrpSpPr/>
              <p:nvPr/>
            </p:nvGrpSpPr>
            <p:grpSpPr bwMode="auto">
              <a:xfrm>
                <a:off x="0" y="4992"/>
                <a:ext cx="518" cy="384"/>
                <a:chOff x="0" y="4992"/>
                <a:chExt cx="518" cy="384"/>
              </a:xfrm>
            </p:grpSpPr>
            <p:sp>
              <p:nvSpPr>
                <p:cNvPr id="41079" name="Rectangle 85"/>
                <p:cNvSpPr>
                  <a:spLocks noChangeArrowheads="1"/>
                </p:cNvSpPr>
                <p:nvPr/>
              </p:nvSpPr>
              <p:spPr bwMode="auto">
                <a:xfrm>
                  <a:off x="43" y="499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D13</a:t>
                  </a:r>
                  <a:endParaRPr kumimoji="1" lang="en-US" altLang="zh-CN" sz="1000">
                    <a:cs typeface="Times New Roman" panose="02020603050405020304" pitchFamily="18" charset="0"/>
                  </a:endParaRPr>
                </a:p>
                <a:p>
                  <a:endParaRPr kumimoji="1" lang="en-US" altLang="zh-CN"/>
                </a:p>
              </p:txBody>
            </p:sp>
            <p:sp>
              <p:nvSpPr>
                <p:cNvPr id="41080" name="Rectangle 253"/>
                <p:cNvSpPr>
                  <a:spLocks noChangeArrowheads="1"/>
                </p:cNvSpPr>
                <p:nvPr/>
              </p:nvSpPr>
              <p:spPr bwMode="auto">
                <a:xfrm>
                  <a:off x="0" y="4992"/>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6" name="Group 256"/>
              <p:cNvGrpSpPr/>
              <p:nvPr/>
            </p:nvGrpSpPr>
            <p:grpSpPr bwMode="auto">
              <a:xfrm>
                <a:off x="518" y="4992"/>
                <a:ext cx="656" cy="384"/>
                <a:chOff x="518" y="4992"/>
                <a:chExt cx="656" cy="384"/>
              </a:xfrm>
            </p:grpSpPr>
            <p:sp>
              <p:nvSpPr>
                <p:cNvPr id="41077" name="Rectangle 86"/>
                <p:cNvSpPr>
                  <a:spLocks noChangeArrowheads="1"/>
                </p:cNvSpPr>
                <p:nvPr/>
              </p:nvSpPr>
              <p:spPr bwMode="auto">
                <a:xfrm>
                  <a:off x="561" y="4992"/>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Overcast</a:t>
                  </a:r>
                  <a:endParaRPr kumimoji="1" lang="en-US" altLang="zh-CN" sz="1000">
                    <a:cs typeface="Times New Roman" panose="02020603050405020304" pitchFamily="18" charset="0"/>
                  </a:endParaRPr>
                </a:p>
                <a:p>
                  <a:endParaRPr kumimoji="1" lang="en-US" altLang="zh-CN"/>
                </a:p>
              </p:txBody>
            </p:sp>
            <p:sp>
              <p:nvSpPr>
                <p:cNvPr id="41078" name="Rectangle 255"/>
                <p:cNvSpPr>
                  <a:spLocks noChangeArrowheads="1"/>
                </p:cNvSpPr>
                <p:nvPr/>
              </p:nvSpPr>
              <p:spPr bwMode="auto">
                <a:xfrm>
                  <a:off x="518" y="4992"/>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7" name="Group 258"/>
              <p:cNvGrpSpPr/>
              <p:nvPr/>
            </p:nvGrpSpPr>
            <p:grpSpPr bwMode="auto">
              <a:xfrm>
                <a:off x="1174" y="4992"/>
                <a:ext cx="750" cy="384"/>
                <a:chOff x="1174" y="4992"/>
                <a:chExt cx="750" cy="384"/>
              </a:xfrm>
            </p:grpSpPr>
            <p:sp>
              <p:nvSpPr>
                <p:cNvPr id="41075" name="Rectangle 87"/>
                <p:cNvSpPr>
                  <a:spLocks noChangeArrowheads="1"/>
                </p:cNvSpPr>
                <p:nvPr/>
              </p:nvSpPr>
              <p:spPr bwMode="auto">
                <a:xfrm>
                  <a:off x="1217" y="4992"/>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Hot</a:t>
                  </a:r>
                  <a:endParaRPr kumimoji="1" lang="en-US" altLang="zh-CN" sz="1000">
                    <a:cs typeface="Times New Roman" panose="02020603050405020304" pitchFamily="18" charset="0"/>
                  </a:endParaRPr>
                </a:p>
                <a:p>
                  <a:endParaRPr kumimoji="1" lang="en-US" altLang="zh-CN"/>
                </a:p>
              </p:txBody>
            </p:sp>
            <p:sp>
              <p:nvSpPr>
                <p:cNvPr id="41076" name="Rectangle 257"/>
                <p:cNvSpPr>
                  <a:spLocks noChangeArrowheads="1"/>
                </p:cNvSpPr>
                <p:nvPr/>
              </p:nvSpPr>
              <p:spPr bwMode="auto">
                <a:xfrm>
                  <a:off x="1174" y="4992"/>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8" name="Group 260"/>
              <p:cNvGrpSpPr/>
              <p:nvPr/>
            </p:nvGrpSpPr>
            <p:grpSpPr bwMode="auto">
              <a:xfrm>
                <a:off x="1924" y="4992"/>
                <a:ext cx="703" cy="384"/>
                <a:chOff x="1924" y="4992"/>
                <a:chExt cx="703" cy="384"/>
              </a:xfrm>
            </p:grpSpPr>
            <p:sp>
              <p:nvSpPr>
                <p:cNvPr id="41073" name="Rectangle 88"/>
                <p:cNvSpPr>
                  <a:spLocks noChangeArrowheads="1"/>
                </p:cNvSpPr>
                <p:nvPr/>
              </p:nvSpPr>
              <p:spPr bwMode="auto">
                <a:xfrm>
                  <a:off x="1967" y="4992"/>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Normal</a:t>
                  </a:r>
                  <a:endParaRPr kumimoji="1" lang="en-US" altLang="zh-CN" sz="1000">
                    <a:cs typeface="Times New Roman" panose="02020603050405020304" pitchFamily="18" charset="0"/>
                  </a:endParaRPr>
                </a:p>
                <a:p>
                  <a:endParaRPr kumimoji="1" lang="en-US" altLang="zh-CN"/>
                </a:p>
              </p:txBody>
            </p:sp>
            <p:sp>
              <p:nvSpPr>
                <p:cNvPr id="41074" name="Rectangle 259"/>
                <p:cNvSpPr>
                  <a:spLocks noChangeArrowheads="1"/>
                </p:cNvSpPr>
                <p:nvPr/>
              </p:nvSpPr>
              <p:spPr bwMode="auto">
                <a:xfrm>
                  <a:off x="1924" y="4992"/>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49" name="Group 262"/>
              <p:cNvGrpSpPr/>
              <p:nvPr/>
            </p:nvGrpSpPr>
            <p:grpSpPr bwMode="auto">
              <a:xfrm>
                <a:off x="2627" y="4992"/>
                <a:ext cx="596" cy="384"/>
                <a:chOff x="2627" y="4992"/>
                <a:chExt cx="596" cy="384"/>
              </a:xfrm>
            </p:grpSpPr>
            <p:sp>
              <p:nvSpPr>
                <p:cNvPr id="41071" name="Rectangle 89"/>
                <p:cNvSpPr>
                  <a:spLocks noChangeArrowheads="1"/>
                </p:cNvSpPr>
                <p:nvPr/>
              </p:nvSpPr>
              <p:spPr bwMode="auto">
                <a:xfrm>
                  <a:off x="2670" y="4992"/>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Weak</a:t>
                  </a:r>
                  <a:endParaRPr kumimoji="1" lang="en-US" altLang="zh-CN" sz="1000">
                    <a:cs typeface="Times New Roman" panose="02020603050405020304" pitchFamily="18" charset="0"/>
                  </a:endParaRPr>
                </a:p>
                <a:p>
                  <a:endParaRPr kumimoji="1" lang="en-US" altLang="zh-CN"/>
                </a:p>
              </p:txBody>
            </p:sp>
            <p:sp>
              <p:nvSpPr>
                <p:cNvPr id="41072" name="Rectangle 261"/>
                <p:cNvSpPr>
                  <a:spLocks noChangeArrowheads="1"/>
                </p:cNvSpPr>
                <p:nvPr/>
              </p:nvSpPr>
              <p:spPr bwMode="auto">
                <a:xfrm>
                  <a:off x="2627" y="4992"/>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0" name="Group 264"/>
              <p:cNvGrpSpPr/>
              <p:nvPr/>
            </p:nvGrpSpPr>
            <p:grpSpPr bwMode="auto">
              <a:xfrm>
                <a:off x="3223" y="4992"/>
                <a:ext cx="703" cy="384"/>
                <a:chOff x="3223" y="4992"/>
                <a:chExt cx="703" cy="384"/>
              </a:xfrm>
            </p:grpSpPr>
            <p:sp>
              <p:nvSpPr>
                <p:cNvPr id="41069" name="Rectangle 90"/>
                <p:cNvSpPr>
                  <a:spLocks noChangeArrowheads="1"/>
                </p:cNvSpPr>
                <p:nvPr/>
              </p:nvSpPr>
              <p:spPr bwMode="auto">
                <a:xfrm>
                  <a:off x="3266" y="4992"/>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Yes</a:t>
                  </a:r>
                  <a:endParaRPr kumimoji="1" lang="en-US" altLang="zh-CN" sz="1000">
                    <a:cs typeface="Times New Roman" panose="02020603050405020304" pitchFamily="18" charset="0"/>
                  </a:endParaRPr>
                </a:p>
                <a:p>
                  <a:endParaRPr kumimoji="1" lang="en-US" altLang="zh-CN"/>
                </a:p>
              </p:txBody>
            </p:sp>
            <p:sp>
              <p:nvSpPr>
                <p:cNvPr id="41070" name="Rectangle 263"/>
                <p:cNvSpPr>
                  <a:spLocks noChangeArrowheads="1"/>
                </p:cNvSpPr>
                <p:nvPr/>
              </p:nvSpPr>
              <p:spPr bwMode="auto">
                <a:xfrm>
                  <a:off x="3223" y="4992"/>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1" name="Group 266"/>
              <p:cNvGrpSpPr/>
              <p:nvPr/>
            </p:nvGrpSpPr>
            <p:grpSpPr bwMode="auto">
              <a:xfrm>
                <a:off x="0" y="5376"/>
                <a:ext cx="518" cy="384"/>
                <a:chOff x="0" y="5376"/>
                <a:chExt cx="518" cy="384"/>
              </a:xfrm>
            </p:grpSpPr>
            <p:sp>
              <p:nvSpPr>
                <p:cNvPr id="41067" name="Rectangle 91"/>
                <p:cNvSpPr>
                  <a:spLocks noChangeArrowheads="1"/>
                </p:cNvSpPr>
                <p:nvPr/>
              </p:nvSpPr>
              <p:spPr bwMode="auto">
                <a:xfrm>
                  <a:off x="43" y="537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D14</a:t>
                  </a:r>
                  <a:endParaRPr kumimoji="1" lang="en-US" altLang="zh-CN" sz="1000">
                    <a:cs typeface="Times New Roman" panose="02020603050405020304" pitchFamily="18" charset="0"/>
                  </a:endParaRPr>
                </a:p>
                <a:p>
                  <a:endParaRPr kumimoji="1" lang="en-US" altLang="zh-CN"/>
                </a:p>
              </p:txBody>
            </p:sp>
            <p:sp>
              <p:nvSpPr>
                <p:cNvPr id="41068" name="Rectangle 265"/>
                <p:cNvSpPr>
                  <a:spLocks noChangeArrowheads="1"/>
                </p:cNvSpPr>
                <p:nvPr/>
              </p:nvSpPr>
              <p:spPr bwMode="auto">
                <a:xfrm>
                  <a:off x="0" y="5376"/>
                  <a:ext cx="51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2" name="Group 268"/>
              <p:cNvGrpSpPr/>
              <p:nvPr/>
            </p:nvGrpSpPr>
            <p:grpSpPr bwMode="auto">
              <a:xfrm>
                <a:off x="518" y="5376"/>
                <a:ext cx="656" cy="384"/>
                <a:chOff x="518" y="5376"/>
                <a:chExt cx="656" cy="384"/>
              </a:xfrm>
            </p:grpSpPr>
            <p:sp>
              <p:nvSpPr>
                <p:cNvPr id="41065" name="Rectangle 92"/>
                <p:cNvSpPr>
                  <a:spLocks noChangeArrowheads="1"/>
                </p:cNvSpPr>
                <p:nvPr/>
              </p:nvSpPr>
              <p:spPr bwMode="auto">
                <a:xfrm>
                  <a:off x="561" y="5376"/>
                  <a:ext cx="5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Rain</a:t>
                  </a:r>
                  <a:endParaRPr kumimoji="1" lang="en-US" altLang="zh-CN" sz="1000">
                    <a:cs typeface="Times New Roman" panose="02020603050405020304" pitchFamily="18" charset="0"/>
                  </a:endParaRPr>
                </a:p>
                <a:p>
                  <a:endParaRPr kumimoji="1" lang="en-US" altLang="zh-CN"/>
                </a:p>
              </p:txBody>
            </p:sp>
            <p:sp>
              <p:nvSpPr>
                <p:cNvPr id="41066" name="Rectangle 267"/>
                <p:cNvSpPr>
                  <a:spLocks noChangeArrowheads="1"/>
                </p:cNvSpPr>
                <p:nvPr/>
              </p:nvSpPr>
              <p:spPr bwMode="auto">
                <a:xfrm>
                  <a:off x="518" y="5376"/>
                  <a:ext cx="65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3" name="Group 270"/>
              <p:cNvGrpSpPr/>
              <p:nvPr/>
            </p:nvGrpSpPr>
            <p:grpSpPr bwMode="auto">
              <a:xfrm>
                <a:off x="1174" y="5376"/>
                <a:ext cx="750" cy="384"/>
                <a:chOff x="1174" y="5376"/>
                <a:chExt cx="750" cy="384"/>
              </a:xfrm>
            </p:grpSpPr>
            <p:sp>
              <p:nvSpPr>
                <p:cNvPr id="41063" name="Rectangle 93"/>
                <p:cNvSpPr>
                  <a:spLocks noChangeArrowheads="1"/>
                </p:cNvSpPr>
                <p:nvPr/>
              </p:nvSpPr>
              <p:spPr bwMode="auto">
                <a:xfrm>
                  <a:off x="1217" y="5376"/>
                  <a:ext cx="6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Mild</a:t>
                  </a:r>
                  <a:endParaRPr kumimoji="1" lang="en-US" altLang="zh-CN" sz="1000">
                    <a:cs typeface="Times New Roman" panose="02020603050405020304" pitchFamily="18" charset="0"/>
                  </a:endParaRPr>
                </a:p>
                <a:p>
                  <a:endParaRPr kumimoji="1" lang="en-US" altLang="zh-CN"/>
                </a:p>
              </p:txBody>
            </p:sp>
            <p:sp>
              <p:nvSpPr>
                <p:cNvPr id="41064" name="Rectangle 269"/>
                <p:cNvSpPr>
                  <a:spLocks noChangeArrowheads="1"/>
                </p:cNvSpPr>
                <p:nvPr/>
              </p:nvSpPr>
              <p:spPr bwMode="auto">
                <a:xfrm>
                  <a:off x="1174" y="5376"/>
                  <a:ext cx="750"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4" name="Group 272"/>
              <p:cNvGrpSpPr/>
              <p:nvPr/>
            </p:nvGrpSpPr>
            <p:grpSpPr bwMode="auto">
              <a:xfrm>
                <a:off x="1924" y="5376"/>
                <a:ext cx="703" cy="384"/>
                <a:chOff x="1924" y="5376"/>
                <a:chExt cx="703" cy="384"/>
              </a:xfrm>
            </p:grpSpPr>
            <p:sp>
              <p:nvSpPr>
                <p:cNvPr id="41061" name="Rectangle 94"/>
                <p:cNvSpPr>
                  <a:spLocks noChangeArrowheads="1"/>
                </p:cNvSpPr>
                <p:nvPr/>
              </p:nvSpPr>
              <p:spPr bwMode="auto">
                <a:xfrm>
                  <a:off x="1967" y="5376"/>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High</a:t>
                  </a:r>
                  <a:endParaRPr kumimoji="1" lang="en-US" altLang="zh-CN" sz="1000">
                    <a:cs typeface="Times New Roman" panose="02020603050405020304" pitchFamily="18" charset="0"/>
                  </a:endParaRPr>
                </a:p>
                <a:p>
                  <a:endParaRPr kumimoji="1" lang="en-US" altLang="zh-CN"/>
                </a:p>
              </p:txBody>
            </p:sp>
            <p:sp>
              <p:nvSpPr>
                <p:cNvPr id="41062" name="Rectangle 271"/>
                <p:cNvSpPr>
                  <a:spLocks noChangeArrowheads="1"/>
                </p:cNvSpPr>
                <p:nvPr/>
              </p:nvSpPr>
              <p:spPr bwMode="auto">
                <a:xfrm>
                  <a:off x="1924" y="5376"/>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5" name="Group 274"/>
              <p:cNvGrpSpPr/>
              <p:nvPr/>
            </p:nvGrpSpPr>
            <p:grpSpPr bwMode="auto">
              <a:xfrm>
                <a:off x="2627" y="5376"/>
                <a:ext cx="596" cy="384"/>
                <a:chOff x="2627" y="5376"/>
                <a:chExt cx="596" cy="384"/>
              </a:xfrm>
            </p:grpSpPr>
            <p:sp>
              <p:nvSpPr>
                <p:cNvPr id="41059" name="Rectangle 95"/>
                <p:cNvSpPr>
                  <a:spLocks noChangeArrowheads="1"/>
                </p:cNvSpPr>
                <p:nvPr/>
              </p:nvSpPr>
              <p:spPr bwMode="auto">
                <a:xfrm>
                  <a:off x="2670" y="5376"/>
                  <a:ext cx="51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Strong</a:t>
                  </a:r>
                  <a:endParaRPr kumimoji="1" lang="en-US" altLang="zh-CN" sz="1000">
                    <a:cs typeface="Times New Roman" panose="02020603050405020304" pitchFamily="18" charset="0"/>
                  </a:endParaRPr>
                </a:p>
                <a:p>
                  <a:endParaRPr kumimoji="1" lang="en-US" altLang="zh-CN"/>
                </a:p>
              </p:txBody>
            </p:sp>
            <p:sp>
              <p:nvSpPr>
                <p:cNvPr id="41060" name="Rectangle 273"/>
                <p:cNvSpPr>
                  <a:spLocks noChangeArrowheads="1"/>
                </p:cNvSpPr>
                <p:nvPr/>
              </p:nvSpPr>
              <p:spPr bwMode="auto">
                <a:xfrm>
                  <a:off x="2627" y="5376"/>
                  <a:ext cx="59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056" name="Group 276"/>
              <p:cNvGrpSpPr/>
              <p:nvPr/>
            </p:nvGrpSpPr>
            <p:grpSpPr bwMode="auto">
              <a:xfrm>
                <a:off x="3223" y="5376"/>
                <a:ext cx="703" cy="384"/>
                <a:chOff x="3223" y="5376"/>
                <a:chExt cx="703" cy="384"/>
              </a:xfrm>
            </p:grpSpPr>
            <p:sp>
              <p:nvSpPr>
                <p:cNvPr id="41057" name="Rectangle 96"/>
                <p:cNvSpPr>
                  <a:spLocks noChangeArrowheads="1"/>
                </p:cNvSpPr>
                <p:nvPr/>
              </p:nvSpPr>
              <p:spPr bwMode="auto">
                <a:xfrm>
                  <a:off x="3266" y="5376"/>
                  <a:ext cx="61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a:cs typeface="Times New Roman" panose="02020603050405020304" pitchFamily="18" charset="0"/>
                    </a:rPr>
                    <a:t>No</a:t>
                  </a:r>
                  <a:endParaRPr kumimoji="1" lang="en-US" altLang="zh-CN" sz="1000">
                    <a:cs typeface="Times New Roman" panose="02020603050405020304" pitchFamily="18" charset="0"/>
                  </a:endParaRPr>
                </a:p>
                <a:p>
                  <a:endParaRPr kumimoji="1" lang="en-US" altLang="zh-CN"/>
                </a:p>
              </p:txBody>
            </p:sp>
            <p:sp>
              <p:nvSpPr>
                <p:cNvPr id="41058" name="Rectangle 275"/>
                <p:cNvSpPr>
                  <a:spLocks noChangeArrowheads="1"/>
                </p:cNvSpPr>
                <p:nvPr/>
              </p:nvSpPr>
              <p:spPr bwMode="auto">
                <a:xfrm>
                  <a:off x="3223" y="5376"/>
                  <a:ext cx="703"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40966" name="Rectangle 278"/>
            <p:cNvSpPr>
              <a:spLocks noChangeArrowheads="1"/>
            </p:cNvSpPr>
            <p:nvPr/>
          </p:nvSpPr>
          <p:spPr bwMode="auto">
            <a:xfrm>
              <a:off x="-3" y="-3"/>
              <a:ext cx="3932" cy="5766"/>
            </a:xfrm>
            <a:prstGeom prst="rect">
              <a:avLst/>
            </a:prstGeom>
            <a:noFill/>
            <a:ln w="9525">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77" name="文本占位符 20482"/>
          <p:cNvSpPr txBox="1">
            <a:spLocks noChangeArrowheads="1"/>
          </p:cNvSpPr>
          <p:nvPr/>
        </p:nvSpPr>
        <p:spPr>
          <a:xfrm>
            <a:off x="255180" y="5822838"/>
            <a:ext cx="8516679" cy="758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zh-CN" altLang="en-US" sz="2000" smtClean="0"/>
              <a:t>           假设给定了如下训练样本数据，我们学习的目标是根据给定的天气状况判断你对PlayTennis这个请求的回答是Yes还是No。</a:t>
            </a:r>
            <a:endParaRPr lang="zh-CN" altLang="en-US" sz="20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对象 21505"/>
          <p:cNvGraphicFramePr>
            <a:graphicFrameLocks noChangeAspect="1"/>
          </p:cNvGraphicFramePr>
          <p:nvPr/>
        </p:nvGraphicFramePr>
        <p:xfrm>
          <a:off x="931863" y="1922879"/>
          <a:ext cx="2740025" cy="2166937"/>
        </p:xfrm>
        <a:graphic>
          <a:graphicData uri="http://schemas.openxmlformats.org/presentationml/2006/ole">
            <mc:AlternateContent xmlns:mc="http://schemas.openxmlformats.org/markup-compatibility/2006">
              <mc:Choice xmlns:v="urn:schemas-microsoft-com:vml" Requires="v">
                <p:oleObj spid="_x0000_s304290" name="" r:id="rId1" imgW="1157605" imgH="915670" progId="Equation.3">
                  <p:embed/>
                </p:oleObj>
              </mc:Choice>
              <mc:Fallback>
                <p:oleObj name="" r:id="rId1" imgW="1157605" imgH="915670" progId="Equation.3">
                  <p:embed/>
                  <p:pic>
                    <p:nvPicPr>
                      <p:cNvPr id="0" name="图片 3042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1922879"/>
                        <a:ext cx="2740025"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795" name="右箭头 21506"/>
          <p:cNvSpPr>
            <a:spLocks noChangeArrowheads="1"/>
          </p:cNvSpPr>
          <p:nvPr/>
        </p:nvSpPr>
        <p:spPr bwMode="auto">
          <a:xfrm>
            <a:off x="3822701" y="3129987"/>
            <a:ext cx="2020887" cy="1025525"/>
          </a:xfrm>
          <a:prstGeom prst="rightArrow">
            <a:avLst>
              <a:gd name="adj1" fmla="val 50000"/>
              <a:gd name="adj2" fmla="val 49237"/>
            </a:avLst>
          </a:prstGeom>
          <a:solidFill>
            <a:schemeClr val="accent1"/>
          </a:solidFill>
          <a:ln w="9525">
            <a:solidFill>
              <a:schemeClr val="tx1"/>
            </a:solidFill>
            <a:miter lim="800000"/>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aphicFrame>
        <p:nvGraphicFramePr>
          <p:cNvPr id="33796" name="对象 21507"/>
          <p:cNvGraphicFramePr>
            <a:graphicFrameLocks noChangeAspect="1"/>
          </p:cNvGraphicFramePr>
          <p:nvPr/>
        </p:nvGraphicFramePr>
        <p:xfrm>
          <a:off x="6186488" y="3276037"/>
          <a:ext cx="2257425" cy="501650"/>
        </p:xfrm>
        <a:graphic>
          <a:graphicData uri="http://schemas.openxmlformats.org/presentationml/2006/ole">
            <mc:AlternateContent xmlns:mc="http://schemas.openxmlformats.org/markup-compatibility/2006">
              <mc:Choice xmlns:v="urn:schemas-microsoft-com:vml" Requires="v">
                <p:oleObj spid="_x0000_s304291" name="" r:id="rId3" imgW="915670" imgH="203200" progId="Equation.3">
                  <p:embed/>
                </p:oleObj>
              </mc:Choice>
              <mc:Fallback>
                <p:oleObj name="" r:id="rId3" imgW="915670" imgH="203200" progId="Equation.3">
                  <p:embed/>
                  <p:pic>
                    <p:nvPicPr>
                      <p:cNvPr id="0" name="图片 304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88" y="3276037"/>
                        <a:ext cx="22574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7" name="对象 21508"/>
          <p:cNvGraphicFramePr>
            <a:graphicFrameLocks noChangeAspect="1"/>
          </p:cNvGraphicFramePr>
          <p:nvPr/>
        </p:nvGraphicFramePr>
        <p:xfrm>
          <a:off x="4187826" y="2845824"/>
          <a:ext cx="904875" cy="425450"/>
        </p:xfrm>
        <a:graphic>
          <a:graphicData uri="http://schemas.openxmlformats.org/presentationml/2006/ole">
            <mc:AlternateContent xmlns:mc="http://schemas.openxmlformats.org/markup-compatibility/2006">
              <mc:Choice xmlns:v="urn:schemas-microsoft-com:vml" Requires="v">
                <p:oleObj spid="_x0000_s304292" name="" r:id="rId5" imgW="433070" imgH="203835" progId="Equation.3">
                  <p:embed/>
                </p:oleObj>
              </mc:Choice>
              <mc:Fallback>
                <p:oleObj name="" r:id="rId5" imgW="433070" imgH="203835" progId="Equation.3">
                  <p:embed/>
                  <p:pic>
                    <p:nvPicPr>
                      <p:cNvPr id="0" name="图片 304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826" y="2845824"/>
                        <a:ext cx="9048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799" name="文本框 21510"/>
          <p:cNvSpPr txBox="1">
            <a:spLocks noChangeArrowheads="1"/>
          </p:cNvSpPr>
          <p:nvPr/>
        </p:nvSpPr>
        <p:spPr bwMode="auto">
          <a:xfrm>
            <a:off x="6830810" y="2601349"/>
            <a:ext cx="1252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rPr>
              <a:t>打网球</a:t>
            </a:r>
            <a:endParaRPr lang="zh-CN" altLang="en-US">
              <a:solidFill>
                <a:srgbClr val="FFFF00"/>
              </a:solidFill>
            </a:endParaRPr>
          </a:p>
        </p:txBody>
      </p:sp>
      <p:sp>
        <p:nvSpPr>
          <p:cNvPr id="33800" name="文本框 21511"/>
          <p:cNvSpPr txBox="1">
            <a:spLocks noChangeArrowheads="1"/>
          </p:cNvSpPr>
          <p:nvPr/>
        </p:nvSpPr>
        <p:spPr bwMode="auto">
          <a:xfrm>
            <a:off x="931863" y="4903299"/>
            <a:ext cx="7418387"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我们需要利用训练数据计算后验概率</a:t>
            </a:r>
            <a:r>
              <a:rPr lang="en-US" altLang="zh-CN" dirty="0"/>
              <a:t>P(</a:t>
            </a:r>
            <a:r>
              <a:rPr lang="en-US" altLang="zh-CN" dirty="0" err="1"/>
              <a:t>Yes|x</a:t>
            </a:r>
            <a:r>
              <a:rPr lang="en-US" altLang="zh-CN" dirty="0"/>
              <a:t>)</a:t>
            </a:r>
            <a:r>
              <a:rPr lang="zh-CN" altLang="en-US" dirty="0"/>
              <a:t>和</a:t>
            </a:r>
            <a:r>
              <a:rPr lang="en-US" altLang="zh-CN" dirty="0"/>
              <a:t>P(</a:t>
            </a:r>
            <a:r>
              <a:rPr lang="en-US" altLang="zh-CN" dirty="0" err="1"/>
              <a:t>No|x</a:t>
            </a:r>
            <a:r>
              <a:rPr lang="en-US" altLang="zh-CN" dirty="0"/>
              <a:t>)</a:t>
            </a:r>
            <a:r>
              <a:rPr lang="zh-CN" altLang="en-US" dirty="0"/>
              <a:t>，如果</a:t>
            </a:r>
            <a:r>
              <a:rPr lang="en-US" altLang="zh-CN" dirty="0"/>
              <a:t>P(</a:t>
            </a:r>
            <a:r>
              <a:rPr lang="en-US" altLang="zh-CN" dirty="0" err="1"/>
              <a:t>Yes|x</a:t>
            </a:r>
            <a:r>
              <a:rPr lang="en-US" altLang="zh-CN" dirty="0"/>
              <a:t>)&gt;P(</a:t>
            </a:r>
            <a:r>
              <a:rPr lang="en-US" altLang="zh-CN" dirty="0" err="1"/>
              <a:t>No|x</a:t>
            </a:r>
            <a:r>
              <a:rPr lang="en-US" altLang="zh-CN" dirty="0"/>
              <a:t>)</a:t>
            </a:r>
            <a:r>
              <a:rPr lang="zh-CN" altLang="en-US" dirty="0"/>
              <a:t>，那么新实例分类为</a:t>
            </a:r>
            <a:r>
              <a:rPr lang="en-US" altLang="zh-CN" dirty="0"/>
              <a:t>Yes</a:t>
            </a:r>
            <a:r>
              <a:rPr lang="zh-CN" altLang="en-US" dirty="0"/>
              <a:t>，否则为</a:t>
            </a:r>
            <a:r>
              <a:rPr lang="en-US" altLang="zh-CN" dirty="0"/>
              <a:t>No</a:t>
            </a:r>
            <a:r>
              <a:rPr lang="zh-CN" altLang="en-US" dirty="0"/>
              <a:t>。</a:t>
            </a:r>
            <a:endParaRPr lang="zh-CN" altLang="en-US" dirty="0"/>
          </a:p>
        </p:txBody>
      </p:sp>
      <p:graphicFrame>
        <p:nvGraphicFramePr>
          <p:cNvPr id="9" name="对象 20775"/>
          <p:cNvGraphicFramePr>
            <a:graphicFrameLocks noChangeAspect="1"/>
          </p:cNvGraphicFramePr>
          <p:nvPr/>
        </p:nvGraphicFramePr>
        <p:xfrm>
          <a:off x="2714828" y="763729"/>
          <a:ext cx="3116263" cy="528638"/>
        </p:xfrm>
        <a:graphic>
          <a:graphicData uri="http://schemas.openxmlformats.org/presentationml/2006/ole">
            <mc:AlternateContent xmlns:mc="http://schemas.openxmlformats.org/markup-compatibility/2006">
              <mc:Choice xmlns:v="urn:schemas-microsoft-com:vml" Requires="v">
                <p:oleObj spid="_x0000_s304293" name="" r:id="rId7" imgW="1170305" imgH="203200" progId="Equation.3">
                  <p:embed/>
                </p:oleObj>
              </mc:Choice>
              <mc:Fallback>
                <p:oleObj name="" r:id="rId7" imgW="1170305" imgH="203200" progId="Equation.3">
                  <p:embed/>
                  <p:pic>
                    <p:nvPicPr>
                      <p:cNvPr id="0" name="图片 3042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4828" y="763729"/>
                        <a:ext cx="311626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对象 20776"/>
          <p:cNvGraphicFramePr>
            <a:graphicFrameLocks noChangeAspect="1"/>
          </p:cNvGraphicFramePr>
          <p:nvPr/>
        </p:nvGraphicFramePr>
        <p:xfrm>
          <a:off x="4187826" y="1359042"/>
          <a:ext cx="2901950" cy="539750"/>
        </p:xfrm>
        <a:graphic>
          <a:graphicData uri="http://schemas.openxmlformats.org/presentationml/2006/ole">
            <mc:AlternateContent xmlns:mc="http://schemas.openxmlformats.org/markup-compatibility/2006">
              <mc:Choice xmlns:v="urn:schemas-microsoft-com:vml" Requires="v">
                <p:oleObj spid="_x0000_s304294" name="" r:id="rId9" imgW="1093470" imgH="203200" progId="Equation.3">
                  <p:embed/>
                </p:oleObj>
              </mc:Choice>
              <mc:Fallback>
                <p:oleObj name="" r:id="rId9" imgW="1093470" imgH="203200" progId="Equation.3">
                  <p:embed/>
                  <p:pic>
                    <p:nvPicPr>
                      <p:cNvPr id="0" name="图片 3042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7826" y="1359042"/>
                        <a:ext cx="29019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文本框 22530"/>
          <p:cNvSpPr txBox="1">
            <a:spLocks noChangeArrowheads="1"/>
          </p:cNvSpPr>
          <p:nvPr/>
        </p:nvSpPr>
        <p:spPr bwMode="auto">
          <a:xfrm>
            <a:off x="-7706" y="46250"/>
            <a:ext cx="9151706"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tx1">
                    <a:lumMod val="50000"/>
                  </a:schemeClr>
                </a:solidFill>
              </a:rPr>
              <a:t>我们将使用此表的数据，并结合朴素贝叶斯分类器来分类下面的新实例</a:t>
            </a:r>
            <a:r>
              <a:rPr lang="zh-CN" altLang="en-US" dirty="0">
                <a:solidFill>
                  <a:schemeClr val="tx1">
                    <a:lumMod val="50000"/>
                  </a:schemeClr>
                </a:solidFill>
              </a:rPr>
              <a:t>：</a:t>
            </a:r>
            <a:endParaRPr lang="zh-CN" altLang="en-US" dirty="0">
              <a:solidFill>
                <a:schemeClr val="tx1">
                  <a:lumMod val="50000"/>
                </a:schemeClr>
              </a:solidFill>
            </a:endParaRPr>
          </a:p>
        </p:txBody>
      </p:sp>
      <p:graphicFrame>
        <p:nvGraphicFramePr>
          <p:cNvPr id="5" name="内容占位符 23554"/>
          <p:cNvGraphicFramePr/>
          <p:nvPr/>
        </p:nvGraphicFramePr>
        <p:xfrm>
          <a:off x="4254323" y="770349"/>
          <a:ext cx="4600392" cy="2499492"/>
        </p:xfrm>
        <a:graphic>
          <a:graphicData uri="http://schemas.openxmlformats.org/drawingml/2006/table">
            <a:tbl>
              <a:tblPr/>
              <a:tblGrid>
                <a:gridCol w="588237"/>
                <a:gridCol w="837747"/>
                <a:gridCol w="698674"/>
                <a:gridCol w="926501"/>
                <a:gridCol w="850559"/>
                <a:gridCol w="698674"/>
              </a:tblGrid>
              <a:tr h="672163">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Day</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Outlook</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Temperature</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Humidity</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Wind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PlayTennis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232639">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D1</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Sunny</a:t>
                      </a:r>
                      <a:endPar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Hot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10292">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D2</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Sunny</a:t>
                      </a:r>
                      <a:endPar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Hot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Strong</a:t>
                      </a:r>
                      <a:endPar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284706">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D8</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Sunny</a:t>
                      </a:r>
                      <a:endPar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Mild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32862">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D14</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Rain</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Mild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Strong</a:t>
                      </a:r>
                      <a:endPar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277779">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D6</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Rain</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FF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Cool</a:t>
                      </a:r>
                      <a:endParaRPr lang="en-US" altLang="zh-CN" sz="1600" b="1" u="none">
                        <a:solidFill>
                          <a:srgbClr val="FF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Strong</a:t>
                      </a:r>
                      <a:endPar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31" marB="45731">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sp>
        <p:nvSpPr>
          <p:cNvPr id="6" name="文本框 23654"/>
          <p:cNvSpPr txBox="1">
            <a:spLocks noChangeArrowheads="1"/>
          </p:cNvSpPr>
          <p:nvPr/>
        </p:nvSpPr>
        <p:spPr bwMode="auto">
          <a:xfrm>
            <a:off x="83166" y="2423846"/>
            <a:ext cx="4741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cs typeface="Times New Roman" panose="02020603050405020304" pitchFamily="18" charset="0"/>
              </a:rPr>
              <a:t>P(</a:t>
            </a:r>
            <a:r>
              <a:rPr lang="zh-CN" altLang="en-US" dirty="0">
                <a:solidFill>
                  <a:schemeClr val="accent2"/>
                </a:solidFill>
                <a:cs typeface="Times New Roman" panose="02020603050405020304" pitchFamily="18" charset="0"/>
              </a:rPr>
              <a:t>Outlook = Sunny|No</a:t>
            </a:r>
            <a:r>
              <a:rPr lang="zh-CN" altLang="en-US" dirty="0">
                <a:cs typeface="Times New Roman" panose="02020603050405020304" pitchFamily="18" charset="0"/>
              </a:rPr>
              <a:t>)=3/5</a:t>
            </a:r>
            <a:endParaRPr lang="zh-CN" altLang="en-US" dirty="0">
              <a:cs typeface="Times New Roman" panose="02020603050405020304" pitchFamily="18" charset="0"/>
            </a:endParaRPr>
          </a:p>
        </p:txBody>
      </p:sp>
      <p:sp>
        <p:nvSpPr>
          <p:cNvPr id="7" name="文本框 23655"/>
          <p:cNvSpPr txBox="1">
            <a:spLocks noChangeArrowheads="1"/>
          </p:cNvSpPr>
          <p:nvPr/>
        </p:nvSpPr>
        <p:spPr bwMode="auto">
          <a:xfrm>
            <a:off x="83166" y="2943227"/>
            <a:ext cx="4171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cs typeface="Times New Roman" panose="02020603050405020304" pitchFamily="18" charset="0"/>
              </a:rPr>
              <a:t>P(</a:t>
            </a:r>
            <a:r>
              <a:rPr lang="zh-CN" altLang="en-US" dirty="0">
                <a:solidFill>
                  <a:srgbClr val="FFFF00"/>
                </a:solidFill>
                <a:cs typeface="Times New Roman" panose="02020603050405020304" pitchFamily="18" charset="0"/>
              </a:rPr>
              <a:t>Temperature = Cool |No</a:t>
            </a:r>
            <a:r>
              <a:rPr lang="zh-CN" altLang="en-US" dirty="0">
                <a:cs typeface="Times New Roman" panose="02020603050405020304" pitchFamily="18" charset="0"/>
              </a:rPr>
              <a:t>) =1/5 </a:t>
            </a:r>
            <a:endParaRPr lang="zh-CN" altLang="en-US" dirty="0">
              <a:cs typeface="Times New Roman" panose="02020603050405020304" pitchFamily="18" charset="0"/>
            </a:endParaRPr>
          </a:p>
        </p:txBody>
      </p:sp>
      <p:sp>
        <p:nvSpPr>
          <p:cNvPr id="8" name="文本框 23656"/>
          <p:cNvSpPr txBox="1">
            <a:spLocks noChangeArrowheads="1"/>
          </p:cNvSpPr>
          <p:nvPr/>
        </p:nvSpPr>
        <p:spPr bwMode="auto">
          <a:xfrm>
            <a:off x="83166" y="3520497"/>
            <a:ext cx="3944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cs typeface="Times New Roman" panose="02020603050405020304" pitchFamily="18" charset="0"/>
              </a:rPr>
              <a:t>P(</a:t>
            </a:r>
            <a:r>
              <a:rPr lang="en-US" altLang="zh-CN" dirty="0">
                <a:solidFill>
                  <a:srgbClr val="FF0000"/>
                </a:solidFill>
                <a:cs typeface="Times New Roman" panose="02020603050405020304" pitchFamily="18" charset="0"/>
              </a:rPr>
              <a:t>Humidity = High |No</a:t>
            </a:r>
            <a:r>
              <a:rPr lang="en-US" altLang="zh-CN" dirty="0">
                <a:cs typeface="Times New Roman" panose="02020603050405020304" pitchFamily="18" charset="0"/>
              </a:rPr>
              <a:t>) =4/5</a:t>
            </a:r>
            <a:endParaRPr lang="en-US" altLang="zh-CN" dirty="0">
              <a:cs typeface="Times New Roman" panose="02020603050405020304" pitchFamily="18" charset="0"/>
            </a:endParaRPr>
          </a:p>
        </p:txBody>
      </p:sp>
      <p:sp>
        <p:nvSpPr>
          <p:cNvPr id="9" name="文本框 23657"/>
          <p:cNvSpPr txBox="1">
            <a:spLocks noChangeArrowheads="1"/>
          </p:cNvSpPr>
          <p:nvPr/>
        </p:nvSpPr>
        <p:spPr bwMode="auto">
          <a:xfrm>
            <a:off x="83166" y="4097767"/>
            <a:ext cx="3889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ea typeface="黑体" panose="02010609060101010101" pitchFamily="49" charset="-122"/>
                <a:cs typeface="Times New Roman" panose="02020603050405020304" pitchFamily="18" charset="0"/>
                <a:sym typeface="黑体" panose="02010609060101010101" pitchFamily="49" charset="-122"/>
              </a:rPr>
              <a:t>P(</a:t>
            </a:r>
            <a:r>
              <a:rPr lang="en-US" altLang="zh-CN">
                <a:solidFill>
                  <a:srgbClr val="00FF00"/>
                </a:solidFill>
                <a:ea typeface="黑体" panose="02010609060101010101" pitchFamily="49" charset="-122"/>
                <a:cs typeface="Times New Roman" panose="02020603050405020304" pitchFamily="18" charset="0"/>
                <a:sym typeface="黑体" panose="02010609060101010101" pitchFamily="49" charset="-122"/>
              </a:rPr>
              <a:t>Wind = Strong |No</a:t>
            </a:r>
            <a:r>
              <a:rPr lang="en-US" altLang="zh-CN">
                <a:solidFill>
                  <a:srgbClr val="000000"/>
                </a:solidFill>
                <a:ea typeface="黑体" panose="02010609060101010101" pitchFamily="49" charset="-122"/>
                <a:cs typeface="Times New Roman" panose="02020603050405020304" pitchFamily="18" charset="0"/>
                <a:sym typeface="黑体" panose="02010609060101010101" pitchFamily="49" charset="-122"/>
              </a:rPr>
              <a:t>) =3/5</a:t>
            </a:r>
            <a:endParaRPr lang="en-US" altLang="zh-CN">
              <a:cs typeface="Times New Roman" panose="02020603050405020304" pitchFamily="18" charset="0"/>
            </a:endParaRPr>
          </a:p>
        </p:txBody>
      </p:sp>
      <p:sp>
        <p:nvSpPr>
          <p:cNvPr id="10" name="右箭头 24582"/>
          <p:cNvSpPr>
            <a:spLocks noChangeArrowheads="1"/>
          </p:cNvSpPr>
          <p:nvPr/>
        </p:nvSpPr>
        <p:spPr bwMode="auto">
          <a:xfrm>
            <a:off x="1113543" y="4849331"/>
            <a:ext cx="1209675" cy="906463"/>
          </a:xfrm>
          <a:prstGeom prst="rightArrow">
            <a:avLst>
              <a:gd name="adj1" fmla="val 50000"/>
              <a:gd name="adj2" fmla="val 33344"/>
            </a:avLst>
          </a:prstGeom>
          <a:solidFill>
            <a:schemeClr val="accent1"/>
          </a:solidFill>
          <a:ln w="9525">
            <a:solidFill>
              <a:schemeClr val="tx1"/>
            </a:solidFill>
            <a:miter lim="800000"/>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aphicFrame>
        <p:nvGraphicFramePr>
          <p:cNvPr id="11" name="对象 24583"/>
          <p:cNvGraphicFramePr>
            <a:graphicFrameLocks noChangeAspect="1"/>
          </p:cNvGraphicFramePr>
          <p:nvPr/>
        </p:nvGraphicFramePr>
        <p:xfrm>
          <a:off x="3954132" y="5482960"/>
          <a:ext cx="2360613" cy="430213"/>
        </p:xfrm>
        <a:graphic>
          <a:graphicData uri="http://schemas.openxmlformats.org/presentationml/2006/ole">
            <mc:AlternateContent xmlns:mc="http://schemas.openxmlformats.org/markup-compatibility/2006">
              <mc:Choice xmlns:v="urn:schemas-microsoft-com:vml" Requires="v">
                <p:oleObj spid="_x0000_s305253" name="" r:id="rId1" imgW="1119505" imgH="203200" progId="Equation.3">
                  <p:embed/>
                </p:oleObj>
              </mc:Choice>
              <mc:Fallback>
                <p:oleObj name="" r:id="rId1" imgW="1119505" imgH="203200" progId="Equation.3">
                  <p:embed/>
                  <p:pic>
                    <p:nvPicPr>
                      <p:cNvPr id="0" name="图片 3052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132" y="5482960"/>
                        <a:ext cx="23606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对象 24585"/>
          <p:cNvGraphicFramePr>
            <a:graphicFrameLocks noChangeAspect="1"/>
          </p:cNvGraphicFramePr>
          <p:nvPr/>
        </p:nvGraphicFramePr>
        <p:xfrm>
          <a:off x="2648308" y="4685479"/>
          <a:ext cx="4656137" cy="755650"/>
        </p:xfrm>
        <a:graphic>
          <a:graphicData uri="http://schemas.openxmlformats.org/presentationml/2006/ole">
            <mc:AlternateContent xmlns:mc="http://schemas.openxmlformats.org/markup-compatibility/2006">
              <mc:Choice xmlns:v="urn:schemas-microsoft-com:vml" Requires="v">
                <p:oleObj spid="_x0000_s305254" name="" r:id="rId3" imgW="2234565" imgH="405765" progId="Equation.3">
                  <p:embed/>
                </p:oleObj>
              </mc:Choice>
              <mc:Fallback>
                <p:oleObj name="" r:id="rId3" imgW="2234565" imgH="405765" progId="Equation.3">
                  <p:embed/>
                  <p:pic>
                    <p:nvPicPr>
                      <p:cNvPr id="0" name="图片 3052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308" y="4685479"/>
                        <a:ext cx="46561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对象 24586"/>
          <p:cNvGraphicFramePr>
            <a:graphicFrameLocks noChangeAspect="1"/>
          </p:cNvGraphicFramePr>
          <p:nvPr/>
        </p:nvGraphicFramePr>
        <p:xfrm>
          <a:off x="1055944" y="5840019"/>
          <a:ext cx="7662863" cy="887412"/>
        </p:xfrm>
        <a:graphic>
          <a:graphicData uri="http://schemas.openxmlformats.org/presentationml/2006/ole">
            <mc:AlternateContent xmlns:mc="http://schemas.openxmlformats.org/markup-compatibility/2006">
              <mc:Choice xmlns:v="urn:schemas-microsoft-com:vml" Requires="v">
                <p:oleObj spid="_x0000_s305255" name="" r:id="rId5" imgW="2857500" imgH="405765" progId="Equation.3">
                  <p:embed/>
                </p:oleObj>
              </mc:Choice>
              <mc:Fallback>
                <p:oleObj name="" r:id="rId5" imgW="2857500" imgH="405765" progId="Equation.3">
                  <p:embed/>
                  <p:pic>
                    <p:nvPicPr>
                      <p:cNvPr id="0" name="图片 3052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944" y="5840019"/>
                        <a:ext cx="7662863"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3" name="文本框 2"/>
              <p:cNvSpPr txBox="1"/>
              <p:nvPr/>
            </p:nvSpPr>
            <p:spPr>
              <a:xfrm>
                <a:off x="309461" y="1035206"/>
                <a:ext cx="3429193" cy="12196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i="1" smtClean="0">
                          <a:latin typeface="Cambria Math" panose="02040503050406030204" pitchFamily="18" charset="0"/>
                        </a:rPr>
                        <m:t>=</m:t>
                      </m:r>
                      <m:d>
                        <m:dPr>
                          <m:begChr m:val="["/>
                          <m:endChr m:val="]"/>
                          <m:ctrlPr>
                            <a:rPr lang="en-US" altLang="zh-CN" sz="2000" i="1" smtClean="0">
                              <a:latin typeface="Cambria Math" panose="02040503050406030204" pitchFamily="18" charset="0"/>
                            </a:rPr>
                          </m:ctrlPr>
                        </m:dPr>
                        <m:e>
                          <m:m>
                            <m:mPr>
                              <m:mcs>
                                <m:mc>
                                  <m:mcPr>
                                    <m:count m:val="1"/>
                                    <m:mcJc m:val="center"/>
                                  </m:mcPr>
                                </m:mc>
                              </m:mcs>
                              <m:ctrlPr>
                                <a:rPr lang="en-US" altLang="zh-CN" sz="2000" i="1" smtClean="0">
                                  <a:latin typeface="Cambria Math" panose="02040503050406030204" pitchFamily="18" charset="0"/>
                                </a:rPr>
                              </m:ctrlPr>
                            </m:mPr>
                            <m:mr>
                              <m:e>
                                <m:r>
                                  <m:rPr>
                                    <m:brk m:alnAt="7"/>
                                  </m:rPr>
                                  <a:rPr lang="en-US" altLang="zh-CN" sz="2000" b="0" i="1" smtClean="0">
                                    <a:latin typeface="Cambria Math" panose="02040503050406030204" pitchFamily="18" charset="0"/>
                                  </a:rPr>
                                  <m:t>𝑜</m:t>
                                </m:r>
                                <m:r>
                                  <a:rPr lang="en-US" altLang="zh-CN" sz="2000" b="0" i="1" smtClean="0">
                                    <a:latin typeface="Cambria Math" panose="02040503050406030204" pitchFamily="18" charset="0"/>
                                  </a:rPr>
                                  <m:t>𝑢𝑡𝑙𝑜𝑜𝑘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𝑆𝑢𝑛𝑛𝑦</m:t>
                                </m:r>
                              </m:e>
                            </m:mr>
                            <m:mr>
                              <m:e>
                                <m:r>
                                  <a:rPr lang="en-US" altLang="zh-CN" sz="2000" b="0" i="1" smtClean="0">
                                    <a:latin typeface="Cambria Math" panose="02040503050406030204" pitchFamily="18" charset="0"/>
                                  </a:rPr>
                                  <m:t>𝑡𝑒𝑚𝑝𝑒𝑟𝑎𝑡𝑢𝑟𝑒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𝐶𝑜𝑜𝑙</m:t>
                                </m:r>
                              </m:e>
                            </m:mr>
                            <m:m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ℎ𝑢𝑚𝑑𝑖𝑡𝑦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𝐻𝑖𝑔ℎ</m:t>
                                    </m:r>
                                  </m:e>
                                  <m:e>
                                    <m:r>
                                      <a:rPr lang="en-US" altLang="zh-CN" sz="2000" b="0" i="1" smtClean="0">
                                        <a:latin typeface="Cambria Math" panose="02040503050406030204" pitchFamily="18" charset="0"/>
                                      </a:rPr>
                                      <m:t>𝑤𝑖𝑛𝑑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𝑆𝑡𝑟𝑜𝑛𝑔</m:t>
                                    </m:r>
                                  </m:e>
                                </m:eqArr>
                              </m:e>
                            </m:mr>
                          </m:m>
                        </m:e>
                      </m:d>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09461" y="1035206"/>
                <a:ext cx="3429193" cy="1219629"/>
              </a:xfrm>
              <a:prstGeom prst="rect">
                <a:avLst/>
              </a:prstGeom>
              <a:blipFill rotWithShape="1">
                <a:blip r:embed="rId7"/>
                <a:stretch>
                  <a:fillRect l="-6" t="-13" r="12" b="4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3" name="内容占位符 25602"/>
          <p:cNvGraphicFramePr>
            <a:graphicFrameLocks noGrp="1"/>
          </p:cNvGraphicFramePr>
          <p:nvPr>
            <p:ph sz="half" idx="4294967295"/>
          </p:nvPr>
        </p:nvGraphicFramePr>
        <p:xfrm>
          <a:off x="4048125" y="480148"/>
          <a:ext cx="5096540" cy="3596640"/>
        </p:xfrm>
        <a:graphic>
          <a:graphicData uri="http://schemas.openxmlformats.org/drawingml/2006/table">
            <a:tbl>
              <a:tblPr/>
              <a:tblGrid>
                <a:gridCol w="642527"/>
                <a:gridCol w="988142"/>
                <a:gridCol w="855407"/>
                <a:gridCol w="884903"/>
                <a:gridCol w="840658"/>
                <a:gridCol w="884903"/>
              </a:tblGrid>
              <a:tr h="432788">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Day</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Outlook</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Temperature</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Humidity</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Wind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PlayTennis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D3</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Overcast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Hot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FF0066"/>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66"/>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176321">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D4</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Rain</a:t>
                      </a:r>
                      <a:endParaRPr lang="en-US" altLang="zh-CN" sz="1600" b="1" u="none">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Mild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FF0066"/>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66"/>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D5</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Rain</a:t>
                      </a:r>
                      <a:endParaRPr lang="en-US" altLang="zh-CN" sz="1600" b="1" u="none">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Cool</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D7</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Overcast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Cool</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Strong</a:t>
                      </a:r>
                      <a:endPar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D9</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Sunny</a:t>
                      </a:r>
                      <a:endPar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Cool</a:t>
                      </a:r>
                      <a:endParaRPr lang="en-US" altLang="zh-CN" sz="16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D10</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Rain</a:t>
                      </a:r>
                      <a:endParaRPr lang="en-US" altLang="zh-CN" sz="1600" b="1" u="none"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Mild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D11</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Sunny</a:t>
                      </a:r>
                      <a:endParaRPr lang="en-US" altLang="zh-CN" sz="16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Mild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Strong</a:t>
                      </a:r>
                      <a:endPar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D12</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Overcast</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Mild</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FF0066"/>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High</a:t>
                      </a:r>
                      <a:endParaRPr lang="en-US" altLang="zh-CN" sz="1600" b="1" u="none">
                        <a:solidFill>
                          <a:srgbClr val="FF0066"/>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Strong</a:t>
                      </a:r>
                      <a:endParaRPr lang="en-US" altLang="zh-CN" sz="16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0455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D13</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Overcast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Hot</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Normal</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Weak</a:t>
                      </a:r>
                      <a:endParaRPr lang="en-US" altLang="zh-CN" sz="16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16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sp>
        <p:nvSpPr>
          <p:cNvPr id="37970" name="文本框 25799"/>
          <p:cNvSpPr txBox="1">
            <a:spLocks noChangeArrowheads="1"/>
          </p:cNvSpPr>
          <p:nvPr/>
        </p:nvSpPr>
        <p:spPr bwMode="auto">
          <a:xfrm>
            <a:off x="195161" y="1034647"/>
            <a:ext cx="508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黑体" panose="02010609060101010101" pitchFamily="49" charset="-122"/>
                <a:cs typeface="Times New Roman" panose="02020603050405020304" pitchFamily="18" charset="0"/>
                <a:sym typeface="黑体" panose="02010609060101010101" pitchFamily="49" charset="-122"/>
              </a:rPr>
              <a:t>P</a:t>
            </a:r>
            <a:r>
              <a:rPr lang="en-US" altLang="zh-CN" sz="2000">
                <a:solidFill>
                  <a:schemeClr val="accent2"/>
                </a:solidFill>
                <a:ea typeface="黑体" panose="02010609060101010101" pitchFamily="49" charset="-122"/>
                <a:cs typeface="Times New Roman" panose="02020603050405020304" pitchFamily="18" charset="0"/>
                <a:sym typeface="黑体" panose="02010609060101010101" pitchFamily="49" charset="-122"/>
              </a:rPr>
              <a:t>(Outlook = Sunny|Yes)</a:t>
            </a:r>
            <a:r>
              <a:rPr lang="en-US" altLang="zh-CN" sz="2000">
                <a:ea typeface="黑体" panose="02010609060101010101" pitchFamily="49" charset="-122"/>
                <a:cs typeface="Times New Roman" panose="02020603050405020304" pitchFamily="18" charset="0"/>
                <a:sym typeface="黑体" panose="02010609060101010101" pitchFamily="49" charset="-122"/>
              </a:rPr>
              <a:t>=2/9</a:t>
            </a:r>
            <a:endParaRPr lang="en-US" altLang="zh-CN" sz="2000">
              <a:ea typeface="黑体" panose="02010609060101010101" pitchFamily="49" charset="-122"/>
              <a:cs typeface="Times New Roman" panose="02020603050405020304" pitchFamily="18" charset="0"/>
              <a:sym typeface="黑体" panose="02010609060101010101" pitchFamily="49" charset="-122"/>
            </a:endParaRPr>
          </a:p>
        </p:txBody>
      </p:sp>
      <p:sp>
        <p:nvSpPr>
          <p:cNvPr id="37971" name="文本框 25800"/>
          <p:cNvSpPr txBox="1">
            <a:spLocks noChangeArrowheads="1"/>
          </p:cNvSpPr>
          <p:nvPr/>
        </p:nvSpPr>
        <p:spPr bwMode="auto">
          <a:xfrm>
            <a:off x="184048" y="1553759"/>
            <a:ext cx="508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黑体" panose="02010609060101010101" pitchFamily="49" charset="-122"/>
                <a:cs typeface="Times New Roman" panose="02020603050405020304" pitchFamily="18" charset="0"/>
                <a:sym typeface="黑体" panose="02010609060101010101" pitchFamily="49" charset="-122"/>
              </a:rPr>
              <a:t>P</a:t>
            </a:r>
            <a:r>
              <a:rPr lang="en-US" altLang="zh-CN" sz="2000">
                <a:solidFill>
                  <a:srgbClr val="FF0000"/>
                </a:solidFill>
                <a:ea typeface="黑体" panose="02010609060101010101" pitchFamily="49" charset="-122"/>
                <a:cs typeface="Times New Roman" panose="02020603050405020304" pitchFamily="18" charset="0"/>
                <a:sym typeface="黑体" panose="02010609060101010101" pitchFamily="49" charset="-122"/>
              </a:rPr>
              <a:t>(Temprature = Cool |Yes) =</a:t>
            </a:r>
            <a:r>
              <a:rPr lang="en-US" altLang="zh-CN" sz="2000">
                <a:ea typeface="黑体" panose="02010609060101010101" pitchFamily="49" charset="-122"/>
                <a:cs typeface="Times New Roman" panose="02020603050405020304" pitchFamily="18" charset="0"/>
                <a:sym typeface="黑体" panose="02010609060101010101" pitchFamily="49" charset="-122"/>
              </a:rPr>
              <a:t>3/9</a:t>
            </a:r>
            <a:endParaRPr lang="en-US" altLang="zh-CN" sz="2000">
              <a:ea typeface="黑体" panose="02010609060101010101" pitchFamily="49" charset="-122"/>
              <a:cs typeface="Times New Roman" panose="02020603050405020304" pitchFamily="18" charset="0"/>
              <a:sym typeface="黑体" panose="02010609060101010101" pitchFamily="49" charset="-122"/>
            </a:endParaRPr>
          </a:p>
        </p:txBody>
      </p:sp>
      <p:sp>
        <p:nvSpPr>
          <p:cNvPr id="37972" name="文本框 25801"/>
          <p:cNvSpPr txBox="1">
            <a:spLocks noChangeArrowheads="1"/>
          </p:cNvSpPr>
          <p:nvPr/>
        </p:nvSpPr>
        <p:spPr bwMode="auto">
          <a:xfrm>
            <a:off x="215798" y="2093509"/>
            <a:ext cx="508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黑体" panose="02010609060101010101" pitchFamily="49" charset="-122"/>
                <a:cs typeface="Times New Roman" panose="02020603050405020304" pitchFamily="18" charset="0"/>
                <a:sym typeface="黑体" panose="02010609060101010101" pitchFamily="49" charset="-122"/>
              </a:rPr>
              <a:t>P</a:t>
            </a:r>
            <a:r>
              <a:rPr lang="en-US" altLang="zh-CN" sz="2000">
                <a:solidFill>
                  <a:srgbClr val="FF0066"/>
                </a:solidFill>
                <a:ea typeface="黑体" panose="02010609060101010101" pitchFamily="49" charset="-122"/>
                <a:cs typeface="Times New Roman" panose="02020603050405020304" pitchFamily="18" charset="0"/>
                <a:sym typeface="黑体" panose="02010609060101010101" pitchFamily="49" charset="-122"/>
              </a:rPr>
              <a:t>(Humidity = High |Yes) </a:t>
            </a:r>
            <a:r>
              <a:rPr lang="en-US" altLang="zh-CN" sz="2000">
                <a:ea typeface="黑体" panose="02010609060101010101" pitchFamily="49" charset="-122"/>
                <a:cs typeface="Times New Roman" panose="02020603050405020304" pitchFamily="18" charset="0"/>
                <a:sym typeface="黑体" panose="02010609060101010101" pitchFamily="49" charset="-122"/>
              </a:rPr>
              <a:t>=3/9</a:t>
            </a:r>
            <a:endParaRPr lang="en-US" altLang="zh-CN" sz="2000">
              <a:ea typeface="黑体" panose="02010609060101010101" pitchFamily="49" charset="-122"/>
              <a:cs typeface="Times New Roman" panose="02020603050405020304" pitchFamily="18" charset="0"/>
              <a:sym typeface="黑体" panose="02010609060101010101" pitchFamily="49" charset="-122"/>
            </a:endParaRPr>
          </a:p>
        </p:txBody>
      </p:sp>
      <p:sp>
        <p:nvSpPr>
          <p:cNvPr id="37973" name="文本框 25802"/>
          <p:cNvSpPr txBox="1">
            <a:spLocks noChangeArrowheads="1"/>
          </p:cNvSpPr>
          <p:nvPr/>
        </p:nvSpPr>
        <p:spPr bwMode="auto">
          <a:xfrm>
            <a:off x="195161" y="2536422"/>
            <a:ext cx="508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黑体" panose="02010609060101010101" pitchFamily="49" charset="-122"/>
                <a:cs typeface="Times New Roman" panose="02020603050405020304" pitchFamily="18" charset="0"/>
                <a:sym typeface="黑体" panose="02010609060101010101" pitchFamily="49" charset="-122"/>
              </a:rPr>
              <a:t>P</a:t>
            </a:r>
            <a:r>
              <a:rPr lang="en-US" altLang="zh-CN" sz="2000">
                <a:solidFill>
                  <a:srgbClr val="00FF00"/>
                </a:solidFill>
                <a:ea typeface="黑体" panose="02010609060101010101" pitchFamily="49" charset="-122"/>
                <a:cs typeface="Times New Roman" panose="02020603050405020304" pitchFamily="18" charset="0"/>
                <a:sym typeface="黑体" panose="02010609060101010101" pitchFamily="49" charset="-122"/>
              </a:rPr>
              <a:t>(Wind = Strong |Yes) </a:t>
            </a:r>
            <a:r>
              <a:rPr lang="en-US" altLang="zh-CN" sz="2000">
                <a:ea typeface="黑体" panose="02010609060101010101" pitchFamily="49" charset="-122"/>
                <a:cs typeface="Times New Roman" panose="02020603050405020304" pitchFamily="18" charset="0"/>
                <a:sym typeface="黑体" panose="02010609060101010101" pitchFamily="49" charset="-122"/>
              </a:rPr>
              <a:t>=3/9</a:t>
            </a:r>
            <a:endParaRPr lang="en-US" altLang="zh-CN" sz="2000">
              <a:ea typeface="黑体" panose="02010609060101010101" pitchFamily="49" charset="-122"/>
              <a:cs typeface="Times New Roman" panose="02020603050405020304" pitchFamily="18" charset="0"/>
              <a:sym typeface="黑体" panose="02010609060101010101" pitchFamily="49" charset="-122"/>
            </a:endParaRPr>
          </a:p>
        </p:txBody>
      </p:sp>
      <p:graphicFrame>
        <p:nvGraphicFramePr>
          <p:cNvPr id="8" name="对象 26625"/>
          <p:cNvGraphicFramePr>
            <a:graphicFrameLocks noChangeAspect="1"/>
          </p:cNvGraphicFramePr>
          <p:nvPr/>
        </p:nvGraphicFramePr>
        <p:xfrm>
          <a:off x="2462315" y="4198871"/>
          <a:ext cx="5030787" cy="850900"/>
        </p:xfrm>
        <a:graphic>
          <a:graphicData uri="http://schemas.openxmlformats.org/presentationml/2006/ole">
            <mc:AlternateContent xmlns:mc="http://schemas.openxmlformats.org/markup-compatibility/2006">
              <mc:Choice xmlns:v="urn:schemas-microsoft-com:vml" Requires="v">
                <p:oleObj spid="_x0000_s306277" name="" r:id="rId1" imgW="2311400" imgH="405765" progId="Equation.3">
                  <p:embed/>
                </p:oleObj>
              </mc:Choice>
              <mc:Fallback>
                <p:oleObj name="" r:id="rId1" imgW="2311400" imgH="405765" progId="Equation.3">
                  <p:embed/>
                  <p:pic>
                    <p:nvPicPr>
                      <p:cNvPr id="0" name="图片 3062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315" y="4198871"/>
                        <a:ext cx="5030787" cy="850900"/>
                      </a:xfrm>
                      <a:prstGeom prst="rect">
                        <a:avLst/>
                      </a:prstGeom>
                      <a:noFill/>
                      <a:ln>
                        <a:noFill/>
                      </a:ln>
                    </p:spPr>
                  </p:pic>
                </p:oleObj>
              </mc:Fallback>
            </mc:AlternateContent>
          </a:graphicData>
        </a:graphic>
      </p:graphicFrame>
      <p:sp>
        <p:nvSpPr>
          <p:cNvPr id="9" name="右箭头 26630"/>
          <p:cNvSpPr>
            <a:spLocks noChangeArrowheads="1"/>
          </p:cNvSpPr>
          <p:nvPr/>
        </p:nvSpPr>
        <p:spPr bwMode="auto">
          <a:xfrm>
            <a:off x="916090" y="4684646"/>
            <a:ext cx="1382712" cy="800100"/>
          </a:xfrm>
          <a:prstGeom prst="rightArrow">
            <a:avLst>
              <a:gd name="adj1" fmla="val 50000"/>
              <a:gd name="adj2" fmla="val 43180"/>
            </a:avLst>
          </a:prstGeom>
          <a:solidFill>
            <a:schemeClr val="accent1"/>
          </a:solidFill>
          <a:ln w="9525">
            <a:solidFill>
              <a:schemeClr val="tx1"/>
            </a:solidFill>
            <a:miter lim="800000"/>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aphicFrame>
        <p:nvGraphicFramePr>
          <p:cNvPr id="10" name="对象 26632"/>
          <p:cNvGraphicFramePr>
            <a:graphicFrameLocks noChangeAspect="1"/>
          </p:cNvGraphicFramePr>
          <p:nvPr/>
        </p:nvGraphicFramePr>
        <p:xfrm>
          <a:off x="2559152" y="5138671"/>
          <a:ext cx="3182938" cy="528638"/>
        </p:xfrm>
        <a:graphic>
          <a:graphicData uri="http://schemas.openxmlformats.org/presentationml/2006/ole">
            <mc:AlternateContent xmlns:mc="http://schemas.openxmlformats.org/markup-compatibility/2006">
              <mc:Choice xmlns:v="urn:schemas-microsoft-com:vml" Requires="v">
                <p:oleObj spid="_x0000_s306278" name="" r:id="rId3" imgW="1195705" imgH="203200" progId="Equation.3">
                  <p:embed/>
                </p:oleObj>
              </mc:Choice>
              <mc:Fallback>
                <p:oleObj name="" r:id="rId3" imgW="1195705" imgH="203200" progId="Equation.3">
                  <p:embed/>
                  <p:pic>
                    <p:nvPicPr>
                      <p:cNvPr id="0" name="图片 306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152" y="5138671"/>
                        <a:ext cx="3182938" cy="528638"/>
                      </a:xfrm>
                      <a:prstGeom prst="rect">
                        <a:avLst/>
                      </a:prstGeom>
                      <a:noFill/>
                      <a:ln>
                        <a:noFill/>
                      </a:ln>
                    </p:spPr>
                  </p:pic>
                </p:oleObj>
              </mc:Fallback>
            </mc:AlternateContent>
          </a:graphicData>
        </a:graphic>
      </p:graphicFrame>
      <p:graphicFrame>
        <p:nvGraphicFramePr>
          <p:cNvPr id="11" name="对象 26633"/>
          <p:cNvGraphicFramePr>
            <a:graphicFrameLocks noChangeAspect="1"/>
          </p:cNvGraphicFramePr>
          <p:nvPr/>
        </p:nvGraphicFramePr>
        <p:xfrm>
          <a:off x="1174852" y="5719696"/>
          <a:ext cx="7270750" cy="850900"/>
        </p:xfrm>
        <a:graphic>
          <a:graphicData uri="http://schemas.openxmlformats.org/presentationml/2006/ole">
            <mc:AlternateContent xmlns:mc="http://schemas.openxmlformats.org/markup-compatibility/2006">
              <mc:Choice xmlns:v="urn:schemas-microsoft-com:vml" Requires="v">
                <p:oleObj spid="_x0000_s306279" name="" r:id="rId5" imgW="3340100" imgH="405765" progId="Equation.3">
                  <p:embed/>
                </p:oleObj>
              </mc:Choice>
              <mc:Fallback>
                <p:oleObj name="" r:id="rId5" imgW="3340100" imgH="405765" progId="Equation.3">
                  <p:embed/>
                  <p:pic>
                    <p:nvPicPr>
                      <p:cNvPr id="0" name="图片 306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4852" y="5719696"/>
                        <a:ext cx="7270750" cy="850900"/>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文本占位符 27650"/>
          <p:cNvSpPr>
            <a:spLocks noGrp="1" noChangeArrowheads="1"/>
          </p:cNvSpPr>
          <p:nvPr>
            <p:ph idx="4294967295"/>
          </p:nvPr>
        </p:nvSpPr>
        <p:spPr>
          <a:xfrm>
            <a:off x="582304" y="1311276"/>
            <a:ext cx="7772400" cy="4114800"/>
          </a:xfrm>
        </p:spPr>
        <p:txBody>
          <a:bodyPr/>
          <a:lstStyle/>
          <a:p>
            <a:pPr eaLnBrk="1" hangingPunct="1"/>
            <a:r>
              <a:rPr lang="zh-CN" altLang="en-US" sz="2400" dirty="0" smtClean="0"/>
              <a:t>由于</a:t>
            </a:r>
            <a:endParaRPr lang="zh-CN" altLang="en-US" sz="2400" dirty="0" smtClean="0"/>
          </a:p>
        </p:txBody>
      </p:sp>
      <p:graphicFrame>
        <p:nvGraphicFramePr>
          <p:cNvPr id="39940" name="对象 27651"/>
          <p:cNvGraphicFramePr>
            <a:graphicFrameLocks noChangeAspect="1"/>
          </p:cNvGraphicFramePr>
          <p:nvPr/>
        </p:nvGraphicFramePr>
        <p:xfrm>
          <a:off x="1618942" y="2136776"/>
          <a:ext cx="4956175" cy="887412"/>
        </p:xfrm>
        <a:graphic>
          <a:graphicData uri="http://schemas.openxmlformats.org/presentationml/2006/ole">
            <mc:AlternateContent xmlns:mc="http://schemas.openxmlformats.org/markup-compatibility/2006">
              <mc:Choice xmlns:v="urn:schemas-microsoft-com:vml" Requires="v">
                <p:oleObj spid="_x0000_s307268" name="" r:id="rId1" imgW="2070100" imgH="405765" progId="Equation.3">
                  <p:embed/>
                </p:oleObj>
              </mc:Choice>
              <mc:Fallback>
                <p:oleObj name="" r:id="rId1" imgW="2070100" imgH="405765" progId="Equation.3">
                  <p:embed/>
                  <p:pic>
                    <p:nvPicPr>
                      <p:cNvPr id="0" name="图片 3072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942" y="2136776"/>
                        <a:ext cx="495617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41" name="对象 27652"/>
          <p:cNvGraphicFramePr>
            <a:graphicFrameLocks noChangeAspect="1"/>
          </p:cNvGraphicFramePr>
          <p:nvPr/>
        </p:nvGraphicFramePr>
        <p:xfrm>
          <a:off x="1664979" y="3678238"/>
          <a:ext cx="4754563" cy="850900"/>
        </p:xfrm>
        <a:graphic>
          <a:graphicData uri="http://schemas.openxmlformats.org/presentationml/2006/ole">
            <mc:AlternateContent xmlns:mc="http://schemas.openxmlformats.org/markup-compatibility/2006">
              <mc:Choice xmlns:v="urn:schemas-microsoft-com:vml" Requires="v">
                <p:oleObj spid="_x0000_s307269" name="" r:id="rId3" imgW="2184400" imgH="405765" progId="Equation.3">
                  <p:embed/>
                </p:oleObj>
              </mc:Choice>
              <mc:Fallback>
                <p:oleObj name="" r:id="rId3" imgW="2184400" imgH="405765" progId="Equation.3">
                  <p:embed/>
                  <p:pic>
                    <p:nvPicPr>
                      <p:cNvPr id="0" name="图片 3072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979" y="3678238"/>
                        <a:ext cx="475456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2" name="文本框 27653"/>
          <p:cNvSpPr txBox="1">
            <a:spLocks noChangeArrowheads="1"/>
          </p:cNvSpPr>
          <p:nvPr/>
        </p:nvSpPr>
        <p:spPr bwMode="auto">
          <a:xfrm>
            <a:off x="1779279" y="3140076"/>
            <a:ext cx="383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大于</a:t>
            </a:r>
            <a:endParaRPr lang="zh-CN" altLang="en-US"/>
          </a:p>
        </p:txBody>
      </p:sp>
      <p:sp>
        <p:nvSpPr>
          <p:cNvPr id="39943" name="文本框 27654"/>
          <p:cNvSpPr txBox="1">
            <a:spLocks noChangeArrowheads="1"/>
          </p:cNvSpPr>
          <p:nvPr/>
        </p:nvSpPr>
        <p:spPr bwMode="auto">
          <a:xfrm>
            <a:off x="1928504" y="4770438"/>
            <a:ext cx="508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latin typeface="黑体" panose="02010609060101010101" pitchFamily="49" charset="-122"/>
                <a:ea typeface="黑体" panose="02010609060101010101" pitchFamily="49" charset="-122"/>
                <a:sym typeface="黑体" panose="02010609060101010101" pitchFamily="49" charset="-122"/>
              </a:rPr>
              <a:t>所以该样本分类为</a:t>
            </a:r>
            <a:r>
              <a:rPr lang="en-US" altLang="zh-CN" b="1">
                <a:solidFill>
                  <a:srgbClr val="FF0000"/>
                </a:solidFill>
                <a:latin typeface="黑体" panose="02010609060101010101" pitchFamily="49" charset="-122"/>
                <a:ea typeface="黑体" panose="02010609060101010101" pitchFamily="49" charset="-122"/>
                <a:sym typeface="黑体" panose="02010609060101010101" pitchFamily="49" charset="-122"/>
              </a:rPr>
              <a:t>No</a:t>
            </a:r>
            <a:endParaRPr lang="en-US" altLang="zh-CN" b="1">
              <a:solidFill>
                <a:srgbClr val="FF0000"/>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title" idx="4294967295"/>
          </p:nvPr>
        </p:nvSpPr>
        <p:spPr>
          <a:xfrm>
            <a:off x="727364" y="-242023"/>
            <a:ext cx="7772400" cy="892175"/>
          </a:xfrm>
        </p:spPr>
        <p:txBody>
          <a:bodyPr>
            <a:normAutofit/>
          </a:bodyPr>
          <a:lstStyle/>
          <a:p>
            <a:pPr algn="ctr"/>
            <a:r>
              <a:rPr lang="zh-CN" altLang="en-US" sz="3200" b="1" dirty="0">
                <a:latin typeface="Times New Roman" panose="02020603050405020304" pitchFamily="18" charset="0"/>
                <a:ea typeface="宋体" panose="02010600030101010101" pitchFamily="2" charset="-122"/>
                <a:cs typeface="+mn-cs"/>
              </a:rPr>
              <a:t>朴素贝叶斯分类器的工作流程</a:t>
            </a:r>
            <a:endParaRPr lang="zh-CN" altLang="en-US" sz="3200" b="1" dirty="0">
              <a:latin typeface="Times New Roman" panose="02020603050405020304" pitchFamily="18" charset="0"/>
              <a:ea typeface="宋体" panose="02010600030101010101" pitchFamily="2" charset="-122"/>
              <a:cs typeface="+mn-cs"/>
            </a:endParaRPr>
          </a:p>
        </p:txBody>
      </p:sp>
      <p:pic>
        <p:nvPicPr>
          <p:cNvPr id="45059" name="内容占位符 3"/>
          <p:cNvPicPr>
            <a:picLocks noGrp="1" noChangeAspect="1" noChangeArrowheads="1"/>
          </p:cNvPicPr>
          <p:nvPr>
            <p:ph idx="4294967295"/>
          </p:nvPr>
        </p:nvPicPr>
        <p:blipFill rotWithShape="1">
          <a:blip r:embed="rId1">
            <a:extLst>
              <a:ext uri="{28A0092B-C50C-407E-A947-70E740481C1C}">
                <a14:useLocalDpi xmlns:a14="http://schemas.microsoft.com/office/drawing/2010/main" val="0"/>
              </a:ext>
            </a:extLst>
          </a:blip>
          <a:srcRect b="2207"/>
          <a:stretch>
            <a:fillRect/>
          </a:stretch>
        </p:blipFill>
        <p:spPr>
          <a:xfrm>
            <a:off x="727364" y="1200150"/>
            <a:ext cx="7772400" cy="4976813"/>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nvPicPr>
        <p:blipFill>
          <a:blip r:embed="rId1"/>
          <a:stretch>
            <a:fillRect/>
          </a:stretch>
        </p:blipFill>
        <p:spPr>
          <a:xfrm>
            <a:off x="352425" y="866775"/>
            <a:ext cx="8439150" cy="512445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zh-CN" altLang="en-US" dirty="0" smtClean="0">
                <a:latin typeface="+mj-ea"/>
              </a:rPr>
              <a:t>分类算法的应用</a:t>
            </a:r>
            <a:r>
              <a:rPr lang="en-US" altLang="zh-CN" dirty="0" smtClean="0">
                <a:latin typeface="+mj-ea"/>
              </a:rPr>
              <a:t>——</a:t>
            </a:r>
            <a:r>
              <a:rPr lang="zh-CN" altLang="en-US" dirty="0" smtClean="0">
                <a:latin typeface="+mj-ea"/>
              </a:rPr>
              <a:t>图像识别</a:t>
            </a:r>
            <a:endParaRPr lang="zh-CN" altLang="en-US" dirty="0" smtClean="0"/>
          </a:p>
        </p:txBody>
      </p:sp>
      <p:pic>
        <p:nvPicPr>
          <p:cNvPr id="573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275" y="1120775"/>
            <a:ext cx="544830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 Box 4"/>
          <p:cNvSpPr txBox="1">
            <a:spLocks noChangeArrowheads="1"/>
          </p:cNvSpPr>
          <p:nvPr/>
        </p:nvSpPr>
        <p:spPr bwMode="auto">
          <a:xfrm>
            <a:off x="5616575" y="2971800"/>
            <a:ext cx="34496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zh-CN" sz="1800">
                <a:solidFill>
                  <a:schemeClr val="tx1"/>
                </a:solidFill>
              </a:rPr>
              <a:t>9月26日，石家庄市建华大街和裕华路交叉口西南角的行人闯红灯自动识别抓拍系统开始试用。</a:t>
            </a:r>
            <a:endParaRPr lang="zh-CN" altLang="zh-CN" sz="1800">
              <a:solidFill>
                <a:schemeClr val="tx1"/>
              </a:solidFill>
            </a:endParaRPr>
          </a:p>
          <a:p>
            <a:pPr algn="l" eaLnBrk="1" hangingPunct="1">
              <a:lnSpc>
                <a:spcPct val="100000"/>
              </a:lnSpc>
              <a:spcBef>
                <a:spcPct val="0"/>
              </a:spcBef>
              <a:buClrTx/>
              <a:buSzTx/>
              <a:buFont typeface="Arial" panose="020B0604020202020204" pitchFamily="34" charset="0"/>
              <a:buNone/>
            </a:pPr>
            <a:endParaRPr lang="zh-CN" altLang="zh-CN" sz="1800">
              <a:solidFill>
                <a:schemeClr val="tx1"/>
              </a:solidFill>
            </a:endParaRPr>
          </a:p>
          <a:p>
            <a:pPr algn="l" eaLnBrk="1" hangingPunct="1">
              <a:lnSpc>
                <a:spcPct val="100000"/>
              </a:lnSpc>
              <a:spcBef>
                <a:spcPct val="0"/>
              </a:spcBef>
              <a:buClrTx/>
              <a:buSzTx/>
              <a:buFont typeface="Arial" panose="020B0604020202020204" pitchFamily="34" charset="0"/>
              <a:buNone/>
            </a:pPr>
            <a:r>
              <a:rPr lang="zh-CN" altLang="zh-CN" sz="1800">
                <a:solidFill>
                  <a:schemeClr val="tx1"/>
                </a:solidFill>
              </a:rPr>
              <a:t>如果行人指示信号灯为红灯时，仍有行人在斑马线上过马路，这套系统会自动将其中一个人的图像拍摄下来并形成照片。</a:t>
            </a:r>
            <a:endParaRPr lang="zh-CN" altLang="zh-CN" sz="1800">
              <a:solidFill>
                <a:schemeClr val="tx1"/>
              </a:solidFill>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328613" y="928688"/>
            <a:ext cx="8486775" cy="5000625"/>
          </a:xfrm>
          <a:prstGeom prst="rect">
            <a:avLst/>
          </a:prstGeom>
          <a:noFill/>
          <a:ln w="9525">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p:cNvPicPr/>
          <p:nvPr/>
        </p:nvPicPr>
        <p:blipFill>
          <a:blip r:embed="rId1"/>
          <a:stretch>
            <a:fillRect/>
          </a:stretch>
        </p:blipFill>
        <p:spPr>
          <a:xfrm>
            <a:off x="457200" y="1033463"/>
            <a:ext cx="8229600" cy="4791075"/>
          </a:xfrm>
          <a:prstGeom prst="rect">
            <a:avLst/>
          </a:prstGeom>
          <a:noFill/>
          <a:ln w="9525">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 name="图片 105"/>
          <p:cNvPicPr/>
          <p:nvPr/>
        </p:nvPicPr>
        <p:blipFill>
          <a:blip r:embed="rId1"/>
          <a:stretch>
            <a:fillRect/>
          </a:stretch>
        </p:blipFill>
        <p:spPr>
          <a:xfrm>
            <a:off x="466726" y="1104900"/>
            <a:ext cx="8210549" cy="4648200"/>
          </a:xfrm>
          <a:prstGeom prst="rect">
            <a:avLst/>
          </a:prstGeom>
          <a:noFill/>
          <a:ln w="9525">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390525" y="1490663"/>
            <a:ext cx="8362950" cy="3876674"/>
          </a:xfrm>
          <a:prstGeom prst="rect">
            <a:avLst/>
          </a:prstGeom>
          <a:noFill/>
          <a:ln w="9525">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31713" y="1216025"/>
                <a:ext cx="8551865" cy="3891915"/>
              </a:xfrm>
              <a:prstGeom prst="rect">
                <a:avLst/>
              </a:prstGeom>
            </p:spPr>
            <p:txBody>
              <a:bodyPr wrap="square">
                <a:spAutoFit/>
              </a:bodyPr>
              <a:lstStyle/>
              <a:p>
                <a:pPr algn="just" latinLnBrk="1">
                  <a:spcBef>
                    <a:spcPts val="600"/>
                  </a:spcBef>
                  <a:spcAft>
                    <a:spcPts val="600"/>
                  </a:spcAft>
                </a:pPr>
                <a:r>
                  <a:rPr lang="zh-CN" altLang="en-US" sz="2000" dirty="0">
                    <a:solidFill>
                      <a:srgbClr val="4F4F4F"/>
                    </a:solidFill>
                    <a:latin typeface="Arial" panose="020B0604020202020204" pitchFamily="34" charset="0"/>
                  </a:rPr>
                  <a:t>在多项式模型</a:t>
                </a:r>
                <a:r>
                  <a:rPr lang="zh-CN" altLang="en-US" sz="2000" dirty="0" smtClean="0">
                    <a:solidFill>
                      <a:srgbClr val="4F4F4F"/>
                    </a:solidFill>
                    <a:latin typeface="Arial" panose="020B0604020202020204" pitchFamily="34" charset="0"/>
                  </a:rPr>
                  <a:t>中，设</a:t>
                </a:r>
                <a:r>
                  <a:rPr lang="zh-CN" altLang="en-US" sz="2000" dirty="0">
                    <a:solidFill>
                      <a:srgbClr val="4F4F4F"/>
                    </a:solidFill>
                    <a:latin typeface="Arial" panose="020B0604020202020204" pitchFamily="34" charset="0"/>
                  </a:rPr>
                  <a:t>某文档</a:t>
                </a:r>
                <a:r>
                  <a:rPr lang="en-US" altLang="zh-CN" sz="2000" dirty="0">
                    <a:solidFill>
                      <a:srgbClr val="4F4F4F"/>
                    </a:solidFill>
                    <a:latin typeface="Arial" panose="020B0604020202020204" pitchFamily="34" charset="0"/>
                  </a:rPr>
                  <a:t>d=(t</a:t>
                </a:r>
                <a:r>
                  <a:rPr lang="en-US" altLang="zh-CN" sz="2000" baseline="-25000" dirty="0">
                    <a:solidFill>
                      <a:srgbClr val="4F4F4F"/>
                    </a:solidFill>
                    <a:latin typeface="Arial" panose="020B0604020202020204" pitchFamily="34" charset="0"/>
                  </a:rPr>
                  <a:t>1</a:t>
                </a:r>
                <a:r>
                  <a:rPr lang="en-US" altLang="zh-CN" sz="2000" dirty="0">
                    <a:solidFill>
                      <a:srgbClr val="4F4F4F"/>
                    </a:solidFill>
                    <a:latin typeface="Arial" panose="020B0604020202020204" pitchFamily="34" charset="0"/>
                  </a:rPr>
                  <a:t>,t</a:t>
                </a:r>
                <a:r>
                  <a:rPr lang="en-US" altLang="zh-CN" sz="2000" baseline="-25000" dirty="0">
                    <a:solidFill>
                      <a:srgbClr val="4F4F4F"/>
                    </a:solidFill>
                    <a:latin typeface="Arial" panose="020B0604020202020204" pitchFamily="34" charset="0"/>
                  </a:rPr>
                  <a:t>2</a:t>
                </a:r>
                <a:r>
                  <a:rPr lang="en-US" altLang="zh-CN" sz="2000" dirty="0">
                    <a:solidFill>
                      <a:srgbClr val="4F4F4F"/>
                    </a:solidFill>
                    <a:latin typeface="Arial" panose="020B0604020202020204" pitchFamily="34" charset="0"/>
                  </a:rPr>
                  <a:t>,…,</a:t>
                </a:r>
                <a:r>
                  <a:rPr lang="en-US" altLang="zh-CN" sz="2000" dirty="0" err="1">
                    <a:solidFill>
                      <a:srgbClr val="4F4F4F"/>
                    </a:solidFill>
                    <a:latin typeface="Arial" panose="020B0604020202020204" pitchFamily="34" charset="0"/>
                  </a:rPr>
                  <a:t>t</a:t>
                </a:r>
                <a:r>
                  <a:rPr lang="en-US" altLang="zh-CN" sz="2000" baseline="-25000" dirty="0" err="1">
                    <a:solidFill>
                      <a:srgbClr val="4F4F4F"/>
                    </a:solidFill>
                    <a:latin typeface="Arial" panose="020B0604020202020204" pitchFamily="34" charset="0"/>
                  </a:rPr>
                  <a:t>k</a:t>
                </a:r>
                <a:r>
                  <a:rPr lang="en-US" altLang="zh-CN" sz="2000" dirty="0">
                    <a:solidFill>
                      <a:srgbClr val="4F4F4F"/>
                    </a:solidFill>
                    <a:latin typeface="Arial" panose="020B0604020202020204" pitchFamily="34" charset="0"/>
                  </a:rPr>
                  <a:t>)</a:t>
                </a:r>
                <a:r>
                  <a:rPr lang="zh-CN" altLang="en-US" sz="2000" dirty="0">
                    <a:solidFill>
                      <a:srgbClr val="4F4F4F"/>
                    </a:solidFill>
                    <a:latin typeface="Arial" panose="020B0604020202020204" pitchFamily="34" charset="0"/>
                  </a:rPr>
                  <a:t>，</a:t>
                </a:r>
                <a:r>
                  <a:rPr lang="en-US" altLang="zh-CN" sz="2000" dirty="0" err="1">
                    <a:solidFill>
                      <a:srgbClr val="4F4F4F"/>
                    </a:solidFill>
                    <a:latin typeface="Arial" panose="020B0604020202020204" pitchFamily="34" charset="0"/>
                  </a:rPr>
                  <a:t>t</a:t>
                </a:r>
                <a:r>
                  <a:rPr lang="en-US" altLang="zh-CN" sz="2000" baseline="-25000" dirty="0" err="1">
                    <a:solidFill>
                      <a:srgbClr val="4F4F4F"/>
                    </a:solidFill>
                    <a:latin typeface="Arial" panose="020B0604020202020204" pitchFamily="34" charset="0"/>
                  </a:rPr>
                  <a:t>k</a:t>
                </a:r>
                <a:r>
                  <a:rPr lang="zh-CN" altLang="en-US" sz="2000" dirty="0">
                    <a:solidFill>
                      <a:srgbClr val="4F4F4F"/>
                    </a:solidFill>
                    <a:latin typeface="Arial" panose="020B0604020202020204" pitchFamily="34" charset="0"/>
                  </a:rPr>
                  <a:t>是该文档中出现过的单词，允许重复，</a:t>
                </a:r>
                <a:r>
                  <a:rPr lang="zh-CN" altLang="en-US" sz="2000" dirty="0" smtClean="0">
                    <a:solidFill>
                      <a:srgbClr val="4F4F4F"/>
                    </a:solidFill>
                    <a:latin typeface="Arial" panose="020B0604020202020204" pitchFamily="34" charset="0"/>
                  </a:rPr>
                  <a:t>则</a:t>
                </a:r>
                <a:endParaRPr lang="zh-CN" altLang="en-US" sz="2000" dirty="0">
                  <a:solidFill>
                    <a:srgbClr val="4F4F4F"/>
                  </a:solidFill>
                  <a:latin typeface="Arial" panose="020B0604020202020204" pitchFamily="34" charset="0"/>
                </a:endParaRPr>
              </a:p>
              <a:p>
                <a:pPr algn="just" latinLnBrk="1">
                  <a:spcBef>
                    <a:spcPts val="600"/>
                  </a:spcBef>
                  <a:spcAft>
                    <a:spcPts val="600"/>
                  </a:spcAft>
                </a:pPr>
                <a:r>
                  <a:rPr lang="zh-CN" altLang="en-US" sz="2400" dirty="0">
                    <a:solidFill>
                      <a:srgbClr val="FF0000"/>
                    </a:solidFill>
                    <a:latin typeface="Arial" panose="020B0604020202020204" pitchFamily="34" charset="0"/>
                  </a:rPr>
                  <a:t>先验概率</a:t>
                </a:r>
                <a:r>
                  <a:rPr lang="en-US" altLang="zh-CN" sz="2400" dirty="0">
                    <a:solidFill>
                      <a:srgbClr val="FF0000"/>
                    </a:solidFill>
                    <a:latin typeface="Arial" panose="020B0604020202020204" pitchFamily="34" charset="0"/>
                  </a:rPr>
                  <a:t>P(c)= </a:t>
                </a:r>
                <a14:m>
                  <m:oMath xmlns:m="http://schemas.openxmlformats.org/officeDocument/2006/math">
                    <m:f>
                      <m:fPr>
                        <m:ctrlPr>
                          <a:rPr lang="en-US" altLang="zh-CN" sz="2400" i="1" smtClean="0">
                            <a:solidFill>
                              <a:srgbClr val="FF0000"/>
                            </a:solidFill>
                            <a:latin typeface="Cambria Math" panose="02040503050406030204" pitchFamily="18" charset="0"/>
                          </a:rPr>
                        </m:ctrlPr>
                      </m:fPr>
                      <m:num>
                        <m:r>
                          <m:rPr>
                            <m:nor/>
                          </m:rPr>
                          <a:rPr lang="zh-CN" altLang="en-US" sz="2400" dirty="0">
                            <a:solidFill>
                              <a:srgbClr val="FF0000"/>
                            </a:solidFill>
                            <a:latin typeface="Arial" panose="020B0604020202020204" pitchFamily="34" charset="0"/>
                          </a:rPr>
                          <m:t>类</m:t>
                        </m:r>
                        <m:r>
                          <m:rPr>
                            <m:nor/>
                          </m:rPr>
                          <a:rPr lang="en-US" altLang="zh-CN" sz="2400" dirty="0">
                            <a:solidFill>
                              <a:srgbClr val="FF0000"/>
                            </a:solidFill>
                            <a:latin typeface="Arial" panose="020B0604020202020204" pitchFamily="34" charset="0"/>
                          </a:rPr>
                          <m:t>c</m:t>
                        </m:r>
                        <m:r>
                          <m:rPr>
                            <m:nor/>
                          </m:rPr>
                          <a:rPr lang="zh-CN" altLang="en-US" sz="2400" dirty="0">
                            <a:solidFill>
                              <a:srgbClr val="FF0000"/>
                            </a:solidFill>
                            <a:latin typeface="Arial" panose="020B0604020202020204" pitchFamily="34" charset="0"/>
                          </a:rPr>
                          <m:t>下单词总数</m:t>
                        </m:r>
                      </m:num>
                      <m:den>
                        <m:r>
                          <m:rPr>
                            <m:nor/>
                          </m:rPr>
                          <a:rPr lang="zh-CN" altLang="en-US" sz="2400" dirty="0">
                            <a:solidFill>
                              <a:srgbClr val="FF0000"/>
                            </a:solidFill>
                            <a:latin typeface="Arial" panose="020B0604020202020204" pitchFamily="34" charset="0"/>
                          </a:rPr>
                          <m:t>整个训练样本的单词总数</m:t>
                        </m:r>
                        <m:r>
                          <m:rPr>
                            <m:nor/>
                          </m:rPr>
                          <a:rPr lang="zh-CN" altLang="en-US" sz="2400" dirty="0">
                            <a:solidFill>
                              <a:srgbClr val="4F4F4F"/>
                            </a:solidFill>
                            <a:latin typeface="Arial" panose="020B0604020202020204" pitchFamily="34" charset="0"/>
                          </a:rPr>
                          <m:t> </m:t>
                        </m:r>
                      </m:den>
                    </m:f>
                  </m:oMath>
                </a14:m>
                <a:endParaRPr lang="en-US" altLang="zh-CN" sz="2400" dirty="0" smtClean="0">
                  <a:solidFill>
                    <a:srgbClr val="FF0000"/>
                  </a:solidFill>
                  <a:latin typeface="Arial" panose="020B0604020202020204" pitchFamily="34" charset="0"/>
                </a:endParaRPr>
              </a:p>
              <a:p>
                <a:pPr algn="just" latinLnBrk="1">
                  <a:spcBef>
                    <a:spcPts val="600"/>
                  </a:spcBef>
                  <a:spcAft>
                    <a:spcPts val="600"/>
                  </a:spcAft>
                </a:pPr>
                <a:r>
                  <a:rPr lang="zh-CN" altLang="en-US" sz="2400" dirty="0" smtClean="0">
                    <a:solidFill>
                      <a:srgbClr val="FF0000"/>
                    </a:solidFill>
                    <a:latin typeface="Arial" panose="020B0604020202020204" pitchFamily="34" charset="0"/>
                  </a:rPr>
                  <a:t>类</a:t>
                </a:r>
                <a:r>
                  <a:rPr lang="zh-CN" altLang="en-US" sz="2400" dirty="0">
                    <a:solidFill>
                      <a:srgbClr val="FF0000"/>
                    </a:solidFill>
                    <a:latin typeface="Arial" panose="020B0604020202020204" pitchFamily="34" charset="0"/>
                  </a:rPr>
                  <a:t>条件概率</a:t>
                </a:r>
                <a:r>
                  <a:rPr lang="en-US" altLang="zh-CN" sz="2400" dirty="0">
                    <a:solidFill>
                      <a:srgbClr val="FF0000"/>
                    </a:solidFill>
                    <a:latin typeface="Arial" panose="020B0604020202020204" pitchFamily="34" charset="0"/>
                  </a:rPr>
                  <a:t>P(</a:t>
                </a:r>
                <a:r>
                  <a:rPr lang="en-US" altLang="zh-CN" sz="2400" dirty="0" err="1">
                    <a:solidFill>
                      <a:srgbClr val="FF0000"/>
                    </a:solidFill>
                    <a:latin typeface="Arial" panose="020B0604020202020204" pitchFamily="34" charset="0"/>
                  </a:rPr>
                  <a:t>t</a:t>
                </a:r>
                <a:r>
                  <a:rPr lang="en-US" altLang="zh-CN" sz="2400" baseline="-25000" dirty="0" err="1">
                    <a:solidFill>
                      <a:srgbClr val="FF0000"/>
                    </a:solidFill>
                    <a:latin typeface="Arial" panose="020B0604020202020204" pitchFamily="34" charset="0"/>
                  </a:rPr>
                  <a:t>k</a:t>
                </a:r>
                <a:r>
                  <a:rPr lang="en-US" altLang="zh-CN" sz="2400" dirty="0" err="1">
                    <a:solidFill>
                      <a:srgbClr val="FF0000"/>
                    </a:solidFill>
                    <a:latin typeface="Arial" panose="020B0604020202020204" pitchFamily="34" charset="0"/>
                  </a:rPr>
                  <a:t>|c</a:t>
                </a:r>
                <a:r>
                  <a:rPr lang="en-US" altLang="zh-CN" sz="2400" dirty="0" smtClean="0">
                    <a:solidFill>
                      <a:srgbClr val="FF0000"/>
                    </a:solidFill>
                    <a:latin typeface="Arial" panose="020B0604020202020204" pitchFamily="34" charset="0"/>
                  </a:rPr>
                  <a:t>)=</a:t>
                </a:r>
                <a:endParaRPr lang="en-US" altLang="zh-CN" sz="2400" dirty="0" smtClean="0">
                  <a:solidFill>
                    <a:srgbClr val="FF0000"/>
                  </a:solidFill>
                  <a:latin typeface="Arial" panose="020B0604020202020204" pitchFamily="34" charset="0"/>
                </a:endParaRPr>
              </a:p>
              <a:p>
                <a:pPr algn="just" latinLnBrk="1">
                  <a:spcBef>
                    <a:spcPts val="600"/>
                  </a:spcBef>
                  <a:spcAft>
                    <a:spcPts val="600"/>
                  </a:spcAft>
                </a:pPr>
                <a14:m>
                  <m:oMathPara xmlns:m="http://schemas.openxmlformats.org/officeDocument/2006/math">
                    <m:oMathParaPr>
                      <m:jc m:val="centerGroup"/>
                    </m:oMathParaPr>
                    <m:oMath xmlns:m="http://schemas.openxmlformats.org/officeDocument/2006/math">
                      <m:f>
                        <m:fPr>
                          <m:ctrlPr>
                            <a:rPr lang="en-US" altLang="zh-CN" sz="2400" i="1">
                              <a:solidFill>
                                <a:srgbClr val="FF0000"/>
                              </a:solidFill>
                              <a:latin typeface="Cambria Math" panose="02040503050406030204" pitchFamily="18" charset="0"/>
                            </a:rPr>
                          </m:ctrlPr>
                        </m:fPr>
                        <m:num>
                          <m:r>
                            <m:rPr>
                              <m:nor/>
                            </m:rPr>
                            <a:rPr lang="zh-CN" altLang="en-US" sz="2400" dirty="0">
                              <a:solidFill>
                                <a:srgbClr val="FF0000"/>
                              </a:solidFill>
                              <a:latin typeface="Arial" panose="020B0604020202020204" pitchFamily="34" charset="0"/>
                            </a:rPr>
                            <m:t>类</m:t>
                          </m:r>
                          <m:r>
                            <m:rPr>
                              <m:nor/>
                            </m:rPr>
                            <a:rPr lang="en-US" altLang="zh-CN" sz="2400" dirty="0">
                              <a:solidFill>
                                <a:srgbClr val="FF0000"/>
                              </a:solidFill>
                              <a:latin typeface="Arial" panose="020B0604020202020204" pitchFamily="34" charset="0"/>
                            </a:rPr>
                            <m:t>c</m:t>
                          </m:r>
                          <m:r>
                            <m:rPr>
                              <m:nor/>
                            </m:rPr>
                            <a:rPr lang="zh-CN" altLang="en-US" sz="2400" dirty="0">
                              <a:solidFill>
                                <a:srgbClr val="FF0000"/>
                              </a:solidFill>
                              <a:latin typeface="Arial" panose="020B0604020202020204" pitchFamily="34" charset="0"/>
                            </a:rPr>
                            <m:t>下单词</m:t>
                          </m:r>
                          <m:r>
                            <m:rPr>
                              <m:nor/>
                            </m:rPr>
                            <a:rPr lang="en-US" altLang="zh-CN" sz="2400" dirty="0">
                              <a:solidFill>
                                <a:srgbClr val="FF0000"/>
                              </a:solidFill>
                              <a:latin typeface="Arial" panose="020B0604020202020204" pitchFamily="34" charset="0"/>
                            </a:rPr>
                            <m:t>t</m:t>
                          </m:r>
                          <m:r>
                            <m:rPr>
                              <m:nor/>
                            </m:rPr>
                            <a:rPr lang="en-US" altLang="zh-CN" sz="2400" baseline="-25000" dirty="0">
                              <a:solidFill>
                                <a:srgbClr val="FF0000"/>
                              </a:solidFill>
                              <a:latin typeface="Arial" panose="020B0604020202020204" pitchFamily="34" charset="0"/>
                            </a:rPr>
                            <m:t>k</m:t>
                          </m:r>
                          <m:r>
                            <m:rPr>
                              <m:nor/>
                            </m:rPr>
                            <a:rPr lang="zh-CN" altLang="en-US" sz="2400" dirty="0">
                              <a:solidFill>
                                <a:srgbClr val="FF0000"/>
                              </a:solidFill>
                              <a:latin typeface="Arial" panose="020B0604020202020204" pitchFamily="34" charset="0"/>
                            </a:rPr>
                            <m:t>在各个文档中出现过的次数之和</m:t>
                          </m:r>
                          <m:r>
                            <m:rPr>
                              <m:nor/>
                            </m:rPr>
                            <a:rPr lang="en-US" altLang="zh-CN" sz="2400" dirty="0">
                              <a:solidFill>
                                <a:srgbClr val="FF0000"/>
                              </a:solidFill>
                              <a:latin typeface="Arial" panose="020B0604020202020204" pitchFamily="34" charset="0"/>
                            </a:rPr>
                            <m:t>+</m:t>
                          </m:r>
                          <m:r>
                            <m:rPr>
                              <m:nor/>
                            </m:rPr>
                            <a:rPr lang="en-US" altLang="zh-CN" sz="2400" dirty="0">
                              <a:solidFill>
                                <a:srgbClr val="FF0000"/>
                              </a:solidFill>
                              <a:latin typeface="Arial" panose="020B0604020202020204" pitchFamily="34" charset="0"/>
                            </a:rPr>
                            <m:t>1</m:t>
                          </m:r>
                        </m:num>
                        <m:den>
                          <m:r>
                            <m:rPr>
                              <m:nor/>
                            </m:rPr>
                            <a:rPr lang="zh-CN" altLang="en-US" sz="2400" dirty="0">
                              <a:solidFill>
                                <a:srgbClr val="FF0000"/>
                              </a:solidFill>
                              <a:latin typeface="Arial" panose="020B0604020202020204" pitchFamily="34" charset="0"/>
                            </a:rPr>
                            <m:t>类</m:t>
                          </m:r>
                          <m:r>
                            <m:rPr>
                              <m:nor/>
                            </m:rPr>
                            <a:rPr lang="en-US" altLang="zh-CN" sz="2400" dirty="0">
                              <a:solidFill>
                                <a:srgbClr val="FF0000"/>
                              </a:solidFill>
                              <a:latin typeface="Arial" panose="020B0604020202020204" pitchFamily="34" charset="0"/>
                            </a:rPr>
                            <m:t>c</m:t>
                          </m:r>
                          <m:r>
                            <m:rPr>
                              <m:nor/>
                            </m:rPr>
                            <a:rPr lang="zh-CN" altLang="en-US" sz="2400" dirty="0">
                              <a:solidFill>
                                <a:srgbClr val="FF0000"/>
                              </a:solidFill>
                              <a:latin typeface="Arial" panose="020B0604020202020204" pitchFamily="34" charset="0"/>
                            </a:rPr>
                            <m:t>下单词总数</m:t>
                          </m:r>
                          <m:r>
                            <m:rPr>
                              <m:nor/>
                            </m:rPr>
                            <a:rPr lang="en-US" altLang="zh-CN" sz="2400" dirty="0">
                              <a:solidFill>
                                <a:srgbClr val="FF0000"/>
                              </a:solidFill>
                              <a:latin typeface="Arial" panose="020B0604020202020204" pitchFamily="34" charset="0"/>
                            </a:rPr>
                            <m:t>+|</m:t>
                          </m:r>
                          <m:r>
                            <m:rPr>
                              <m:nor/>
                            </m:rPr>
                            <a:rPr lang="en-US" altLang="zh-CN" sz="2400" dirty="0">
                              <a:solidFill>
                                <a:srgbClr val="FF0000"/>
                              </a:solidFill>
                              <a:latin typeface="Arial" panose="020B0604020202020204" pitchFamily="34" charset="0"/>
                            </a:rPr>
                            <m:t>V</m:t>
                          </m:r>
                          <m:r>
                            <m:rPr>
                              <m:nor/>
                            </m:rPr>
                            <a:rPr lang="en-US" altLang="zh-CN" sz="2400" dirty="0">
                              <a:solidFill>
                                <a:srgbClr val="FF0000"/>
                              </a:solidFill>
                              <a:latin typeface="Arial" panose="020B0604020202020204" pitchFamily="34" charset="0"/>
                            </a:rPr>
                            <m:t>|</m:t>
                          </m:r>
                        </m:den>
                      </m:f>
                    </m:oMath>
                  </m:oMathPara>
                </a14:m>
                <a:endParaRPr lang="zh-CN" altLang="en-US" sz="2000" dirty="0">
                  <a:solidFill>
                    <a:srgbClr val="4F4F4F"/>
                  </a:solidFill>
                  <a:latin typeface="Arial" panose="020B0604020202020204" pitchFamily="34" charset="0"/>
                </a:endParaRPr>
              </a:p>
              <a:p>
                <a:pPr algn="just" latinLnBrk="1">
                  <a:spcBef>
                    <a:spcPts val="600"/>
                  </a:spcBef>
                  <a:spcAft>
                    <a:spcPts val="600"/>
                  </a:spcAft>
                </a:pPr>
                <a:r>
                  <a:rPr lang="zh-CN" altLang="en-US" sz="2000" dirty="0" smtClean="0">
                    <a:solidFill>
                      <a:srgbClr val="4F4F4F"/>
                    </a:solidFill>
                    <a:latin typeface="Arial" panose="020B0604020202020204" pitchFamily="34" charset="0"/>
                  </a:rPr>
                  <a:t>其中，</a:t>
                </a:r>
                <a:r>
                  <a:rPr lang="en-US" altLang="zh-CN" sz="2000" dirty="0" smtClean="0">
                    <a:solidFill>
                      <a:srgbClr val="4F4F4F"/>
                    </a:solidFill>
                    <a:latin typeface="Arial" panose="020B0604020202020204" pitchFamily="34" charset="0"/>
                  </a:rPr>
                  <a:t>V</a:t>
                </a:r>
                <a:r>
                  <a:rPr lang="zh-CN" altLang="en-US" sz="2000" dirty="0">
                    <a:solidFill>
                      <a:srgbClr val="4F4F4F"/>
                    </a:solidFill>
                    <a:latin typeface="Arial" panose="020B0604020202020204" pitchFamily="34" charset="0"/>
                  </a:rPr>
                  <a:t>是训练样本的单词表（即抽取单词，单词出现多次，</a:t>
                </a:r>
                <a:r>
                  <a:rPr lang="zh-CN" altLang="en-US" sz="2000" dirty="0">
                    <a:solidFill>
                      <a:srgbClr val="FF0000"/>
                    </a:solidFill>
                    <a:latin typeface="Arial" panose="020B0604020202020204" pitchFamily="34" charset="0"/>
                  </a:rPr>
                  <a:t>只算一个</a:t>
                </a:r>
                <a:r>
                  <a:rPr lang="zh-CN" altLang="en-US" sz="2000" dirty="0" smtClean="0">
                    <a:solidFill>
                      <a:srgbClr val="4F4F4F"/>
                    </a:solidFill>
                    <a:latin typeface="Arial" panose="020B0604020202020204" pitchFamily="34" charset="0"/>
                  </a:rPr>
                  <a:t>），</a:t>
                </a:r>
                <a:endParaRPr lang="en-US" altLang="zh-CN" sz="2000" dirty="0" smtClean="0">
                  <a:solidFill>
                    <a:srgbClr val="4F4F4F"/>
                  </a:solidFill>
                  <a:latin typeface="Arial" panose="020B0604020202020204" pitchFamily="34" charset="0"/>
                </a:endParaRPr>
              </a:p>
              <a:p>
                <a:pPr algn="just" latinLnBrk="1">
                  <a:spcBef>
                    <a:spcPts val="600"/>
                  </a:spcBef>
                  <a:spcAft>
                    <a:spcPts val="600"/>
                  </a:spcAft>
                </a:pPr>
                <a:r>
                  <a:rPr lang="en-US" altLang="zh-CN" sz="2000" dirty="0" smtClean="0">
                    <a:solidFill>
                      <a:srgbClr val="4F4F4F"/>
                    </a:solidFill>
                    <a:latin typeface="Arial" panose="020B0604020202020204" pitchFamily="34" charset="0"/>
                  </a:rPr>
                  <a:t>|</a:t>
                </a:r>
                <a:r>
                  <a:rPr lang="en-US" altLang="zh-CN" sz="2000" dirty="0">
                    <a:solidFill>
                      <a:srgbClr val="4F4F4F"/>
                    </a:solidFill>
                    <a:latin typeface="Arial" panose="020B0604020202020204" pitchFamily="34" charset="0"/>
                  </a:rPr>
                  <a:t>V|</a:t>
                </a:r>
                <a:r>
                  <a:rPr lang="zh-CN" altLang="en-US" sz="2000" dirty="0">
                    <a:solidFill>
                      <a:srgbClr val="4F4F4F"/>
                    </a:solidFill>
                    <a:latin typeface="Arial" panose="020B0604020202020204" pitchFamily="34" charset="0"/>
                  </a:rPr>
                  <a:t>则表示训练样本包含多少种单词</a:t>
                </a:r>
                <a:r>
                  <a:rPr lang="zh-CN" altLang="en-US" sz="2000" dirty="0" smtClean="0">
                    <a:solidFill>
                      <a:srgbClr val="4F4F4F"/>
                    </a:solidFill>
                    <a:latin typeface="Arial" panose="020B0604020202020204" pitchFamily="34" charset="0"/>
                  </a:rPr>
                  <a:t>。</a:t>
                </a:r>
                <a:endParaRPr lang="zh-CN" altLang="en-US" sz="2000" dirty="0">
                  <a:solidFill>
                    <a:srgbClr val="4F4F4F"/>
                  </a:solidFill>
                  <a:latin typeface="Arial" panose="020B0604020202020204" pitchFamily="34" charset="0"/>
                </a:endParaRPr>
              </a:p>
            </p:txBody>
          </p:sp>
        </mc:Choice>
        <mc:Fallback>
          <p:sp>
            <p:nvSpPr>
              <p:cNvPr id="2" name="矩形 1"/>
              <p:cNvSpPr>
                <a:spLocks noRot="1" noChangeAspect="1" noMove="1" noResize="1" noEditPoints="1" noAdjustHandles="1" noChangeArrowheads="1" noChangeShapeType="1" noTextEdit="1"/>
              </p:cNvSpPr>
              <p:nvPr/>
            </p:nvSpPr>
            <p:spPr>
              <a:xfrm>
                <a:off x="431713" y="1216025"/>
                <a:ext cx="8551865" cy="3891915"/>
              </a:xfrm>
              <a:prstGeom prst="rect">
                <a:avLst/>
              </a:prstGeom>
              <a:blipFill rotWithShape="1">
                <a:blip r:embed="rId1"/>
                <a:stretch>
                  <a:fillRect l="-6" r="3"/>
                </a:stretch>
              </a:blipFill>
            </p:spPr>
            <p:txBody>
              <a:bodyPr/>
              <a:lstStyle/>
              <a:p>
                <a:r>
                  <a:rPr lang="zh-CN" altLang="en-US">
                    <a:noFill/>
                  </a:rPr>
                  <a:t> </a:t>
                </a:r>
              </a:p>
            </p:txBody>
          </p:sp>
        </mc:Fallback>
      </mc:AlternateContent>
      <p:sp>
        <p:nvSpPr>
          <p:cNvPr id="3" name="标题 34817"/>
          <p:cNvSpPr txBox="1">
            <a:spLocks noChangeArrowheads="1"/>
          </p:cNvSpPr>
          <p:nvPr/>
        </p:nvSpPr>
        <p:spPr>
          <a:xfrm>
            <a:off x="589936" y="-176357"/>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chemeClr val="bg1"/>
                </a:solidFill>
                <a:latin typeface="Times New Roman" panose="02020603050405020304" pitchFamily="18" charset="0"/>
                <a:ea typeface="宋体" panose="02010600030101010101" pitchFamily="2" charset="-122"/>
                <a:cs typeface="+mn-cs"/>
              </a:rPr>
              <a:t>多项式</a:t>
            </a:r>
            <a:r>
              <a:rPr lang="zh-CN" altLang="en-US" sz="3200" b="1" dirty="0" smtClean="0">
                <a:solidFill>
                  <a:schemeClr val="bg1"/>
                </a:solidFill>
                <a:latin typeface="Times New Roman" panose="02020603050405020304" pitchFamily="18" charset="0"/>
                <a:ea typeface="宋体" panose="02010600030101010101" pitchFamily="2" charset="-122"/>
                <a:cs typeface="+mn-cs"/>
              </a:rPr>
              <a:t>模型</a:t>
            </a:r>
            <a:endParaRPr lang="zh-CN" altLang="en-US" sz="3200" b="1" dirty="0">
              <a:solidFill>
                <a:schemeClr val="bg1"/>
              </a:solidFill>
              <a:latin typeface="Times New Roman" panose="02020603050405020304" pitchFamily="18" charset="0"/>
              <a:ea typeface="宋体" panose="02010600030101010101" pitchFamily="2" charset="-122"/>
              <a:cs typeface="+mn-cs"/>
            </a:endParaRPr>
          </a:p>
        </p:txBody>
      </p:sp>
      <p:grpSp>
        <p:nvGrpSpPr>
          <p:cNvPr id="4" name="组合 3" descr="7b0a202020202274657874626f78223a20227b5c2263617465676f72795f69645c223a31303430392c5c2269645c223a32303334323130397d220a7d0a"/>
          <p:cNvGrpSpPr/>
          <p:nvPr/>
        </p:nvGrpSpPr>
        <p:grpSpPr>
          <a:xfrm>
            <a:off x="4831715" y="4878070"/>
            <a:ext cx="3607305" cy="1445260"/>
            <a:chOff x="6028" y="3676"/>
            <a:chExt cx="7143" cy="3448"/>
          </a:xfrm>
        </p:grpSpPr>
        <p:grpSp>
          <p:nvGrpSpPr>
            <p:cNvPr id="119" name="图形 117"/>
            <p:cNvGrpSpPr/>
            <p:nvPr/>
          </p:nvGrpSpPr>
          <p:grpSpPr>
            <a:xfrm>
              <a:off x="6028" y="3676"/>
              <a:ext cx="7143" cy="3448"/>
              <a:chOff x="3828046" y="2334126"/>
              <a:chExt cx="4535908" cy="2189748"/>
            </a:xfrm>
          </p:grpSpPr>
          <p:sp>
            <p:nvSpPr>
              <p:cNvPr id="120" name="任意多边形: 形状 119"/>
              <p:cNvSpPr/>
              <p:nvPr/>
            </p:nvSpPr>
            <p:spPr>
              <a:xfrm>
                <a:off x="3866547" y="2496552"/>
                <a:ext cx="4498610" cy="2030931"/>
              </a:xfrm>
              <a:custGeom>
                <a:avLst/>
                <a:gdLst>
                  <a:gd name="connsiteX0" fmla="*/ 4473344 w 4498610"/>
                  <a:gd name="connsiteY0" fmla="*/ 24063 h 2030931"/>
                  <a:gd name="connsiteX1" fmla="*/ 4438452 w 4498610"/>
                  <a:gd name="connsiteY1" fmla="*/ 969746 h 2030931"/>
                  <a:gd name="connsiteX2" fmla="*/ 4374685 w 4498610"/>
                  <a:gd name="connsiteY2" fmla="*/ 1635092 h 2030931"/>
                  <a:gd name="connsiteX3" fmla="*/ 4286854 w 4498610"/>
                  <a:gd name="connsiteY3" fmla="*/ 1917834 h 2030931"/>
                  <a:gd name="connsiteX4" fmla="*/ 4286854 w 4498610"/>
                  <a:gd name="connsiteY4" fmla="*/ 1917834 h 2030931"/>
                  <a:gd name="connsiteX5" fmla="*/ 4285651 w 4498610"/>
                  <a:gd name="connsiteY5" fmla="*/ 1917834 h 2030931"/>
                  <a:gd name="connsiteX6" fmla="*/ 4284448 w 4498610"/>
                  <a:gd name="connsiteY6" fmla="*/ 1917834 h 2030931"/>
                  <a:gd name="connsiteX7" fmla="*/ 64971 w 4498610"/>
                  <a:gd name="connsiteY7" fmla="*/ 2005665 h 2030931"/>
                  <a:gd name="connsiteX8" fmla="*/ 137160 w 4498610"/>
                  <a:gd name="connsiteY8" fmla="*/ 1714501 h 2030931"/>
                  <a:gd name="connsiteX9" fmla="*/ 182880 w 4498610"/>
                  <a:gd name="connsiteY9" fmla="*/ 1014262 h 2030931"/>
                  <a:gd name="connsiteX10" fmla="*/ 184083 w 4498610"/>
                  <a:gd name="connsiteY10" fmla="*/ 24063 h 2030931"/>
                  <a:gd name="connsiteX11" fmla="*/ 4473344 w 4498610"/>
                  <a:gd name="connsiteY11" fmla="*/ 24063 h 2030931"/>
                  <a:gd name="connsiteX12" fmla="*/ 4498610 w 4498610"/>
                  <a:gd name="connsiteY12" fmla="*/ 0 h 2030931"/>
                  <a:gd name="connsiteX13" fmla="*/ 160020 w 4498610"/>
                  <a:gd name="connsiteY13" fmla="*/ 0 h 2030931"/>
                  <a:gd name="connsiteX14" fmla="*/ 0 w 4498610"/>
                  <a:gd name="connsiteY14" fmla="*/ 2030931 h 2030931"/>
                  <a:gd name="connsiteX15" fmla="*/ 4285651 w 4498610"/>
                  <a:gd name="connsiteY15" fmla="*/ 1943101 h 2030931"/>
                  <a:gd name="connsiteX16" fmla="*/ 4286854 w 4498610"/>
                  <a:gd name="connsiteY16" fmla="*/ 1943101 h 2030931"/>
                  <a:gd name="connsiteX17" fmla="*/ 4498610 w 4498610"/>
                  <a:gd name="connsiteY17" fmla="*/ 0 h 2030931"/>
                  <a:gd name="connsiteX18" fmla="*/ 4498610 w 4498610"/>
                  <a:gd name="connsiteY18" fmla="*/ 0 h 20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8610" h="2030931">
                    <a:moveTo>
                      <a:pt x="4473344" y="24063"/>
                    </a:moveTo>
                    <a:cubicBezTo>
                      <a:pt x="4472141" y="128738"/>
                      <a:pt x="4463719" y="552250"/>
                      <a:pt x="4438452" y="969746"/>
                    </a:cubicBezTo>
                    <a:cubicBezTo>
                      <a:pt x="4421608" y="1251285"/>
                      <a:pt x="4399951" y="1475072"/>
                      <a:pt x="4374685" y="1635092"/>
                    </a:cubicBezTo>
                    <a:cubicBezTo>
                      <a:pt x="4330168" y="1915428"/>
                      <a:pt x="4286854" y="1917834"/>
                      <a:pt x="4286854" y="1917834"/>
                    </a:cubicBezTo>
                    <a:lnTo>
                      <a:pt x="4286854" y="1917834"/>
                    </a:lnTo>
                    <a:lnTo>
                      <a:pt x="4285651" y="1917834"/>
                    </a:lnTo>
                    <a:lnTo>
                      <a:pt x="4284448" y="1917834"/>
                    </a:lnTo>
                    <a:lnTo>
                      <a:pt x="64971" y="2005665"/>
                    </a:lnTo>
                    <a:cubicBezTo>
                      <a:pt x="95050" y="1952726"/>
                      <a:pt x="117910" y="1857676"/>
                      <a:pt x="137160" y="1714501"/>
                    </a:cubicBezTo>
                    <a:cubicBezTo>
                      <a:pt x="158817" y="1544855"/>
                      <a:pt x="174458" y="1309036"/>
                      <a:pt x="182880" y="1014262"/>
                    </a:cubicBezTo>
                    <a:cubicBezTo>
                      <a:pt x="194912" y="575110"/>
                      <a:pt x="186490" y="132347"/>
                      <a:pt x="184083" y="24063"/>
                    </a:cubicBezTo>
                    <a:lnTo>
                      <a:pt x="4473344" y="24063"/>
                    </a:lnTo>
                    <a:moveTo>
                      <a:pt x="4498610" y="0"/>
                    </a:moveTo>
                    <a:lnTo>
                      <a:pt x="160020" y="0"/>
                    </a:lnTo>
                    <a:cubicBezTo>
                      <a:pt x="160020" y="0"/>
                      <a:pt x="210553" y="2024915"/>
                      <a:pt x="0" y="2030931"/>
                    </a:cubicBezTo>
                    <a:lnTo>
                      <a:pt x="4285651" y="1943101"/>
                    </a:lnTo>
                    <a:cubicBezTo>
                      <a:pt x="4285651" y="1943101"/>
                      <a:pt x="4286854" y="1943101"/>
                      <a:pt x="4286854" y="1943101"/>
                    </a:cubicBezTo>
                    <a:cubicBezTo>
                      <a:pt x="4473344" y="1944304"/>
                      <a:pt x="4498610" y="0"/>
                      <a:pt x="4498610" y="0"/>
                    </a:cubicBezTo>
                    <a:lnTo>
                      <a:pt x="4498610"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形状 120"/>
              <p:cNvSpPr/>
              <p:nvPr/>
            </p:nvSpPr>
            <p:spPr>
              <a:xfrm>
                <a:off x="4025364" y="2591601"/>
                <a:ext cx="4242337" cy="1823987"/>
              </a:xfrm>
              <a:custGeom>
                <a:avLst/>
                <a:gdLst>
                  <a:gd name="connsiteX0" fmla="*/ 4242338 w 4242337"/>
                  <a:gd name="connsiteY0" fmla="*/ 0 h 1823987"/>
                  <a:gd name="connsiteX1" fmla="*/ 4218274 w 4242337"/>
                  <a:gd name="connsiteY1" fmla="*/ 0 h 1823987"/>
                  <a:gd name="connsiteX2" fmla="*/ 4218274 w 4242337"/>
                  <a:gd name="connsiteY2" fmla="*/ 12032 h 1823987"/>
                  <a:gd name="connsiteX3" fmla="*/ 4242338 w 4242337"/>
                  <a:gd name="connsiteY3" fmla="*/ 12032 h 1823987"/>
                  <a:gd name="connsiteX4" fmla="*/ 4242338 w 4242337"/>
                  <a:gd name="connsiteY4" fmla="*/ 0 h 1823987"/>
                  <a:gd name="connsiteX5" fmla="*/ 4242338 w 4242337"/>
                  <a:gd name="connsiteY5" fmla="*/ 0 h 1823987"/>
                  <a:gd name="connsiteX6" fmla="*/ 4194211 w 4242337"/>
                  <a:gd name="connsiteY6" fmla="*/ 0 h 1823987"/>
                  <a:gd name="connsiteX7" fmla="*/ 4170148 w 4242337"/>
                  <a:gd name="connsiteY7" fmla="*/ 0 h 1823987"/>
                  <a:gd name="connsiteX8" fmla="*/ 4170148 w 4242337"/>
                  <a:gd name="connsiteY8" fmla="*/ 12032 h 1823987"/>
                  <a:gd name="connsiteX9" fmla="*/ 4194211 w 4242337"/>
                  <a:gd name="connsiteY9" fmla="*/ 12032 h 1823987"/>
                  <a:gd name="connsiteX10" fmla="*/ 4194211 w 4242337"/>
                  <a:gd name="connsiteY10" fmla="*/ 0 h 1823987"/>
                  <a:gd name="connsiteX11" fmla="*/ 4194211 w 4242337"/>
                  <a:gd name="connsiteY11" fmla="*/ 0 h 1823987"/>
                  <a:gd name="connsiteX12" fmla="*/ 4146085 w 4242337"/>
                  <a:gd name="connsiteY12" fmla="*/ 0 h 1823987"/>
                  <a:gd name="connsiteX13" fmla="*/ 4122022 w 4242337"/>
                  <a:gd name="connsiteY13" fmla="*/ 0 h 1823987"/>
                  <a:gd name="connsiteX14" fmla="*/ 4122022 w 4242337"/>
                  <a:gd name="connsiteY14" fmla="*/ 12032 h 1823987"/>
                  <a:gd name="connsiteX15" fmla="*/ 4146085 w 4242337"/>
                  <a:gd name="connsiteY15" fmla="*/ 12032 h 1823987"/>
                  <a:gd name="connsiteX16" fmla="*/ 4146085 w 4242337"/>
                  <a:gd name="connsiteY16" fmla="*/ 0 h 1823987"/>
                  <a:gd name="connsiteX17" fmla="*/ 4146085 w 4242337"/>
                  <a:gd name="connsiteY17" fmla="*/ 0 h 1823987"/>
                  <a:gd name="connsiteX18" fmla="*/ 4097958 w 4242337"/>
                  <a:gd name="connsiteY18" fmla="*/ 0 h 1823987"/>
                  <a:gd name="connsiteX19" fmla="*/ 4073895 w 4242337"/>
                  <a:gd name="connsiteY19" fmla="*/ 0 h 1823987"/>
                  <a:gd name="connsiteX20" fmla="*/ 4073895 w 4242337"/>
                  <a:gd name="connsiteY20" fmla="*/ 12032 h 1823987"/>
                  <a:gd name="connsiteX21" fmla="*/ 4097958 w 4242337"/>
                  <a:gd name="connsiteY21" fmla="*/ 12032 h 1823987"/>
                  <a:gd name="connsiteX22" fmla="*/ 4097958 w 4242337"/>
                  <a:gd name="connsiteY22" fmla="*/ 0 h 1823987"/>
                  <a:gd name="connsiteX23" fmla="*/ 4097958 w 4242337"/>
                  <a:gd name="connsiteY23" fmla="*/ 0 h 1823987"/>
                  <a:gd name="connsiteX24" fmla="*/ 4049832 w 4242337"/>
                  <a:gd name="connsiteY24" fmla="*/ 0 h 1823987"/>
                  <a:gd name="connsiteX25" fmla="*/ 4025769 w 4242337"/>
                  <a:gd name="connsiteY25" fmla="*/ 0 h 1823987"/>
                  <a:gd name="connsiteX26" fmla="*/ 4025769 w 4242337"/>
                  <a:gd name="connsiteY26" fmla="*/ 12032 h 1823987"/>
                  <a:gd name="connsiteX27" fmla="*/ 4049832 w 4242337"/>
                  <a:gd name="connsiteY27" fmla="*/ 12032 h 1823987"/>
                  <a:gd name="connsiteX28" fmla="*/ 4049832 w 4242337"/>
                  <a:gd name="connsiteY28" fmla="*/ 0 h 1823987"/>
                  <a:gd name="connsiteX29" fmla="*/ 4049832 w 4242337"/>
                  <a:gd name="connsiteY29" fmla="*/ 0 h 1823987"/>
                  <a:gd name="connsiteX30" fmla="*/ 4001706 w 4242337"/>
                  <a:gd name="connsiteY30" fmla="*/ 0 h 1823987"/>
                  <a:gd name="connsiteX31" fmla="*/ 3977643 w 4242337"/>
                  <a:gd name="connsiteY31" fmla="*/ 0 h 1823987"/>
                  <a:gd name="connsiteX32" fmla="*/ 3977643 w 4242337"/>
                  <a:gd name="connsiteY32" fmla="*/ 12032 h 1823987"/>
                  <a:gd name="connsiteX33" fmla="*/ 4001706 w 4242337"/>
                  <a:gd name="connsiteY33" fmla="*/ 12032 h 1823987"/>
                  <a:gd name="connsiteX34" fmla="*/ 4001706 w 4242337"/>
                  <a:gd name="connsiteY34" fmla="*/ 0 h 1823987"/>
                  <a:gd name="connsiteX35" fmla="*/ 4001706 w 4242337"/>
                  <a:gd name="connsiteY35" fmla="*/ 0 h 1823987"/>
                  <a:gd name="connsiteX36" fmla="*/ 3953579 w 4242337"/>
                  <a:gd name="connsiteY36" fmla="*/ 0 h 1823987"/>
                  <a:gd name="connsiteX37" fmla="*/ 3929516 w 4242337"/>
                  <a:gd name="connsiteY37" fmla="*/ 0 h 1823987"/>
                  <a:gd name="connsiteX38" fmla="*/ 3929516 w 4242337"/>
                  <a:gd name="connsiteY38" fmla="*/ 12032 h 1823987"/>
                  <a:gd name="connsiteX39" fmla="*/ 3953579 w 4242337"/>
                  <a:gd name="connsiteY39" fmla="*/ 12032 h 1823987"/>
                  <a:gd name="connsiteX40" fmla="*/ 3953579 w 4242337"/>
                  <a:gd name="connsiteY40" fmla="*/ 0 h 1823987"/>
                  <a:gd name="connsiteX41" fmla="*/ 3953579 w 4242337"/>
                  <a:gd name="connsiteY41" fmla="*/ 0 h 1823987"/>
                  <a:gd name="connsiteX42" fmla="*/ 3905453 w 4242337"/>
                  <a:gd name="connsiteY42" fmla="*/ 0 h 1823987"/>
                  <a:gd name="connsiteX43" fmla="*/ 3881390 w 4242337"/>
                  <a:gd name="connsiteY43" fmla="*/ 0 h 1823987"/>
                  <a:gd name="connsiteX44" fmla="*/ 3881390 w 4242337"/>
                  <a:gd name="connsiteY44" fmla="*/ 12032 h 1823987"/>
                  <a:gd name="connsiteX45" fmla="*/ 3905453 w 4242337"/>
                  <a:gd name="connsiteY45" fmla="*/ 12032 h 1823987"/>
                  <a:gd name="connsiteX46" fmla="*/ 3905453 w 4242337"/>
                  <a:gd name="connsiteY46" fmla="*/ 0 h 1823987"/>
                  <a:gd name="connsiteX47" fmla="*/ 3905453 w 4242337"/>
                  <a:gd name="connsiteY47" fmla="*/ 0 h 1823987"/>
                  <a:gd name="connsiteX48" fmla="*/ 3857327 w 4242337"/>
                  <a:gd name="connsiteY48" fmla="*/ 0 h 1823987"/>
                  <a:gd name="connsiteX49" fmla="*/ 3833263 w 4242337"/>
                  <a:gd name="connsiteY49" fmla="*/ 0 h 1823987"/>
                  <a:gd name="connsiteX50" fmla="*/ 3833263 w 4242337"/>
                  <a:gd name="connsiteY50" fmla="*/ 12032 h 1823987"/>
                  <a:gd name="connsiteX51" fmla="*/ 3857327 w 4242337"/>
                  <a:gd name="connsiteY51" fmla="*/ 12032 h 1823987"/>
                  <a:gd name="connsiteX52" fmla="*/ 3857327 w 4242337"/>
                  <a:gd name="connsiteY52" fmla="*/ 0 h 1823987"/>
                  <a:gd name="connsiteX53" fmla="*/ 3857327 w 4242337"/>
                  <a:gd name="connsiteY53" fmla="*/ 0 h 1823987"/>
                  <a:gd name="connsiteX54" fmla="*/ 3809200 w 4242337"/>
                  <a:gd name="connsiteY54" fmla="*/ 0 h 1823987"/>
                  <a:gd name="connsiteX55" fmla="*/ 3785137 w 4242337"/>
                  <a:gd name="connsiteY55" fmla="*/ 0 h 1823987"/>
                  <a:gd name="connsiteX56" fmla="*/ 3785137 w 4242337"/>
                  <a:gd name="connsiteY56" fmla="*/ 12032 h 1823987"/>
                  <a:gd name="connsiteX57" fmla="*/ 3809200 w 4242337"/>
                  <a:gd name="connsiteY57" fmla="*/ 12032 h 1823987"/>
                  <a:gd name="connsiteX58" fmla="*/ 3809200 w 4242337"/>
                  <a:gd name="connsiteY58" fmla="*/ 0 h 1823987"/>
                  <a:gd name="connsiteX59" fmla="*/ 3809200 w 4242337"/>
                  <a:gd name="connsiteY59" fmla="*/ 0 h 1823987"/>
                  <a:gd name="connsiteX60" fmla="*/ 3761074 w 4242337"/>
                  <a:gd name="connsiteY60" fmla="*/ 0 h 1823987"/>
                  <a:gd name="connsiteX61" fmla="*/ 3737011 w 4242337"/>
                  <a:gd name="connsiteY61" fmla="*/ 0 h 1823987"/>
                  <a:gd name="connsiteX62" fmla="*/ 3737011 w 4242337"/>
                  <a:gd name="connsiteY62" fmla="*/ 12032 h 1823987"/>
                  <a:gd name="connsiteX63" fmla="*/ 3761074 w 4242337"/>
                  <a:gd name="connsiteY63" fmla="*/ 12032 h 1823987"/>
                  <a:gd name="connsiteX64" fmla="*/ 3761074 w 4242337"/>
                  <a:gd name="connsiteY64" fmla="*/ 0 h 1823987"/>
                  <a:gd name="connsiteX65" fmla="*/ 3761074 w 4242337"/>
                  <a:gd name="connsiteY65" fmla="*/ 0 h 1823987"/>
                  <a:gd name="connsiteX66" fmla="*/ 3712948 w 4242337"/>
                  <a:gd name="connsiteY66" fmla="*/ 0 h 1823987"/>
                  <a:gd name="connsiteX67" fmla="*/ 3688884 w 4242337"/>
                  <a:gd name="connsiteY67" fmla="*/ 0 h 1823987"/>
                  <a:gd name="connsiteX68" fmla="*/ 3688884 w 4242337"/>
                  <a:gd name="connsiteY68" fmla="*/ 12032 h 1823987"/>
                  <a:gd name="connsiteX69" fmla="*/ 3712948 w 4242337"/>
                  <a:gd name="connsiteY69" fmla="*/ 12032 h 1823987"/>
                  <a:gd name="connsiteX70" fmla="*/ 3712948 w 4242337"/>
                  <a:gd name="connsiteY70" fmla="*/ 0 h 1823987"/>
                  <a:gd name="connsiteX71" fmla="*/ 3712948 w 4242337"/>
                  <a:gd name="connsiteY71" fmla="*/ 0 h 1823987"/>
                  <a:gd name="connsiteX72" fmla="*/ 3664821 w 4242337"/>
                  <a:gd name="connsiteY72" fmla="*/ 0 h 1823987"/>
                  <a:gd name="connsiteX73" fmla="*/ 3640758 w 4242337"/>
                  <a:gd name="connsiteY73" fmla="*/ 0 h 1823987"/>
                  <a:gd name="connsiteX74" fmla="*/ 3640758 w 4242337"/>
                  <a:gd name="connsiteY74" fmla="*/ 12032 h 1823987"/>
                  <a:gd name="connsiteX75" fmla="*/ 3664821 w 4242337"/>
                  <a:gd name="connsiteY75" fmla="*/ 12032 h 1823987"/>
                  <a:gd name="connsiteX76" fmla="*/ 3664821 w 4242337"/>
                  <a:gd name="connsiteY76" fmla="*/ 0 h 1823987"/>
                  <a:gd name="connsiteX77" fmla="*/ 3664821 w 4242337"/>
                  <a:gd name="connsiteY77" fmla="*/ 0 h 1823987"/>
                  <a:gd name="connsiteX78" fmla="*/ 3616695 w 4242337"/>
                  <a:gd name="connsiteY78" fmla="*/ 0 h 1823987"/>
                  <a:gd name="connsiteX79" fmla="*/ 3592632 w 4242337"/>
                  <a:gd name="connsiteY79" fmla="*/ 0 h 1823987"/>
                  <a:gd name="connsiteX80" fmla="*/ 3592632 w 4242337"/>
                  <a:gd name="connsiteY80" fmla="*/ 12032 h 1823987"/>
                  <a:gd name="connsiteX81" fmla="*/ 3616695 w 4242337"/>
                  <a:gd name="connsiteY81" fmla="*/ 12032 h 1823987"/>
                  <a:gd name="connsiteX82" fmla="*/ 3616695 w 4242337"/>
                  <a:gd name="connsiteY82" fmla="*/ 0 h 1823987"/>
                  <a:gd name="connsiteX83" fmla="*/ 3616695 w 4242337"/>
                  <a:gd name="connsiteY83" fmla="*/ 0 h 1823987"/>
                  <a:gd name="connsiteX84" fmla="*/ 3568569 w 4242337"/>
                  <a:gd name="connsiteY84" fmla="*/ 0 h 1823987"/>
                  <a:gd name="connsiteX85" fmla="*/ 3544505 w 4242337"/>
                  <a:gd name="connsiteY85" fmla="*/ 0 h 1823987"/>
                  <a:gd name="connsiteX86" fmla="*/ 3544505 w 4242337"/>
                  <a:gd name="connsiteY86" fmla="*/ 12032 h 1823987"/>
                  <a:gd name="connsiteX87" fmla="*/ 3568569 w 4242337"/>
                  <a:gd name="connsiteY87" fmla="*/ 12032 h 1823987"/>
                  <a:gd name="connsiteX88" fmla="*/ 3568569 w 4242337"/>
                  <a:gd name="connsiteY88" fmla="*/ 0 h 1823987"/>
                  <a:gd name="connsiteX89" fmla="*/ 3568569 w 4242337"/>
                  <a:gd name="connsiteY89" fmla="*/ 0 h 1823987"/>
                  <a:gd name="connsiteX90" fmla="*/ 3520442 w 4242337"/>
                  <a:gd name="connsiteY90" fmla="*/ 0 h 1823987"/>
                  <a:gd name="connsiteX91" fmla="*/ 3496379 w 4242337"/>
                  <a:gd name="connsiteY91" fmla="*/ 0 h 1823987"/>
                  <a:gd name="connsiteX92" fmla="*/ 3496379 w 4242337"/>
                  <a:gd name="connsiteY92" fmla="*/ 12032 h 1823987"/>
                  <a:gd name="connsiteX93" fmla="*/ 3520442 w 4242337"/>
                  <a:gd name="connsiteY93" fmla="*/ 12032 h 1823987"/>
                  <a:gd name="connsiteX94" fmla="*/ 3520442 w 4242337"/>
                  <a:gd name="connsiteY94" fmla="*/ 0 h 1823987"/>
                  <a:gd name="connsiteX95" fmla="*/ 3520442 w 4242337"/>
                  <a:gd name="connsiteY95" fmla="*/ 0 h 1823987"/>
                  <a:gd name="connsiteX96" fmla="*/ 3472316 w 4242337"/>
                  <a:gd name="connsiteY96" fmla="*/ 0 h 1823987"/>
                  <a:gd name="connsiteX97" fmla="*/ 3448253 w 4242337"/>
                  <a:gd name="connsiteY97" fmla="*/ 0 h 1823987"/>
                  <a:gd name="connsiteX98" fmla="*/ 3448253 w 4242337"/>
                  <a:gd name="connsiteY98" fmla="*/ 12032 h 1823987"/>
                  <a:gd name="connsiteX99" fmla="*/ 3472316 w 4242337"/>
                  <a:gd name="connsiteY99" fmla="*/ 12032 h 1823987"/>
                  <a:gd name="connsiteX100" fmla="*/ 3472316 w 4242337"/>
                  <a:gd name="connsiteY100" fmla="*/ 0 h 1823987"/>
                  <a:gd name="connsiteX101" fmla="*/ 3472316 w 4242337"/>
                  <a:gd name="connsiteY101" fmla="*/ 0 h 1823987"/>
                  <a:gd name="connsiteX102" fmla="*/ 3424190 w 4242337"/>
                  <a:gd name="connsiteY102" fmla="*/ 0 h 1823987"/>
                  <a:gd name="connsiteX103" fmla="*/ 3400126 w 4242337"/>
                  <a:gd name="connsiteY103" fmla="*/ 0 h 1823987"/>
                  <a:gd name="connsiteX104" fmla="*/ 3400126 w 4242337"/>
                  <a:gd name="connsiteY104" fmla="*/ 12032 h 1823987"/>
                  <a:gd name="connsiteX105" fmla="*/ 3424190 w 4242337"/>
                  <a:gd name="connsiteY105" fmla="*/ 12032 h 1823987"/>
                  <a:gd name="connsiteX106" fmla="*/ 3424190 w 4242337"/>
                  <a:gd name="connsiteY106" fmla="*/ 0 h 1823987"/>
                  <a:gd name="connsiteX107" fmla="*/ 3424190 w 4242337"/>
                  <a:gd name="connsiteY107" fmla="*/ 0 h 1823987"/>
                  <a:gd name="connsiteX108" fmla="*/ 3376063 w 4242337"/>
                  <a:gd name="connsiteY108" fmla="*/ 0 h 1823987"/>
                  <a:gd name="connsiteX109" fmla="*/ 3352000 w 4242337"/>
                  <a:gd name="connsiteY109" fmla="*/ 0 h 1823987"/>
                  <a:gd name="connsiteX110" fmla="*/ 3352000 w 4242337"/>
                  <a:gd name="connsiteY110" fmla="*/ 12032 h 1823987"/>
                  <a:gd name="connsiteX111" fmla="*/ 3376063 w 4242337"/>
                  <a:gd name="connsiteY111" fmla="*/ 12032 h 1823987"/>
                  <a:gd name="connsiteX112" fmla="*/ 3376063 w 4242337"/>
                  <a:gd name="connsiteY112" fmla="*/ 0 h 1823987"/>
                  <a:gd name="connsiteX113" fmla="*/ 3376063 w 4242337"/>
                  <a:gd name="connsiteY113" fmla="*/ 0 h 1823987"/>
                  <a:gd name="connsiteX114" fmla="*/ 3327937 w 4242337"/>
                  <a:gd name="connsiteY114" fmla="*/ 0 h 1823987"/>
                  <a:gd name="connsiteX115" fmla="*/ 3303874 w 4242337"/>
                  <a:gd name="connsiteY115" fmla="*/ 0 h 1823987"/>
                  <a:gd name="connsiteX116" fmla="*/ 3303874 w 4242337"/>
                  <a:gd name="connsiteY116" fmla="*/ 12032 h 1823987"/>
                  <a:gd name="connsiteX117" fmla="*/ 3327937 w 4242337"/>
                  <a:gd name="connsiteY117" fmla="*/ 12032 h 1823987"/>
                  <a:gd name="connsiteX118" fmla="*/ 3327937 w 4242337"/>
                  <a:gd name="connsiteY118" fmla="*/ 0 h 1823987"/>
                  <a:gd name="connsiteX119" fmla="*/ 3327937 w 4242337"/>
                  <a:gd name="connsiteY119" fmla="*/ 0 h 1823987"/>
                  <a:gd name="connsiteX120" fmla="*/ 3279811 w 4242337"/>
                  <a:gd name="connsiteY120" fmla="*/ 0 h 1823987"/>
                  <a:gd name="connsiteX121" fmla="*/ 3255747 w 4242337"/>
                  <a:gd name="connsiteY121" fmla="*/ 0 h 1823987"/>
                  <a:gd name="connsiteX122" fmla="*/ 3255747 w 4242337"/>
                  <a:gd name="connsiteY122" fmla="*/ 12032 h 1823987"/>
                  <a:gd name="connsiteX123" fmla="*/ 3279811 w 4242337"/>
                  <a:gd name="connsiteY123" fmla="*/ 12032 h 1823987"/>
                  <a:gd name="connsiteX124" fmla="*/ 3279811 w 4242337"/>
                  <a:gd name="connsiteY124" fmla="*/ 0 h 1823987"/>
                  <a:gd name="connsiteX125" fmla="*/ 3279811 w 4242337"/>
                  <a:gd name="connsiteY125" fmla="*/ 0 h 1823987"/>
                  <a:gd name="connsiteX126" fmla="*/ 3231684 w 4242337"/>
                  <a:gd name="connsiteY126" fmla="*/ 0 h 1823987"/>
                  <a:gd name="connsiteX127" fmla="*/ 3207621 w 4242337"/>
                  <a:gd name="connsiteY127" fmla="*/ 0 h 1823987"/>
                  <a:gd name="connsiteX128" fmla="*/ 3207621 w 4242337"/>
                  <a:gd name="connsiteY128" fmla="*/ 12032 h 1823987"/>
                  <a:gd name="connsiteX129" fmla="*/ 3231684 w 4242337"/>
                  <a:gd name="connsiteY129" fmla="*/ 12032 h 1823987"/>
                  <a:gd name="connsiteX130" fmla="*/ 3231684 w 4242337"/>
                  <a:gd name="connsiteY130" fmla="*/ 0 h 1823987"/>
                  <a:gd name="connsiteX131" fmla="*/ 3231684 w 4242337"/>
                  <a:gd name="connsiteY131" fmla="*/ 0 h 1823987"/>
                  <a:gd name="connsiteX132" fmla="*/ 3183558 w 4242337"/>
                  <a:gd name="connsiteY132" fmla="*/ 0 h 1823987"/>
                  <a:gd name="connsiteX133" fmla="*/ 3159495 w 4242337"/>
                  <a:gd name="connsiteY133" fmla="*/ 0 h 1823987"/>
                  <a:gd name="connsiteX134" fmla="*/ 3159495 w 4242337"/>
                  <a:gd name="connsiteY134" fmla="*/ 12032 h 1823987"/>
                  <a:gd name="connsiteX135" fmla="*/ 3183558 w 4242337"/>
                  <a:gd name="connsiteY135" fmla="*/ 12032 h 1823987"/>
                  <a:gd name="connsiteX136" fmla="*/ 3183558 w 4242337"/>
                  <a:gd name="connsiteY136" fmla="*/ 0 h 1823987"/>
                  <a:gd name="connsiteX137" fmla="*/ 3183558 w 4242337"/>
                  <a:gd name="connsiteY137" fmla="*/ 0 h 1823987"/>
                  <a:gd name="connsiteX138" fmla="*/ 3135431 w 4242337"/>
                  <a:gd name="connsiteY138" fmla="*/ 0 h 1823987"/>
                  <a:gd name="connsiteX139" fmla="*/ 3111368 w 4242337"/>
                  <a:gd name="connsiteY139" fmla="*/ 0 h 1823987"/>
                  <a:gd name="connsiteX140" fmla="*/ 3111368 w 4242337"/>
                  <a:gd name="connsiteY140" fmla="*/ 12032 h 1823987"/>
                  <a:gd name="connsiteX141" fmla="*/ 3135431 w 4242337"/>
                  <a:gd name="connsiteY141" fmla="*/ 12032 h 1823987"/>
                  <a:gd name="connsiteX142" fmla="*/ 3135431 w 4242337"/>
                  <a:gd name="connsiteY142" fmla="*/ 0 h 1823987"/>
                  <a:gd name="connsiteX143" fmla="*/ 3135431 w 4242337"/>
                  <a:gd name="connsiteY143" fmla="*/ 0 h 1823987"/>
                  <a:gd name="connsiteX144" fmla="*/ 3087305 w 4242337"/>
                  <a:gd name="connsiteY144" fmla="*/ 0 h 1823987"/>
                  <a:gd name="connsiteX145" fmla="*/ 3063242 w 4242337"/>
                  <a:gd name="connsiteY145" fmla="*/ 0 h 1823987"/>
                  <a:gd name="connsiteX146" fmla="*/ 3063242 w 4242337"/>
                  <a:gd name="connsiteY146" fmla="*/ 12032 h 1823987"/>
                  <a:gd name="connsiteX147" fmla="*/ 3087305 w 4242337"/>
                  <a:gd name="connsiteY147" fmla="*/ 12032 h 1823987"/>
                  <a:gd name="connsiteX148" fmla="*/ 3087305 w 4242337"/>
                  <a:gd name="connsiteY148" fmla="*/ 0 h 1823987"/>
                  <a:gd name="connsiteX149" fmla="*/ 3087305 w 4242337"/>
                  <a:gd name="connsiteY149" fmla="*/ 0 h 1823987"/>
                  <a:gd name="connsiteX150" fmla="*/ 3039179 w 4242337"/>
                  <a:gd name="connsiteY150" fmla="*/ 0 h 1823987"/>
                  <a:gd name="connsiteX151" fmla="*/ 3015116 w 4242337"/>
                  <a:gd name="connsiteY151" fmla="*/ 0 h 1823987"/>
                  <a:gd name="connsiteX152" fmla="*/ 3015116 w 4242337"/>
                  <a:gd name="connsiteY152" fmla="*/ 12032 h 1823987"/>
                  <a:gd name="connsiteX153" fmla="*/ 3039179 w 4242337"/>
                  <a:gd name="connsiteY153" fmla="*/ 12032 h 1823987"/>
                  <a:gd name="connsiteX154" fmla="*/ 3039179 w 4242337"/>
                  <a:gd name="connsiteY154" fmla="*/ 0 h 1823987"/>
                  <a:gd name="connsiteX155" fmla="*/ 3039179 w 4242337"/>
                  <a:gd name="connsiteY155" fmla="*/ 0 h 1823987"/>
                  <a:gd name="connsiteX156" fmla="*/ 2991052 w 4242337"/>
                  <a:gd name="connsiteY156" fmla="*/ 0 h 1823987"/>
                  <a:gd name="connsiteX157" fmla="*/ 2966989 w 4242337"/>
                  <a:gd name="connsiteY157" fmla="*/ 0 h 1823987"/>
                  <a:gd name="connsiteX158" fmla="*/ 2966989 w 4242337"/>
                  <a:gd name="connsiteY158" fmla="*/ 12032 h 1823987"/>
                  <a:gd name="connsiteX159" fmla="*/ 2991052 w 4242337"/>
                  <a:gd name="connsiteY159" fmla="*/ 12032 h 1823987"/>
                  <a:gd name="connsiteX160" fmla="*/ 2991052 w 4242337"/>
                  <a:gd name="connsiteY160" fmla="*/ 0 h 1823987"/>
                  <a:gd name="connsiteX161" fmla="*/ 2991052 w 4242337"/>
                  <a:gd name="connsiteY161" fmla="*/ 0 h 1823987"/>
                  <a:gd name="connsiteX162" fmla="*/ 2942926 w 4242337"/>
                  <a:gd name="connsiteY162" fmla="*/ 0 h 1823987"/>
                  <a:gd name="connsiteX163" fmla="*/ 2918863 w 4242337"/>
                  <a:gd name="connsiteY163" fmla="*/ 0 h 1823987"/>
                  <a:gd name="connsiteX164" fmla="*/ 2918863 w 4242337"/>
                  <a:gd name="connsiteY164" fmla="*/ 12032 h 1823987"/>
                  <a:gd name="connsiteX165" fmla="*/ 2942926 w 4242337"/>
                  <a:gd name="connsiteY165" fmla="*/ 12032 h 1823987"/>
                  <a:gd name="connsiteX166" fmla="*/ 2942926 w 4242337"/>
                  <a:gd name="connsiteY166" fmla="*/ 0 h 1823987"/>
                  <a:gd name="connsiteX167" fmla="*/ 2942926 w 4242337"/>
                  <a:gd name="connsiteY167" fmla="*/ 0 h 1823987"/>
                  <a:gd name="connsiteX168" fmla="*/ 2894800 w 4242337"/>
                  <a:gd name="connsiteY168" fmla="*/ 0 h 1823987"/>
                  <a:gd name="connsiteX169" fmla="*/ 2870737 w 4242337"/>
                  <a:gd name="connsiteY169" fmla="*/ 0 h 1823987"/>
                  <a:gd name="connsiteX170" fmla="*/ 2870737 w 4242337"/>
                  <a:gd name="connsiteY170" fmla="*/ 12032 h 1823987"/>
                  <a:gd name="connsiteX171" fmla="*/ 2894800 w 4242337"/>
                  <a:gd name="connsiteY171" fmla="*/ 12032 h 1823987"/>
                  <a:gd name="connsiteX172" fmla="*/ 2894800 w 4242337"/>
                  <a:gd name="connsiteY172" fmla="*/ 0 h 1823987"/>
                  <a:gd name="connsiteX173" fmla="*/ 2894800 w 4242337"/>
                  <a:gd name="connsiteY173" fmla="*/ 0 h 1823987"/>
                  <a:gd name="connsiteX174" fmla="*/ 2846673 w 4242337"/>
                  <a:gd name="connsiteY174" fmla="*/ 0 h 1823987"/>
                  <a:gd name="connsiteX175" fmla="*/ 2822610 w 4242337"/>
                  <a:gd name="connsiteY175" fmla="*/ 0 h 1823987"/>
                  <a:gd name="connsiteX176" fmla="*/ 2822610 w 4242337"/>
                  <a:gd name="connsiteY176" fmla="*/ 12032 h 1823987"/>
                  <a:gd name="connsiteX177" fmla="*/ 2846673 w 4242337"/>
                  <a:gd name="connsiteY177" fmla="*/ 12032 h 1823987"/>
                  <a:gd name="connsiteX178" fmla="*/ 2846673 w 4242337"/>
                  <a:gd name="connsiteY178" fmla="*/ 0 h 1823987"/>
                  <a:gd name="connsiteX179" fmla="*/ 2846673 w 4242337"/>
                  <a:gd name="connsiteY179" fmla="*/ 0 h 1823987"/>
                  <a:gd name="connsiteX180" fmla="*/ 2798547 w 4242337"/>
                  <a:gd name="connsiteY180" fmla="*/ 0 h 1823987"/>
                  <a:gd name="connsiteX181" fmla="*/ 2774484 w 4242337"/>
                  <a:gd name="connsiteY181" fmla="*/ 0 h 1823987"/>
                  <a:gd name="connsiteX182" fmla="*/ 2774484 w 4242337"/>
                  <a:gd name="connsiteY182" fmla="*/ 12032 h 1823987"/>
                  <a:gd name="connsiteX183" fmla="*/ 2798547 w 4242337"/>
                  <a:gd name="connsiteY183" fmla="*/ 12032 h 1823987"/>
                  <a:gd name="connsiteX184" fmla="*/ 2798547 w 4242337"/>
                  <a:gd name="connsiteY184" fmla="*/ 0 h 1823987"/>
                  <a:gd name="connsiteX185" fmla="*/ 2798547 w 4242337"/>
                  <a:gd name="connsiteY185" fmla="*/ 0 h 1823987"/>
                  <a:gd name="connsiteX186" fmla="*/ 2750421 w 4242337"/>
                  <a:gd name="connsiteY186" fmla="*/ 0 h 1823987"/>
                  <a:gd name="connsiteX187" fmla="*/ 2726358 w 4242337"/>
                  <a:gd name="connsiteY187" fmla="*/ 0 h 1823987"/>
                  <a:gd name="connsiteX188" fmla="*/ 2726358 w 4242337"/>
                  <a:gd name="connsiteY188" fmla="*/ 12032 h 1823987"/>
                  <a:gd name="connsiteX189" fmla="*/ 2750421 w 4242337"/>
                  <a:gd name="connsiteY189" fmla="*/ 12032 h 1823987"/>
                  <a:gd name="connsiteX190" fmla="*/ 2750421 w 4242337"/>
                  <a:gd name="connsiteY190" fmla="*/ 0 h 1823987"/>
                  <a:gd name="connsiteX191" fmla="*/ 2750421 w 4242337"/>
                  <a:gd name="connsiteY191" fmla="*/ 0 h 1823987"/>
                  <a:gd name="connsiteX192" fmla="*/ 2702294 w 4242337"/>
                  <a:gd name="connsiteY192" fmla="*/ 0 h 1823987"/>
                  <a:gd name="connsiteX193" fmla="*/ 2678231 w 4242337"/>
                  <a:gd name="connsiteY193" fmla="*/ 0 h 1823987"/>
                  <a:gd name="connsiteX194" fmla="*/ 2678231 w 4242337"/>
                  <a:gd name="connsiteY194" fmla="*/ 12032 h 1823987"/>
                  <a:gd name="connsiteX195" fmla="*/ 2702294 w 4242337"/>
                  <a:gd name="connsiteY195" fmla="*/ 12032 h 1823987"/>
                  <a:gd name="connsiteX196" fmla="*/ 2702294 w 4242337"/>
                  <a:gd name="connsiteY196" fmla="*/ 0 h 1823987"/>
                  <a:gd name="connsiteX197" fmla="*/ 2702294 w 4242337"/>
                  <a:gd name="connsiteY197" fmla="*/ 0 h 1823987"/>
                  <a:gd name="connsiteX198" fmla="*/ 2654168 w 4242337"/>
                  <a:gd name="connsiteY198" fmla="*/ 0 h 1823987"/>
                  <a:gd name="connsiteX199" fmla="*/ 2630105 w 4242337"/>
                  <a:gd name="connsiteY199" fmla="*/ 0 h 1823987"/>
                  <a:gd name="connsiteX200" fmla="*/ 2630105 w 4242337"/>
                  <a:gd name="connsiteY200" fmla="*/ 12032 h 1823987"/>
                  <a:gd name="connsiteX201" fmla="*/ 2654168 w 4242337"/>
                  <a:gd name="connsiteY201" fmla="*/ 12032 h 1823987"/>
                  <a:gd name="connsiteX202" fmla="*/ 2654168 w 4242337"/>
                  <a:gd name="connsiteY202" fmla="*/ 0 h 1823987"/>
                  <a:gd name="connsiteX203" fmla="*/ 2654168 w 4242337"/>
                  <a:gd name="connsiteY203" fmla="*/ 0 h 1823987"/>
                  <a:gd name="connsiteX204" fmla="*/ 2606042 w 4242337"/>
                  <a:gd name="connsiteY204" fmla="*/ 0 h 1823987"/>
                  <a:gd name="connsiteX205" fmla="*/ 2581979 w 4242337"/>
                  <a:gd name="connsiteY205" fmla="*/ 0 h 1823987"/>
                  <a:gd name="connsiteX206" fmla="*/ 2581979 w 4242337"/>
                  <a:gd name="connsiteY206" fmla="*/ 12032 h 1823987"/>
                  <a:gd name="connsiteX207" fmla="*/ 2606042 w 4242337"/>
                  <a:gd name="connsiteY207" fmla="*/ 12032 h 1823987"/>
                  <a:gd name="connsiteX208" fmla="*/ 2606042 w 4242337"/>
                  <a:gd name="connsiteY208" fmla="*/ 0 h 1823987"/>
                  <a:gd name="connsiteX209" fmla="*/ 2606042 w 4242337"/>
                  <a:gd name="connsiteY209" fmla="*/ 0 h 1823987"/>
                  <a:gd name="connsiteX210" fmla="*/ 2557915 w 4242337"/>
                  <a:gd name="connsiteY210" fmla="*/ 0 h 1823987"/>
                  <a:gd name="connsiteX211" fmla="*/ 2533852 w 4242337"/>
                  <a:gd name="connsiteY211" fmla="*/ 0 h 1823987"/>
                  <a:gd name="connsiteX212" fmla="*/ 2533852 w 4242337"/>
                  <a:gd name="connsiteY212" fmla="*/ 12032 h 1823987"/>
                  <a:gd name="connsiteX213" fmla="*/ 2557915 w 4242337"/>
                  <a:gd name="connsiteY213" fmla="*/ 12032 h 1823987"/>
                  <a:gd name="connsiteX214" fmla="*/ 2557915 w 4242337"/>
                  <a:gd name="connsiteY214" fmla="*/ 0 h 1823987"/>
                  <a:gd name="connsiteX215" fmla="*/ 2557915 w 4242337"/>
                  <a:gd name="connsiteY215" fmla="*/ 0 h 1823987"/>
                  <a:gd name="connsiteX216" fmla="*/ 2509789 w 4242337"/>
                  <a:gd name="connsiteY216" fmla="*/ 0 h 1823987"/>
                  <a:gd name="connsiteX217" fmla="*/ 2485726 w 4242337"/>
                  <a:gd name="connsiteY217" fmla="*/ 0 h 1823987"/>
                  <a:gd name="connsiteX218" fmla="*/ 2485726 w 4242337"/>
                  <a:gd name="connsiteY218" fmla="*/ 12032 h 1823987"/>
                  <a:gd name="connsiteX219" fmla="*/ 2509789 w 4242337"/>
                  <a:gd name="connsiteY219" fmla="*/ 12032 h 1823987"/>
                  <a:gd name="connsiteX220" fmla="*/ 2509789 w 4242337"/>
                  <a:gd name="connsiteY220" fmla="*/ 0 h 1823987"/>
                  <a:gd name="connsiteX221" fmla="*/ 2509789 w 4242337"/>
                  <a:gd name="connsiteY221" fmla="*/ 0 h 1823987"/>
                  <a:gd name="connsiteX222" fmla="*/ 2461663 w 4242337"/>
                  <a:gd name="connsiteY222" fmla="*/ 0 h 1823987"/>
                  <a:gd name="connsiteX223" fmla="*/ 2437599 w 4242337"/>
                  <a:gd name="connsiteY223" fmla="*/ 0 h 1823987"/>
                  <a:gd name="connsiteX224" fmla="*/ 2437599 w 4242337"/>
                  <a:gd name="connsiteY224" fmla="*/ 12032 h 1823987"/>
                  <a:gd name="connsiteX225" fmla="*/ 2461663 w 4242337"/>
                  <a:gd name="connsiteY225" fmla="*/ 12032 h 1823987"/>
                  <a:gd name="connsiteX226" fmla="*/ 2461663 w 4242337"/>
                  <a:gd name="connsiteY226" fmla="*/ 0 h 1823987"/>
                  <a:gd name="connsiteX227" fmla="*/ 2461663 w 4242337"/>
                  <a:gd name="connsiteY227" fmla="*/ 0 h 1823987"/>
                  <a:gd name="connsiteX228" fmla="*/ 2413536 w 4242337"/>
                  <a:gd name="connsiteY228" fmla="*/ 0 h 1823987"/>
                  <a:gd name="connsiteX229" fmla="*/ 2389473 w 4242337"/>
                  <a:gd name="connsiteY229" fmla="*/ 0 h 1823987"/>
                  <a:gd name="connsiteX230" fmla="*/ 2389473 w 4242337"/>
                  <a:gd name="connsiteY230" fmla="*/ 12032 h 1823987"/>
                  <a:gd name="connsiteX231" fmla="*/ 2413536 w 4242337"/>
                  <a:gd name="connsiteY231" fmla="*/ 12032 h 1823987"/>
                  <a:gd name="connsiteX232" fmla="*/ 2413536 w 4242337"/>
                  <a:gd name="connsiteY232" fmla="*/ 0 h 1823987"/>
                  <a:gd name="connsiteX233" fmla="*/ 2413536 w 4242337"/>
                  <a:gd name="connsiteY233" fmla="*/ 0 h 1823987"/>
                  <a:gd name="connsiteX234" fmla="*/ 2365410 w 4242337"/>
                  <a:gd name="connsiteY234" fmla="*/ 0 h 1823987"/>
                  <a:gd name="connsiteX235" fmla="*/ 2341347 w 4242337"/>
                  <a:gd name="connsiteY235" fmla="*/ 0 h 1823987"/>
                  <a:gd name="connsiteX236" fmla="*/ 2341347 w 4242337"/>
                  <a:gd name="connsiteY236" fmla="*/ 12032 h 1823987"/>
                  <a:gd name="connsiteX237" fmla="*/ 2365410 w 4242337"/>
                  <a:gd name="connsiteY237" fmla="*/ 12032 h 1823987"/>
                  <a:gd name="connsiteX238" fmla="*/ 2365410 w 4242337"/>
                  <a:gd name="connsiteY238" fmla="*/ 0 h 1823987"/>
                  <a:gd name="connsiteX239" fmla="*/ 2365410 w 4242337"/>
                  <a:gd name="connsiteY239" fmla="*/ 0 h 1823987"/>
                  <a:gd name="connsiteX240" fmla="*/ 2317284 w 4242337"/>
                  <a:gd name="connsiteY240" fmla="*/ 0 h 1823987"/>
                  <a:gd name="connsiteX241" fmla="*/ 2293220 w 4242337"/>
                  <a:gd name="connsiteY241" fmla="*/ 0 h 1823987"/>
                  <a:gd name="connsiteX242" fmla="*/ 2293220 w 4242337"/>
                  <a:gd name="connsiteY242" fmla="*/ 12032 h 1823987"/>
                  <a:gd name="connsiteX243" fmla="*/ 2317284 w 4242337"/>
                  <a:gd name="connsiteY243" fmla="*/ 12032 h 1823987"/>
                  <a:gd name="connsiteX244" fmla="*/ 2317284 w 4242337"/>
                  <a:gd name="connsiteY244" fmla="*/ 0 h 1823987"/>
                  <a:gd name="connsiteX245" fmla="*/ 2317284 w 4242337"/>
                  <a:gd name="connsiteY245" fmla="*/ 0 h 1823987"/>
                  <a:gd name="connsiteX246" fmla="*/ 2269157 w 4242337"/>
                  <a:gd name="connsiteY246" fmla="*/ 0 h 1823987"/>
                  <a:gd name="connsiteX247" fmla="*/ 2245094 w 4242337"/>
                  <a:gd name="connsiteY247" fmla="*/ 0 h 1823987"/>
                  <a:gd name="connsiteX248" fmla="*/ 2245094 w 4242337"/>
                  <a:gd name="connsiteY248" fmla="*/ 12032 h 1823987"/>
                  <a:gd name="connsiteX249" fmla="*/ 2269157 w 4242337"/>
                  <a:gd name="connsiteY249" fmla="*/ 12032 h 1823987"/>
                  <a:gd name="connsiteX250" fmla="*/ 2269157 w 4242337"/>
                  <a:gd name="connsiteY250" fmla="*/ 0 h 1823987"/>
                  <a:gd name="connsiteX251" fmla="*/ 2269157 w 4242337"/>
                  <a:gd name="connsiteY251" fmla="*/ 0 h 1823987"/>
                  <a:gd name="connsiteX252" fmla="*/ 2221031 w 4242337"/>
                  <a:gd name="connsiteY252" fmla="*/ 0 h 1823987"/>
                  <a:gd name="connsiteX253" fmla="*/ 2196968 w 4242337"/>
                  <a:gd name="connsiteY253" fmla="*/ 0 h 1823987"/>
                  <a:gd name="connsiteX254" fmla="*/ 2196968 w 4242337"/>
                  <a:gd name="connsiteY254" fmla="*/ 12032 h 1823987"/>
                  <a:gd name="connsiteX255" fmla="*/ 2221031 w 4242337"/>
                  <a:gd name="connsiteY255" fmla="*/ 12032 h 1823987"/>
                  <a:gd name="connsiteX256" fmla="*/ 2221031 w 4242337"/>
                  <a:gd name="connsiteY256" fmla="*/ 0 h 1823987"/>
                  <a:gd name="connsiteX257" fmla="*/ 2221031 w 4242337"/>
                  <a:gd name="connsiteY257" fmla="*/ 0 h 1823987"/>
                  <a:gd name="connsiteX258" fmla="*/ 2172905 w 4242337"/>
                  <a:gd name="connsiteY258" fmla="*/ 0 h 1823987"/>
                  <a:gd name="connsiteX259" fmla="*/ 2148841 w 4242337"/>
                  <a:gd name="connsiteY259" fmla="*/ 0 h 1823987"/>
                  <a:gd name="connsiteX260" fmla="*/ 2148841 w 4242337"/>
                  <a:gd name="connsiteY260" fmla="*/ 12032 h 1823987"/>
                  <a:gd name="connsiteX261" fmla="*/ 2172905 w 4242337"/>
                  <a:gd name="connsiteY261" fmla="*/ 12032 h 1823987"/>
                  <a:gd name="connsiteX262" fmla="*/ 2172905 w 4242337"/>
                  <a:gd name="connsiteY262" fmla="*/ 0 h 1823987"/>
                  <a:gd name="connsiteX263" fmla="*/ 2172905 w 4242337"/>
                  <a:gd name="connsiteY263" fmla="*/ 0 h 1823987"/>
                  <a:gd name="connsiteX264" fmla="*/ 2124778 w 4242337"/>
                  <a:gd name="connsiteY264" fmla="*/ 0 h 1823987"/>
                  <a:gd name="connsiteX265" fmla="*/ 2100715 w 4242337"/>
                  <a:gd name="connsiteY265" fmla="*/ 0 h 1823987"/>
                  <a:gd name="connsiteX266" fmla="*/ 2100715 w 4242337"/>
                  <a:gd name="connsiteY266" fmla="*/ 12032 h 1823987"/>
                  <a:gd name="connsiteX267" fmla="*/ 2124778 w 4242337"/>
                  <a:gd name="connsiteY267" fmla="*/ 12032 h 1823987"/>
                  <a:gd name="connsiteX268" fmla="*/ 2124778 w 4242337"/>
                  <a:gd name="connsiteY268" fmla="*/ 0 h 1823987"/>
                  <a:gd name="connsiteX269" fmla="*/ 2124778 w 4242337"/>
                  <a:gd name="connsiteY269" fmla="*/ 0 h 1823987"/>
                  <a:gd name="connsiteX270" fmla="*/ 2076652 w 4242337"/>
                  <a:gd name="connsiteY270" fmla="*/ 0 h 1823987"/>
                  <a:gd name="connsiteX271" fmla="*/ 2052589 w 4242337"/>
                  <a:gd name="connsiteY271" fmla="*/ 0 h 1823987"/>
                  <a:gd name="connsiteX272" fmla="*/ 2052589 w 4242337"/>
                  <a:gd name="connsiteY272" fmla="*/ 12032 h 1823987"/>
                  <a:gd name="connsiteX273" fmla="*/ 2076652 w 4242337"/>
                  <a:gd name="connsiteY273" fmla="*/ 12032 h 1823987"/>
                  <a:gd name="connsiteX274" fmla="*/ 2076652 w 4242337"/>
                  <a:gd name="connsiteY274" fmla="*/ 0 h 1823987"/>
                  <a:gd name="connsiteX275" fmla="*/ 2076652 w 4242337"/>
                  <a:gd name="connsiteY275" fmla="*/ 0 h 1823987"/>
                  <a:gd name="connsiteX276" fmla="*/ 2028526 w 4242337"/>
                  <a:gd name="connsiteY276" fmla="*/ 0 h 1823987"/>
                  <a:gd name="connsiteX277" fmla="*/ 2004462 w 4242337"/>
                  <a:gd name="connsiteY277" fmla="*/ 0 h 1823987"/>
                  <a:gd name="connsiteX278" fmla="*/ 2004462 w 4242337"/>
                  <a:gd name="connsiteY278" fmla="*/ 12032 h 1823987"/>
                  <a:gd name="connsiteX279" fmla="*/ 2028526 w 4242337"/>
                  <a:gd name="connsiteY279" fmla="*/ 12032 h 1823987"/>
                  <a:gd name="connsiteX280" fmla="*/ 2028526 w 4242337"/>
                  <a:gd name="connsiteY280" fmla="*/ 0 h 1823987"/>
                  <a:gd name="connsiteX281" fmla="*/ 2028526 w 4242337"/>
                  <a:gd name="connsiteY281" fmla="*/ 0 h 1823987"/>
                  <a:gd name="connsiteX282" fmla="*/ 1980399 w 4242337"/>
                  <a:gd name="connsiteY282" fmla="*/ 0 h 1823987"/>
                  <a:gd name="connsiteX283" fmla="*/ 1956336 w 4242337"/>
                  <a:gd name="connsiteY283" fmla="*/ 0 h 1823987"/>
                  <a:gd name="connsiteX284" fmla="*/ 1956336 w 4242337"/>
                  <a:gd name="connsiteY284" fmla="*/ 12032 h 1823987"/>
                  <a:gd name="connsiteX285" fmla="*/ 1980399 w 4242337"/>
                  <a:gd name="connsiteY285" fmla="*/ 12032 h 1823987"/>
                  <a:gd name="connsiteX286" fmla="*/ 1980399 w 4242337"/>
                  <a:gd name="connsiteY286" fmla="*/ 0 h 1823987"/>
                  <a:gd name="connsiteX287" fmla="*/ 1980399 w 4242337"/>
                  <a:gd name="connsiteY287" fmla="*/ 0 h 1823987"/>
                  <a:gd name="connsiteX288" fmla="*/ 1932273 w 4242337"/>
                  <a:gd name="connsiteY288" fmla="*/ 0 h 1823987"/>
                  <a:gd name="connsiteX289" fmla="*/ 1908210 w 4242337"/>
                  <a:gd name="connsiteY289" fmla="*/ 0 h 1823987"/>
                  <a:gd name="connsiteX290" fmla="*/ 1908210 w 4242337"/>
                  <a:gd name="connsiteY290" fmla="*/ 12032 h 1823987"/>
                  <a:gd name="connsiteX291" fmla="*/ 1932273 w 4242337"/>
                  <a:gd name="connsiteY291" fmla="*/ 12032 h 1823987"/>
                  <a:gd name="connsiteX292" fmla="*/ 1932273 w 4242337"/>
                  <a:gd name="connsiteY292" fmla="*/ 0 h 1823987"/>
                  <a:gd name="connsiteX293" fmla="*/ 1932273 w 4242337"/>
                  <a:gd name="connsiteY293" fmla="*/ 0 h 1823987"/>
                  <a:gd name="connsiteX294" fmla="*/ 1884146 w 4242337"/>
                  <a:gd name="connsiteY294" fmla="*/ 0 h 1823987"/>
                  <a:gd name="connsiteX295" fmla="*/ 1860083 w 4242337"/>
                  <a:gd name="connsiteY295" fmla="*/ 0 h 1823987"/>
                  <a:gd name="connsiteX296" fmla="*/ 1860083 w 4242337"/>
                  <a:gd name="connsiteY296" fmla="*/ 12032 h 1823987"/>
                  <a:gd name="connsiteX297" fmla="*/ 1884146 w 4242337"/>
                  <a:gd name="connsiteY297" fmla="*/ 12032 h 1823987"/>
                  <a:gd name="connsiteX298" fmla="*/ 1884146 w 4242337"/>
                  <a:gd name="connsiteY298" fmla="*/ 0 h 1823987"/>
                  <a:gd name="connsiteX299" fmla="*/ 1884146 w 4242337"/>
                  <a:gd name="connsiteY299" fmla="*/ 0 h 1823987"/>
                  <a:gd name="connsiteX300" fmla="*/ 1836020 w 4242337"/>
                  <a:gd name="connsiteY300" fmla="*/ 0 h 1823987"/>
                  <a:gd name="connsiteX301" fmla="*/ 1811957 w 4242337"/>
                  <a:gd name="connsiteY301" fmla="*/ 0 h 1823987"/>
                  <a:gd name="connsiteX302" fmla="*/ 1811957 w 4242337"/>
                  <a:gd name="connsiteY302" fmla="*/ 12032 h 1823987"/>
                  <a:gd name="connsiteX303" fmla="*/ 1836020 w 4242337"/>
                  <a:gd name="connsiteY303" fmla="*/ 12032 h 1823987"/>
                  <a:gd name="connsiteX304" fmla="*/ 1836020 w 4242337"/>
                  <a:gd name="connsiteY304" fmla="*/ 0 h 1823987"/>
                  <a:gd name="connsiteX305" fmla="*/ 1836020 w 4242337"/>
                  <a:gd name="connsiteY305" fmla="*/ 0 h 1823987"/>
                  <a:gd name="connsiteX306" fmla="*/ 1787894 w 4242337"/>
                  <a:gd name="connsiteY306" fmla="*/ 0 h 1823987"/>
                  <a:gd name="connsiteX307" fmla="*/ 1763831 w 4242337"/>
                  <a:gd name="connsiteY307" fmla="*/ 0 h 1823987"/>
                  <a:gd name="connsiteX308" fmla="*/ 1763831 w 4242337"/>
                  <a:gd name="connsiteY308" fmla="*/ 12032 h 1823987"/>
                  <a:gd name="connsiteX309" fmla="*/ 1787894 w 4242337"/>
                  <a:gd name="connsiteY309" fmla="*/ 12032 h 1823987"/>
                  <a:gd name="connsiteX310" fmla="*/ 1787894 w 4242337"/>
                  <a:gd name="connsiteY310" fmla="*/ 0 h 1823987"/>
                  <a:gd name="connsiteX311" fmla="*/ 1787894 w 4242337"/>
                  <a:gd name="connsiteY311" fmla="*/ 0 h 1823987"/>
                  <a:gd name="connsiteX312" fmla="*/ 1739767 w 4242337"/>
                  <a:gd name="connsiteY312" fmla="*/ 0 h 1823987"/>
                  <a:gd name="connsiteX313" fmla="*/ 1715704 w 4242337"/>
                  <a:gd name="connsiteY313" fmla="*/ 0 h 1823987"/>
                  <a:gd name="connsiteX314" fmla="*/ 1715704 w 4242337"/>
                  <a:gd name="connsiteY314" fmla="*/ 12032 h 1823987"/>
                  <a:gd name="connsiteX315" fmla="*/ 1739767 w 4242337"/>
                  <a:gd name="connsiteY315" fmla="*/ 12032 h 1823987"/>
                  <a:gd name="connsiteX316" fmla="*/ 1739767 w 4242337"/>
                  <a:gd name="connsiteY316" fmla="*/ 0 h 1823987"/>
                  <a:gd name="connsiteX317" fmla="*/ 1739767 w 4242337"/>
                  <a:gd name="connsiteY317" fmla="*/ 0 h 1823987"/>
                  <a:gd name="connsiteX318" fmla="*/ 1691641 w 4242337"/>
                  <a:gd name="connsiteY318" fmla="*/ 0 h 1823987"/>
                  <a:gd name="connsiteX319" fmla="*/ 1667578 w 4242337"/>
                  <a:gd name="connsiteY319" fmla="*/ 0 h 1823987"/>
                  <a:gd name="connsiteX320" fmla="*/ 1667578 w 4242337"/>
                  <a:gd name="connsiteY320" fmla="*/ 12032 h 1823987"/>
                  <a:gd name="connsiteX321" fmla="*/ 1691641 w 4242337"/>
                  <a:gd name="connsiteY321" fmla="*/ 12032 h 1823987"/>
                  <a:gd name="connsiteX322" fmla="*/ 1691641 w 4242337"/>
                  <a:gd name="connsiteY322" fmla="*/ 0 h 1823987"/>
                  <a:gd name="connsiteX323" fmla="*/ 1691641 w 4242337"/>
                  <a:gd name="connsiteY323" fmla="*/ 0 h 1823987"/>
                  <a:gd name="connsiteX324" fmla="*/ 1643515 w 4242337"/>
                  <a:gd name="connsiteY324" fmla="*/ 0 h 1823987"/>
                  <a:gd name="connsiteX325" fmla="*/ 1619452 w 4242337"/>
                  <a:gd name="connsiteY325" fmla="*/ 0 h 1823987"/>
                  <a:gd name="connsiteX326" fmla="*/ 1619452 w 4242337"/>
                  <a:gd name="connsiteY326" fmla="*/ 12032 h 1823987"/>
                  <a:gd name="connsiteX327" fmla="*/ 1643515 w 4242337"/>
                  <a:gd name="connsiteY327" fmla="*/ 12032 h 1823987"/>
                  <a:gd name="connsiteX328" fmla="*/ 1643515 w 4242337"/>
                  <a:gd name="connsiteY328" fmla="*/ 0 h 1823987"/>
                  <a:gd name="connsiteX329" fmla="*/ 1643515 w 4242337"/>
                  <a:gd name="connsiteY329" fmla="*/ 0 h 1823987"/>
                  <a:gd name="connsiteX330" fmla="*/ 1595388 w 4242337"/>
                  <a:gd name="connsiteY330" fmla="*/ 0 h 1823987"/>
                  <a:gd name="connsiteX331" fmla="*/ 1571325 w 4242337"/>
                  <a:gd name="connsiteY331" fmla="*/ 0 h 1823987"/>
                  <a:gd name="connsiteX332" fmla="*/ 1571325 w 4242337"/>
                  <a:gd name="connsiteY332" fmla="*/ 12032 h 1823987"/>
                  <a:gd name="connsiteX333" fmla="*/ 1595388 w 4242337"/>
                  <a:gd name="connsiteY333" fmla="*/ 12032 h 1823987"/>
                  <a:gd name="connsiteX334" fmla="*/ 1595388 w 4242337"/>
                  <a:gd name="connsiteY334" fmla="*/ 0 h 1823987"/>
                  <a:gd name="connsiteX335" fmla="*/ 1595388 w 4242337"/>
                  <a:gd name="connsiteY335" fmla="*/ 0 h 1823987"/>
                  <a:gd name="connsiteX336" fmla="*/ 1547262 w 4242337"/>
                  <a:gd name="connsiteY336" fmla="*/ 0 h 1823987"/>
                  <a:gd name="connsiteX337" fmla="*/ 1523199 w 4242337"/>
                  <a:gd name="connsiteY337" fmla="*/ 0 h 1823987"/>
                  <a:gd name="connsiteX338" fmla="*/ 1523199 w 4242337"/>
                  <a:gd name="connsiteY338" fmla="*/ 12032 h 1823987"/>
                  <a:gd name="connsiteX339" fmla="*/ 1547262 w 4242337"/>
                  <a:gd name="connsiteY339" fmla="*/ 12032 h 1823987"/>
                  <a:gd name="connsiteX340" fmla="*/ 1547262 w 4242337"/>
                  <a:gd name="connsiteY340" fmla="*/ 0 h 1823987"/>
                  <a:gd name="connsiteX341" fmla="*/ 1547262 w 4242337"/>
                  <a:gd name="connsiteY341" fmla="*/ 0 h 1823987"/>
                  <a:gd name="connsiteX342" fmla="*/ 1499136 w 4242337"/>
                  <a:gd name="connsiteY342" fmla="*/ 0 h 1823987"/>
                  <a:gd name="connsiteX343" fmla="*/ 1475073 w 4242337"/>
                  <a:gd name="connsiteY343" fmla="*/ 0 h 1823987"/>
                  <a:gd name="connsiteX344" fmla="*/ 1475073 w 4242337"/>
                  <a:gd name="connsiteY344" fmla="*/ 12032 h 1823987"/>
                  <a:gd name="connsiteX345" fmla="*/ 1499136 w 4242337"/>
                  <a:gd name="connsiteY345" fmla="*/ 12032 h 1823987"/>
                  <a:gd name="connsiteX346" fmla="*/ 1499136 w 4242337"/>
                  <a:gd name="connsiteY346" fmla="*/ 0 h 1823987"/>
                  <a:gd name="connsiteX347" fmla="*/ 1499136 w 4242337"/>
                  <a:gd name="connsiteY347" fmla="*/ 0 h 1823987"/>
                  <a:gd name="connsiteX348" fmla="*/ 1451009 w 4242337"/>
                  <a:gd name="connsiteY348" fmla="*/ 0 h 1823987"/>
                  <a:gd name="connsiteX349" fmla="*/ 1426946 w 4242337"/>
                  <a:gd name="connsiteY349" fmla="*/ 0 h 1823987"/>
                  <a:gd name="connsiteX350" fmla="*/ 1426946 w 4242337"/>
                  <a:gd name="connsiteY350" fmla="*/ 12032 h 1823987"/>
                  <a:gd name="connsiteX351" fmla="*/ 1451009 w 4242337"/>
                  <a:gd name="connsiteY351" fmla="*/ 12032 h 1823987"/>
                  <a:gd name="connsiteX352" fmla="*/ 1451009 w 4242337"/>
                  <a:gd name="connsiteY352" fmla="*/ 0 h 1823987"/>
                  <a:gd name="connsiteX353" fmla="*/ 1451009 w 4242337"/>
                  <a:gd name="connsiteY353" fmla="*/ 0 h 1823987"/>
                  <a:gd name="connsiteX354" fmla="*/ 1402883 w 4242337"/>
                  <a:gd name="connsiteY354" fmla="*/ 0 h 1823987"/>
                  <a:gd name="connsiteX355" fmla="*/ 1378820 w 4242337"/>
                  <a:gd name="connsiteY355" fmla="*/ 0 h 1823987"/>
                  <a:gd name="connsiteX356" fmla="*/ 1378820 w 4242337"/>
                  <a:gd name="connsiteY356" fmla="*/ 12032 h 1823987"/>
                  <a:gd name="connsiteX357" fmla="*/ 1402883 w 4242337"/>
                  <a:gd name="connsiteY357" fmla="*/ 12032 h 1823987"/>
                  <a:gd name="connsiteX358" fmla="*/ 1402883 w 4242337"/>
                  <a:gd name="connsiteY358" fmla="*/ 0 h 1823987"/>
                  <a:gd name="connsiteX359" fmla="*/ 1402883 w 4242337"/>
                  <a:gd name="connsiteY359" fmla="*/ 0 h 1823987"/>
                  <a:gd name="connsiteX360" fmla="*/ 1354757 w 4242337"/>
                  <a:gd name="connsiteY360" fmla="*/ 0 h 1823987"/>
                  <a:gd name="connsiteX361" fmla="*/ 1330694 w 4242337"/>
                  <a:gd name="connsiteY361" fmla="*/ 0 h 1823987"/>
                  <a:gd name="connsiteX362" fmla="*/ 1330694 w 4242337"/>
                  <a:gd name="connsiteY362" fmla="*/ 12032 h 1823987"/>
                  <a:gd name="connsiteX363" fmla="*/ 1354757 w 4242337"/>
                  <a:gd name="connsiteY363" fmla="*/ 12032 h 1823987"/>
                  <a:gd name="connsiteX364" fmla="*/ 1354757 w 4242337"/>
                  <a:gd name="connsiteY364" fmla="*/ 0 h 1823987"/>
                  <a:gd name="connsiteX365" fmla="*/ 1354757 w 4242337"/>
                  <a:gd name="connsiteY365" fmla="*/ 0 h 1823987"/>
                  <a:gd name="connsiteX366" fmla="*/ 1306630 w 4242337"/>
                  <a:gd name="connsiteY366" fmla="*/ 0 h 1823987"/>
                  <a:gd name="connsiteX367" fmla="*/ 1282567 w 4242337"/>
                  <a:gd name="connsiteY367" fmla="*/ 0 h 1823987"/>
                  <a:gd name="connsiteX368" fmla="*/ 1282567 w 4242337"/>
                  <a:gd name="connsiteY368" fmla="*/ 12032 h 1823987"/>
                  <a:gd name="connsiteX369" fmla="*/ 1306630 w 4242337"/>
                  <a:gd name="connsiteY369" fmla="*/ 12032 h 1823987"/>
                  <a:gd name="connsiteX370" fmla="*/ 1306630 w 4242337"/>
                  <a:gd name="connsiteY370" fmla="*/ 0 h 1823987"/>
                  <a:gd name="connsiteX371" fmla="*/ 1306630 w 4242337"/>
                  <a:gd name="connsiteY371" fmla="*/ 0 h 1823987"/>
                  <a:gd name="connsiteX372" fmla="*/ 1258504 w 4242337"/>
                  <a:gd name="connsiteY372" fmla="*/ 0 h 1823987"/>
                  <a:gd name="connsiteX373" fmla="*/ 1234441 w 4242337"/>
                  <a:gd name="connsiteY373" fmla="*/ 0 h 1823987"/>
                  <a:gd name="connsiteX374" fmla="*/ 1234441 w 4242337"/>
                  <a:gd name="connsiteY374" fmla="*/ 12032 h 1823987"/>
                  <a:gd name="connsiteX375" fmla="*/ 1258504 w 4242337"/>
                  <a:gd name="connsiteY375" fmla="*/ 12032 h 1823987"/>
                  <a:gd name="connsiteX376" fmla="*/ 1258504 w 4242337"/>
                  <a:gd name="connsiteY376" fmla="*/ 0 h 1823987"/>
                  <a:gd name="connsiteX377" fmla="*/ 1258504 w 4242337"/>
                  <a:gd name="connsiteY377" fmla="*/ 0 h 1823987"/>
                  <a:gd name="connsiteX378" fmla="*/ 1210378 w 4242337"/>
                  <a:gd name="connsiteY378" fmla="*/ 0 h 1823987"/>
                  <a:gd name="connsiteX379" fmla="*/ 1186314 w 4242337"/>
                  <a:gd name="connsiteY379" fmla="*/ 0 h 1823987"/>
                  <a:gd name="connsiteX380" fmla="*/ 1186314 w 4242337"/>
                  <a:gd name="connsiteY380" fmla="*/ 12032 h 1823987"/>
                  <a:gd name="connsiteX381" fmla="*/ 1210378 w 4242337"/>
                  <a:gd name="connsiteY381" fmla="*/ 12032 h 1823987"/>
                  <a:gd name="connsiteX382" fmla="*/ 1210378 w 4242337"/>
                  <a:gd name="connsiteY382" fmla="*/ 0 h 1823987"/>
                  <a:gd name="connsiteX383" fmla="*/ 1210378 w 4242337"/>
                  <a:gd name="connsiteY383" fmla="*/ 0 h 1823987"/>
                  <a:gd name="connsiteX384" fmla="*/ 1162251 w 4242337"/>
                  <a:gd name="connsiteY384" fmla="*/ 0 h 1823987"/>
                  <a:gd name="connsiteX385" fmla="*/ 1138188 w 4242337"/>
                  <a:gd name="connsiteY385" fmla="*/ 0 h 1823987"/>
                  <a:gd name="connsiteX386" fmla="*/ 1138188 w 4242337"/>
                  <a:gd name="connsiteY386" fmla="*/ 12032 h 1823987"/>
                  <a:gd name="connsiteX387" fmla="*/ 1162251 w 4242337"/>
                  <a:gd name="connsiteY387" fmla="*/ 12032 h 1823987"/>
                  <a:gd name="connsiteX388" fmla="*/ 1162251 w 4242337"/>
                  <a:gd name="connsiteY388" fmla="*/ 0 h 1823987"/>
                  <a:gd name="connsiteX389" fmla="*/ 1162251 w 4242337"/>
                  <a:gd name="connsiteY389" fmla="*/ 0 h 1823987"/>
                  <a:gd name="connsiteX390" fmla="*/ 1114125 w 4242337"/>
                  <a:gd name="connsiteY390" fmla="*/ 0 h 1823987"/>
                  <a:gd name="connsiteX391" fmla="*/ 1090062 w 4242337"/>
                  <a:gd name="connsiteY391" fmla="*/ 0 h 1823987"/>
                  <a:gd name="connsiteX392" fmla="*/ 1090062 w 4242337"/>
                  <a:gd name="connsiteY392" fmla="*/ 12032 h 1823987"/>
                  <a:gd name="connsiteX393" fmla="*/ 1114125 w 4242337"/>
                  <a:gd name="connsiteY393" fmla="*/ 12032 h 1823987"/>
                  <a:gd name="connsiteX394" fmla="*/ 1114125 w 4242337"/>
                  <a:gd name="connsiteY394" fmla="*/ 0 h 1823987"/>
                  <a:gd name="connsiteX395" fmla="*/ 1114125 w 4242337"/>
                  <a:gd name="connsiteY395" fmla="*/ 0 h 1823987"/>
                  <a:gd name="connsiteX396" fmla="*/ 1065999 w 4242337"/>
                  <a:gd name="connsiteY396" fmla="*/ 0 h 1823987"/>
                  <a:gd name="connsiteX397" fmla="*/ 1041935 w 4242337"/>
                  <a:gd name="connsiteY397" fmla="*/ 0 h 1823987"/>
                  <a:gd name="connsiteX398" fmla="*/ 1041935 w 4242337"/>
                  <a:gd name="connsiteY398" fmla="*/ 12032 h 1823987"/>
                  <a:gd name="connsiteX399" fmla="*/ 1065999 w 4242337"/>
                  <a:gd name="connsiteY399" fmla="*/ 12032 h 1823987"/>
                  <a:gd name="connsiteX400" fmla="*/ 1065999 w 4242337"/>
                  <a:gd name="connsiteY400" fmla="*/ 0 h 1823987"/>
                  <a:gd name="connsiteX401" fmla="*/ 1065999 w 4242337"/>
                  <a:gd name="connsiteY401" fmla="*/ 0 h 1823987"/>
                  <a:gd name="connsiteX402" fmla="*/ 1017872 w 4242337"/>
                  <a:gd name="connsiteY402" fmla="*/ 0 h 1823987"/>
                  <a:gd name="connsiteX403" fmla="*/ 993809 w 4242337"/>
                  <a:gd name="connsiteY403" fmla="*/ 0 h 1823987"/>
                  <a:gd name="connsiteX404" fmla="*/ 993809 w 4242337"/>
                  <a:gd name="connsiteY404" fmla="*/ 12032 h 1823987"/>
                  <a:gd name="connsiteX405" fmla="*/ 1017872 w 4242337"/>
                  <a:gd name="connsiteY405" fmla="*/ 12032 h 1823987"/>
                  <a:gd name="connsiteX406" fmla="*/ 1017872 w 4242337"/>
                  <a:gd name="connsiteY406" fmla="*/ 0 h 1823987"/>
                  <a:gd name="connsiteX407" fmla="*/ 1017872 w 4242337"/>
                  <a:gd name="connsiteY407" fmla="*/ 0 h 1823987"/>
                  <a:gd name="connsiteX408" fmla="*/ 969746 w 4242337"/>
                  <a:gd name="connsiteY408" fmla="*/ 0 h 1823987"/>
                  <a:gd name="connsiteX409" fmla="*/ 945683 w 4242337"/>
                  <a:gd name="connsiteY409" fmla="*/ 0 h 1823987"/>
                  <a:gd name="connsiteX410" fmla="*/ 945683 w 4242337"/>
                  <a:gd name="connsiteY410" fmla="*/ 12032 h 1823987"/>
                  <a:gd name="connsiteX411" fmla="*/ 969746 w 4242337"/>
                  <a:gd name="connsiteY411" fmla="*/ 12032 h 1823987"/>
                  <a:gd name="connsiteX412" fmla="*/ 969746 w 4242337"/>
                  <a:gd name="connsiteY412" fmla="*/ 0 h 1823987"/>
                  <a:gd name="connsiteX413" fmla="*/ 969746 w 4242337"/>
                  <a:gd name="connsiteY413" fmla="*/ 0 h 1823987"/>
                  <a:gd name="connsiteX414" fmla="*/ 921620 w 4242337"/>
                  <a:gd name="connsiteY414" fmla="*/ 0 h 1823987"/>
                  <a:gd name="connsiteX415" fmla="*/ 897556 w 4242337"/>
                  <a:gd name="connsiteY415" fmla="*/ 0 h 1823987"/>
                  <a:gd name="connsiteX416" fmla="*/ 897556 w 4242337"/>
                  <a:gd name="connsiteY416" fmla="*/ 12032 h 1823987"/>
                  <a:gd name="connsiteX417" fmla="*/ 921620 w 4242337"/>
                  <a:gd name="connsiteY417" fmla="*/ 12032 h 1823987"/>
                  <a:gd name="connsiteX418" fmla="*/ 921620 w 4242337"/>
                  <a:gd name="connsiteY418" fmla="*/ 0 h 1823987"/>
                  <a:gd name="connsiteX419" fmla="*/ 921620 w 4242337"/>
                  <a:gd name="connsiteY419" fmla="*/ 0 h 1823987"/>
                  <a:gd name="connsiteX420" fmla="*/ 873493 w 4242337"/>
                  <a:gd name="connsiteY420" fmla="*/ 0 h 1823987"/>
                  <a:gd name="connsiteX421" fmla="*/ 849430 w 4242337"/>
                  <a:gd name="connsiteY421" fmla="*/ 0 h 1823987"/>
                  <a:gd name="connsiteX422" fmla="*/ 849430 w 4242337"/>
                  <a:gd name="connsiteY422" fmla="*/ 12032 h 1823987"/>
                  <a:gd name="connsiteX423" fmla="*/ 873493 w 4242337"/>
                  <a:gd name="connsiteY423" fmla="*/ 12032 h 1823987"/>
                  <a:gd name="connsiteX424" fmla="*/ 873493 w 4242337"/>
                  <a:gd name="connsiteY424" fmla="*/ 0 h 1823987"/>
                  <a:gd name="connsiteX425" fmla="*/ 873493 w 4242337"/>
                  <a:gd name="connsiteY425" fmla="*/ 0 h 1823987"/>
                  <a:gd name="connsiteX426" fmla="*/ 825367 w 4242337"/>
                  <a:gd name="connsiteY426" fmla="*/ 0 h 1823987"/>
                  <a:gd name="connsiteX427" fmla="*/ 801304 w 4242337"/>
                  <a:gd name="connsiteY427" fmla="*/ 0 h 1823987"/>
                  <a:gd name="connsiteX428" fmla="*/ 801304 w 4242337"/>
                  <a:gd name="connsiteY428" fmla="*/ 12032 h 1823987"/>
                  <a:gd name="connsiteX429" fmla="*/ 825367 w 4242337"/>
                  <a:gd name="connsiteY429" fmla="*/ 12032 h 1823987"/>
                  <a:gd name="connsiteX430" fmla="*/ 825367 w 4242337"/>
                  <a:gd name="connsiteY430" fmla="*/ 0 h 1823987"/>
                  <a:gd name="connsiteX431" fmla="*/ 825367 w 4242337"/>
                  <a:gd name="connsiteY431" fmla="*/ 0 h 1823987"/>
                  <a:gd name="connsiteX432" fmla="*/ 777241 w 4242337"/>
                  <a:gd name="connsiteY432" fmla="*/ 0 h 1823987"/>
                  <a:gd name="connsiteX433" fmla="*/ 753177 w 4242337"/>
                  <a:gd name="connsiteY433" fmla="*/ 0 h 1823987"/>
                  <a:gd name="connsiteX434" fmla="*/ 753177 w 4242337"/>
                  <a:gd name="connsiteY434" fmla="*/ 12032 h 1823987"/>
                  <a:gd name="connsiteX435" fmla="*/ 777241 w 4242337"/>
                  <a:gd name="connsiteY435" fmla="*/ 12032 h 1823987"/>
                  <a:gd name="connsiteX436" fmla="*/ 777241 w 4242337"/>
                  <a:gd name="connsiteY436" fmla="*/ 0 h 1823987"/>
                  <a:gd name="connsiteX437" fmla="*/ 777241 w 4242337"/>
                  <a:gd name="connsiteY437" fmla="*/ 0 h 1823987"/>
                  <a:gd name="connsiteX438" fmla="*/ 729114 w 4242337"/>
                  <a:gd name="connsiteY438" fmla="*/ 0 h 1823987"/>
                  <a:gd name="connsiteX439" fmla="*/ 705051 w 4242337"/>
                  <a:gd name="connsiteY439" fmla="*/ 0 h 1823987"/>
                  <a:gd name="connsiteX440" fmla="*/ 705051 w 4242337"/>
                  <a:gd name="connsiteY440" fmla="*/ 12032 h 1823987"/>
                  <a:gd name="connsiteX441" fmla="*/ 729114 w 4242337"/>
                  <a:gd name="connsiteY441" fmla="*/ 12032 h 1823987"/>
                  <a:gd name="connsiteX442" fmla="*/ 729114 w 4242337"/>
                  <a:gd name="connsiteY442" fmla="*/ 0 h 1823987"/>
                  <a:gd name="connsiteX443" fmla="*/ 729114 w 4242337"/>
                  <a:gd name="connsiteY443" fmla="*/ 0 h 1823987"/>
                  <a:gd name="connsiteX444" fmla="*/ 680988 w 4242337"/>
                  <a:gd name="connsiteY444" fmla="*/ 0 h 1823987"/>
                  <a:gd name="connsiteX445" fmla="*/ 656925 w 4242337"/>
                  <a:gd name="connsiteY445" fmla="*/ 0 h 1823987"/>
                  <a:gd name="connsiteX446" fmla="*/ 656925 w 4242337"/>
                  <a:gd name="connsiteY446" fmla="*/ 12032 h 1823987"/>
                  <a:gd name="connsiteX447" fmla="*/ 680988 w 4242337"/>
                  <a:gd name="connsiteY447" fmla="*/ 12032 h 1823987"/>
                  <a:gd name="connsiteX448" fmla="*/ 680988 w 4242337"/>
                  <a:gd name="connsiteY448" fmla="*/ 0 h 1823987"/>
                  <a:gd name="connsiteX449" fmla="*/ 680988 w 4242337"/>
                  <a:gd name="connsiteY449" fmla="*/ 0 h 1823987"/>
                  <a:gd name="connsiteX450" fmla="*/ 632861 w 4242337"/>
                  <a:gd name="connsiteY450" fmla="*/ 0 h 1823987"/>
                  <a:gd name="connsiteX451" fmla="*/ 608798 w 4242337"/>
                  <a:gd name="connsiteY451" fmla="*/ 0 h 1823987"/>
                  <a:gd name="connsiteX452" fmla="*/ 608798 w 4242337"/>
                  <a:gd name="connsiteY452" fmla="*/ 12032 h 1823987"/>
                  <a:gd name="connsiteX453" fmla="*/ 632861 w 4242337"/>
                  <a:gd name="connsiteY453" fmla="*/ 12032 h 1823987"/>
                  <a:gd name="connsiteX454" fmla="*/ 632861 w 4242337"/>
                  <a:gd name="connsiteY454" fmla="*/ 0 h 1823987"/>
                  <a:gd name="connsiteX455" fmla="*/ 632861 w 4242337"/>
                  <a:gd name="connsiteY455" fmla="*/ 0 h 1823987"/>
                  <a:gd name="connsiteX456" fmla="*/ 584735 w 4242337"/>
                  <a:gd name="connsiteY456" fmla="*/ 0 h 1823987"/>
                  <a:gd name="connsiteX457" fmla="*/ 560672 w 4242337"/>
                  <a:gd name="connsiteY457" fmla="*/ 0 h 1823987"/>
                  <a:gd name="connsiteX458" fmla="*/ 560672 w 4242337"/>
                  <a:gd name="connsiteY458" fmla="*/ 12032 h 1823987"/>
                  <a:gd name="connsiteX459" fmla="*/ 584735 w 4242337"/>
                  <a:gd name="connsiteY459" fmla="*/ 12032 h 1823987"/>
                  <a:gd name="connsiteX460" fmla="*/ 584735 w 4242337"/>
                  <a:gd name="connsiteY460" fmla="*/ 0 h 1823987"/>
                  <a:gd name="connsiteX461" fmla="*/ 584735 w 4242337"/>
                  <a:gd name="connsiteY461" fmla="*/ 0 h 1823987"/>
                  <a:gd name="connsiteX462" fmla="*/ 536609 w 4242337"/>
                  <a:gd name="connsiteY462" fmla="*/ 0 h 1823987"/>
                  <a:gd name="connsiteX463" fmla="*/ 512546 w 4242337"/>
                  <a:gd name="connsiteY463" fmla="*/ 0 h 1823987"/>
                  <a:gd name="connsiteX464" fmla="*/ 512546 w 4242337"/>
                  <a:gd name="connsiteY464" fmla="*/ 12032 h 1823987"/>
                  <a:gd name="connsiteX465" fmla="*/ 536609 w 4242337"/>
                  <a:gd name="connsiteY465" fmla="*/ 12032 h 1823987"/>
                  <a:gd name="connsiteX466" fmla="*/ 536609 w 4242337"/>
                  <a:gd name="connsiteY466" fmla="*/ 0 h 1823987"/>
                  <a:gd name="connsiteX467" fmla="*/ 536609 w 4242337"/>
                  <a:gd name="connsiteY467" fmla="*/ 0 h 1823987"/>
                  <a:gd name="connsiteX468" fmla="*/ 488482 w 4242337"/>
                  <a:gd name="connsiteY468" fmla="*/ 0 h 1823987"/>
                  <a:gd name="connsiteX469" fmla="*/ 464419 w 4242337"/>
                  <a:gd name="connsiteY469" fmla="*/ 0 h 1823987"/>
                  <a:gd name="connsiteX470" fmla="*/ 464419 w 4242337"/>
                  <a:gd name="connsiteY470" fmla="*/ 12032 h 1823987"/>
                  <a:gd name="connsiteX471" fmla="*/ 488482 w 4242337"/>
                  <a:gd name="connsiteY471" fmla="*/ 12032 h 1823987"/>
                  <a:gd name="connsiteX472" fmla="*/ 488482 w 4242337"/>
                  <a:gd name="connsiteY472" fmla="*/ 0 h 1823987"/>
                  <a:gd name="connsiteX473" fmla="*/ 488482 w 4242337"/>
                  <a:gd name="connsiteY473" fmla="*/ 0 h 1823987"/>
                  <a:gd name="connsiteX474" fmla="*/ 440356 w 4242337"/>
                  <a:gd name="connsiteY474" fmla="*/ 0 h 1823987"/>
                  <a:gd name="connsiteX475" fmla="*/ 416293 w 4242337"/>
                  <a:gd name="connsiteY475" fmla="*/ 0 h 1823987"/>
                  <a:gd name="connsiteX476" fmla="*/ 416293 w 4242337"/>
                  <a:gd name="connsiteY476" fmla="*/ 12032 h 1823987"/>
                  <a:gd name="connsiteX477" fmla="*/ 440356 w 4242337"/>
                  <a:gd name="connsiteY477" fmla="*/ 12032 h 1823987"/>
                  <a:gd name="connsiteX478" fmla="*/ 440356 w 4242337"/>
                  <a:gd name="connsiteY478" fmla="*/ 0 h 1823987"/>
                  <a:gd name="connsiteX479" fmla="*/ 440356 w 4242337"/>
                  <a:gd name="connsiteY479" fmla="*/ 0 h 1823987"/>
                  <a:gd name="connsiteX480" fmla="*/ 392230 w 4242337"/>
                  <a:gd name="connsiteY480" fmla="*/ 0 h 1823987"/>
                  <a:gd name="connsiteX481" fmla="*/ 368167 w 4242337"/>
                  <a:gd name="connsiteY481" fmla="*/ 0 h 1823987"/>
                  <a:gd name="connsiteX482" fmla="*/ 368167 w 4242337"/>
                  <a:gd name="connsiteY482" fmla="*/ 12032 h 1823987"/>
                  <a:gd name="connsiteX483" fmla="*/ 392230 w 4242337"/>
                  <a:gd name="connsiteY483" fmla="*/ 12032 h 1823987"/>
                  <a:gd name="connsiteX484" fmla="*/ 392230 w 4242337"/>
                  <a:gd name="connsiteY484" fmla="*/ 0 h 1823987"/>
                  <a:gd name="connsiteX485" fmla="*/ 392230 w 4242337"/>
                  <a:gd name="connsiteY485" fmla="*/ 0 h 1823987"/>
                  <a:gd name="connsiteX486" fmla="*/ 344103 w 4242337"/>
                  <a:gd name="connsiteY486" fmla="*/ 0 h 1823987"/>
                  <a:gd name="connsiteX487" fmla="*/ 320040 w 4242337"/>
                  <a:gd name="connsiteY487" fmla="*/ 0 h 1823987"/>
                  <a:gd name="connsiteX488" fmla="*/ 320040 w 4242337"/>
                  <a:gd name="connsiteY488" fmla="*/ 12032 h 1823987"/>
                  <a:gd name="connsiteX489" fmla="*/ 344103 w 4242337"/>
                  <a:gd name="connsiteY489" fmla="*/ 12032 h 1823987"/>
                  <a:gd name="connsiteX490" fmla="*/ 344103 w 4242337"/>
                  <a:gd name="connsiteY490" fmla="*/ 0 h 1823987"/>
                  <a:gd name="connsiteX491" fmla="*/ 344103 w 4242337"/>
                  <a:gd name="connsiteY491" fmla="*/ 0 h 1823987"/>
                  <a:gd name="connsiteX492" fmla="*/ 295977 w 4242337"/>
                  <a:gd name="connsiteY492" fmla="*/ 0 h 1823987"/>
                  <a:gd name="connsiteX493" fmla="*/ 271914 w 4242337"/>
                  <a:gd name="connsiteY493" fmla="*/ 0 h 1823987"/>
                  <a:gd name="connsiteX494" fmla="*/ 271914 w 4242337"/>
                  <a:gd name="connsiteY494" fmla="*/ 12032 h 1823987"/>
                  <a:gd name="connsiteX495" fmla="*/ 295977 w 4242337"/>
                  <a:gd name="connsiteY495" fmla="*/ 12032 h 1823987"/>
                  <a:gd name="connsiteX496" fmla="*/ 295977 w 4242337"/>
                  <a:gd name="connsiteY496" fmla="*/ 0 h 1823987"/>
                  <a:gd name="connsiteX497" fmla="*/ 295977 w 4242337"/>
                  <a:gd name="connsiteY497" fmla="*/ 0 h 1823987"/>
                  <a:gd name="connsiteX498" fmla="*/ 247851 w 4242337"/>
                  <a:gd name="connsiteY498" fmla="*/ 0 h 1823987"/>
                  <a:gd name="connsiteX499" fmla="*/ 223788 w 4242337"/>
                  <a:gd name="connsiteY499" fmla="*/ 0 h 1823987"/>
                  <a:gd name="connsiteX500" fmla="*/ 223788 w 4242337"/>
                  <a:gd name="connsiteY500" fmla="*/ 12032 h 1823987"/>
                  <a:gd name="connsiteX501" fmla="*/ 247851 w 4242337"/>
                  <a:gd name="connsiteY501" fmla="*/ 12032 h 1823987"/>
                  <a:gd name="connsiteX502" fmla="*/ 247851 w 4242337"/>
                  <a:gd name="connsiteY502" fmla="*/ 0 h 1823987"/>
                  <a:gd name="connsiteX503" fmla="*/ 247851 w 4242337"/>
                  <a:gd name="connsiteY503" fmla="*/ 0 h 1823987"/>
                  <a:gd name="connsiteX504" fmla="*/ 199724 w 4242337"/>
                  <a:gd name="connsiteY504" fmla="*/ 0 h 1823987"/>
                  <a:gd name="connsiteX505" fmla="*/ 175661 w 4242337"/>
                  <a:gd name="connsiteY505" fmla="*/ 0 h 1823987"/>
                  <a:gd name="connsiteX506" fmla="*/ 175661 w 4242337"/>
                  <a:gd name="connsiteY506" fmla="*/ 12032 h 1823987"/>
                  <a:gd name="connsiteX507" fmla="*/ 199724 w 4242337"/>
                  <a:gd name="connsiteY507" fmla="*/ 12032 h 1823987"/>
                  <a:gd name="connsiteX508" fmla="*/ 199724 w 4242337"/>
                  <a:gd name="connsiteY508" fmla="*/ 0 h 1823987"/>
                  <a:gd name="connsiteX509" fmla="*/ 199724 w 4242337"/>
                  <a:gd name="connsiteY509" fmla="*/ 0 h 1823987"/>
                  <a:gd name="connsiteX510" fmla="*/ 151598 w 4242337"/>
                  <a:gd name="connsiteY510" fmla="*/ 0 h 1823987"/>
                  <a:gd name="connsiteX511" fmla="*/ 127535 w 4242337"/>
                  <a:gd name="connsiteY511" fmla="*/ 0 h 1823987"/>
                  <a:gd name="connsiteX512" fmla="*/ 127535 w 4242337"/>
                  <a:gd name="connsiteY512" fmla="*/ 12032 h 1823987"/>
                  <a:gd name="connsiteX513" fmla="*/ 151598 w 4242337"/>
                  <a:gd name="connsiteY513" fmla="*/ 12032 h 1823987"/>
                  <a:gd name="connsiteX514" fmla="*/ 151598 w 4242337"/>
                  <a:gd name="connsiteY514" fmla="*/ 0 h 1823987"/>
                  <a:gd name="connsiteX515" fmla="*/ 151598 w 4242337"/>
                  <a:gd name="connsiteY515" fmla="*/ 0 h 1823987"/>
                  <a:gd name="connsiteX516" fmla="*/ 103472 w 4242337"/>
                  <a:gd name="connsiteY516" fmla="*/ 0 h 1823987"/>
                  <a:gd name="connsiteX517" fmla="*/ 91440 w 4242337"/>
                  <a:gd name="connsiteY517" fmla="*/ 0 h 1823987"/>
                  <a:gd name="connsiteX518" fmla="*/ 91440 w 4242337"/>
                  <a:gd name="connsiteY518" fmla="*/ 0 h 1823987"/>
                  <a:gd name="connsiteX519" fmla="*/ 91440 w 4242337"/>
                  <a:gd name="connsiteY519" fmla="*/ 12032 h 1823987"/>
                  <a:gd name="connsiteX520" fmla="*/ 103472 w 4242337"/>
                  <a:gd name="connsiteY520" fmla="*/ 12032 h 1823987"/>
                  <a:gd name="connsiteX521" fmla="*/ 103472 w 4242337"/>
                  <a:gd name="connsiteY521" fmla="*/ 12032 h 1823987"/>
                  <a:gd name="connsiteX522" fmla="*/ 103472 w 4242337"/>
                  <a:gd name="connsiteY522" fmla="*/ 12032 h 1823987"/>
                  <a:gd name="connsiteX523" fmla="*/ 103472 w 4242337"/>
                  <a:gd name="connsiteY523" fmla="*/ 3609 h 1823987"/>
                  <a:gd name="connsiteX524" fmla="*/ 103472 w 4242337"/>
                  <a:gd name="connsiteY524" fmla="*/ 0 h 1823987"/>
                  <a:gd name="connsiteX525" fmla="*/ 103472 w 4242337"/>
                  <a:gd name="connsiteY525" fmla="*/ 0 h 1823987"/>
                  <a:gd name="connsiteX526" fmla="*/ 103472 w 4242337"/>
                  <a:gd name="connsiteY526" fmla="*/ 34892 h 1823987"/>
                  <a:gd name="connsiteX527" fmla="*/ 91440 w 4242337"/>
                  <a:gd name="connsiteY527" fmla="*/ 34892 h 1823987"/>
                  <a:gd name="connsiteX528" fmla="*/ 91440 w 4242337"/>
                  <a:gd name="connsiteY528" fmla="*/ 36095 h 1823987"/>
                  <a:gd name="connsiteX529" fmla="*/ 91440 w 4242337"/>
                  <a:gd name="connsiteY529" fmla="*/ 58955 h 1823987"/>
                  <a:gd name="connsiteX530" fmla="*/ 103472 w 4242337"/>
                  <a:gd name="connsiteY530" fmla="*/ 58955 h 1823987"/>
                  <a:gd name="connsiteX531" fmla="*/ 103472 w 4242337"/>
                  <a:gd name="connsiteY531" fmla="*/ 34892 h 1823987"/>
                  <a:gd name="connsiteX532" fmla="*/ 103472 w 4242337"/>
                  <a:gd name="connsiteY532" fmla="*/ 34892 h 1823987"/>
                  <a:gd name="connsiteX533" fmla="*/ 104675 w 4242337"/>
                  <a:gd name="connsiteY533" fmla="*/ 83018 h 1823987"/>
                  <a:gd name="connsiteX534" fmla="*/ 92643 w 4242337"/>
                  <a:gd name="connsiteY534" fmla="*/ 83018 h 1823987"/>
                  <a:gd name="connsiteX535" fmla="*/ 92643 w 4242337"/>
                  <a:gd name="connsiteY535" fmla="*/ 84221 h 1823987"/>
                  <a:gd name="connsiteX536" fmla="*/ 92643 w 4242337"/>
                  <a:gd name="connsiteY536" fmla="*/ 92643 h 1823987"/>
                  <a:gd name="connsiteX537" fmla="*/ 92643 w 4242337"/>
                  <a:gd name="connsiteY537" fmla="*/ 92643 h 1823987"/>
                  <a:gd name="connsiteX538" fmla="*/ 92643 w 4242337"/>
                  <a:gd name="connsiteY538" fmla="*/ 92643 h 1823987"/>
                  <a:gd name="connsiteX539" fmla="*/ 92643 w 4242337"/>
                  <a:gd name="connsiteY539" fmla="*/ 107081 h 1823987"/>
                  <a:gd name="connsiteX540" fmla="*/ 104675 w 4242337"/>
                  <a:gd name="connsiteY540" fmla="*/ 107081 h 1823987"/>
                  <a:gd name="connsiteX541" fmla="*/ 104675 w 4242337"/>
                  <a:gd name="connsiteY541" fmla="*/ 83018 h 1823987"/>
                  <a:gd name="connsiteX542" fmla="*/ 104675 w 4242337"/>
                  <a:gd name="connsiteY542" fmla="*/ 83018 h 1823987"/>
                  <a:gd name="connsiteX543" fmla="*/ 104675 w 4242337"/>
                  <a:gd name="connsiteY543" fmla="*/ 131144 h 1823987"/>
                  <a:gd name="connsiteX544" fmla="*/ 92643 w 4242337"/>
                  <a:gd name="connsiteY544" fmla="*/ 131144 h 1823987"/>
                  <a:gd name="connsiteX545" fmla="*/ 92643 w 4242337"/>
                  <a:gd name="connsiteY545" fmla="*/ 140770 h 1823987"/>
                  <a:gd name="connsiteX546" fmla="*/ 92643 w 4242337"/>
                  <a:gd name="connsiteY546" fmla="*/ 155207 h 1823987"/>
                  <a:gd name="connsiteX547" fmla="*/ 104675 w 4242337"/>
                  <a:gd name="connsiteY547" fmla="*/ 155207 h 1823987"/>
                  <a:gd name="connsiteX548" fmla="*/ 104675 w 4242337"/>
                  <a:gd name="connsiteY548" fmla="*/ 131144 h 1823987"/>
                  <a:gd name="connsiteX549" fmla="*/ 104675 w 4242337"/>
                  <a:gd name="connsiteY549" fmla="*/ 131144 h 1823987"/>
                  <a:gd name="connsiteX550" fmla="*/ 104675 w 4242337"/>
                  <a:gd name="connsiteY550" fmla="*/ 179271 h 1823987"/>
                  <a:gd name="connsiteX551" fmla="*/ 92643 w 4242337"/>
                  <a:gd name="connsiteY551" fmla="*/ 179271 h 1823987"/>
                  <a:gd name="connsiteX552" fmla="*/ 92643 w 4242337"/>
                  <a:gd name="connsiteY552" fmla="*/ 193708 h 1823987"/>
                  <a:gd name="connsiteX553" fmla="*/ 92643 w 4242337"/>
                  <a:gd name="connsiteY553" fmla="*/ 203334 h 1823987"/>
                  <a:gd name="connsiteX554" fmla="*/ 104675 w 4242337"/>
                  <a:gd name="connsiteY554" fmla="*/ 203334 h 1823987"/>
                  <a:gd name="connsiteX555" fmla="*/ 104675 w 4242337"/>
                  <a:gd name="connsiteY555" fmla="*/ 179271 h 1823987"/>
                  <a:gd name="connsiteX556" fmla="*/ 104675 w 4242337"/>
                  <a:gd name="connsiteY556" fmla="*/ 179271 h 1823987"/>
                  <a:gd name="connsiteX557" fmla="*/ 105878 w 4242337"/>
                  <a:gd name="connsiteY557" fmla="*/ 227397 h 1823987"/>
                  <a:gd name="connsiteX558" fmla="*/ 93846 w 4242337"/>
                  <a:gd name="connsiteY558" fmla="*/ 227397 h 1823987"/>
                  <a:gd name="connsiteX559" fmla="*/ 93846 w 4242337"/>
                  <a:gd name="connsiteY559" fmla="*/ 241835 h 1823987"/>
                  <a:gd name="connsiteX560" fmla="*/ 93846 w 4242337"/>
                  <a:gd name="connsiteY560" fmla="*/ 251460 h 1823987"/>
                  <a:gd name="connsiteX561" fmla="*/ 105878 w 4242337"/>
                  <a:gd name="connsiteY561" fmla="*/ 251460 h 1823987"/>
                  <a:gd name="connsiteX562" fmla="*/ 105878 w 4242337"/>
                  <a:gd name="connsiteY562" fmla="*/ 227397 h 1823987"/>
                  <a:gd name="connsiteX563" fmla="*/ 105878 w 4242337"/>
                  <a:gd name="connsiteY563" fmla="*/ 227397 h 1823987"/>
                  <a:gd name="connsiteX564" fmla="*/ 105878 w 4242337"/>
                  <a:gd name="connsiteY564" fmla="*/ 275523 h 1823987"/>
                  <a:gd name="connsiteX565" fmla="*/ 93846 w 4242337"/>
                  <a:gd name="connsiteY565" fmla="*/ 275523 h 1823987"/>
                  <a:gd name="connsiteX566" fmla="*/ 93846 w 4242337"/>
                  <a:gd name="connsiteY566" fmla="*/ 299586 h 1823987"/>
                  <a:gd name="connsiteX567" fmla="*/ 105878 w 4242337"/>
                  <a:gd name="connsiteY567" fmla="*/ 299586 h 1823987"/>
                  <a:gd name="connsiteX568" fmla="*/ 105878 w 4242337"/>
                  <a:gd name="connsiteY568" fmla="*/ 275523 h 1823987"/>
                  <a:gd name="connsiteX569" fmla="*/ 105878 w 4242337"/>
                  <a:gd name="connsiteY569" fmla="*/ 275523 h 1823987"/>
                  <a:gd name="connsiteX570" fmla="*/ 105878 w 4242337"/>
                  <a:gd name="connsiteY570" fmla="*/ 323650 h 1823987"/>
                  <a:gd name="connsiteX571" fmla="*/ 93846 w 4242337"/>
                  <a:gd name="connsiteY571" fmla="*/ 323650 h 1823987"/>
                  <a:gd name="connsiteX572" fmla="*/ 93846 w 4242337"/>
                  <a:gd name="connsiteY572" fmla="*/ 334478 h 1823987"/>
                  <a:gd name="connsiteX573" fmla="*/ 93846 w 4242337"/>
                  <a:gd name="connsiteY573" fmla="*/ 340494 h 1823987"/>
                  <a:gd name="connsiteX574" fmla="*/ 93846 w 4242337"/>
                  <a:gd name="connsiteY574" fmla="*/ 347713 h 1823987"/>
                  <a:gd name="connsiteX575" fmla="*/ 105878 w 4242337"/>
                  <a:gd name="connsiteY575" fmla="*/ 347713 h 1823987"/>
                  <a:gd name="connsiteX576" fmla="*/ 105878 w 4242337"/>
                  <a:gd name="connsiteY576" fmla="*/ 323650 h 1823987"/>
                  <a:gd name="connsiteX577" fmla="*/ 105878 w 4242337"/>
                  <a:gd name="connsiteY577" fmla="*/ 323650 h 1823987"/>
                  <a:gd name="connsiteX578" fmla="*/ 105878 w 4242337"/>
                  <a:gd name="connsiteY578" fmla="*/ 372979 h 1823987"/>
                  <a:gd name="connsiteX579" fmla="*/ 93846 w 4242337"/>
                  <a:gd name="connsiteY579" fmla="*/ 372979 h 1823987"/>
                  <a:gd name="connsiteX580" fmla="*/ 93846 w 4242337"/>
                  <a:gd name="connsiteY580" fmla="*/ 397042 h 1823987"/>
                  <a:gd name="connsiteX581" fmla="*/ 105878 w 4242337"/>
                  <a:gd name="connsiteY581" fmla="*/ 397042 h 1823987"/>
                  <a:gd name="connsiteX582" fmla="*/ 105878 w 4242337"/>
                  <a:gd name="connsiteY582" fmla="*/ 372979 h 1823987"/>
                  <a:gd name="connsiteX583" fmla="*/ 105878 w 4242337"/>
                  <a:gd name="connsiteY583" fmla="*/ 372979 h 1823987"/>
                  <a:gd name="connsiteX584" fmla="*/ 105878 w 4242337"/>
                  <a:gd name="connsiteY584" fmla="*/ 421105 h 1823987"/>
                  <a:gd name="connsiteX585" fmla="*/ 93846 w 4242337"/>
                  <a:gd name="connsiteY585" fmla="*/ 421105 h 1823987"/>
                  <a:gd name="connsiteX586" fmla="*/ 93846 w 4242337"/>
                  <a:gd name="connsiteY586" fmla="*/ 445169 h 1823987"/>
                  <a:gd name="connsiteX587" fmla="*/ 105878 w 4242337"/>
                  <a:gd name="connsiteY587" fmla="*/ 445169 h 1823987"/>
                  <a:gd name="connsiteX588" fmla="*/ 105878 w 4242337"/>
                  <a:gd name="connsiteY588" fmla="*/ 421105 h 1823987"/>
                  <a:gd name="connsiteX589" fmla="*/ 105878 w 4242337"/>
                  <a:gd name="connsiteY589" fmla="*/ 421105 h 1823987"/>
                  <a:gd name="connsiteX590" fmla="*/ 93846 w 4242337"/>
                  <a:gd name="connsiteY590" fmla="*/ 469232 h 1823987"/>
                  <a:gd name="connsiteX591" fmla="*/ 93846 w 4242337"/>
                  <a:gd name="connsiteY591" fmla="*/ 476451 h 1823987"/>
                  <a:gd name="connsiteX592" fmla="*/ 93846 w 4242337"/>
                  <a:gd name="connsiteY592" fmla="*/ 493295 h 1823987"/>
                  <a:gd name="connsiteX593" fmla="*/ 105878 w 4242337"/>
                  <a:gd name="connsiteY593" fmla="*/ 493295 h 1823987"/>
                  <a:gd name="connsiteX594" fmla="*/ 105878 w 4242337"/>
                  <a:gd name="connsiteY594" fmla="*/ 469232 h 1823987"/>
                  <a:gd name="connsiteX595" fmla="*/ 93846 w 4242337"/>
                  <a:gd name="connsiteY595" fmla="*/ 469232 h 1823987"/>
                  <a:gd name="connsiteX596" fmla="*/ 93846 w 4242337"/>
                  <a:gd name="connsiteY596" fmla="*/ 469232 h 1823987"/>
                  <a:gd name="connsiteX597" fmla="*/ 93846 w 4242337"/>
                  <a:gd name="connsiteY597" fmla="*/ 517358 h 1823987"/>
                  <a:gd name="connsiteX598" fmla="*/ 93846 w 4242337"/>
                  <a:gd name="connsiteY598" fmla="*/ 519764 h 1823987"/>
                  <a:gd name="connsiteX599" fmla="*/ 93846 w 4242337"/>
                  <a:gd name="connsiteY599" fmla="*/ 540218 h 1823987"/>
                  <a:gd name="connsiteX600" fmla="*/ 93846 w 4242337"/>
                  <a:gd name="connsiteY600" fmla="*/ 541421 h 1823987"/>
                  <a:gd name="connsiteX601" fmla="*/ 105878 w 4242337"/>
                  <a:gd name="connsiteY601" fmla="*/ 541421 h 1823987"/>
                  <a:gd name="connsiteX602" fmla="*/ 105878 w 4242337"/>
                  <a:gd name="connsiteY602" fmla="*/ 517358 h 1823987"/>
                  <a:gd name="connsiteX603" fmla="*/ 93846 w 4242337"/>
                  <a:gd name="connsiteY603" fmla="*/ 517358 h 1823987"/>
                  <a:gd name="connsiteX604" fmla="*/ 93846 w 4242337"/>
                  <a:gd name="connsiteY604" fmla="*/ 517358 h 1823987"/>
                  <a:gd name="connsiteX605" fmla="*/ 93846 w 4242337"/>
                  <a:gd name="connsiteY605" fmla="*/ 565484 h 1823987"/>
                  <a:gd name="connsiteX606" fmla="*/ 93846 w 4242337"/>
                  <a:gd name="connsiteY606" fmla="*/ 572703 h 1823987"/>
                  <a:gd name="connsiteX607" fmla="*/ 93846 w 4242337"/>
                  <a:gd name="connsiteY607" fmla="*/ 584735 h 1823987"/>
                  <a:gd name="connsiteX608" fmla="*/ 93846 w 4242337"/>
                  <a:gd name="connsiteY608" fmla="*/ 590751 h 1823987"/>
                  <a:gd name="connsiteX609" fmla="*/ 105878 w 4242337"/>
                  <a:gd name="connsiteY609" fmla="*/ 590751 h 1823987"/>
                  <a:gd name="connsiteX610" fmla="*/ 105878 w 4242337"/>
                  <a:gd name="connsiteY610" fmla="*/ 566688 h 1823987"/>
                  <a:gd name="connsiteX611" fmla="*/ 93846 w 4242337"/>
                  <a:gd name="connsiteY611" fmla="*/ 565484 h 1823987"/>
                  <a:gd name="connsiteX612" fmla="*/ 93846 w 4242337"/>
                  <a:gd name="connsiteY612" fmla="*/ 565484 h 1823987"/>
                  <a:gd name="connsiteX613" fmla="*/ 93846 w 4242337"/>
                  <a:gd name="connsiteY613" fmla="*/ 613611 h 1823987"/>
                  <a:gd name="connsiteX614" fmla="*/ 93846 w 4242337"/>
                  <a:gd name="connsiteY614" fmla="*/ 619627 h 1823987"/>
                  <a:gd name="connsiteX615" fmla="*/ 93846 w 4242337"/>
                  <a:gd name="connsiteY615" fmla="*/ 629252 h 1823987"/>
                  <a:gd name="connsiteX616" fmla="*/ 93846 w 4242337"/>
                  <a:gd name="connsiteY616" fmla="*/ 629252 h 1823987"/>
                  <a:gd name="connsiteX617" fmla="*/ 93846 w 4242337"/>
                  <a:gd name="connsiteY617" fmla="*/ 629252 h 1823987"/>
                  <a:gd name="connsiteX618" fmla="*/ 93846 w 4242337"/>
                  <a:gd name="connsiteY618" fmla="*/ 637674 h 1823987"/>
                  <a:gd name="connsiteX619" fmla="*/ 105878 w 4242337"/>
                  <a:gd name="connsiteY619" fmla="*/ 637674 h 1823987"/>
                  <a:gd name="connsiteX620" fmla="*/ 105878 w 4242337"/>
                  <a:gd name="connsiteY620" fmla="*/ 613611 h 1823987"/>
                  <a:gd name="connsiteX621" fmla="*/ 93846 w 4242337"/>
                  <a:gd name="connsiteY621" fmla="*/ 613611 h 1823987"/>
                  <a:gd name="connsiteX622" fmla="*/ 93846 w 4242337"/>
                  <a:gd name="connsiteY622" fmla="*/ 613611 h 1823987"/>
                  <a:gd name="connsiteX623" fmla="*/ 92643 w 4242337"/>
                  <a:gd name="connsiteY623" fmla="*/ 661737 h 1823987"/>
                  <a:gd name="connsiteX624" fmla="*/ 92643 w 4242337"/>
                  <a:gd name="connsiteY624" fmla="*/ 685800 h 1823987"/>
                  <a:gd name="connsiteX625" fmla="*/ 104675 w 4242337"/>
                  <a:gd name="connsiteY625" fmla="*/ 685800 h 1823987"/>
                  <a:gd name="connsiteX626" fmla="*/ 104675 w 4242337"/>
                  <a:gd name="connsiteY626" fmla="*/ 661737 h 1823987"/>
                  <a:gd name="connsiteX627" fmla="*/ 92643 w 4242337"/>
                  <a:gd name="connsiteY627" fmla="*/ 661737 h 1823987"/>
                  <a:gd name="connsiteX628" fmla="*/ 92643 w 4242337"/>
                  <a:gd name="connsiteY628" fmla="*/ 661737 h 1823987"/>
                  <a:gd name="connsiteX629" fmla="*/ 92643 w 4242337"/>
                  <a:gd name="connsiteY629" fmla="*/ 709863 h 1823987"/>
                  <a:gd name="connsiteX630" fmla="*/ 92643 w 4242337"/>
                  <a:gd name="connsiteY630" fmla="*/ 733927 h 1823987"/>
                  <a:gd name="connsiteX631" fmla="*/ 104675 w 4242337"/>
                  <a:gd name="connsiteY631" fmla="*/ 733927 h 1823987"/>
                  <a:gd name="connsiteX632" fmla="*/ 104675 w 4242337"/>
                  <a:gd name="connsiteY632" fmla="*/ 709863 h 1823987"/>
                  <a:gd name="connsiteX633" fmla="*/ 92643 w 4242337"/>
                  <a:gd name="connsiteY633" fmla="*/ 709863 h 1823987"/>
                  <a:gd name="connsiteX634" fmla="*/ 92643 w 4242337"/>
                  <a:gd name="connsiteY634" fmla="*/ 709863 h 1823987"/>
                  <a:gd name="connsiteX635" fmla="*/ 92643 w 4242337"/>
                  <a:gd name="connsiteY635" fmla="*/ 757990 h 1823987"/>
                  <a:gd name="connsiteX636" fmla="*/ 92643 w 4242337"/>
                  <a:gd name="connsiteY636" fmla="*/ 773631 h 1823987"/>
                  <a:gd name="connsiteX637" fmla="*/ 92643 w 4242337"/>
                  <a:gd name="connsiteY637" fmla="*/ 782053 h 1823987"/>
                  <a:gd name="connsiteX638" fmla="*/ 104675 w 4242337"/>
                  <a:gd name="connsiteY638" fmla="*/ 782053 h 1823987"/>
                  <a:gd name="connsiteX639" fmla="*/ 104675 w 4242337"/>
                  <a:gd name="connsiteY639" fmla="*/ 757990 h 1823987"/>
                  <a:gd name="connsiteX640" fmla="*/ 92643 w 4242337"/>
                  <a:gd name="connsiteY640" fmla="*/ 757990 h 1823987"/>
                  <a:gd name="connsiteX641" fmla="*/ 92643 w 4242337"/>
                  <a:gd name="connsiteY641" fmla="*/ 757990 h 1823987"/>
                  <a:gd name="connsiteX642" fmla="*/ 91440 w 4242337"/>
                  <a:gd name="connsiteY642" fmla="*/ 806116 h 1823987"/>
                  <a:gd name="connsiteX643" fmla="*/ 91440 w 4242337"/>
                  <a:gd name="connsiteY643" fmla="*/ 810929 h 1823987"/>
                  <a:gd name="connsiteX644" fmla="*/ 91440 w 4242337"/>
                  <a:gd name="connsiteY644" fmla="*/ 810929 h 1823987"/>
                  <a:gd name="connsiteX645" fmla="*/ 91440 w 4242337"/>
                  <a:gd name="connsiteY645" fmla="*/ 812132 h 1823987"/>
                  <a:gd name="connsiteX646" fmla="*/ 91440 w 4242337"/>
                  <a:gd name="connsiteY646" fmla="*/ 813335 h 1823987"/>
                  <a:gd name="connsiteX647" fmla="*/ 91440 w 4242337"/>
                  <a:gd name="connsiteY647" fmla="*/ 813335 h 1823987"/>
                  <a:gd name="connsiteX648" fmla="*/ 91440 w 4242337"/>
                  <a:gd name="connsiteY648" fmla="*/ 830179 h 1823987"/>
                  <a:gd name="connsiteX649" fmla="*/ 103472 w 4242337"/>
                  <a:gd name="connsiteY649" fmla="*/ 830179 h 1823987"/>
                  <a:gd name="connsiteX650" fmla="*/ 103472 w 4242337"/>
                  <a:gd name="connsiteY650" fmla="*/ 806116 h 1823987"/>
                  <a:gd name="connsiteX651" fmla="*/ 91440 w 4242337"/>
                  <a:gd name="connsiteY651" fmla="*/ 806116 h 1823987"/>
                  <a:gd name="connsiteX652" fmla="*/ 91440 w 4242337"/>
                  <a:gd name="connsiteY652" fmla="*/ 806116 h 1823987"/>
                  <a:gd name="connsiteX653" fmla="*/ 90237 w 4242337"/>
                  <a:gd name="connsiteY653" fmla="*/ 854242 h 1823987"/>
                  <a:gd name="connsiteX654" fmla="*/ 90237 w 4242337"/>
                  <a:gd name="connsiteY654" fmla="*/ 878306 h 1823987"/>
                  <a:gd name="connsiteX655" fmla="*/ 102268 w 4242337"/>
                  <a:gd name="connsiteY655" fmla="*/ 878306 h 1823987"/>
                  <a:gd name="connsiteX656" fmla="*/ 102268 w 4242337"/>
                  <a:gd name="connsiteY656" fmla="*/ 854242 h 1823987"/>
                  <a:gd name="connsiteX657" fmla="*/ 90237 w 4242337"/>
                  <a:gd name="connsiteY657" fmla="*/ 854242 h 1823987"/>
                  <a:gd name="connsiteX658" fmla="*/ 90237 w 4242337"/>
                  <a:gd name="connsiteY658" fmla="*/ 854242 h 1823987"/>
                  <a:gd name="connsiteX659" fmla="*/ 90237 w 4242337"/>
                  <a:gd name="connsiteY659" fmla="*/ 902369 h 1823987"/>
                  <a:gd name="connsiteX660" fmla="*/ 90237 w 4242337"/>
                  <a:gd name="connsiteY660" fmla="*/ 902369 h 1823987"/>
                  <a:gd name="connsiteX661" fmla="*/ 90237 w 4242337"/>
                  <a:gd name="connsiteY661" fmla="*/ 904775 h 1823987"/>
                  <a:gd name="connsiteX662" fmla="*/ 90237 w 4242337"/>
                  <a:gd name="connsiteY662" fmla="*/ 907181 h 1823987"/>
                  <a:gd name="connsiteX663" fmla="*/ 90237 w 4242337"/>
                  <a:gd name="connsiteY663" fmla="*/ 908385 h 1823987"/>
                  <a:gd name="connsiteX664" fmla="*/ 90237 w 4242337"/>
                  <a:gd name="connsiteY664" fmla="*/ 909588 h 1823987"/>
                  <a:gd name="connsiteX665" fmla="*/ 90237 w 4242337"/>
                  <a:gd name="connsiteY665" fmla="*/ 911994 h 1823987"/>
                  <a:gd name="connsiteX666" fmla="*/ 90237 w 4242337"/>
                  <a:gd name="connsiteY666" fmla="*/ 911994 h 1823987"/>
                  <a:gd name="connsiteX667" fmla="*/ 90237 w 4242337"/>
                  <a:gd name="connsiteY667" fmla="*/ 926432 h 1823987"/>
                  <a:gd name="connsiteX668" fmla="*/ 102268 w 4242337"/>
                  <a:gd name="connsiteY668" fmla="*/ 926432 h 1823987"/>
                  <a:gd name="connsiteX669" fmla="*/ 102268 w 4242337"/>
                  <a:gd name="connsiteY669" fmla="*/ 902369 h 1823987"/>
                  <a:gd name="connsiteX670" fmla="*/ 90237 w 4242337"/>
                  <a:gd name="connsiteY670" fmla="*/ 902369 h 1823987"/>
                  <a:gd name="connsiteX671" fmla="*/ 90237 w 4242337"/>
                  <a:gd name="connsiteY671" fmla="*/ 902369 h 1823987"/>
                  <a:gd name="connsiteX672" fmla="*/ 89034 w 4242337"/>
                  <a:gd name="connsiteY672" fmla="*/ 950495 h 1823987"/>
                  <a:gd name="connsiteX673" fmla="*/ 89034 w 4242337"/>
                  <a:gd name="connsiteY673" fmla="*/ 950495 h 1823987"/>
                  <a:gd name="connsiteX674" fmla="*/ 89034 w 4242337"/>
                  <a:gd name="connsiteY674" fmla="*/ 961324 h 1823987"/>
                  <a:gd name="connsiteX675" fmla="*/ 89034 w 4242337"/>
                  <a:gd name="connsiteY675" fmla="*/ 974558 h 1823987"/>
                  <a:gd name="connsiteX676" fmla="*/ 101065 w 4242337"/>
                  <a:gd name="connsiteY676" fmla="*/ 974558 h 1823987"/>
                  <a:gd name="connsiteX677" fmla="*/ 101065 w 4242337"/>
                  <a:gd name="connsiteY677" fmla="*/ 950495 h 1823987"/>
                  <a:gd name="connsiteX678" fmla="*/ 89034 w 4242337"/>
                  <a:gd name="connsiteY678" fmla="*/ 950495 h 1823987"/>
                  <a:gd name="connsiteX679" fmla="*/ 89034 w 4242337"/>
                  <a:gd name="connsiteY679" fmla="*/ 950495 h 1823987"/>
                  <a:gd name="connsiteX680" fmla="*/ 87831 w 4242337"/>
                  <a:gd name="connsiteY680" fmla="*/ 997418 h 1823987"/>
                  <a:gd name="connsiteX681" fmla="*/ 87831 w 4242337"/>
                  <a:gd name="connsiteY681" fmla="*/ 997418 h 1823987"/>
                  <a:gd name="connsiteX682" fmla="*/ 87831 w 4242337"/>
                  <a:gd name="connsiteY682" fmla="*/ 1014262 h 1823987"/>
                  <a:gd name="connsiteX683" fmla="*/ 87831 w 4242337"/>
                  <a:gd name="connsiteY683" fmla="*/ 1021481 h 1823987"/>
                  <a:gd name="connsiteX684" fmla="*/ 99862 w 4242337"/>
                  <a:gd name="connsiteY684" fmla="*/ 1021481 h 1823987"/>
                  <a:gd name="connsiteX685" fmla="*/ 101065 w 4242337"/>
                  <a:gd name="connsiteY685" fmla="*/ 997418 h 1823987"/>
                  <a:gd name="connsiteX686" fmla="*/ 87831 w 4242337"/>
                  <a:gd name="connsiteY686" fmla="*/ 997418 h 1823987"/>
                  <a:gd name="connsiteX687" fmla="*/ 87831 w 4242337"/>
                  <a:gd name="connsiteY687" fmla="*/ 997418 h 1823987"/>
                  <a:gd name="connsiteX688" fmla="*/ 86627 w 4242337"/>
                  <a:gd name="connsiteY688" fmla="*/ 1045545 h 1823987"/>
                  <a:gd name="connsiteX689" fmla="*/ 85424 w 4242337"/>
                  <a:gd name="connsiteY689" fmla="*/ 1069608 h 1823987"/>
                  <a:gd name="connsiteX690" fmla="*/ 97456 w 4242337"/>
                  <a:gd name="connsiteY690" fmla="*/ 1069608 h 1823987"/>
                  <a:gd name="connsiteX691" fmla="*/ 98659 w 4242337"/>
                  <a:gd name="connsiteY691" fmla="*/ 1045545 h 1823987"/>
                  <a:gd name="connsiteX692" fmla="*/ 86627 w 4242337"/>
                  <a:gd name="connsiteY692" fmla="*/ 1045545 h 1823987"/>
                  <a:gd name="connsiteX693" fmla="*/ 86627 w 4242337"/>
                  <a:gd name="connsiteY693" fmla="*/ 1045545 h 1823987"/>
                  <a:gd name="connsiteX694" fmla="*/ 85424 w 4242337"/>
                  <a:gd name="connsiteY694" fmla="*/ 1093671 h 1823987"/>
                  <a:gd name="connsiteX695" fmla="*/ 84221 w 4242337"/>
                  <a:gd name="connsiteY695" fmla="*/ 1117734 h 1823987"/>
                  <a:gd name="connsiteX696" fmla="*/ 96253 w 4242337"/>
                  <a:gd name="connsiteY696" fmla="*/ 1117734 h 1823987"/>
                  <a:gd name="connsiteX697" fmla="*/ 97456 w 4242337"/>
                  <a:gd name="connsiteY697" fmla="*/ 1093671 h 1823987"/>
                  <a:gd name="connsiteX698" fmla="*/ 85424 w 4242337"/>
                  <a:gd name="connsiteY698" fmla="*/ 1093671 h 1823987"/>
                  <a:gd name="connsiteX699" fmla="*/ 85424 w 4242337"/>
                  <a:gd name="connsiteY699" fmla="*/ 1093671 h 1823987"/>
                  <a:gd name="connsiteX700" fmla="*/ 83018 w 4242337"/>
                  <a:gd name="connsiteY700" fmla="*/ 1141797 h 1823987"/>
                  <a:gd name="connsiteX701" fmla="*/ 83018 w 4242337"/>
                  <a:gd name="connsiteY701" fmla="*/ 1158641 h 1823987"/>
                  <a:gd name="connsiteX702" fmla="*/ 83018 w 4242337"/>
                  <a:gd name="connsiteY702" fmla="*/ 1165860 h 1823987"/>
                  <a:gd name="connsiteX703" fmla="*/ 95050 w 4242337"/>
                  <a:gd name="connsiteY703" fmla="*/ 1165860 h 1823987"/>
                  <a:gd name="connsiteX704" fmla="*/ 96253 w 4242337"/>
                  <a:gd name="connsiteY704" fmla="*/ 1141797 h 1823987"/>
                  <a:gd name="connsiteX705" fmla="*/ 83018 w 4242337"/>
                  <a:gd name="connsiteY705" fmla="*/ 1141797 h 1823987"/>
                  <a:gd name="connsiteX706" fmla="*/ 83018 w 4242337"/>
                  <a:gd name="connsiteY706" fmla="*/ 1141797 h 1823987"/>
                  <a:gd name="connsiteX707" fmla="*/ 81815 w 4242337"/>
                  <a:gd name="connsiteY707" fmla="*/ 1189924 h 1823987"/>
                  <a:gd name="connsiteX708" fmla="*/ 80612 w 4242337"/>
                  <a:gd name="connsiteY708" fmla="*/ 1210377 h 1823987"/>
                  <a:gd name="connsiteX709" fmla="*/ 80612 w 4242337"/>
                  <a:gd name="connsiteY709" fmla="*/ 1213987 h 1823987"/>
                  <a:gd name="connsiteX710" fmla="*/ 92643 w 4242337"/>
                  <a:gd name="connsiteY710" fmla="*/ 1213987 h 1823987"/>
                  <a:gd name="connsiteX711" fmla="*/ 93846 w 4242337"/>
                  <a:gd name="connsiteY711" fmla="*/ 1189924 h 1823987"/>
                  <a:gd name="connsiteX712" fmla="*/ 81815 w 4242337"/>
                  <a:gd name="connsiteY712" fmla="*/ 1189924 h 1823987"/>
                  <a:gd name="connsiteX713" fmla="*/ 81815 w 4242337"/>
                  <a:gd name="connsiteY713" fmla="*/ 1189924 h 1823987"/>
                  <a:gd name="connsiteX714" fmla="*/ 79408 w 4242337"/>
                  <a:gd name="connsiteY714" fmla="*/ 1238050 h 1823987"/>
                  <a:gd name="connsiteX715" fmla="*/ 79408 w 4242337"/>
                  <a:gd name="connsiteY715" fmla="*/ 1248878 h 1823987"/>
                  <a:gd name="connsiteX716" fmla="*/ 79408 w 4242337"/>
                  <a:gd name="connsiteY716" fmla="*/ 1248878 h 1823987"/>
                  <a:gd name="connsiteX717" fmla="*/ 79408 w 4242337"/>
                  <a:gd name="connsiteY717" fmla="*/ 1248878 h 1823987"/>
                  <a:gd name="connsiteX718" fmla="*/ 79408 w 4242337"/>
                  <a:gd name="connsiteY718" fmla="*/ 1259707 h 1823987"/>
                  <a:gd name="connsiteX719" fmla="*/ 79408 w 4242337"/>
                  <a:gd name="connsiteY719" fmla="*/ 1259707 h 1823987"/>
                  <a:gd name="connsiteX720" fmla="*/ 79408 w 4242337"/>
                  <a:gd name="connsiteY720" fmla="*/ 1259707 h 1823987"/>
                  <a:gd name="connsiteX721" fmla="*/ 79408 w 4242337"/>
                  <a:gd name="connsiteY721" fmla="*/ 1259707 h 1823987"/>
                  <a:gd name="connsiteX722" fmla="*/ 91440 w 4242337"/>
                  <a:gd name="connsiteY722" fmla="*/ 1259707 h 1823987"/>
                  <a:gd name="connsiteX723" fmla="*/ 92643 w 4242337"/>
                  <a:gd name="connsiteY723" fmla="*/ 1235644 h 1823987"/>
                  <a:gd name="connsiteX724" fmla="*/ 79408 w 4242337"/>
                  <a:gd name="connsiteY724" fmla="*/ 1238050 h 1823987"/>
                  <a:gd name="connsiteX725" fmla="*/ 79408 w 4242337"/>
                  <a:gd name="connsiteY725" fmla="*/ 1238050 h 1823987"/>
                  <a:gd name="connsiteX726" fmla="*/ 77002 w 4242337"/>
                  <a:gd name="connsiteY726" fmla="*/ 1286176 h 1823987"/>
                  <a:gd name="connsiteX727" fmla="*/ 75799 w 4242337"/>
                  <a:gd name="connsiteY727" fmla="*/ 1304224 h 1823987"/>
                  <a:gd name="connsiteX728" fmla="*/ 75799 w 4242337"/>
                  <a:gd name="connsiteY728" fmla="*/ 1310239 h 1823987"/>
                  <a:gd name="connsiteX729" fmla="*/ 87831 w 4242337"/>
                  <a:gd name="connsiteY729" fmla="*/ 1311442 h 1823987"/>
                  <a:gd name="connsiteX730" fmla="*/ 89034 w 4242337"/>
                  <a:gd name="connsiteY730" fmla="*/ 1287379 h 1823987"/>
                  <a:gd name="connsiteX731" fmla="*/ 77002 w 4242337"/>
                  <a:gd name="connsiteY731" fmla="*/ 1286176 h 1823987"/>
                  <a:gd name="connsiteX732" fmla="*/ 77002 w 4242337"/>
                  <a:gd name="connsiteY732" fmla="*/ 1286176 h 1823987"/>
                  <a:gd name="connsiteX733" fmla="*/ 74596 w 4242337"/>
                  <a:gd name="connsiteY733" fmla="*/ 1334303 h 1823987"/>
                  <a:gd name="connsiteX734" fmla="*/ 73393 w 4242337"/>
                  <a:gd name="connsiteY734" fmla="*/ 1358366 h 1823987"/>
                  <a:gd name="connsiteX735" fmla="*/ 85424 w 4242337"/>
                  <a:gd name="connsiteY735" fmla="*/ 1359569 h 1823987"/>
                  <a:gd name="connsiteX736" fmla="*/ 86627 w 4242337"/>
                  <a:gd name="connsiteY736" fmla="*/ 1335506 h 1823987"/>
                  <a:gd name="connsiteX737" fmla="*/ 74596 w 4242337"/>
                  <a:gd name="connsiteY737" fmla="*/ 1334303 h 1823987"/>
                  <a:gd name="connsiteX738" fmla="*/ 74596 w 4242337"/>
                  <a:gd name="connsiteY738" fmla="*/ 1334303 h 1823987"/>
                  <a:gd name="connsiteX739" fmla="*/ 72190 w 4242337"/>
                  <a:gd name="connsiteY739" fmla="*/ 1382429 h 1823987"/>
                  <a:gd name="connsiteX740" fmla="*/ 70986 w 4242337"/>
                  <a:gd name="connsiteY740" fmla="*/ 1406492 h 1823987"/>
                  <a:gd name="connsiteX741" fmla="*/ 83018 w 4242337"/>
                  <a:gd name="connsiteY741" fmla="*/ 1407695 h 1823987"/>
                  <a:gd name="connsiteX742" fmla="*/ 84221 w 4242337"/>
                  <a:gd name="connsiteY742" fmla="*/ 1383632 h 1823987"/>
                  <a:gd name="connsiteX743" fmla="*/ 72190 w 4242337"/>
                  <a:gd name="connsiteY743" fmla="*/ 1382429 h 1823987"/>
                  <a:gd name="connsiteX744" fmla="*/ 72190 w 4242337"/>
                  <a:gd name="connsiteY744" fmla="*/ 1382429 h 1823987"/>
                  <a:gd name="connsiteX745" fmla="*/ 69783 w 4242337"/>
                  <a:gd name="connsiteY745" fmla="*/ 1430555 h 1823987"/>
                  <a:gd name="connsiteX746" fmla="*/ 69783 w 4242337"/>
                  <a:gd name="connsiteY746" fmla="*/ 1436571 h 1823987"/>
                  <a:gd name="connsiteX747" fmla="*/ 69783 w 4242337"/>
                  <a:gd name="connsiteY747" fmla="*/ 1436571 h 1823987"/>
                  <a:gd name="connsiteX748" fmla="*/ 69783 w 4242337"/>
                  <a:gd name="connsiteY748" fmla="*/ 1436571 h 1823987"/>
                  <a:gd name="connsiteX749" fmla="*/ 69783 w 4242337"/>
                  <a:gd name="connsiteY749" fmla="*/ 1436571 h 1823987"/>
                  <a:gd name="connsiteX750" fmla="*/ 69783 w 4242337"/>
                  <a:gd name="connsiteY750" fmla="*/ 1436571 h 1823987"/>
                  <a:gd name="connsiteX751" fmla="*/ 69783 w 4242337"/>
                  <a:gd name="connsiteY751" fmla="*/ 1437774 h 1823987"/>
                  <a:gd name="connsiteX752" fmla="*/ 69783 w 4242337"/>
                  <a:gd name="connsiteY752" fmla="*/ 1437774 h 1823987"/>
                  <a:gd name="connsiteX753" fmla="*/ 68580 w 4242337"/>
                  <a:gd name="connsiteY753" fmla="*/ 1453415 h 1823987"/>
                  <a:gd name="connsiteX754" fmla="*/ 80612 w 4242337"/>
                  <a:gd name="connsiteY754" fmla="*/ 1454618 h 1823987"/>
                  <a:gd name="connsiteX755" fmla="*/ 81815 w 4242337"/>
                  <a:gd name="connsiteY755" fmla="*/ 1430555 h 1823987"/>
                  <a:gd name="connsiteX756" fmla="*/ 69783 w 4242337"/>
                  <a:gd name="connsiteY756" fmla="*/ 1430555 h 1823987"/>
                  <a:gd name="connsiteX757" fmla="*/ 69783 w 4242337"/>
                  <a:gd name="connsiteY757" fmla="*/ 1430555 h 1823987"/>
                  <a:gd name="connsiteX758" fmla="*/ 66174 w 4242337"/>
                  <a:gd name="connsiteY758" fmla="*/ 1478682 h 1823987"/>
                  <a:gd name="connsiteX759" fmla="*/ 66174 w 4242337"/>
                  <a:gd name="connsiteY759" fmla="*/ 1478682 h 1823987"/>
                  <a:gd name="connsiteX760" fmla="*/ 66174 w 4242337"/>
                  <a:gd name="connsiteY760" fmla="*/ 1478682 h 1823987"/>
                  <a:gd name="connsiteX761" fmla="*/ 64971 w 4242337"/>
                  <a:gd name="connsiteY761" fmla="*/ 1489510 h 1823987"/>
                  <a:gd name="connsiteX762" fmla="*/ 64971 w 4242337"/>
                  <a:gd name="connsiteY762" fmla="*/ 1489510 h 1823987"/>
                  <a:gd name="connsiteX763" fmla="*/ 64971 w 4242337"/>
                  <a:gd name="connsiteY763" fmla="*/ 1489510 h 1823987"/>
                  <a:gd name="connsiteX764" fmla="*/ 63767 w 4242337"/>
                  <a:gd name="connsiteY764" fmla="*/ 1502745 h 1823987"/>
                  <a:gd name="connsiteX765" fmla="*/ 75799 w 4242337"/>
                  <a:gd name="connsiteY765" fmla="*/ 1503948 h 1823987"/>
                  <a:gd name="connsiteX766" fmla="*/ 78205 w 4242337"/>
                  <a:gd name="connsiteY766" fmla="*/ 1479885 h 1823987"/>
                  <a:gd name="connsiteX767" fmla="*/ 66174 w 4242337"/>
                  <a:gd name="connsiteY767" fmla="*/ 1478682 h 1823987"/>
                  <a:gd name="connsiteX768" fmla="*/ 66174 w 4242337"/>
                  <a:gd name="connsiteY768" fmla="*/ 1478682 h 1823987"/>
                  <a:gd name="connsiteX769" fmla="*/ 61361 w 4242337"/>
                  <a:gd name="connsiteY769" fmla="*/ 1526808 h 1823987"/>
                  <a:gd name="connsiteX770" fmla="*/ 61361 w 4242337"/>
                  <a:gd name="connsiteY770" fmla="*/ 1529214 h 1823987"/>
                  <a:gd name="connsiteX771" fmla="*/ 60158 w 4242337"/>
                  <a:gd name="connsiteY771" fmla="*/ 1536433 h 1823987"/>
                  <a:gd name="connsiteX772" fmla="*/ 60158 w 4242337"/>
                  <a:gd name="connsiteY772" fmla="*/ 1536433 h 1823987"/>
                  <a:gd name="connsiteX773" fmla="*/ 60158 w 4242337"/>
                  <a:gd name="connsiteY773" fmla="*/ 1536433 h 1823987"/>
                  <a:gd name="connsiteX774" fmla="*/ 60158 w 4242337"/>
                  <a:gd name="connsiteY774" fmla="*/ 1536433 h 1823987"/>
                  <a:gd name="connsiteX775" fmla="*/ 60158 w 4242337"/>
                  <a:gd name="connsiteY775" fmla="*/ 1536433 h 1823987"/>
                  <a:gd name="connsiteX776" fmla="*/ 58955 w 4242337"/>
                  <a:gd name="connsiteY776" fmla="*/ 1550871 h 1823987"/>
                  <a:gd name="connsiteX777" fmla="*/ 70986 w 4242337"/>
                  <a:gd name="connsiteY777" fmla="*/ 1552074 h 1823987"/>
                  <a:gd name="connsiteX778" fmla="*/ 73393 w 4242337"/>
                  <a:gd name="connsiteY778" fmla="*/ 1528011 h 1823987"/>
                  <a:gd name="connsiteX779" fmla="*/ 61361 w 4242337"/>
                  <a:gd name="connsiteY779" fmla="*/ 1526808 h 1823987"/>
                  <a:gd name="connsiteX780" fmla="*/ 61361 w 4242337"/>
                  <a:gd name="connsiteY780" fmla="*/ 1526808 h 1823987"/>
                  <a:gd name="connsiteX781" fmla="*/ 57752 w 4242337"/>
                  <a:gd name="connsiteY781" fmla="*/ 1574934 h 1823987"/>
                  <a:gd name="connsiteX782" fmla="*/ 57752 w 4242337"/>
                  <a:gd name="connsiteY782" fmla="*/ 1579747 h 1823987"/>
                  <a:gd name="connsiteX783" fmla="*/ 57752 w 4242337"/>
                  <a:gd name="connsiteY783" fmla="*/ 1579747 h 1823987"/>
                  <a:gd name="connsiteX784" fmla="*/ 57752 w 4242337"/>
                  <a:gd name="connsiteY784" fmla="*/ 1579747 h 1823987"/>
                  <a:gd name="connsiteX785" fmla="*/ 57752 w 4242337"/>
                  <a:gd name="connsiteY785" fmla="*/ 1579747 h 1823987"/>
                  <a:gd name="connsiteX786" fmla="*/ 57752 w 4242337"/>
                  <a:gd name="connsiteY786" fmla="*/ 1579747 h 1823987"/>
                  <a:gd name="connsiteX787" fmla="*/ 55345 w 4242337"/>
                  <a:gd name="connsiteY787" fmla="*/ 1598997 h 1823987"/>
                  <a:gd name="connsiteX788" fmla="*/ 67377 w 4242337"/>
                  <a:gd name="connsiteY788" fmla="*/ 1600200 h 1823987"/>
                  <a:gd name="connsiteX789" fmla="*/ 69783 w 4242337"/>
                  <a:gd name="connsiteY789" fmla="*/ 1576137 h 1823987"/>
                  <a:gd name="connsiteX790" fmla="*/ 57752 w 4242337"/>
                  <a:gd name="connsiteY790" fmla="*/ 1574934 h 1823987"/>
                  <a:gd name="connsiteX791" fmla="*/ 57752 w 4242337"/>
                  <a:gd name="connsiteY791" fmla="*/ 1574934 h 1823987"/>
                  <a:gd name="connsiteX792" fmla="*/ 51736 w 4242337"/>
                  <a:gd name="connsiteY792" fmla="*/ 1621857 h 1823987"/>
                  <a:gd name="connsiteX793" fmla="*/ 51736 w 4242337"/>
                  <a:gd name="connsiteY793" fmla="*/ 1626670 h 1823987"/>
                  <a:gd name="connsiteX794" fmla="*/ 51736 w 4242337"/>
                  <a:gd name="connsiteY794" fmla="*/ 1626670 h 1823987"/>
                  <a:gd name="connsiteX795" fmla="*/ 51736 w 4242337"/>
                  <a:gd name="connsiteY795" fmla="*/ 1626670 h 1823987"/>
                  <a:gd name="connsiteX796" fmla="*/ 49330 w 4242337"/>
                  <a:gd name="connsiteY796" fmla="*/ 1644717 h 1823987"/>
                  <a:gd name="connsiteX797" fmla="*/ 49330 w 4242337"/>
                  <a:gd name="connsiteY797" fmla="*/ 1645921 h 1823987"/>
                  <a:gd name="connsiteX798" fmla="*/ 61361 w 4242337"/>
                  <a:gd name="connsiteY798" fmla="*/ 1647124 h 1823987"/>
                  <a:gd name="connsiteX799" fmla="*/ 64971 w 4242337"/>
                  <a:gd name="connsiteY799" fmla="*/ 1623061 h 1823987"/>
                  <a:gd name="connsiteX800" fmla="*/ 51736 w 4242337"/>
                  <a:gd name="connsiteY800" fmla="*/ 1621857 h 1823987"/>
                  <a:gd name="connsiteX801" fmla="*/ 51736 w 4242337"/>
                  <a:gd name="connsiteY801" fmla="*/ 1621857 h 1823987"/>
                  <a:gd name="connsiteX802" fmla="*/ 45720 w 4242337"/>
                  <a:gd name="connsiteY802" fmla="*/ 1669984 h 1823987"/>
                  <a:gd name="connsiteX803" fmla="*/ 44517 w 4242337"/>
                  <a:gd name="connsiteY803" fmla="*/ 1675999 h 1823987"/>
                  <a:gd name="connsiteX804" fmla="*/ 42111 w 4242337"/>
                  <a:gd name="connsiteY804" fmla="*/ 1689234 h 1823987"/>
                  <a:gd name="connsiteX805" fmla="*/ 42111 w 4242337"/>
                  <a:gd name="connsiteY805" fmla="*/ 1689234 h 1823987"/>
                  <a:gd name="connsiteX806" fmla="*/ 42111 w 4242337"/>
                  <a:gd name="connsiteY806" fmla="*/ 1689234 h 1823987"/>
                  <a:gd name="connsiteX807" fmla="*/ 40907 w 4242337"/>
                  <a:gd name="connsiteY807" fmla="*/ 1692844 h 1823987"/>
                  <a:gd name="connsiteX808" fmla="*/ 52939 w 4242337"/>
                  <a:gd name="connsiteY808" fmla="*/ 1695250 h 1823987"/>
                  <a:gd name="connsiteX809" fmla="*/ 56548 w 4242337"/>
                  <a:gd name="connsiteY809" fmla="*/ 1671187 h 1823987"/>
                  <a:gd name="connsiteX810" fmla="*/ 45720 w 4242337"/>
                  <a:gd name="connsiteY810" fmla="*/ 1669984 h 1823987"/>
                  <a:gd name="connsiteX811" fmla="*/ 45720 w 4242337"/>
                  <a:gd name="connsiteY811" fmla="*/ 1669984 h 1823987"/>
                  <a:gd name="connsiteX812" fmla="*/ 37298 w 4242337"/>
                  <a:gd name="connsiteY812" fmla="*/ 1718110 h 1823987"/>
                  <a:gd name="connsiteX813" fmla="*/ 33688 w 4242337"/>
                  <a:gd name="connsiteY813" fmla="*/ 1733751 h 1823987"/>
                  <a:gd name="connsiteX814" fmla="*/ 33688 w 4242337"/>
                  <a:gd name="connsiteY814" fmla="*/ 1733751 h 1823987"/>
                  <a:gd name="connsiteX815" fmla="*/ 33688 w 4242337"/>
                  <a:gd name="connsiteY815" fmla="*/ 1733751 h 1823987"/>
                  <a:gd name="connsiteX816" fmla="*/ 32485 w 4242337"/>
                  <a:gd name="connsiteY816" fmla="*/ 1740970 h 1823987"/>
                  <a:gd name="connsiteX817" fmla="*/ 44517 w 4242337"/>
                  <a:gd name="connsiteY817" fmla="*/ 1743376 h 1823987"/>
                  <a:gd name="connsiteX818" fmla="*/ 49330 w 4242337"/>
                  <a:gd name="connsiteY818" fmla="*/ 1719313 h 1823987"/>
                  <a:gd name="connsiteX819" fmla="*/ 37298 w 4242337"/>
                  <a:gd name="connsiteY819" fmla="*/ 1718110 h 1823987"/>
                  <a:gd name="connsiteX820" fmla="*/ 37298 w 4242337"/>
                  <a:gd name="connsiteY820" fmla="*/ 1718110 h 1823987"/>
                  <a:gd name="connsiteX821" fmla="*/ 26469 w 4242337"/>
                  <a:gd name="connsiteY821" fmla="*/ 1765033 h 1823987"/>
                  <a:gd name="connsiteX822" fmla="*/ 21657 w 4242337"/>
                  <a:gd name="connsiteY822" fmla="*/ 1781877 h 1823987"/>
                  <a:gd name="connsiteX823" fmla="*/ 21657 w 4242337"/>
                  <a:gd name="connsiteY823" fmla="*/ 1781877 h 1823987"/>
                  <a:gd name="connsiteX824" fmla="*/ 21657 w 4242337"/>
                  <a:gd name="connsiteY824" fmla="*/ 1781877 h 1823987"/>
                  <a:gd name="connsiteX825" fmla="*/ 21657 w 4242337"/>
                  <a:gd name="connsiteY825" fmla="*/ 1781877 h 1823987"/>
                  <a:gd name="connsiteX826" fmla="*/ 21657 w 4242337"/>
                  <a:gd name="connsiteY826" fmla="*/ 1781877 h 1823987"/>
                  <a:gd name="connsiteX827" fmla="*/ 21657 w 4242337"/>
                  <a:gd name="connsiteY827" fmla="*/ 1781877 h 1823987"/>
                  <a:gd name="connsiteX828" fmla="*/ 21657 w 4242337"/>
                  <a:gd name="connsiteY828" fmla="*/ 1781877 h 1823987"/>
                  <a:gd name="connsiteX829" fmla="*/ 21657 w 4242337"/>
                  <a:gd name="connsiteY829" fmla="*/ 1781877 h 1823987"/>
                  <a:gd name="connsiteX830" fmla="*/ 21657 w 4242337"/>
                  <a:gd name="connsiteY830" fmla="*/ 1781877 h 1823987"/>
                  <a:gd name="connsiteX831" fmla="*/ 19251 w 4242337"/>
                  <a:gd name="connsiteY831" fmla="*/ 1787893 h 1823987"/>
                  <a:gd name="connsiteX832" fmla="*/ 30079 w 4242337"/>
                  <a:gd name="connsiteY832" fmla="*/ 1791503 h 1823987"/>
                  <a:gd name="connsiteX833" fmla="*/ 37298 w 4242337"/>
                  <a:gd name="connsiteY833" fmla="*/ 1767440 h 1823987"/>
                  <a:gd name="connsiteX834" fmla="*/ 26469 w 4242337"/>
                  <a:gd name="connsiteY834" fmla="*/ 1765033 h 1823987"/>
                  <a:gd name="connsiteX835" fmla="*/ 26469 w 4242337"/>
                  <a:gd name="connsiteY835" fmla="*/ 1765033 h 1823987"/>
                  <a:gd name="connsiteX836" fmla="*/ 10828 w 4242337"/>
                  <a:gd name="connsiteY836" fmla="*/ 1809550 h 1823987"/>
                  <a:gd name="connsiteX837" fmla="*/ 8422 w 4242337"/>
                  <a:gd name="connsiteY837" fmla="*/ 1813160 h 1823987"/>
                  <a:gd name="connsiteX838" fmla="*/ 8422 w 4242337"/>
                  <a:gd name="connsiteY838" fmla="*/ 1813160 h 1823987"/>
                  <a:gd name="connsiteX839" fmla="*/ 8422 w 4242337"/>
                  <a:gd name="connsiteY839" fmla="*/ 1813160 h 1823987"/>
                  <a:gd name="connsiteX840" fmla="*/ 8422 w 4242337"/>
                  <a:gd name="connsiteY840" fmla="*/ 1813160 h 1823987"/>
                  <a:gd name="connsiteX841" fmla="*/ 8422 w 4242337"/>
                  <a:gd name="connsiteY841" fmla="*/ 1813160 h 1823987"/>
                  <a:gd name="connsiteX842" fmla="*/ 8422 w 4242337"/>
                  <a:gd name="connsiteY842" fmla="*/ 1813160 h 1823987"/>
                  <a:gd name="connsiteX843" fmla="*/ 8422 w 4242337"/>
                  <a:gd name="connsiteY843" fmla="*/ 1813160 h 1823987"/>
                  <a:gd name="connsiteX844" fmla="*/ 8422 w 4242337"/>
                  <a:gd name="connsiteY844" fmla="*/ 1813160 h 1823987"/>
                  <a:gd name="connsiteX845" fmla="*/ 8422 w 4242337"/>
                  <a:gd name="connsiteY845" fmla="*/ 1813160 h 1823987"/>
                  <a:gd name="connsiteX846" fmla="*/ 8422 w 4242337"/>
                  <a:gd name="connsiteY846" fmla="*/ 1813160 h 1823987"/>
                  <a:gd name="connsiteX847" fmla="*/ 8422 w 4242337"/>
                  <a:gd name="connsiteY847" fmla="*/ 1813160 h 1823987"/>
                  <a:gd name="connsiteX848" fmla="*/ 8422 w 4242337"/>
                  <a:gd name="connsiteY848" fmla="*/ 1813160 h 1823987"/>
                  <a:gd name="connsiteX849" fmla="*/ 8422 w 4242337"/>
                  <a:gd name="connsiteY849" fmla="*/ 1813160 h 1823987"/>
                  <a:gd name="connsiteX850" fmla="*/ 8422 w 4242337"/>
                  <a:gd name="connsiteY850" fmla="*/ 1813160 h 1823987"/>
                  <a:gd name="connsiteX851" fmla="*/ 8422 w 4242337"/>
                  <a:gd name="connsiteY851" fmla="*/ 1813160 h 1823987"/>
                  <a:gd name="connsiteX852" fmla="*/ 8422 w 4242337"/>
                  <a:gd name="connsiteY852" fmla="*/ 1813160 h 1823987"/>
                  <a:gd name="connsiteX853" fmla="*/ 8422 w 4242337"/>
                  <a:gd name="connsiteY853" fmla="*/ 1813160 h 1823987"/>
                  <a:gd name="connsiteX854" fmla="*/ 8422 w 4242337"/>
                  <a:gd name="connsiteY854" fmla="*/ 1813160 h 1823987"/>
                  <a:gd name="connsiteX855" fmla="*/ 8422 w 4242337"/>
                  <a:gd name="connsiteY855" fmla="*/ 1813160 h 1823987"/>
                  <a:gd name="connsiteX856" fmla="*/ 8422 w 4242337"/>
                  <a:gd name="connsiteY856" fmla="*/ 1813160 h 1823987"/>
                  <a:gd name="connsiteX857" fmla="*/ 8422 w 4242337"/>
                  <a:gd name="connsiteY857" fmla="*/ 1813160 h 1823987"/>
                  <a:gd name="connsiteX858" fmla="*/ 8422 w 4242337"/>
                  <a:gd name="connsiteY858" fmla="*/ 1813160 h 1823987"/>
                  <a:gd name="connsiteX859" fmla="*/ 8422 w 4242337"/>
                  <a:gd name="connsiteY859" fmla="*/ 1813160 h 1823987"/>
                  <a:gd name="connsiteX860" fmla="*/ 8422 w 4242337"/>
                  <a:gd name="connsiteY860" fmla="*/ 1813160 h 1823987"/>
                  <a:gd name="connsiteX861" fmla="*/ 8422 w 4242337"/>
                  <a:gd name="connsiteY861" fmla="*/ 1813160 h 1823987"/>
                  <a:gd name="connsiteX862" fmla="*/ 8422 w 4242337"/>
                  <a:gd name="connsiteY862" fmla="*/ 1813160 h 1823987"/>
                  <a:gd name="connsiteX863" fmla="*/ 8422 w 4242337"/>
                  <a:gd name="connsiteY863" fmla="*/ 1813160 h 1823987"/>
                  <a:gd name="connsiteX864" fmla="*/ 8422 w 4242337"/>
                  <a:gd name="connsiteY864" fmla="*/ 1813160 h 1823987"/>
                  <a:gd name="connsiteX865" fmla="*/ 8422 w 4242337"/>
                  <a:gd name="connsiteY865" fmla="*/ 1813160 h 1823987"/>
                  <a:gd name="connsiteX866" fmla="*/ 8422 w 4242337"/>
                  <a:gd name="connsiteY866" fmla="*/ 1813160 h 1823987"/>
                  <a:gd name="connsiteX867" fmla="*/ 8422 w 4242337"/>
                  <a:gd name="connsiteY867" fmla="*/ 1813160 h 1823987"/>
                  <a:gd name="connsiteX868" fmla="*/ 8422 w 4242337"/>
                  <a:gd name="connsiteY868" fmla="*/ 1813160 h 1823987"/>
                  <a:gd name="connsiteX869" fmla="*/ 8422 w 4242337"/>
                  <a:gd name="connsiteY869" fmla="*/ 1813160 h 1823987"/>
                  <a:gd name="connsiteX870" fmla="*/ 0 w 4242337"/>
                  <a:gd name="connsiteY870" fmla="*/ 1823988 h 1823987"/>
                  <a:gd name="connsiteX871" fmla="*/ 0 w 4242337"/>
                  <a:gd name="connsiteY871" fmla="*/ 1823988 h 1823987"/>
                  <a:gd name="connsiteX872" fmla="*/ 0 w 4242337"/>
                  <a:gd name="connsiteY872" fmla="*/ 1823988 h 1823987"/>
                  <a:gd name="connsiteX873" fmla="*/ 0 w 4242337"/>
                  <a:gd name="connsiteY873" fmla="*/ 1823988 h 1823987"/>
                  <a:gd name="connsiteX874" fmla="*/ 0 w 4242337"/>
                  <a:gd name="connsiteY874" fmla="*/ 1823988 h 1823987"/>
                  <a:gd name="connsiteX875" fmla="*/ 0 w 4242337"/>
                  <a:gd name="connsiteY875" fmla="*/ 1823988 h 1823987"/>
                  <a:gd name="connsiteX876" fmla="*/ 0 w 4242337"/>
                  <a:gd name="connsiteY876" fmla="*/ 1823988 h 1823987"/>
                  <a:gd name="connsiteX877" fmla="*/ 0 w 4242337"/>
                  <a:gd name="connsiteY877" fmla="*/ 1823988 h 1823987"/>
                  <a:gd name="connsiteX878" fmla="*/ 0 w 4242337"/>
                  <a:gd name="connsiteY878" fmla="*/ 1823988 h 1823987"/>
                  <a:gd name="connsiteX879" fmla="*/ 15641 w 4242337"/>
                  <a:gd name="connsiteY879" fmla="*/ 1823988 h 1823987"/>
                  <a:gd name="connsiteX880" fmla="*/ 21657 w 4242337"/>
                  <a:gd name="connsiteY880" fmla="*/ 1814363 h 1823987"/>
                  <a:gd name="connsiteX881" fmla="*/ 10828 w 4242337"/>
                  <a:gd name="connsiteY881" fmla="*/ 1809550 h 1823987"/>
                  <a:gd name="connsiteX882" fmla="*/ 10828 w 4242337"/>
                  <a:gd name="connsiteY882" fmla="*/ 1809550 h 1823987"/>
                  <a:gd name="connsiteX883" fmla="*/ 52939 w 4242337"/>
                  <a:gd name="connsiteY883" fmla="*/ 1811956 h 1823987"/>
                  <a:gd name="connsiteX884" fmla="*/ 28876 w 4242337"/>
                  <a:gd name="connsiteY884" fmla="*/ 1811956 h 1823987"/>
                  <a:gd name="connsiteX885" fmla="*/ 28876 w 4242337"/>
                  <a:gd name="connsiteY885" fmla="*/ 1823988 h 1823987"/>
                  <a:gd name="connsiteX886" fmla="*/ 52939 w 4242337"/>
                  <a:gd name="connsiteY886" fmla="*/ 1823988 h 1823987"/>
                  <a:gd name="connsiteX887" fmla="*/ 52939 w 4242337"/>
                  <a:gd name="connsiteY887" fmla="*/ 1811956 h 1823987"/>
                  <a:gd name="connsiteX888" fmla="*/ 52939 w 4242337"/>
                  <a:gd name="connsiteY888" fmla="*/ 1811956 h 1823987"/>
                  <a:gd name="connsiteX889" fmla="*/ 101065 w 4242337"/>
                  <a:gd name="connsiteY889" fmla="*/ 1811956 h 1823987"/>
                  <a:gd name="connsiteX890" fmla="*/ 77002 w 4242337"/>
                  <a:gd name="connsiteY890" fmla="*/ 1811956 h 1823987"/>
                  <a:gd name="connsiteX891" fmla="*/ 77002 w 4242337"/>
                  <a:gd name="connsiteY891" fmla="*/ 1823988 h 1823987"/>
                  <a:gd name="connsiteX892" fmla="*/ 101065 w 4242337"/>
                  <a:gd name="connsiteY892" fmla="*/ 1823988 h 1823987"/>
                  <a:gd name="connsiteX893" fmla="*/ 101065 w 4242337"/>
                  <a:gd name="connsiteY893" fmla="*/ 1811956 h 1823987"/>
                  <a:gd name="connsiteX894" fmla="*/ 101065 w 4242337"/>
                  <a:gd name="connsiteY894" fmla="*/ 1811956 h 1823987"/>
                  <a:gd name="connsiteX895" fmla="*/ 149192 w 4242337"/>
                  <a:gd name="connsiteY895" fmla="*/ 1810753 h 1823987"/>
                  <a:gd name="connsiteX896" fmla="*/ 125128 w 4242337"/>
                  <a:gd name="connsiteY896" fmla="*/ 1810753 h 1823987"/>
                  <a:gd name="connsiteX897" fmla="*/ 125128 w 4242337"/>
                  <a:gd name="connsiteY897" fmla="*/ 1822785 h 1823987"/>
                  <a:gd name="connsiteX898" fmla="*/ 149192 w 4242337"/>
                  <a:gd name="connsiteY898" fmla="*/ 1822785 h 1823987"/>
                  <a:gd name="connsiteX899" fmla="*/ 149192 w 4242337"/>
                  <a:gd name="connsiteY899" fmla="*/ 1810753 h 1823987"/>
                  <a:gd name="connsiteX900" fmla="*/ 149192 w 4242337"/>
                  <a:gd name="connsiteY900" fmla="*/ 1810753 h 1823987"/>
                  <a:gd name="connsiteX901" fmla="*/ 197318 w 4242337"/>
                  <a:gd name="connsiteY901" fmla="*/ 1809550 h 1823987"/>
                  <a:gd name="connsiteX902" fmla="*/ 173255 w 4242337"/>
                  <a:gd name="connsiteY902" fmla="*/ 1809550 h 1823987"/>
                  <a:gd name="connsiteX903" fmla="*/ 173255 w 4242337"/>
                  <a:gd name="connsiteY903" fmla="*/ 1821582 h 1823987"/>
                  <a:gd name="connsiteX904" fmla="*/ 197318 w 4242337"/>
                  <a:gd name="connsiteY904" fmla="*/ 1821582 h 1823987"/>
                  <a:gd name="connsiteX905" fmla="*/ 197318 w 4242337"/>
                  <a:gd name="connsiteY905" fmla="*/ 1809550 h 1823987"/>
                  <a:gd name="connsiteX906" fmla="*/ 197318 w 4242337"/>
                  <a:gd name="connsiteY906" fmla="*/ 1809550 h 1823987"/>
                  <a:gd name="connsiteX907" fmla="*/ 245444 w 4242337"/>
                  <a:gd name="connsiteY907" fmla="*/ 1809550 h 1823987"/>
                  <a:gd name="connsiteX908" fmla="*/ 221381 w 4242337"/>
                  <a:gd name="connsiteY908" fmla="*/ 1809550 h 1823987"/>
                  <a:gd name="connsiteX909" fmla="*/ 221381 w 4242337"/>
                  <a:gd name="connsiteY909" fmla="*/ 1821582 h 1823987"/>
                  <a:gd name="connsiteX910" fmla="*/ 245444 w 4242337"/>
                  <a:gd name="connsiteY910" fmla="*/ 1821582 h 1823987"/>
                  <a:gd name="connsiteX911" fmla="*/ 245444 w 4242337"/>
                  <a:gd name="connsiteY911" fmla="*/ 1809550 h 1823987"/>
                  <a:gd name="connsiteX912" fmla="*/ 245444 w 4242337"/>
                  <a:gd name="connsiteY912" fmla="*/ 1809550 h 1823987"/>
                  <a:gd name="connsiteX913" fmla="*/ 293571 w 4242337"/>
                  <a:gd name="connsiteY913" fmla="*/ 1808347 h 1823987"/>
                  <a:gd name="connsiteX914" fmla="*/ 269508 w 4242337"/>
                  <a:gd name="connsiteY914" fmla="*/ 1808347 h 1823987"/>
                  <a:gd name="connsiteX915" fmla="*/ 269508 w 4242337"/>
                  <a:gd name="connsiteY915" fmla="*/ 1820378 h 1823987"/>
                  <a:gd name="connsiteX916" fmla="*/ 293571 w 4242337"/>
                  <a:gd name="connsiteY916" fmla="*/ 1820378 h 1823987"/>
                  <a:gd name="connsiteX917" fmla="*/ 293571 w 4242337"/>
                  <a:gd name="connsiteY917" fmla="*/ 1808347 h 1823987"/>
                  <a:gd name="connsiteX918" fmla="*/ 293571 w 4242337"/>
                  <a:gd name="connsiteY918" fmla="*/ 1808347 h 1823987"/>
                  <a:gd name="connsiteX919" fmla="*/ 341697 w 4242337"/>
                  <a:gd name="connsiteY919" fmla="*/ 1807144 h 1823987"/>
                  <a:gd name="connsiteX920" fmla="*/ 317634 w 4242337"/>
                  <a:gd name="connsiteY920" fmla="*/ 1807144 h 1823987"/>
                  <a:gd name="connsiteX921" fmla="*/ 317634 w 4242337"/>
                  <a:gd name="connsiteY921" fmla="*/ 1819175 h 1823987"/>
                  <a:gd name="connsiteX922" fmla="*/ 341697 w 4242337"/>
                  <a:gd name="connsiteY922" fmla="*/ 1819175 h 1823987"/>
                  <a:gd name="connsiteX923" fmla="*/ 341697 w 4242337"/>
                  <a:gd name="connsiteY923" fmla="*/ 1807144 h 1823987"/>
                  <a:gd name="connsiteX924" fmla="*/ 341697 w 4242337"/>
                  <a:gd name="connsiteY924" fmla="*/ 1807144 h 1823987"/>
                  <a:gd name="connsiteX925" fmla="*/ 389823 w 4242337"/>
                  <a:gd name="connsiteY925" fmla="*/ 1807144 h 1823987"/>
                  <a:gd name="connsiteX926" fmla="*/ 365760 w 4242337"/>
                  <a:gd name="connsiteY926" fmla="*/ 1807144 h 1823987"/>
                  <a:gd name="connsiteX927" fmla="*/ 365760 w 4242337"/>
                  <a:gd name="connsiteY927" fmla="*/ 1819175 h 1823987"/>
                  <a:gd name="connsiteX928" fmla="*/ 365760 w 4242337"/>
                  <a:gd name="connsiteY928" fmla="*/ 1819175 h 1823987"/>
                  <a:gd name="connsiteX929" fmla="*/ 365760 w 4242337"/>
                  <a:gd name="connsiteY929" fmla="*/ 1819175 h 1823987"/>
                  <a:gd name="connsiteX930" fmla="*/ 365760 w 4242337"/>
                  <a:gd name="connsiteY930" fmla="*/ 1819175 h 1823987"/>
                  <a:gd name="connsiteX931" fmla="*/ 365760 w 4242337"/>
                  <a:gd name="connsiteY931" fmla="*/ 1819175 h 1823987"/>
                  <a:gd name="connsiteX932" fmla="*/ 365760 w 4242337"/>
                  <a:gd name="connsiteY932" fmla="*/ 1819175 h 1823987"/>
                  <a:gd name="connsiteX933" fmla="*/ 365760 w 4242337"/>
                  <a:gd name="connsiteY933" fmla="*/ 1819175 h 1823987"/>
                  <a:gd name="connsiteX934" fmla="*/ 365760 w 4242337"/>
                  <a:gd name="connsiteY934" fmla="*/ 1819175 h 1823987"/>
                  <a:gd name="connsiteX935" fmla="*/ 365760 w 4242337"/>
                  <a:gd name="connsiteY935" fmla="*/ 1819175 h 1823987"/>
                  <a:gd name="connsiteX936" fmla="*/ 365760 w 4242337"/>
                  <a:gd name="connsiteY936" fmla="*/ 1819175 h 1823987"/>
                  <a:gd name="connsiteX937" fmla="*/ 365760 w 4242337"/>
                  <a:gd name="connsiteY937" fmla="*/ 1819175 h 1823987"/>
                  <a:gd name="connsiteX938" fmla="*/ 365760 w 4242337"/>
                  <a:gd name="connsiteY938" fmla="*/ 1819175 h 1823987"/>
                  <a:gd name="connsiteX939" fmla="*/ 365760 w 4242337"/>
                  <a:gd name="connsiteY939" fmla="*/ 1819175 h 1823987"/>
                  <a:gd name="connsiteX940" fmla="*/ 365760 w 4242337"/>
                  <a:gd name="connsiteY940" fmla="*/ 1819175 h 1823987"/>
                  <a:gd name="connsiteX941" fmla="*/ 365760 w 4242337"/>
                  <a:gd name="connsiteY941" fmla="*/ 1819175 h 1823987"/>
                  <a:gd name="connsiteX942" fmla="*/ 365760 w 4242337"/>
                  <a:gd name="connsiteY942" fmla="*/ 1819175 h 1823987"/>
                  <a:gd name="connsiteX943" fmla="*/ 365760 w 4242337"/>
                  <a:gd name="connsiteY943" fmla="*/ 1819175 h 1823987"/>
                  <a:gd name="connsiteX944" fmla="*/ 365760 w 4242337"/>
                  <a:gd name="connsiteY944" fmla="*/ 1819175 h 1823987"/>
                  <a:gd name="connsiteX945" fmla="*/ 365760 w 4242337"/>
                  <a:gd name="connsiteY945" fmla="*/ 1819175 h 1823987"/>
                  <a:gd name="connsiteX946" fmla="*/ 365760 w 4242337"/>
                  <a:gd name="connsiteY946" fmla="*/ 1819175 h 1823987"/>
                  <a:gd name="connsiteX947" fmla="*/ 365760 w 4242337"/>
                  <a:gd name="connsiteY947" fmla="*/ 1819175 h 1823987"/>
                  <a:gd name="connsiteX948" fmla="*/ 365760 w 4242337"/>
                  <a:gd name="connsiteY948" fmla="*/ 1819175 h 1823987"/>
                  <a:gd name="connsiteX949" fmla="*/ 365760 w 4242337"/>
                  <a:gd name="connsiteY949" fmla="*/ 1819175 h 1823987"/>
                  <a:gd name="connsiteX950" fmla="*/ 365760 w 4242337"/>
                  <a:gd name="connsiteY950" fmla="*/ 1819175 h 1823987"/>
                  <a:gd name="connsiteX951" fmla="*/ 365760 w 4242337"/>
                  <a:gd name="connsiteY951" fmla="*/ 1819175 h 1823987"/>
                  <a:gd name="connsiteX952" fmla="*/ 365760 w 4242337"/>
                  <a:gd name="connsiteY952" fmla="*/ 1819175 h 1823987"/>
                  <a:gd name="connsiteX953" fmla="*/ 365760 w 4242337"/>
                  <a:gd name="connsiteY953" fmla="*/ 1819175 h 1823987"/>
                  <a:gd name="connsiteX954" fmla="*/ 365760 w 4242337"/>
                  <a:gd name="connsiteY954" fmla="*/ 1819175 h 1823987"/>
                  <a:gd name="connsiteX955" fmla="*/ 365760 w 4242337"/>
                  <a:gd name="connsiteY955" fmla="*/ 1819175 h 1823987"/>
                  <a:gd name="connsiteX956" fmla="*/ 365760 w 4242337"/>
                  <a:gd name="connsiteY956" fmla="*/ 1819175 h 1823987"/>
                  <a:gd name="connsiteX957" fmla="*/ 365760 w 4242337"/>
                  <a:gd name="connsiteY957" fmla="*/ 1819175 h 1823987"/>
                  <a:gd name="connsiteX958" fmla="*/ 365760 w 4242337"/>
                  <a:gd name="connsiteY958" fmla="*/ 1819175 h 1823987"/>
                  <a:gd name="connsiteX959" fmla="*/ 365760 w 4242337"/>
                  <a:gd name="connsiteY959" fmla="*/ 1819175 h 1823987"/>
                  <a:gd name="connsiteX960" fmla="*/ 365760 w 4242337"/>
                  <a:gd name="connsiteY960" fmla="*/ 1819175 h 1823987"/>
                  <a:gd name="connsiteX961" fmla="*/ 365760 w 4242337"/>
                  <a:gd name="connsiteY961" fmla="*/ 1819175 h 1823987"/>
                  <a:gd name="connsiteX962" fmla="*/ 365760 w 4242337"/>
                  <a:gd name="connsiteY962" fmla="*/ 1819175 h 1823987"/>
                  <a:gd name="connsiteX963" fmla="*/ 365760 w 4242337"/>
                  <a:gd name="connsiteY963" fmla="*/ 1819175 h 1823987"/>
                  <a:gd name="connsiteX964" fmla="*/ 365760 w 4242337"/>
                  <a:gd name="connsiteY964" fmla="*/ 1819175 h 1823987"/>
                  <a:gd name="connsiteX965" fmla="*/ 365760 w 4242337"/>
                  <a:gd name="connsiteY965" fmla="*/ 1819175 h 1823987"/>
                  <a:gd name="connsiteX966" fmla="*/ 365760 w 4242337"/>
                  <a:gd name="connsiteY966" fmla="*/ 1819175 h 1823987"/>
                  <a:gd name="connsiteX967" fmla="*/ 388620 w 4242337"/>
                  <a:gd name="connsiteY967" fmla="*/ 1819175 h 1823987"/>
                  <a:gd name="connsiteX968" fmla="*/ 389823 w 4242337"/>
                  <a:gd name="connsiteY968" fmla="*/ 1807144 h 1823987"/>
                  <a:gd name="connsiteX969" fmla="*/ 389823 w 4242337"/>
                  <a:gd name="connsiteY969" fmla="*/ 1807144 h 1823987"/>
                  <a:gd name="connsiteX970" fmla="*/ 437950 w 4242337"/>
                  <a:gd name="connsiteY970" fmla="*/ 1805941 h 1823987"/>
                  <a:gd name="connsiteX971" fmla="*/ 413887 w 4242337"/>
                  <a:gd name="connsiteY971" fmla="*/ 1805941 h 1823987"/>
                  <a:gd name="connsiteX972" fmla="*/ 413887 w 4242337"/>
                  <a:gd name="connsiteY972" fmla="*/ 1817972 h 1823987"/>
                  <a:gd name="connsiteX973" fmla="*/ 429528 w 4242337"/>
                  <a:gd name="connsiteY973" fmla="*/ 1817972 h 1823987"/>
                  <a:gd name="connsiteX974" fmla="*/ 437950 w 4242337"/>
                  <a:gd name="connsiteY974" fmla="*/ 1817972 h 1823987"/>
                  <a:gd name="connsiteX975" fmla="*/ 437950 w 4242337"/>
                  <a:gd name="connsiteY975" fmla="*/ 1805941 h 1823987"/>
                  <a:gd name="connsiteX976" fmla="*/ 437950 w 4242337"/>
                  <a:gd name="connsiteY976" fmla="*/ 1805941 h 1823987"/>
                  <a:gd name="connsiteX977" fmla="*/ 486076 w 4242337"/>
                  <a:gd name="connsiteY977" fmla="*/ 1804737 h 1823987"/>
                  <a:gd name="connsiteX978" fmla="*/ 462013 w 4242337"/>
                  <a:gd name="connsiteY978" fmla="*/ 1804737 h 1823987"/>
                  <a:gd name="connsiteX979" fmla="*/ 462013 w 4242337"/>
                  <a:gd name="connsiteY979" fmla="*/ 1816769 h 1823987"/>
                  <a:gd name="connsiteX980" fmla="*/ 465622 w 4242337"/>
                  <a:gd name="connsiteY980" fmla="*/ 1816769 h 1823987"/>
                  <a:gd name="connsiteX981" fmla="*/ 465622 w 4242337"/>
                  <a:gd name="connsiteY981" fmla="*/ 1816769 h 1823987"/>
                  <a:gd name="connsiteX982" fmla="*/ 465622 w 4242337"/>
                  <a:gd name="connsiteY982" fmla="*/ 1816769 h 1823987"/>
                  <a:gd name="connsiteX983" fmla="*/ 465622 w 4242337"/>
                  <a:gd name="connsiteY983" fmla="*/ 1816769 h 1823987"/>
                  <a:gd name="connsiteX984" fmla="*/ 465622 w 4242337"/>
                  <a:gd name="connsiteY984" fmla="*/ 1816769 h 1823987"/>
                  <a:gd name="connsiteX985" fmla="*/ 465622 w 4242337"/>
                  <a:gd name="connsiteY985" fmla="*/ 1816769 h 1823987"/>
                  <a:gd name="connsiteX986" fmla="*/ 465622 w 4242337"/>
                  <a:gd name="connsiteY986" fmla="*/ 1816769 h 1823987"/>
                  <a:gd name="connsiteX987" fmla="*/ 465622 w 4242337"/>
                  <a:gd name="connsiteY987" fmla="*/ 1816769 h 1823987"/>
                  <a:gd name="connsiteX988" fmla="*/ 465622 w 4242337"/>
                  <a:gd name="connsiteY988" fmla="*/ 1816769 h 1823987"/>
                  <a:gd name="connsiteX989" fmla="*/ 484873 w 4242337"/>
                  <a:gd name="connsiteY989" fmla="*/ 1816769 h 1823987"/>
                  <a:gd name="connsiteX990" fmla="*/ 486076 w 4242337"/>
                  <a:gd name="connsiteY990" fmla="*/ 1804737 h 1823987"/>
                  <a:gd name="connsiteX991" fmla="*/ 486076 w 4242337"/>
                  <a:gd name="connsiteY991" fmla="*/ 1804737 h 1823987"/>
                  <a:gd name="connsiteX992" fmla="*/ 534202 w 4242337"/>
                  <a:gd name="connsiteY992" fmla="*/ 1804737 h 1823987"/>
                  <a:gd name="connsiteX993" fmla="*/ 510139 w 4242337"/>
                  <a:gd name="connsiteY993" fmla="*/ 1804737 h 1823987"/>
                  <a:gd name="connsiteX994" fmla="*/ 510139 w 4242337"/>
                  <a:gd name="connsiteY994" fmla="*/ 1816769 h 1823987"/>
                  <a:gd name="connsiteX995" fmla="*/ 523374 w 4242337"/>
                  <a:gd name="connsiteY995" fmla="*/ 1816769 h 1823987"/>
                  <a:gd name="connsiteX996" fmla="*/ 523374 w 4242337"/>
                  <a:gd name="connsiteY996" fmla="*/ 1816769 h 1823987"/>
                  <a:gd name="connsiteX997" fmla="*/ 523374 w 4242337"/>
                  <a:gd name="connsiteY997" fmla="*/ 1816769 h 1823987"/>
                  <a:gd name="connsiteX998" fmla="*/ 534202 w 4242337"/>
                  <a:gd name="connsiteY998" fmla="*/ 1816769 h 1823987"/>
                  <a:gd name="connsiteX999" fmla="*/ 534202 w 4242337"/>
                  <a:gd name="connsiteY999" fmla="*/ 1804737 h 1823987"/>
                  <a:gd name="connsiteX1000" fmla="*/ 534202 w 4242337"/>
                  <a:gd name="connsiteY1000" fmla="*/ 1804737 h 1823987"/>
                  <a:gd name="connsiteX1001" fmla="*/ 582329 w 4242337"/>
                  <a:gd name="connsiteY1001" fmla="*/ 1803534 h 1823987"/>
                  <a:gd name="connsiteX1002" fmla="*/ 558266 w 4242337"/>
                  <a:gd name="connsiteY1002" fmla="*/ 1803534 h 1823987"/>
                  <a:gd name="connsiteX1003" fmla="*/ 558266 w 4242337"/>
                  <a:gd name="connsiteY1003" fmla="*/ 1815566 h 1823987"/>
                  <a:gd name="connsiteX1004" fmla="*/ 566688 w 4242337"/>
                  <a:gd name="connsiteY1004" fmla="*/ 1815566 h 1823987"/>
                  <a:gd name="connsiteX1005" fmla="*/ 566688 w 4242337"/>
                  <a:gd name="connsiteY1005" fmla="*/ 1815566 h 1823987"/>
                  <a:gd name="connsiteX1006" fmla="*/ 566688 w 4242337"/>
                  <a:gd name="connsiteY1006" fmla="*/ 1815566 h 1823987"/>
                  <a:gd name="connsiteX1007" fmla="*/ 566688 w 4242337"/>
                  <a:gd name="connsiteY1007" fmla="*/ 1815566 h 1823987"/>
                  <a:gd name="connsiteX1008" fmla="*/ 566688 w 4242337"/>
                  <a:gd name="connsiteY1008" fmla="*/ 1815566 h 1823987"/>
                  <a:gd name="connsiteX1009" fmla="*/ 566688 w 4242337"/>
                  <a:gd name="connsiteY1009" fmla="*/ 1815566 h 1823987"/>
                  <a:gd name="connsiteX1010" fmla="*/ 566688 w 4242337"/>
                  <a:gd name="connsiteY1010" fmla="*/ 1815566 h 1823987"/>
                  <a:gd name="connsiteX1011" fmla="*/ 566688 w 4242337"/>
                  <a:gd name="connsiteY1011" fmla="*/ 1815566 h 1823987"/>
                  <a:gd name="connsiteX1012" fmla="*/ 566688 w 4242337"/>
                  <a:gd name="connsiteY1012" fmla="*/ 1815566 h 1823987"/>
                  <a:gd name="connsiteX1013" fmla="*/ 566688 w 4242337"/>
                  <a:gd name="connsiteY1013" fmla="*/ 1815566 h 1823987"/>
                  <a:gd name="connsiteX1014" fmla="*/ 566688 w 4242337"/>
                  <a:gd name="connsiteY1014" fmla="*/ 1815566 h 1823987"/>
                  <a:gd name="connsiteX1015" fmla="*/ 566688 w 4242337"/>
                  <a:gd name="connsiteY1015" fmla="*/ 1815566 h 1823987"/>
                  <a:gd name="connsiteX1016" fmla="*/ 566688 w 4242337"/>
                  <a:gd name="connsiteY1016" fmla="*/ 1815566 h 1823987"/>
                  <a:gd name="connsiteX1017" fmla="*/ 566688 w 4242337"/>
                  <a:gd name="connsiteY1017" fmla="*/ 1815566 h 1823987"/>
                  <a:gd name="connsiteX1018" fmla="*/ 566688 w 4242337"/>
                  <a:gd name="connsiteY1018" fmla="*/ 1815566 h 1823987"/>
                  <a:gd name="connsiteX1019" fmla="*/ 581126 w 4242337"/>
                  <a:gd name="connsiteY1019" fmla="*/ 1815566 h 1823987"/>
                  <a:gd name="connsiteX1020" fmla="*/ 582329 w 4242337"/>
                  <a:gd name="connsiteY1020" fmla="*/ 1803534 h 1823987"/>
                  <a:gd name="connsiteX1021" fmla="*/ 582329 w 4242337"/>
                  <a:gd name="connsiteY1021" fmla="*/ 1803534 h 1823987"/>
                  <a:gd name="connsiteX1022" fmla="*/ 630455 w 4242337"/>
                  <a:gd name="connsiteY1022" fmla="*/ 1802331 h 1823987"/>
                  <a:gd name="connsiteX1023" fmla="*/ 606392 w 4242337"/>
                  <a:gd name="connsiteY1023" fmla="*/ 1802331 h 1823987"/>
                  <a:gd name="connsiteX1024" fmla="*/ 606392 w 4242337"/>
                  <a:gd name="connsiteY1024" fmla="*/ 1814363 h 1823987"/>
                  <a:gd name="connsiteX1025" fmla="*/ 618424 w 4242337"/>
                  <a:gd name="connsiteY1025" fmla="*/ 1814363 h 1823987"/>
                  <a:gd name="connsiteX1026" fmla="*/ 630455 w 4242337"/>
                  <a:gd name="connsiteY1026" fmla="*/ 1814363 h 1823987"/>
                  <a:gd name="connsiteX1027" fmla="*/ 630455 w 4242337"/>
                  <a:gd name="connsiteY1027" fmla="*/ 1802331 h 1823987"/>
                  <a:gd name="connsiteX1028" fmla="*/ 630455 w 4242337"/>
                  <a:gd name="connsiteY1028" fmla="*/ 1802331 h 1823987"/>
                  <a:gd name="connsiteX1029" fmla="*/ 678582 w 4242337"/>
                  <a:gd name="connsiteY1029" fmla="*/ 1802331 h 1823987"/>
                  <a:gd name="connsiteX1030" fmla="*/ 654518 w 4242337"/>
                  <a:gd name="connsiteY1030" fmla="*/ 1802331 h 1823987"/>
                  <a:gd name="connsiteX1031" fmla="*/ 654518 w 4242337"/>
                  <a:gd name="connsiteY1031" fmla="*/ 1814363 h 1823987"/>
                  <a:gd name="connsiteX1032" fmla="*/ 667753 w 4242337"/>
                  <a:gd name="connsiteY1032" fmla="*/ 1814363 h 1823987"/>
                  <a:gd name="connsiteX1033" fmla="*/ 667753 w 4242337"/>
                  <a:gd name="connsiteY1033" fmla="*/ 1814363 h 1823987"/>
                  <a:gd name="connsiteX1034" fmla="*/ 667753 w 4242337"/>
                  <a:gd name="connsiteY1034" fmla="*/ 1814363 h 1823987"/>
                  <a:gd name="connsiteX1035" fmla="*/ 678582 w 4242337"/>
                  <a:gd name="connsiteY1035" fmla="*/ 1814363 h 1823987"/>
                  <a:gd name="connsiteX1036" fmla="*/ 678582 w 4242337"/>
                  <a:gd name="connsiteY1036" fmla="*/ 1802331 h 1823987"/>
                  <a:gd name="connsiteX1037" fmla="*/ 678582 w 4242337"/>
                  <a:gd name="connsiteY1037" fmla="*/ 1802331 h 1823987"/>
                  <a:gd name="connsiteX1038" fmla="*/ 726708 w 4242337"/>
                  <a:gd name="connsiteY1038" fmla="*/ 1801128 h 1823987"/>
                  <a:gd name="connsiteX1039" fmla="*/ 702645 w 4242337"/>
                  <a:gd name="connsiteY1039" fmla="*/ 1801128 h 1823987"/>
                  <a:gd name="connsiteX1040" fmla="*/ 702645 w 4242337"/>
                  <a:gd name="connsiteY1040" fmla="*/ 1813160 h 1823987"/>
                  <a:gd name="connsiteX1041" fmla="*/ 713473 w 4242337"/>
                  <a:gd name="connsiteY1041" fmla="*/ 1813160 h 1823987"/>
                  <a:gd name="connsiteX1042" fmla="*/ 713473 w 4242337"/>
                  <a:gd name="connsiteY1042" fmla="*/ 1813160 h 1823987"/>
                  <a:gd name="connsiteX1043" fmla="*/ 713473 w 4242337"/>
                  <a:gd name="connsiteY1043" fmla="*/ 1813160 h 1823987"/>
                  <a:gd name="connsiteX1044" fmla="*/ 726708 w 4242337"/>
                  <a:gd name="connsiteY1044" fmla="*/ 1813160 h 1823987"/>
                  <a:gd name="connsiteX1045" fmla="*/ 726708 w 4242337"/>
                  <a:gd name="connsiteY1045" fmla="*/ 1801128 h 1823987"/>
                  <a:gd name="connsiteX1046" fmla="*/ 726708 w 4242337"/>
                  <a:gd name="connsiteY1046" fmla="*/ 1801128 h 1823987"/>
                  <a:gd name="connsiteX1047" fmla="*/ 774834 w 4242337"/>
                  <a:gd name="connsiteY1047" fmla="*/ 1799925 h 1823987"/>
                  <a:gd name="connsiteX1048" fmla="*/ 750771 w 4242337"/>
                  <a:gd name="connsiteY1048" fmla="*/ 1799925 h 1823987"/>
                  <a:gd name="connsiteX1049" fmla="*/ 750771 w 4242337"/>
                  <a:gd name="connsiteY1049" fmla="*/ 1811956 h 1823987"/>
                  <a:gd name="connsiteX1050" fmla="*/ 768818 w 4242337"/>
                  <a:gd name="connsiteY1050" fmla="*/ 1811956 h 1823987"/>
                  <a:gd name="connsiteX1051" fmla="*/ 768818 w 4242337"/>
                  <a:gd name="connsiteY1051" fmla="*/ 1811956 h 1823987"/>
                  <a:gd name="connsiteX1052" fmla="*/ 768818 w 4242337"/>
                  <a:gd name="connsiteY1052" fmla="*/ 1811956 h 1823987"/>
                  <a:gd name="connsiteX1053" fmla="*/ 768818 w 4242337"/>
                  <a:gd name="connsiteY1053" fmla="*/ 1811956 h 1823987"/>
                  <a:gd name="connsiteX1054" fmla="*/ 768818 w 4242337"/>
                  <a:gd name="connsiteY1054" fmla="*/ 1811956 h 1823987"/>
                  <a:gd name="connsiteX1055" fmla="*/ 768818 w 4242337"/>
                  <a:gd name="connsiteY1055" fmla="*/ 1811956 h 1823987"/>
                  <a:gd name="connsiteX1056" fmla="*/ 768818 w 4242337"/>
                  <a:gd name="connsiteY1056" fmla="*/ 1811956 h 1823987"/>
                  <a:gd name="connsiteX1057" fmla="*/ 768818 w 4242337"/>
                  <a:gd name="connsiteY1057" fmla="*/ 1811956 h 1823987"/>
                  <a:gd name="connsiteX1058" fmla="*/ 768818 w 4242337"/>
                  <a:gd name="connsiteY1058" fmla="*/ 1811956 h 1823987"/>
                  <a:gd name="connsiteX1059" fmla="*/ 768818 w 4242337"/>
                  <a:gd name="connsiteY1059" fmla="*/ 1811956 h 1823987"/>
                  <a:gd name="connsiteX1060" fmla="*/ 768818 w 4242337"/>
                  <a:gd name="connsiteY1060" fmla="*/ 1811956 h 1823987"/>
                  <a:gd name="connsiteX1061" fmla="*/ 774834 w 4242337"/>
                  <a:gd name="connsiteY1061" fmla="*/ 1811956 h 1823987"/>
                  <a:gd name="connsiteX1062" fmla="*/ 774834 w 4242337"/>
                  <a:gd name="connsiteY1062" fmla="*/ 1799925 h 1823987"/>
                  <a:gd name="connsiteX1063" fmla="*/ 774834 w 4242337"/>
                  <a:gd name="connsiteY1063" fmla="*/ 1799925 h 1823987"/>
                  <a:gd name="connsiteX1064" fmla="*/ 822961 w 4242337"/>
                  <a:gd name="connsiteY1064" fmla="*/ 1799925 h 1823987"/>
                  <a:gd name="connsiteX1065" fmla="*/ 798897 w 4242337"/>
                  <a:gd name="connsiteY1065" fmla="*/ 1799925 h 1823987"/>
                  <a:gd name="connsiteX1066" fmla="*/ 798897 w 4242337"/>
                  <a:gd name="connsiteY1066" fmla="*/ 1811956 h 1823987"/>
                  <a:gd name="connsiteX1067" fmla="*/ 808523 w 4242337"/>
                  <a:gd name="connsiteY1067" fmla="*/ 1811956 h 1823987"/>
                  <a:gd name="connsiteX1068" fmla="*/ 822961 w 4242337"/>
                  <a:gd name="connsiteY1068" fmla="*/ 1811956 h 1823987"/>
                  <a:gd name="connsiteX1069" fmla="*/ 822961 w 4242337"/>
                  <a:gd name="connsiteY1069" fmla="*/ 1799925 h 1823987"/>
                  <a:gd name="connsiteX1070" fmla="*/ 822961 w 4242337"/>
                  <a:gd name="connsiteY1070" fmla="*/ 1799925 h 1823987"/>
                  <a:gd name="connsiteX1071" fmla="*/ 871087 w 4242337"/>
                  <a:gd name="connsiteY1071" fmla="*/ 1798722 h 1823987"/>
                  <a:gd name="connsiteX1072" fmla="*/ 847024 w 4242337"/>
                  <a:gd name="connsiteY1072" fmla="*/ 1798722 h 1823987"/>
                  <a:gd name="connsiteX1073" fmla="*/ 847024 w 4242337"/>
                  <a:gd name="connsiteY1073" fmla="*/ 1810753 h 1823987"/>
                  <a:gd name="connsiteX1074" fmla="*/ 869884 w 4242337"/>
                  <a:gd name="connsiteY1074" fmla="*/ 1810753 h 1823987"/>
                  <a:gd name="connsiteX1075" fmla="*/ 869884 w 4242337"/>
                  <a:gd name="connsiteY1075" fmla="*/ 1810753 h 1823987"/>
                  <a:gd name="connsiteX1076" fmla="*/ 869884 w 4242337"/>
                  <a:gd name="connsiteY1076" fmla="*/ 1810753 h 1823987"/>
                  <a:gd name="connsiteX1077" fmla="*/ 869884 w 4242337"/>
                  <a:gd name="connsiteY1077" fmla="*/ 1810753 h 1823987"/>
                  <a:gd name="connsiteX1078" fmla="*/ 869884 w 4242337"/>
                  <a:gd name="connsiteY1078" fmla="*/ 1810753 h 1823987"/>
                  <a:gd name="connsiteX1079" fmla="*/ 869884 w 4242337"/>
                  <a:gd name="connsiteY1079" fmla="*/ 1810753 h 1823987"/>
                  <a:gd name="connsiteX1080" fmla="*/ 869884 w 4242337"/>
                  <a:gd name="connsiteY1080" fmla="*/ 1810753 h 1823987"/>
                  <a:gd name="connsiteX1081" fmla="*/ 869884 w 4242337"/>
                  <a:gd name="connsiteY1081" fmla="*/ 1810753 h 1823987"/>
                  <a:gd name="connsiteX1082" fmla="*/ 869884 w 4242337"/>
                  <a:gd name="connsiteY1082" fmla="*/ 1810753 h 1823987"/>
                  <a:gd name="connsiteX1083" fmla="*/ 869884 w 4242337"/>
                  <a:gd name="connsiteY1083" fmla="*/ 1810753 h 1823987"/>
                  <a:gd name="connsiteX1084" fmla="*/ 869884 w 4242337"/>
                  <a:gd name="connsiteY1084" fmla="*/ 1810753 h 1823987"/>
                  <a:gd name="connsiteX1085" fmla="*/ 869884 w 4242337"/>
                  <a:gd name="connsiteY1085" fmla="*/ 1810753 h 1823987"/>
                  <a:gd name="connsiteX1086" fmla="*/ 869884 w 4242337"/>
                  <a:gd name="connsiteY1086" fmla="*/ 1810753 h 1823987"/>
                  <a:gd name="connsiteX1087" fmla="*/ 869884 w 4242337"/>
                  <a:gd name="connsiteY1087" fmla="*/ 1810753 h 1823987"/>
                  <a:gd name="connsiteX1088" fmla="*/ 869884 w 4242337"/>
                  <a:gd name="connsiteY1088" fmla="*/ 1810753 h 1823987"/>
                  <a:gd name="connsiteX1089" fmla="*/ 869884 w 4242337"/>
                  <a:gd name="connsiteY1089" fmla="*/ 1810753 h 1823987"/>
                  <a:gd name="connsiteX1090" fmla="*/ 871087 w 4242337"/>
                  <a:gd name="connsiteY1090" fmla="*/ 1798722 h 1823987"/>
                  <a:gd name="connsiteX1091" fmla="*/ 871087 w 4242337"/>
                  <a:gd name="connsiteY1091" fmla="*/ 1798722 h 1823987"/>
                  <a:gd name="connsiteX1092" fmla="*/ 919213 w 4242337"/>
                  <a:gd name="connsiteY1092" fmla="*/ 1797519 h 1823987"/>
                  <a:gd name="connsiteX1093" fmla="*/ 895150 w 4242337"/>
                  <a:gd name="connsiteY1093" fmla="*/ 1797519 h 1823987"/>
                  <a:gd name="connsiteX1094" fmla="*/ 895150 w 4242337"/>
                  <a:gd name="connsiteY1094" fmla="*/ 1809550 h 1823987"/>
                  <a:gd name="connsiteX1095" fmla="*/ 919213 w 4242337"/>
                  <a:gd name="connsiteY1095" fmla="*/ 1809550 h 1823987"/>
                  <a:gd name="connsiteX1096" fmla="*/ 919213 w 4242337"/>
                  <a:gd name="connsiteY1096" fmla="*/ 1797519 h 1823987"/>
                  <a:gd name="connsiteX1097" fmla="*/ 919213 w 4242337"/>
                  <a:gd name="connsiteY1097" fmla="*/ 1797519 h 1823987"/>
                  <a:gd name="connsiteX1098" fmla="*/ 967340 w 4242337"/>
                  <a:gd name="connsiteY1098" fmla="*/ 1797519 h 1823987"/>
                  <a:gd name="connsiteX1099" fmla="*/ 943276 w 4242337"/>
                  <a:gd name="connsiteY1099" fmla="*/ 1797519 h 1823987"/>
                  <a:gd name="connsiteX1100" fmla="*/ 943276 w 4242337"/>
                  <a:gd name="connsiteY1100" fmla="*/ 1809550 h 1823987"/>
                  <a:gd name="connsiteX1101" fmla="*/ 967340 w 4242337"/>
                  <a:gd name="connsiteY1101" fmla="*/ 1809550 h 1823987"/>
                  <a:gd name="connsiteX1102" fmla="*/ 967340 w 4242337"/>
                  <a:gd name="connsiteY1102" fmla="*/ 1797519 h 1823987"/>
                  <a:gd name="connsiteX1103" fmla="*/ 967340 w 4242337"/>
                  <a:gd name="connsiteY1103" fmla="*/ 1797519 h 1823987"/>
                  <a:gd name="connsiteX1104" fmla="*/ 1015466 w 4242337"/>
                  <a:gd name="connsiteY1104" fmla="*/ 1796315 h 1823987"/>
                  <a:gd name="connsiteX1105" fmla="*/ 991403 w 4242337"/>
                  <a:gd name="connsiteY1105" fmla="*/ 1796315 h 1823987"/>
                  <a:gd name="connsiteX1106" fmla="*/ 991403 w 4242337"/>
                  <a:gd name="connsiteY1106" fmla="*/ 1808347 h 1823987"/>
                  <a:gd name="connsiteX1107" fmla="*/ 1015466 w 4242337"/>
                  <a:gd name="connsiteY1107" fmla="*/ 1808347 h 1823987"/>
                  <a:gd name="connsiteX1108" fmla="*/ 1015466 w 4242337"/>
                  <a:gd name="connsiteY1108" fmla="*/ 1796315 h 1823987"/>
                  <a:gd name="connsiteX1109" fmla="*/ 1015466 w 4242337"/>
                  <a:gd name="connsiteY1109" fmla="*/ 1796315 h 1823987"/>
                  <a:gd name="connsiteX1110" fmla="*/ 1063592 w 4242337"/>
                  <a:gd name="connsiteY1110" fmla="*/ 1795112 h 1823987"/>
                  <a:gd name="connsiteX1111" fmla="*/ 1039529 w 4242337"/>
                  <a:gd name="connsiteY1111" fmla="*/ 1795112 h 1823987"/>
                  <a:gd name="connsiteX1112" fmla="*/ 1039529 w 4242337"/>
                  <a:gd name="connsiteY1112" fmla="*/ 1807144 h 1823987"/>
                  <a:gd name="connsiteX1113" fmla="*/ 1063592 w 4242337"/>
                  <a:gd name="connsiteY1113" fmla="*/ 1807144 h 1823987"/>
                  <a:gd name="connsiteX1114" fmla="*/ 1063592 w 4242337"/>
                  <a:gd name="connsiteY1114" fmla="*/ 1795112 h 1823987"/>
                  <a:gd name="connsiteX1115" fmla="*/ 1063592 w 4242337"/>
                  <a:gd name="connsiteY1115" fmla="*/ 1795112 h 1823987"/>
                  <a:gd name="connsiteX1116" fmla="*/ 1111719 w 4242337"/>
                  <a:gd name="connsiteY1116" fmla="*/ 1795112 h 1823987"/>
                  <a:gd name="connsiteX1117" fmla="*/ 1087655 w 4242337"/>
                  <a:gd name="connsiteY1117" fmla="*/ 1795112 h 1823987"/>
                  <a:gd name="connsiteX1118" fmla="*/ 1087655 w 4242337"/>
                  <a:gd name="connsiteY1118" fmla="*/ 1807144 h 1823987"/>
                  <a:gd name="connsiteX1119" fmla="*/ 1111719 w 4242337"/>
                  <a:gd name="connsiteY1119" fmla="*/ 1807144 h 1823987"/>
                  <a:gd name="connsiteX1120" fmla="*/ 1111719 w 4242337"/>
                  <a:gd name="connsiteY1120" fmla="*/ 1795112 h 1823987"/>
                  <a:gd name="connsiteX1121" fmla="*/ 1111719 w 4242337"/>
                  <a:gd name="connsiteY1121" fmla="*/ 1795112 h 1823987"/>
                  <a:gd name="connsiteX1122" fmla="*/ 1159845 w 4242337"/>
                  <a:gd name="connsiteY1122" fmla="*/ 1793909 h 1823987"/>
                  <a:gd name="connsiteX1123" fmla="*/ 1135782 w 4242337"/>
                  <a:gd name="connsiteY1123" fmla="*/ 1793909 h 1823987"/>
                  <a:gd name="connsiteX1124" fmla="*/ 1135782 w 4242337"/>
                  <a:gd name="connsiteY1124" fmla="*/ 1805941 h 1823987"/>
                  <a:gd name="connsiteX1125" fmla="*/ 1159845 w 4242337"/>
                  <a:gd name="connsiteY1125" fmla="*/ 1805941 h 1823987"/>
                  <a:gd name="connsiteX1126" fmla="*/ 1159845 w 4242337"/>
                  <a:gd name="connsiteY1126" fmla="*/ 1793909 h 1823987"/>
                  <a:gd name="connsiteX1127" fmla="*/ 1159845 w 4242337"/>
                  <a:gd name="connsiteY1127" fmla="*/ 1793909 h 1823987"/>
                  <a:gd name="connsiteX1128" fmla="*/ 1207971 w 4242337"/>
                  <a:gd name="connsiteY1128" fmla="*/ 1792706 h 1823987"/>
                  <a:gd name="connsiteX1129" fmla="*/ 1183908 w 4242337"/>
                  <a:gd name="connsiteY1129" fmla="*/ 1792706 h 1823987"/>
                  <a:gd name="connsiteX1130" fmla="*/ 1183908 w 4242337"/>
                  <a:gd name="connsiteY1130" fmla="*/ 1804737 h 1823987"/>
                  <a:gd name="connsiteX1131" fmla="*/ 1207971 w 4242337"/>
                  <a:gd name="connsiteY1131" fmla="*/ 1804737 h 1823987"/>
                  <a:gd name="connsiteX1132" fmla="*/ 1207971 w 4242337"/>
                  <a:gd name="connsiteY1132" fmla="*/ 1792706 h 1823987"/>
                  <a:gd name="connsiteX1133" fmla="*/ 1207971 w 4242337"/>
                  <a:gd name="connsiteY1133" fmla="*/ 1792706 h 1823987"/>
                  <a:gd name="connsiteX1134" fmla="*/ 1256098 w 4242337"/>
                  <a:gd name="connsiteY1134" fmla="*/ 1792706 h 1823987"/>
                  <a:gd name="connsiteX1135" fmla="*/ 1232035 w 4242337"/>
                  <a:gd name="connsiteY1135" fmla="*/ 1792706 h 1823987"/>
                  <a:gd name="connsiteX1136" fmla="*/ 1232035 w 4242337"/>
                  <a:gd name="connsiteY1136" fmla="*/ 1804737 h 1823987"/>
                  <a:gd name="connsiteX1137" fmla="*/ 1256098 w 4242337"/>
                  <a:gd name="connsiteY1137" fmla="*/ 1804737 h 1823987"/>
                  <a:gd name="connsiteX1138" fmla="*/ 1256098 w 4242337"/>
                  <a:gd name="connsiteY1138" fmla="*/ 1792706 h 1823987"/>
                  <a:gd name="connsiteX1139" fmla="*/ 1256098 w 4242337"/>
                  <a:gd name="connsiteY1139" fmla="*/ 1792706 h 1823987"/>
                  <a:gd name="connsiteX1140" fmla="*/ 1304224 w 4242337"/>
                  <a:gd name="connsiteY1140" fmla="*/ 1791503 h 1823987"/>
                  <a:gd name="connsiteX1141" fmla="*/ 1280161 w 4242337"/>
                  <a:gd name="connsiteY1141" fmla="*/ 1791503 h 1823987"/>
                  <a:gd name="connsiteX1142" fmla="*/ 1280161 w 4242337"/>
                  <a:gd name="connsiteY1142" fmla="*/ 1803534 h 1823987"/>
                  <a:gd name="connsiteX1143" fmla="*/ 1304224 w 4242337"/>
                  <a:gd name="connsiteY1143" fmla="*/ 1803534 h 1823987"/>
                  <a:gd name="connsiteX1144" fmla="*/ 1304224 w 4242337"/>
                  <a:gd name="connsiteY1144" fmla="*/ 1791503 h 1823987"/>
                  <a:gd name="connsiteX1145" fmla="*/ 1304224 w 4242337"/>
                  <a:gd name="connsiteY1145" fmla="*/ 1791503 h 1823987"/>
                  <a:gd name="connsiteX1146" fmla="*/ 1352350 w 4242337"/>
                  <a:gd name="connsiteY1146" fmla="*/ 1790299 h 1823987"/>
                  <a:gd name="connsiteX1147" fmla="*/ 1328287 w 4242337"/>
                  <a:gd name="connsiteY1147" fmla="*/ 1790299 h 1823987"/>
                  <a:gd name="connsiteX1148" fmla="*/ 1328287 w 4242337"/>
                  <a:gd name="connsiteY1148" fmla="*/ 1802331 h 1823987"/>
                  <a:gd name="connsiteX1149" fmla="*/ 1352350 w 4242337"/>
                  <a:gd name="connsiteY1149" fmla="*/ 1802331 h 1823987"/>
                  <a:gd name="connsiteX1150" fmla="*/ 1352350 w 4242337"/>
                  <a:gd name="connsiteY1150" fmla="*/ 1790299 h 1823987"/>
                  <a:gd name="connsiteX1151" fmla="*/ 1352350 w 4242337"/>
                  <a:gd name="connsiteY1151" fmla="*/ 1790299 h 1823987"/>
                  <a:gd name="connsiteX1152" fmla="*/ 1400477 w 4242337"/>
                  <a:gd name="connsiteY1152" fmla="*/ 1790299 h 1823987"/>
                  <a:gd name="connsiteX1153" fmla="*/ 1376414 w 4242337"/>
                  <a:gd name="connsiteY1153" fmla="*/ 1790299 h 1823987"/>
                  <a:gd name="connsiteX1154" fmla="*/ 1376414 w 4242337"/>
                  <a:gd name="connsiteY1154" fmla="*/ 1802331 h 1823987"/>
                  <a:gd name="connsiteX1155" fmla="*/ 1400477 w 4242337"/>
                  <a:gd name="connsiteY1155" fmla="*/ 1802331 h 1823987"/>
                  <a:gd name="connsiteX1156" fmla="*/ 1400477 w 4242337"/>
                  <a:gd name="connsiteY1156" fmla="*/ 1790299 h 1823987"/>
                  <a:gd name="connsiteX1157" fmla="*/ 1400477 w 4242337"/>
                  <a:gd name="connsiteY1157" fmla="*/ 1790299 h 1823987"/>
                  <a:gd name="connsiteX1158" fmla="*/ 1448603 w 4242337"/>
                  <a:gd name="connsiteY1158" fmla="*/ 1789096 h 1823987"/>
                  <a:gd name="connsiteX1159" fmla="*/ 1424540 w 4242337"/>
                  <a:gd name="connsiteY1159" fmla="*/ 1789096 h 1823987"/>
                  <a:gd name="connsiteX1160" fmla="*/ 1424540 w 4242337"/>
                  <a:gd name="connsiteY1160" fmla="*/ 1801128 h 1823987"/>
                  <a:gd name="connsiteX1161" fmla="*/ 1440181 w 4242337"/>
                  <a:gd name="connsiteY1161" fmla="*/ 1801128 h 1823987"/>
                  <a:gd name="connsiteX1162" fmla="*/ 1448603 w 4242337"/>
                  <a:gd name="connsiteY1162" fmla="*/ 1801128 h 1823987"/>
                  <a:gd name="connsiteX1163" fmla="*/ 1448603 w 4242337"/>
                  <a:gd name="connsiteY1163" fmla="*/ 1789096 h 1823987"/>
                  <a:gd name="connsiteX1164" fmla="*/ 1448603 w 4242337"/>
                  <a:gd name="connsiteY1164" fmla="*/ 1789096 h 1823987"/>
                  <a:gd name="connsiteX1165" fmla="*/ 1496729 w 4242337"/>
                  <a:gd name="connsiteY1165" fmla="*/ 1787893 h 1823987"/>
                  <a:gd name="connsiteX1166" fmla="*/ 1472666 w 4242337"/>
                  <a:gd name="connsiteY1166" fmla="*/ 1787893 h 1823987"/>
                  <a:gd name="connsiteX1167" fmla="*/ 1472666 w 4242337"/>
                  <a:gd name="connsiteY1167" fmla="*/ 1799925 h 1823987"/>
                  <a:gd name="connsiteX1168" fmla="*/ 1475073 w 4242337"/>
                  <a:gd name="connsiteY1168" fmla="*/ 1799925 h 1823987"/>
                  <a:gd name="connsiteX1169" fmla="*/ 1475073 w 4242337"/>
                  <a:gd name="connsiteY1169" fmla="*/ 1799925 h 1823987"/>
                  <a:gd name="connsiteX1170" fmla="*/ 1475073 w 4242337"/>
                  <a:gd name="connsiteY1170" fmla="*/ 1799925 h 1823987"/>
                  <a:gd name="connsiteX1171" fmla="*/ 1475073 w 4242337"/>
                  <a:gd name="connsiteY1171" fmla="*/ 1799925 h 1823987"/>
                  <a:gd name="connsiteX1172" fmla="*/ 1475073 w 4242337"/>
                  <a:gd name="connsiteY1172" fmla="*/ 1799925 h 1823987"/>
                  <a:gd name="connsiteX1173" fmla="*/ 1475073 w 4242337"/>
                  <a:gd name="connsiteY1173" fmla="*/ 1799925 h 1823987"/>
                  <a:gd name="connsiteX1174" fmla="*/ 1475073 w 4242337"/>
                  <a:gd name="connsiteY1174" fmla="*/ 1799925 h 1823987"/>
                  <a:gd name="connsiteX1175" fmla="*/ 1475073 w 4242337"/>
                  <a:gd name="connsiteY1175" fmla="*/ 1799925 h 1823987"/>
                  <a:gd name="connsiteX1176" fmla="*/ 1475073 w 4242337"/>
                  <a:gd name="connsiteY1176" fmla="*/ 1799925 h 1823987"/>
                  <a:gd name="connsiteX1177" fmla="*/ 1475073 w 4242337"/>
                  <a:gd name="connsiteY1177" fmla="*/ 1799925 h 1823987"/>
                  <a:gd name="connsiteX1178" fmla="*/ 1475073 w 4242337"/>
                  <a:gd name="connsiteY1178" fmla="*/ 1799925 h 1823987"/>
                  <a:gd name="connsiteX1179" fmla="*/ 1475073 w 4242337"/>
                  <a:gd name="connsiteY1179" fmla="*/ 1799925 h 1823987"/>
                  <a:gd name="connsiteX1180" fmla="*/ 1475073 w 4242337"/>
                  <a:gd name="connsiteY1180" fmla="*/ 1799925 h 1823987"/>
                  <a:gd name="connsiteX1181" fmla="*/ 1475073 w 4242337"/>
                  <a:gd name="connsiteY1181" fmla="*/ 1799925 h 1823987"/>
                  <a:gd name="connsiteX1182" fmla="*/ 1475073 w 4242337"/>
                  <a:gd name="connsiteY1182" fmla="*/ 1799925 h 1823987"/>
                  <a:gd name="connsiteX1183" fmla="*/ 1475073 w 4242337"/>
                  <a:gd name="connsiteY1183" fmla="*/ 1799925 h 1823987"/>
                  <a:gd name="connsiteX1184" fmla="*/ 1475073 w 4242337"/>
                  <a:gd name="connsiteY1184" fmla="*/ 1799925 h 1823987"/>
                  <a:gd name="connsiteX1185" fmla="*/ 1475073 w 4242337"/>
                  <a:gd name="connsiteY1185" fmla="*/ 1799925 h 1823987"/>
                  <a:gd name="connsiteX1186" fmla="*/ 1475073 w 4242337"/>
                  <a:gd name="connsiteY1186" fmla="*/ 1799925 h 1823987"/>
                  <a:gd name="connsiteX1187" fmla="*/ 1475073 w 4242337"/>
                  <a:gd name="connsiteY1187" fmla="*/ 1799925 h 1823987"/>
                  <a:gd name="connsiteX1188" fmla="*/ 1475073 w 4242337"/>
                  <a:gd name="connsiteY1188" fmla="*/ 1799925 h 1823987"/>
                  <a:gd name="connsiteX1189" fmla="*/ 1475073 w 4242337"/>
                  <a:gd name="connsiteY1189" fmla="*/ 1799925 h 1823987"/>
                  <a:gd name="connsiteX1190" fmla="*/ 1475073 w 4242337"/>
                  <a:gd name="connsiteY1190" fmla="*/ 1799925 h 1823987"/>
                  <a:gd name="connsiteX1191" fmla="*/ 1475073 w 4242337"/>
                  <a:gd name="connsiteY1191" fmla="*/ 1799925 h 1823987"/>
                  <a:gd name="connsiteX1192" fmla="*/ 1475073 w 4242337"/>
                  <a:gd name="connsiteY1192" fmla="*/ 1799925 h 1823987"/>
                  <a:gd name="connsiteX1193" fmla="*/ 1475073 w 4242337"/>
                  <a:gd name="connsiteY1193" fmla="*/ 1799925 h 1823987"/>
                  <a:gd name="connsiteX1194" fmla="*/ 1475073 w 4242337"/>
                  <a:gd name="connsiteY1194" fmla="*/ 1799925 h 1823987"/>
                  <a:gd name="connsiteX1195" fmla="*/ 1496729 w 4242337"/>
                  <a:gd name="connsiteY1195" fmla="*/ 1799925 h 1823987"/>
                  <a:gd name="connsiteX1196" fmla="*/ 1496729 w 4242337"/>
                  <a:gd name="connsiteY1196" fmla="*/ 1787893 h 1823987"/>
                  <a:gd name="connsiteX1197" fmla="*/ 1496729 w 4242337"/>
                  <a:gd name="connsiteY1197" fmla="*/ 1787893 h 1823987"/>
                  <a:gd name="connsiteX1198" fmla="*/ 1544856 w 4242337"/>
                  <a:gd name="connsiteY1198" fmla="*/ 1787893 h 1823987"/>
                  <a:gd name="connsiteX1199" fmla="*/ 1520793 w 4242337"/>
                  <a:gd name="connsiteY1199" fmla="*/ 1787893 h 1823987"/>
                  <a:gd name="connsiteX1200" fmla="*/ 1520793 w 4242337"/>
                  <a:gd name="connsiteY1200" fmla="*/ 1799925 h 1823987"/>
                  <a:gd name="connsiteX1201" fmla="*/ 1535230 w 4242337"/>
                  <a:gd name="connsiteY1201" fmla="*/ 1799925 h 1823987"/>
                  <a:gd name="connsiteX1202" fmla="*/ 1535230 w 4242337"/>
                  <a:gd name="connsiteY1202" fmla="*/ 1799925 h 1823987"/>
                  <a:gd name="connsiteX1203" fmla="*/ 1535230 w 4242337"/>
                  <a:gd name="connsiteY1203" fmla="*/ 1799925 h 1823987"/>
                  <a:gd name="connsiteX1204" fmla="*/ 1543653 w 4242337"/>
                  <a:gd name="connsiteY1204" fmla="*/ 1799925 h 1823987"/>
                  <a:gd name="connsiteX1205" fmla="*/ 1544856 w 4242337"/>
                  <a:gd name="connsiteY1205" fmla="*/ 1787893 h 1823987"/>
                  <a:gd name="connsiteX1206" fmla="*/ 1544856 w 4242337"/>
                  <a:gd name="connsiteY1206" fmla="*/ 1787893 h 1823987"/>
                  <a:gd name="connsiteX1207" fmla="*/ 1592982 w 4242337"/>
                  <a:gd name="connsiteY1207" fmla="*/ 1786690 h 1823987"/>
                  <a:gd name="connsiteX1208" fmla="*/ 1568919 w 4242337"/>
                  <a:gd name="connsiteY1208" fmla="*/ 1786690 h 1823987"/>
                  <a:gd name="connsiteX1209" fmla="*/ 1568919 w 4242337"/>
                  <a:gd name="connsiteY1209" fmla="*/ 1798722 h 1823987"/>
                  <a:gd name="connsiteX1210" fmla="*/ 1573732 w 4242337"/>
                  <a:gd name="connsiteY1210" fmla="*/ 1798722 h 1823987"/>
                  <a:gd name="connsiteX1211" fmla="*/ 1573732 w 4242337"/>
                  <a:gd name="connsiteY1211" fmla="*/ 1798722 h 1823987"/>
                  <a:gd name="connsiteX1212" fmla="*/ 1573732 w 4242337"/>
                  <a:gd name="connsiteY1212" fmla="*/ 1798722 h 1823987"/>
                  <a:gd name="connsiteX1213" fmla="*/ 1573732 w 4242337"/>
                  <a:gd name="connsiteY1213" fmla="*/ 1798722 h 1823987"/>
                  <a:gd name="connsiteX1214" fmla="*/ 1573732 w 4242337"/>
                  <a:gd name="connsiteY1214" fmla="*/ 1798722 h 1823987"/>
                  <a:gd name="connsiteX1215" fmla="*/ 1573732 w 4242337"/>
                  <a:gd name="connsiteY1215" fmla="*/ 1798722 h 1823987"/>
                  <a:gd name="connsiteX1216" fmla="*/ 1573732 w 4242337"/>
                  <a:gd name="connsiteY1216" fmla="*/ 1798722 h 1823987"/>
                  <a:gd name="connsiteX1217" fmla="*/ 1573732 w 4242337"/>
                  <a:gd name="connsiteY1217" fmla="*/ 1798722 h 1823987"/>
                  <a:gd name="connsiteX1218" fmla="*/ 1573732 w 4242337"/>
                  <a:gd name="connsiteY1218" fmla="*/ 1798722 h 1823987"/>
                  <a:gd name="connsiteX1219" fmla="*/ 1573732 w 4242337"/>
                  <a:gd name="connsiteY1219" fmla="*/ 1798722 h 1823987"/>
                  <a:gd name="connsiteX1220" fmla="*/ 1573732 w 4242337"/>
                  <a:gd name="connsiteY1220" fmla="*/ 1798722 h 1823987"/>
                  <a:gd name="connsiteX1221" fmla="*/ 1573732 w 4242337"/>
                  <a:gd name="connsiteY1221" fmla="*/ 1798722 h 1823987"/>
                  <a:gd name="connsiteX1222" fmla="*/ 1573732 w 4242337"/>
                  <a:gd name="connsiteY1222" fmla="*/ 1798722 h 1823987"/>
                  <a:gd name="connsiteX1223" fmla="*/ 1591779 w 4242337"/>
                  <a:gd name="connsiteY1223" fmla="*/ 1798722 h 1823987"/>
                  <a:gd name="connsiteX1224" fmla="*/ 1592982 w 4242337"/>
                  <a:gd name="connsiteY1224" fmla="*/ 1786690 h 1823987"/>
                  <a:gd name="connsiteX1225" fmla="*/ 1592982 w 4242337"/>
                  <a:gd name="connsiteY1225" fmla="*/ 1786690 h 1823987"/>
                  <a:gd name="connsiteX1226" fmla="*/ 1641108 w 4242337"/>
                  <a:gd name="connsiteY1226" fmla="*/ 1785487 h 1823987"/>
                  <a:gd name="connsiteX1227" fmla="*/ 1617045 w 4242337"/>
                  <a:gd name="connsiteY1227" fmla="*/ 1785487 h 1823987"/>
                  <a:gd name="connsiteX1228" fmla="*/ 1617045 w 4242337"/>
                  <a:gd name="connsiteY1228" fmla="*/ 1797519 h 1823987"/>
                  <a:gd name="connsiteX1229" fmla="*/ 1630280 w 4242337"/>
                  <a:gd name="connsiteY1229" fmla="*/ 1797519 h 1823987"/>
                  <a:gd name="connsiteX1230" fmla="*/ 1641108 w 4242337"/>
                  <a:gd name="connsiteY1230" fmla="*/ 1797519 h 1823987"/>
                  <a:gd name="connsiteX1231" fmla="*/ 1641108 w 4242337"/>
                  <a:gd name="connsiteY1231" fmla="*/ 1785487 h 1823987"/>
                  <a:gd name="connsiteX1232" fmla="*/ 1641108 w 4242337"/>
                  <a:gd name="connsiteY1232" fmla="*/ 1785487 h 1823987"/>
                  <a:gd name="connsiteX1233" fmla="*/ 1689235 w 4242337"/>
                  <a:gd name="connsiteY1233" fmla="*/ 1785487 h 1823987"/>
                  <a:gd name="connsiteX1234" fmla="*/ 1665172 w 4242337"/>
                  <a:gd name="connsiteY1234" fmla="*/ 1785487 h 1823987"/>
                  <a:gd name="connsiteX1235" fmla="*/ 1665172 w 4242337"/>
                  <a:gd name="connsiteY1235" fmla="*/ 1797519 h 1823987"/>
                  <a:gd name="connsiteX1236" fmla="*/ 1676000 w 4242337"/>
                  <a:gd name="connsiteY1236" fmla="*/ 1797519 h 1823987"/>
                  <a:gd name="connsiteX1237" fmla="*/ 1676000 w 4242337"/>
                  <a:gd name="connsiteY1237" fmla="*/ 1797519 h 1823987"/>
                  <a:gd name="connsiteX1238" fmla="*/ 1676000 w 4242337"/>
                  <a:gd name="connsiteY1238" fmla="*/ 1797519 h 1823987"/>
                  <a:gd name="connsiteX1239" fmla="*/ 1676000 w 4242337"/>
                  <a:gd name="connsiteY1239" fmla="*/ 1797519 h 1823987"/>
                  <a:gd name="connsiteX1240" fmla="*/ 1676000 w 4242337"/>
                  <a:gd name="connsiteY1240" fmla="*/ 1797519 h 1823987"/>
                  <a:gd name="connsiteX1241" fmla="*/ 1676000 w 4242337"/>
                  <a:gd name="connsiteY1241" fmla="*/ 1797519 h 1823987"/>
                  <a:gd name="connsiteX1242" fmla="*/ 1676000 w 4242337"/>
                  <a:gd name="connsiteY1242" fmla="*/ 1797519 h 1823987"/>
                  <a:gd name="connsiteX1243" fmla="*/ 1689235 w 4242337"/>
                  <a:gd name="connsiteY1243" fmla="*/ 1797519 h 1823987"/>
                  <a:gd name="connsiteX1244" fmla="*/ 1689235 w 4242337"/>
                  <a:gd name="connsiteY1244" fmla="*/ 1785487 h 1823987"/>
                  <a:gd name="connsiteX1245" fmla="*/ 1689235 w 4242337"/>
                  <a:gd name="connsiteY1245" fmla="*/ 1785487 h 1823987"/>
                  <a:gd name="connsiteX1246" fmla="*/ 1737361 w 4242337"/>
                  <a:gd name="connsiteY1246" fmla="*/ 1784284 h 1823987"/>
                  <a:gd name="connsiteX1247" fmla="*/ 1713298 w 4242337"/>
                  <a:gd name="connsiteY1247" fmla="*/ 1784284 h 1823987"/>
                  <a:gd name="connsiteX1248" fmla="*/ 1713298 w 4242337"/>
                  <a:gd name="connsiteY1248" fmla="*/ 1796315 h 1823987"/>
                  <a:gd name="connsiteX1249" fmla="*/ 1725330 w 4242337"/>
                  <a:gd name="connsiteY1249" fmla="*/ 1796315 h 1823987"/>
                  <a:gd name="connsiteX1250" fmla="*/ 1725330 w 4242337"/>
                  <a:gd name="connsiteY1250" fmla="*/ 1796315 h 1823987"/>
                  <a:gd name="connsiteX1251" fmla="*/ 1725330 w 4242337"/>
                  <a:gd name="connsiteY1251" fmla="*/ 1796315 h 1823987"/>
                  <a:gd name="connsiteX1252" fmla="*/ 1725330 w 4242337"/>
                  <a:gd name="connsiteY1252" fmla="*/ 1796315 h 1823987"/>
                  <a:gd name="connsiteX1253" fmla="*/ 1725330 w 4242337"/>
                  <a:gd name="connsiteY1253" fmla="*/ 1796315 h 1823987"/>
                  <a:gd name="connsiteX1254" fmla="*/ 1737361 w 4242337"/>
                  <a:gd name="connsiteY1254" fmla="*/ 1796315 h 1823987"/>
                  <a:gd name="connsiteX1255" fmla="*/ 1737361 w 4242337"/>
                  <a:gd name="connsiteY1255" fmla="*/ 1784284 h 1823987"/>
                  <a:gd name="connsiteX1256" fmla="*/ 1737361 w 4242337"/>
                  <a:gd name="connsiteY1256" fmla="*/ 1784284 h 1823987"/>
                  <a:gd name="connsiteX1257" fmla="*/ 1785487 w 4242337"/>
                  <a:gd name="connsiteY1257" fmla="*/ 1783081 h 1823987"/>
                  <a:gd name="connsiteX1258" fmla="*/ 1761424 w 4242337"/>
                  <a:gd name="connsiteY1258" fmla="*/ 1783081 h 1823987"/>
                  <a:gd name="connsiteX1259" fmla="*/ 1761424 w 4242337"/>
                  <a:gd name="connsiteY1259" fmla="*/ 1795112 h 1823987"/>
                  <a:gd name="connsiteX1260" fmla="*/ 1777065 w 4242337"/>
                  <a:gd name="connsiteY1260" fmla="*/ 1795112 h 1823987"/>
                  <a:gd name="connsiteX1261" fmla="*/ 1777065 w 4242337"/>
                  <a:gd name="connsiteY1261" fmla="*/ 1795112 h 1823987"/>
                  <a:gd name="connsiteX1262" fmla="*/ 1777065 w 4242337"/>
                  <a:gd name="connsiteY1262" fmla="*/ 1795112 h 1823987"/>
                  <a:gd name="connsiteX1263" fmla="*/ 1777065 w 4242337"/>
                  <a:gd name="connsiteY1263" fmla="*/ 1795112 h 1823987"/>
                  <a:gd name="connsiteX1264" fmla="*/ 1777065 w 4242337"/>
                  <a:gd name="connsiteY1264" fmla="*/ 1795112 h 1823987"/>
                  <a:gd name="connsiteX1265" fmla="*/ 1777065 w 4242337"/>
                  <a:gd name="connsiteY1265" fmla="*/ 1795112 h 1823987"/>
                  <a:gd name="connsiteX1266" fmla="*/ 1777065 w 4242337"/>
                  <a:gd name="connsiteY1266" fmla="*/ 1795112 h 1823987"/>
                  <a:gd name="connsiteX1267" fmla="*/ 1777065 w 4242337"/>
                  <a:gd name="connsiteY1267" fmla="*/ 1795112 h 1823987"/>
                  <a:gd name="connsiteX1268" fmla="*/ 1777065 w 4242337"/>
                  <a:gd name="connsiteY1268" fmla="*/ 1795112 h 1823987"/>
                  <a:gd name="connsiteX1269" fmla="*/ 1777065 w 4242337"/>
                  <a:gd name="connsiteY1269" fmla="*/ 1795112 h 1823987"/>
                  <a:gd name="connsiteX1270" fmla="*/ 1777065 w 4242337"/>
                  <a:gd name="connsiteY1270" fmla="*/ 1795112 h 1823987"/>
                  <a:gd name="connsiteX1271" fmla="*/ 1784284 w 4242337"/>
                  <a:gd name="connsiteY1271" fmla="*/ 1795112 h 1823987"/>
                  <a:gd name="connsiteX1272" fmla="*/ 1785487 w 4242337"/>
                  <a:gd name="connsiteY1272" fmla="*/ 1783081 h 1823987"/>
                  <a:gd name="connsiteX1273" fmla="*/ 1785487 w 4242337"/>
                  <a:gd name="connsiteY1273" fmla="*/ 1783081 h 1823987"/>
                  <a:gd name="connsiteX1274" fmla="*/ 1833614 w 4242337"/>
                  <a:gd name="connsiteY1274" fmla="*/ 1783081 h 1823987"/>
                  <a:gd name="connsiteX1275" fmla="*/ 1809551 w 4242337"/>
                  <a:gd name="connsiteY1275" fmla="*/ 1783081 h 1823987"/>
                  <a:gd name="connsiteX1276" fmla="*/ 1809551 w 4242337"/>
                  <a:gd name="connsiteY1276" fmla="*/ 1795112 h 1823987"/>
                  <a:gd name="connsiteX1277" fmla="*/ 1820379 w 4242337"/>
                  <a:gd name="connsiteY1277" fmla="*/ 1795112 h 1823987"/>
                  <a:gd name="connsiteX1278" fmla="*/ 1833614 w 4242337"/>
                  <a:gd name="connsiteY1278" fmla="*/ 1795112 h 1823987"/>
                  <a:gd name="connsiteX1279" fmla="*/ 1833614 w 4242337"/>
                  <a:gd name="connsiteY1279" fmla="*/ 1783081 h 1823987"/>
                  <a:gd name="connsiteX1280" fmla="*/ 1833614 w 4242337"/>
                  <a:gd name="connsiteY1280" fmla="*/ 1783081 h 1823987"/>
                  <a:gd name="connsiteX1281" fmla="*/ 1881740 w 4242337"/>
                  <a:gd name="connsiteY1281" fmla="*/ 1781877 h 1823987"/>
                  <a:gd name="connsiteX1282" fmla="*/ 1857677 w 4242337"/>
                  <a:gd name="connsiteY1282" fmla="*/ 1781877 h 1823987"/>
                  <a:gd name="connsiteX1283" fmla="*/ 1857677 w 4242337"/>
                  <a:gd name="connsiteY1283" fmla="*/ 1793909 h 1823987"/>
                  <a:gd name="connsiteX1284" fmla="*/ 1876927 w 4242337"/>
                  <a:gd name="connsiteY1284" fmla="*/ 1793909 h 1823987"/>
                  <a:gd name="connsiteX1285" fmla="*/ 1876927 w 4242337"/>
                  <a:gd name="connsiteY1285" fmla="*/ 1793909 h 1823987"/>
                  <a:gd name="connsiteX1286" fmla="*/ 1876927 w 4242337"/>
                  <a:gd name="connsiteY1286" fmla="*/ 1793909 h 1823987"/>
                  <a:gd name="connsiteX1287" fmla="*/ 1876927 w 4242337"/>
                  <a:gd name="connsiteY1287" fmla="*/ 1793909 h 1823987"/>
                  <a:gd name="connsiteX1288" fmla="*/ 1876927 w 4242337"/>
                  <a:gd name="connsiteY1288" fmla="*/ 1793909 h 1823987"/>
                  <a:gd name="connsiteX1289" fmla="*/ 1881740 w 4242337"/>
                  <a:gd name="connsiteY1289" fmla="*/ 1793909 h 1823987"/>
                  <a:gd name="connsiteX1290" fmla="*/ 1881740 w 4242337"/>
                  <a:gd name="connsiteY1290" fmla="*/ 1781877 h 1823987"/>
                  <a:gd name="connsiteX1291" fmla="*/ 1881740 w 4242337"/>
                  <a:gd name="connsiteY1291" fmla="*/ 1781877 h 1823987"/>
                  <a:gd name="connsiteX1292" fmla="*/ 1929867 w 4242337"/>
                  <a:gd name="connsiteY1292" fmla="*/ 1780674 h 1823987"/>
                  <a:gd name="connsiteX1293" fmla="*/ 1905803 w 4242337"/>
                  <a:gd name="connsiteY1293" fmla="*/ 1780674 h 1823987"/>
                  <a:gd name="connsiteX1294" fmla="*/ 1905803 w 4242337"/>
                  <a:gd name="connsiteY1294" fmla="*/ 1792706 h 1823987"/>
                  <a:gd name="connsiteX1295" fmla="*/ 1915429 w 4242337"/>
                  <a:gd name="connsiteY1295" fmla="*/ 1792706 h 1823987"/>
                  <a:gd name="connsiteX1296" fmla="*/ 1929867 w 4242337"/>
                  <a:gd name="connsiteY1296" fmla="*/ 1792706 h 1823987"/>
                  <a:gd name="connsiteX1297" fmla="*/ 1929867 w 4242337"/>
                  <a:gd name="connsiteY1297" fmla="*/ 1780674 h 1823987"/>
                  <a:gd name="connsiteX1298" fmla="*/ 1929867 w 4242337"/>
                  <a:gd name="connsiteY1298" fmla="*/ 1780674 h 1823987"/>
                  <a:gd name="connsiteX1299" fmla="*/ 1977993 w 4242337"/>
                  <a:gd name="connsiteY1299" fmla="*/ 1780674 h 1823987"/>
                  <a:gd name="connsiteX1300" fmla="*/ 1953930 w 4242337"/>
                  <a:gd name="connsiteY1300" fmla="*/ 1780674 h 1823987"/>
                  <a:gd name="connsiteX1301" fmla="*/ 1953930 w 4242337"/>
                  <a:gd name="connsiteY1301" fmla="*/ 1792706 h 1823987"/>
                  <a:gd name="connsiteX1302" fmla="*/ 1977993 w 4242337"/>
                  <a:gd name="connsiteY1302" fmla="*/ 1792706 h 1823987"/>
                  <a:gd name="connsiteX1303" fmla="*/ 1977993 w 4242337"/>
                  <a:gd name="connsiteY1303" fmla="*/ 1780674 h 1823987"/>
                  <a:gd name="connsiteX1304" fmla="*/ 1977993 w 4242337"/>
                  <a:gd name="connsiteY1304" fmla="*/ 1780674 h 1823987"/>
                  <a:gd name="connsiteX1305" fmla="*/ 2026119 w 4242337"/>
                  <a:gd name="connsiteY1305" fmla="*/ 1779471 h 1823987"/>
                  <a:gd name="connsiteX1306" fmla="*/ 2002056 w 4242337"/>
                  <a:gd name="connsiteY1306" fmla="*/ 1779471 h 1823987"/>
                  <a:gd name="connsiteX1307" fmla="*/ 2002056 w 4242337"/>
                  <a:gd name="connsiteY1307" fmla="*/ 1791503 h 1823987"/>
                  <a:gd name="connsiteX1308" fmla="*/ 2026119 w 4242337"/>
                  <a:gd name="connsiteY1308" fmla="*/ 1791503 h 1823987"/>
                  <a:gd name="connsiteX1309" fmla="*/ 2026119 w 4242337"/>
                  <a:gd name="connsiteY1309" fmla="*/ 1779471 h 1823987"/>
                  <a:gd name="connsiteX1310" fmla="*/ 2026119 w 4242337"/>
                  <a:gd name="connsiteY1310" fmla="*/ 1779471 h 1823987"/>
                  <a:gd name="connsiteX1311" fmla="*/ 2074246 w 4242337"/>
                  <a:gd name="connsiteY1311" fmla="*/ 1778268 h 1823987"/>
                  <a:gd name="connsiteX1312" fmla="*/ 2050182 w 4242337"/>
                  <a:gd name="connsiteY1312" fmla="*/ 1778268 h 1823987"/>
                  <a:gd name="connsiteX1313" fmla="*/ 2050182 w 4242337"/>
                  <a:gd name="connsiteY1313" fmla="*/ 1790299 h 1823987"/>
                  <a:gd name="connsiteX1314" fmla="*/ 2074246 w 4242337"/>
                  <a:gd name="connsiteY1314" fmla="*/ 1790299 h 1823987"/>
                  <a:gd name="connsiteX1315" fmla="*/ 2074246 w 4242337"/>
                  <a:gd name="connsiteY1315" fmla="*/ 1778268 h 1823987"/>
                  <a:gd name="connsiteX1316" fmla="*/ 2074246 w 4242337"/>
                  <a:gd name="connsiteY1316" fmla="*/ 1778268 h 1823987"/>
                  <a:gd name="connsiteX1317" fmla="*/ 2122372 w 4242337"/>
                  <a:gd name="connsiteY1317" fmla="*/ 1778268 h 1823987"/>
                  <a:gd name="connsiteX1318" fmla="*/ 2098309 w 4242337"/>
                  <a:gd name="connsiteY1318" fmla="*/ 1778268 h 1823987"/>
                  <a:gd name="connsiteX1319" fmla="*/ 2098309 w 4242337"/>
                  <a:gd name="connsiteY1319" fmla="*/ 1790299 h 1823987"/>
                  <a:gd name="connsiteX1320" fmla="*/ 2122372 w 4242337"/>
                  <a:gd name="connsiteY1320" fmla="*/ 1790299 h 1823987"/>
                  <a:gd name="connsiteX1321" fmla="*/ 2122372 w 4242337"/>
                  <a:gd name="connsiteY1321" fmla="*/ 1778268 h 1823987"/>
                  <a:gd name="connsiteX1322" fmla="*/ 2122372 w 4242337"/>
                  <a:gd name="connsiteY1322" fmla="*/ 1778268 h 1823987"/>
                  <a:gd name="connsiteX1323" fmla="*/ 2170498 w 4242337"/>
                  <a:gd name="connsiteY1323" fmla="*/ 1777065 h 1823987"/>
                  <a:gd name="connsiteX1324" fmla="*/ 2146435 w 4242337"/>
                  <a:gd name="connsiteY1324" fmla="*/ 1777065 h 1823987"/>
                  <a:gd name="connsiteX1325" fmla="*/ 2146435 w 4242337"/>
                  <a:gd name="connsiteY1325" fmla="*/ 1789096 h 1823987"/>
                  <a:gd name="connsiteX1326" fmla="*/ 2170498 w 4242337"/>
                  <a:gd name="connsiteY1326" fmla="*/ 1789096 h 1823987"/>
                  <a:gd name="connsiteX1327" fmla="*/ 2170498 w 4242337"/>
                  <a:gd name="connsiteY1327" fmla="*/ 1777065 h 1823987"/>
                  <a:gd name="connsiteX1328" fmla="*/ 2170498 w 4242337"/>
                  <a:gd name="connsiteY1328" fmla="*/ 1777065 h 1823987"/>
                  <a:gd name="connsiteX1329" fmla="*/ 2218625 w 4242337"/>
                  <a:gd name="connsiteY1329" fmla="*/ 1775862 h 1823987"/>
                  <a:gd name="connsiteX1330" fmla="*/ 2194561 w 4242337"/>
                  <a:gd name="connsiteY1330" fmla="*/ 1775862 h 1823987"/>
                  <a:gd name="connsiteX1331" fmla="*/ 2194561 w 4242337"/>
                  <a:gd name="connsiteY1331" fmla="*/ 1787893 h 1823987"/>
                  <a:gd name="connsiteX1332" fmla="*/ 2218625 w 4242337"/>
                  <a:gd name="connsiteY1332" fmla="*/ 1787893 h 1823987"/>
                  <a:gd name="connsiteX1333" fmla="*/ 2218625 w 4242337"/>
                  <a:gd name="connsiteY1333" fmla="*/ 1775862 h 1823987"/>
                  <a:gd name="connsiteX1334" fmla="*/ 2218625 w 4242337"/>
                  <a:gd name="connsiteY1334" fmla="*/ 1775862 h 1823987"/>
                  <a:gd name="connsiteX1335" fmla="*/ 2266751 w 4242337"/>
                  <a:gd name="connsiteY1335" fmla="*/ 1775862 h 1823987"/>
                  <a:gd name="connsiteX1336" fmla="*/ 2242688 w 4242337"/>
                  <a:gd name="connsiteY1336" fmla="*/ 1775862 h 1823987"/>
                  <a:gd name="connsiteX1337" fmla="*/ 2242688 w 4242337"/>
                  <a:gd name="connsiteY1337" fmla="*/ 1787893 h 1823987"/>
                  <a:gd name="connsiteX1338" fmla="*/ 2266751 w 4242337"/>
                  <a:gd name="connsiteY1338" fmla="*/ 1787893 h 1823987"/>
                  <a:gd name="connsiteX1339" fmla="*/ 2266751 w 4242337"/>
                  <a:gd name="connsiteY1339" fmla="*/ 1775862 h 1823987"/>
                  <a:gd name="connsiteX1340" fmla="*/ 2266751 w 4242337"/>
                  <a:gd name="connsiteY1340" fmla="*/ 1775862 h 1823987"/>
                  <a:gd name="connsiteX1341" fmla="*/ 2314877 w 4242337"/>
                  <a:gd name="connsiteY1341" fmla="*/ 1774658 h 1823987"/>
                  <a:gd name="connsiteX1342" fmla="*/ 2290814 w 4242337"/>
                  <a:gd name="connsiteY1342" fmla="*/ 1774658 h 1823987"/>
                  <a:gd name="connsiteX1343" fmla="*/ 2290814 w 4242337"/>
                  <a:gd name="connsiteY1343" fmla="*/ 1786690 h 1823987"/>
                  <a:gd name="connsiteX1344" fmla="*/ 2314877 w 4242337"/>
                  <a:gd name="connsiteY1344" fmla="*/ 1786690 h 1823987"/>
                  <a:gd name="connsiteX1345" fmla="*/ 2314877 w 4242337"/>
                  <a:gd name="connsiteY1345" fmla="*/ 1774658 h 1823987"/>
                  <a:gd name="connsiteX1346" fmla="*/ 2314877 w 4242337"/>
                  <a:gd name="connsiteY1346" fmla="*/ 1774658 h 1823987"/>
                  <a:gd name="connsiteX1347" fmla="*/ 2363004 w 4242337"/>
                  <a:gd name="connsiteY1347" fmla="*/ 1773455 h 1823987"/>
                  <a:gd name="connsiteX1348" fmla="*/ 2338941 w 4242337"/>
                  <a:gd name="connsiteY1348" fmla="*/ 1773455 h 1823987"/>
                  <a:gd name="connsiteX1349" fmla="*/ 2338941 w 4242337"/>
                  <a:gd name="connsiteY1349" fmla="*/ 1785487 h 1823987"/>
                  <a:gd name="connsiteX1350" fmla="*/ 2363004 w 4242337"/>
                  <a:gd name="connsiteY1350" fmla="*/ 1785487 h 1823987"/>
                  <a:gd name="connsiteX1351" fmla="*/ 2363004 w 4242337"/>
                  <a:gd name="connsiteY1351" fmla="*/ 1773455 h 1823987"/>
                  <a:gd name="connsiteX1352" fmla="*/ 2363004 w 4242337"/>
                  <a:gd name="connsiteY1352" fmla="*/ 1773455 h 1823987"/>
                  <a:gd name="connsiteX1353" fmla="*/ 2411130 w 4242337"/>
                  <a:gd name="connsiteY1353" fmla="*/ 1773455 h 1823987"/>
                  <a:gd name="connsiteX1354" fmla="*/ 2387067 w 4242337"/>
                  <a:gd name="connsiteY1354" fmla="*/ 1773455 h 1823987"/>
                  <a:gd name="connsiteX1355" fmla="*/ 2387067 w 4242337"/>
                  <a:gd name="connsiteY1355" fmla="*/ 1785487 h 1823987"/>
                  <a:gd name="connsiteX1356" fmla="*/ 2411130 w 4242337"/>
                  <a:gd name="connsiteY1356" fmla="*/ 1785487 h 1823987"/>
                  <a:gd name="connsiteX1357" fmla="*/ 2411130 w 4242337"/>
                  <a:gd name="connsiteY1357" fmla="*/ 1773455 h 1823987"/>
                  <a:gd name="connsiteX1358" fmla="*/ 2411130 w 4242337"/>
                  <a:gd name="connsiteY1358" fmla="*/ 1773455 h 1823987"/>
                  <a:gd name="connsiteX1359" fmla="*/ 2459256 w 4242337"/>
                  <a:gd name="connsiteY1359" fmla="*/ 1772252 h 1823987"/>
                  <a:gd name="connsiteX1360" fmla="*/ 2435193 w 4242337"/>
                  <a:gd name="connsiteY1360" fmla="*/ 1772252 h 1823987"/>
                  <a:gd name="connsiteX1361" fmla="*/ 2435193 w 4242337"/>
                  <a:gd name="connsiteY1361" fmla="*/ 1784284 h 1823987"/>
                  <a:gd name="connsiteX1362" fmla="*/ 2459256 w 4242337"/>
                  <a:gd name="connsiteY1362" fmla="*/ 1784284 h 1823987"/>
                  <a:gd name="connsiteX1363" fmla="*/ 2459256 w 4242337"/>
                  <a:gd name="connsiteY1363" fmla="*/ 1772252 h 1823987"/>
                  <a:gd name="connsiteX1364" fmla="*/ 2459256 w 4242337"/>
                  <a:gd name="connsiteY1364" fmla="*/ 1772252 h 1823987"/>
                  <a:gd name="connsiteX1365" fmla="*/ 2507383 w 4242337"/>
                  <a:gd name="connsiteY1365" fmla="*/ 1771049 h 1823987"/>
                  <a:gd name="connsiteX1366" fmla="*/ 2483320 w 4242337"/>
                  <a:gd name="connsiteY1366" fmla="*/ 1771049 h 1823987"/>
                  <a:gd name="connsiteX1367" fmla="*/ 2483320 w 4242337"/>
                  <a:gd name="connsiteY1367" fmla="*/ 1783081 h 1823987"/>
                  <a:gd name="connsiteX1368" fmla="*/ 2507383 w 4242337"/>
                  <a:gd name="connsiteY1368" fmla="*/ 1783081 h 1823987"/>
                  <a:gd name="connsiteX1369" fmla="*/ 2507383 w 4242337"/>
                  <a:gd name="connsiteY1369" fmla="*/ 1771049 h 1823987"/>
                  <a:gd name="connsiteX1370" fmla="*/ 2507383 w 4242337"/>
                  <a:gd name="connsiteY1370" fmla="*/ 1771049 h 1823987"/>
                  <a:gd name="connsiteX1371" fmla="*/ 2555509 w 4242337"/>
                  <a:gd name="connsiteY1371" fmla="*/ 1771049 h 1823987"/>
                  <a:gd name="connsiteX1372" fmla="*/ 2531446 w 4242337"/>
                  <a:gd name="connsiteY1372" fmla="*/ 1771049 h 1823987"/>
                  <a:gd name="connsiteX1373" fmla="*/ 2531446 w 4242337"/>
                  <a:gd name="connsiteY1373" fmla="*/ 1783081 h 1823987"/>
                  <a:gd name="connsiteX1374" fmla="*/ 2547087 w 4242337"/>
                  <a:gd name="connsiteY1374" fmla="*/ 1783081 h 1823987"/>
                  <a:gd name="connsiteX1375" fmla="*/ 2547087 w 4242337"/>
                  <a:gd name="connsiteY1375" fmla="*/ 1783081 h 1823987"/>
                  <a:gd name="connsiteX1376" fmla="*/ 2547087 w 4242337"/>
                  <a:gd name="connsiteY1376" fmla="*/ 1783081 h 1823987"/>
                  <a:gd name="connsiteX1377" fmla="*/ 2555509 w 4242337"/>
                  <a:gd name="connsiteY1377" fmla="*/ 1783081 h 1823987"/>
                  <a:gd name="connsiteX1378" fmla="*/ 2555509 w 4242337"/>
                  <a:gd name="connsiteY1378" fmla="*/ 1771049 h 1823987"/>
                  <a:gd name="connsiteX1379" fmla="*/ 2555509 w 4242337"/>
                  <a:gd name="connsiteY1379" fmla="*/ 1771049 h 1823987"/>
                  <a:gd name="connsiteX1380" fmla="*/ 2603635 w 4242337"/>
                  <a:gd name="connsiteY1380" fmla="*/ 1769846 h 1823987"/>
                  <a:gd name="connsiteX1381" fmla="*/ 2579572 w 4242337"/>
                  <a:gd name="connsiteY1381" fmla="*/ 1769846 h 1823987"/>
                  <a:gd name="connsiteX1382" fmla="*/ 2579572 w 4242337"/>
                  <a:gd name="connsiteY1382" fmla="*/ 1781877 h 1823987"/>
                  <a:gd name="connsiteX1383" fmla="*/ 2583182 w 4242337"/>
                  <a:gd name="connsiteY1383" fmla="*/ 1781877 h 1823987"/>
                  <a:gd name="connsiteX1384" fmla="*/ 2583182 w 4242337"/>
                  <a:gd name="connsiteY1384" fmla="*/ 1781877 h 1823987"/>
                  <a:gd name="connsiteX1385" fmla="*/ 2583182 w 4242337"/>
                  <a:gd name="connsiteY1385" fmla="*/ 1781877 h 1823987"/>
                  <a:gd name="connsiteX1386" fmla="*/ 2583182 w 4242337"/>
                  <a:gd name="connsiteY1386" fmla="*/ 1781877 h 1823987"/>
                  <a:gd name="connsiteX1387" fmla="*/ 2583182 w 4242337"/>
                  <a:gd name="connsiteY1387" fmla="*/ 1781877 h 1823987"/>
                  <a:gd name="connsiteX1388" fmla="*/ 2583182 w 4242337"/>
                  <a:gd name="connsiteY1388" fmla="*/ 1781877 h 1823987"/>
                  <a:gd name="connsiteX1389" fmla="*/ 2583182 w 4242337"/>
                  <a:gd name="connsiteY1389" fmla="*/ 1781877 h 1823987"/>
                  <a:gd name="connsiteX1390" fmla="*/ 2583182 w 4242337"/>
                  <a:gd name="connsiteY1390" fmla="*/ 1781877 h 1823987"/>
                  <a:gd name="connsiteX1391" fmla="*/ 2583182 w 4242337"/>
                  <a:gd name="connsiteY1391" fmla="*/ 1781877 h 1823987"/>
                  <a:gd name="connsiteX1392" fmla="*/ 2583182 w 4242337"/>
                  <a:gd name="connsiteY1392" fmla="*/ 1781877 h 1823987"/>
                  <a:gd name="connsiteX1393" fmla="*/ 2583182 w 4242337"/>
                  <a:gd name="connsiteY1393" fmla="*/ 1781877 h 1823987"/>
                  <a:gd name="connsiteX1394" fmla="*/ 2583182 w 4242337"/>
                  <a:gd name="connsiteY1394" fmla="*/ 1781877 h 1823987"/>
                  <a:gd name="connsiteX1395" fmla="*/ 2583182 w 4242337"/>
                  <a:gd name="connsiteY1395" fmla="*/ 1781877 h 1823987"/>
                  <a:gd name="connsiteX1396" fmla="*/ 2583182 w 4242337"/>
                  <a:gd name="connsiteY1396" fmla="*/ 1781877 h 1823987"/>
                  <a:gd name="connsiteX1397" fmla="*/ 2583182 w 4242337"/>
                  <a:gd name="connsiteY1397" fmla="*/ 1781877 h 1823987"/>
                  <a:gd name="connsiteX1398" fmla="*/ 2583182 w 4242337"/>
                  <a:gd name="connsiteY1398" fmla="*/ 1781877 h 1823987"/>
                  <a:gd name="connsiteX1399" fmla="*/ 2583182 w 4242337"/>
                  <a:gd name="connsiteY1399" fmla="*/ 1781877 h 1823987"/>
                  <a:gd name="connsiteX1400" fmla="*/ 2583182 w 4242337"/>
                  <a:gd name="connsiteY1400" fmla="*/ 1781877 h 1823987"/>
                  <a:gd name="connsiteX1401" fmla="*/ 2583182 w 4242337"/>
                  <a:gd name="connsiteY1401" fmla="*/ 1781877 h 1823987"/>
                  <a:gd name="connsiteX1402" fmla="*/ 2583182 w 4242337"/>
                  <a:gd name="connsiteY1402" fmla="*/ 1781877 h 1823987"/>
                  <a:gd name="connsiteX1403" fmla="*/ 2583182 w 4242337"/>
                  <a:gd name="connsiteY1403" fmla="*/ 1781877 h 1823987"/>
                  <a:gd name="connsiteX1404" fmla="*/ 2603635 w 4242337"/>
                  <a:gd name="connsiteY1404" fmla="*/ 1781877 h 1823987"/>
                  <a:gd name="connsiteX1405" fmla="*/ 2603635 w 4242337"/>
                  <a:gd name="connsiteY1405" fmla="*/ 1769846 h 1823987"/>
                  <a:gd name="connsiteX1406" fmla="*/ 2603635 w 4242337"/>
                  <a:gd name="connsiteY1406" fmla="*/ 1769846 h 1823987"/>
                  <a:gd name="connsiteX1407" fmla="*/ 2651762 w 4242337"/>
                  <a:gd name="connsiteY1407" fmla="*/ 1768643 h 1823987"/>
                  <a:gd name="connsiteX1408" fmla="*/ 2627699 w 4242337"/>
                  <a:gd name="connsiteY1408" fmla="*/ 1768643 h 1823987"/>
                  <a:gd name="connsiteX1409" fmla="*/ 2627699 w 4242337"/>
                  <a:gd name="connsiteY1409" fmla="*/ 1780674 h 1823987"/>
                  <a:gd name="connsiteX1410" fmla="*/ 2642136 w 4242337"/>
                  <a:gd name="connsiteY1410" fmla="*/ 1780674 h 1823987"/>
                  <a:gd name="connsiteX1411" fmla="*/ 2651762 w 4242337"/>
                  <a:gd name="connsiteY1411" fmla="*/ 1780674 h 1823987"/>
                  <a:gd name="connsiteX1412" fmla="*/ 2651762 w 4242337"/>
                  <a:gd name="connsiteY1412" fmla="*/ 1768643 h 1823987"/>
                  <a:gd name="connsiteX1413" fmla="*/ 2651762 w 4242337"/>
                  <a:gd name="connsiteY1413" fmla="*/ 1768643 h 1823987"/>
                  <a:gd name="connsiteX1414" fmla="*/ 2699888 w 4242337"/>
                  <a:gd name="connsiteY1414" fmla="*/ 1768643 h 1823987"/>
                  <a:gd name="connsiteX1415" fmla="*/ 2675825 w 4242337"/>
                  <a:gd name="connsiteY1415" fmla="*/ 1768643 h 1823987"/>
                  <a:gd name="connsiteX1416" fmla="*/ 2675825 w 4242337"/>
                  <a:gd name="connsiteY1416" fmla="*/ 1780674 h 1823987"/>
                  <a:gd name="connsiteX1417" fmla="*/ 2681841 w 4242337"/>
                  <a:gd name="connsiteY1417" fmla="*/ 1780674 h 1823987"/>
                  <a:gd name="connsiteX1418" fmla="*/ 2681841 w 4242337"/>
                  <a:gd name="connsiteY1418" fmla="*/ 1780674 h 1823987"/>
                  <a:gd name="connsiteX1419" fmla="*/ 2683044 w 4242337"/>
                  <a:gd name="connsiteY1419" fmla="*/ 1780674 h 1823987"/>
                  <a:gd name="connsiteX1420" fmla="*/ 2683044 w 4242337"/>
                  <a:gd name="connsiteY1420" fmla="*/ 1780674 h 1823987"/>
                  <a:gd name="connsiteX1421" fmla="*/ 2683044 w 4242337"/>
                  <a:gd name="connsiteY1421" fmla="*/ 1780674 h 1823987"/>
                  <a:gd name="connsiteX1422" fmla="*/ 2683044 w 4242337"/>
                  <a:gd name="connsiteY1422" fmla="*/ 1780674 h 1823987"/>
                  <a:gd name="connsiteX1423" fmla="*/ 2683044 w 4242337"/>
                  <a:gd name="connsiteY1423" fmla="*/ 1780674 h 1823987"/>
                  <a:gd name="connsiteX1424" fmla="*/ 2683044 w 4242337"/>
                  <a:gd name="connsiteY1424" fmla="*/ 1780674 h 1823987"/>
                  <a:gd name="connsiteX1425" fmla="*/ 2683044 w 4242337"/>
                  <a:gd name="connsiteY1425" fmla="*/ 1780674 h 1823987"/>
                  <a:gd name="connsiteX1426" fmla="*/ 2683044 w 4242337"/>
                  <a:gd name="connsiteY1426" fmla="*/ 1780674 h 1823987"/>
                  <a:gd name="connsiteX1427" fmla="*/ 2683044 w 4242337"/>
                  <a:gd name="connsiteY1427" fmla="*/ 1780674 h 1823987"/>
                  <a:gd name="connsiteX1428" fmla="*/ 2683044 w 4242337"/>
                  <a:gd name="connsiteY1428" fmla="*/ 1780674 h 1823987"/>
                  <a:gd name="connsiteX1429" fmla="*/ 2683044 w 4242337"/>
                  <a:gd name="connsiteY1429" fmla="*/ 1780674 h 1823987"/>
                  <a:gd name="connsiteX1430" fmla="*/ 2699888 w 4242337"/>
                  <a:gd name="connsiteY1430" fmla="*/ 1780674 h 1823987"/>
                  <a:gd name="connsiteX1431" fmla="*/ 2699888 w 4242337"/>
                  <a:gd name="connsiteY1431" fmla="*/ 1768643 h 1823987"/>
                  <a:gd name="connsiteX1432" fmla="*/ 2699888 w 4242337"/>
                  <a:gd name="connsiteY1432" fmla="*/ 1768643 h 1823987"/>
                  <a:gd name="connsiteX1433" fmla="*/ 2748014 w 4242337"/>
                  <a:gd name="connsiteY1433" fmla="*/ 1767440 h 1823987"/>
                  <a:gd name="connsiteX1434" fmla="*/ 2723951 w 4242337"/>
                  <a:gd name="connsiteY1434" fmla="*/ 1767440 h 1823987"/>
                  <a:gd name="connsiteX1435" fmla="*/ 2723951 w 4242337"/>
                  <a:gd name="connsiteY1435" fmla="*/ 1779471 h 1823987"/>
                  <a:gd name="connsiteX1436" fmla="*/ 2737186 w 4242337"/>
                  <a:gd name="connsiteY1436" fmla="*/ 1779471 h 1823987"/>
                  <a:gd name="connsiteX1437" fmla="*/ 2737186 w 4242337"/>
                  <a:gd name="connsiteY1437" fmla="*/ 1779471 h 1823987"/>
                  <a:gd name="connsiteX1438" fmla="*/ 2737186 w 4242337"/>
                  <a:gd name="connsiteY1438" fmla="*/ 1779471 h 1823987"/>
                  <a:gd name="connsiteX1439" fmla="*/ 2748014 w 4242337"/>
                  <a:gd name="connsiteY1439" fmla="*/ 1779471 h 1823987"/>
                  <a:gd name="connsiteX1440" fmla="*/ 2748014 w 4242337"/>
                  <a:gd name="connsiteY1440" fmla="*/ 1767440 h 1823987"/>
                  <a:gd name="connsiteX1441" fmla="*/ 2748014 w 4242337"/>
                  <a:gd name="connsiteY1441" fmla="*/ 1767440 h 1823987"/>
                  <a:gd name="connsiteX1442" fmla="*/ 2796141 w 4242337"/>
                  <a:gd name="connsiteY1442" fmla="*/ 1766236 h 1823987"/>
                  <a:gd name="connsiteX1443" fmla="*/ 2772078 w 4242337"/>
                  <a:gd name="connsiteY1443" fmla="*/ 1766236 h 1823987"/>
                  <a:gd name="connsiteX1444" fmla="*/ 2772078 w 4242337"/>
                  <a:gd name="connsiteY1444" fmla="*/ 1778268 h 1823987"/>
                  <a:gd name="connsiteX1445" fmla="*/ 2782906 w 4242337"/>
                  <a:gd name="connsiteY1445" fmla="*/ 1778268 h 1823987"/>
                  <a:gd name="connsiteX1446" fmla="*/ 2782906 w 4242337"/>
                  <a:gd name="connsiteY1446" fmla="*/ 1778268 h 1823987"/>
                  <a:gd name="connsiteX1447" fmla="*/ 2784109 w 4242337"/>
                  <a:gd name="connsiteY1447" fmla="*/ 1778268 h 1823987"/>
                  <a:gd name="connsiteX1448" fmla="*/ 2784109 w 4242337"/>
                  <a:gd name="connsiteY1448" fmla="*/ 1778268 h 1823987"/>
                  <a:gd name="connsiteX1449" fmla="*/ 2784109 w 4242337"/>
                  <a:gd name="connsiteY1449" fmla="*/ 1778268 h 1823987"/>
                  <a:gd name="connsiteX1450" fmla="*/ 2784109 w 4242337"/>
                  <a:gd name="connsiteY1450" fmla="*/ 1778268 h 1823987"/>
                  <a:gd name="connsiteX1451" fmla="*/ 2784109 w 4242337"/>
                  <a:gd name="connsiteY1451" fmla="*/ 1778268 h 1823987"/>
                  <a:gd name="connsiteX1452" fmla="*/ 2784109 w 4242337"/>
                  <a:gd name="connsiteY1452" fmla="*/ 1778268 h 1823987"/>
                  <a:gd name="connsiteX1453" fmla="*/ 2784109 w 4242337"/>
                  <a:gd name="connsiteY1453" fmla="*/ 1778268 h 1823987"/>
                  <a:gd name="connsiteX1454" fmla="*/ 2784109 w 4242337"/>
                  <a:gd name="connsiteY1454" fmla="*/ 1778268 h 1823987"/>
                  <a:gd name="connsiteX1455" fmla="*/ 2784109 w 4242337"/>
                  <a:gd name="connsiteY1455" fmla="*/ 1778268 h 1823987"/>
                  <a:gd name="connsiteX1456" fmla="*/ 2796141 w 4242337"/>
                  <a:gd name="connsiteY1456" fmla="*/ 1778268 h 1823987"/>
                  <a:gd name="connsiteX1457" fmla="*/ 2796141 w 4242337"/>
                  <a:gd name="connsiteY1457" fmla="*/ 1766236 h 1823987"/>
                  <a:gd name="connsiteX1458" fmla="*/ 2796141 w 4242337"/>
                  <a:gd name="connsiteY1458" fmla="*/ 1766236 h 1823987"/>
                  <a:gd name="connsiteX1459" fmla="*/ 2844267 w 4242337"/>
                  <a:gd name="connsiteY1459" fmla="*/ 1766236 h 1823987"/>
                  <a:gd name="connsiteX1460" fmla="*/ 2820204 w 4242337"/>
                  <a:gd name="connsiteY1460" fmla="*/ 1766236 h 1823987"/>
                  <a:gd name="connsiteX1461" fmla="*/ 2820204 w 4242337"/>
                  <a:gd name="connsiteY1461" fmla="*/ 1778268 h 1823987"/>
                  <a:gd name="connsiteX1462" fmla="*/ 2831032 w 4242337"/>
                  <a:gd name="connsiteY1462" fmla="*/ 1778268 h 1823987"/>
                  <a:gd name="connsiteX1463" fmla="*/ 2831032 w 4242337"/>
                  <a:gd name="connsiteY1463" fmla="*/ 1778268 h 1823987"/>
                  <a:gd name="connsiteX1464" fmla="*/ 2831032 w 4242337"/>
                  <a:gd name="connsiteY1464" fmla="*/ 1778268 h 1823987"/>
                  <a:gd name="connsiteX1465" fmla="*/ 2844267 w 4242337"/>
                  <a:gd name="connsiteY1465" fmla="*/ 1778268 h 1823987"/>
                  <a:gd name="connsiteX1466" fmla="*/ 2844267 w 4242337"/>
                  <a:gd name="connsiteY1466" fmla="*/ 1766236 h 1823987"/>
                  <a:gd name="connsiteX1467" fmla="*/ 2844267 w 4242337"/>
                  <a:gd name="connsiteY1467" fmla="*/ 1766236 h 1823987"/>
                  <a:gd name="connsiteX1468" fmla="*/ 2892393 w 4242337"/>
                  <a:gd name="connsiteY1468" fmla="*/ 1765033 h 1823987"/>
                  <a:gd name="connsiteX1469" fmla="*/ 2868330 w 4242337"/>
                  <a:gd name="connsiteY1469" fmla="*/ 1765033 h 1823987"/>
                  <a:gd name="connsiteX1470" fmla="*/ 2868330 w 4242337"/>
                  <a:gd name="connsiteY1470" fmla="*/ 1777065 h 1823987"/>
                  <a:gd name="connsiteX1471" fmla="*/ 2885175 w 4242337"/>
                  <a:gd name="connsiteY1471" fmla="*/ 1777065 h 1823987"/>
                  <a:gd name="connsiteX1472" fmla="*/ 2885175 w 4242337"/>
                  <a:gd name="connsiteY1472" fmla="*/ 1777065 h 1823987"/>
                  <a:gd name="connsiteX1473" fmla="*/ 2885175 w 4242337"/>
                  <a:gd name="connsiteY1473" fmla="*/ 1777065 h 1823987"/>
                  <a:gd name="connsiteX1474" fmla="*/ 2885175 w 4242337"/>
                  <a:gd name="connsiteY1474" fmla="*/ 1777065 h 1823987"/>
                  <a:gd name="connsiteX1475" fmla="*/ 2885175 w 4242337"/>
                  <a:gd name="connsiteY1475" fmla="*/ 1777065 h 1823987"/>
                  <a:gd name="connsiteX1476" fmla="*/ 2885175 w 4242337"/>
                  <a:gd name="connsiteY1476" fmla="*/ 1777065 h 1823987"/>
                  <a:gd name="connsiteX1477" fmla="*/ 2885175 w 4242337"/>
                  <a:gd name="connsiteY1477" fmla="*/ 1777065 h 1823987"/>
                  <a:gd name="connsiteX1478" fmla="*/ 2885175 w 4242337"/>
                  <a:gd name="connsiteY1478" fmla="*/ 1777065 h 1823987"/>
                  <a:gd name="connsiteX1479" fmla="*/ 2885175 w 4242337"/>
                  <a:gd name="connsiteY1479" fmla="*/ 1777065 h 1823987"/>
                  <a:gd name="connsiteX1480" fmla="*/ 2885175 w 4242337"/>
                  <a:gd name="connsiteY1480" fmla="*/ 1777065 h 1823987"/>
                  <a:gd name="connsiteX1481" fmla="*/ 2885175 w 4242337"/>
                  <a:gd name="connsiteY1481" fmla="*/ 1777065 h 1823987"/>
                  <a:gd name="connsiteX1482" fmla="*/ 2885175 w 4242337"/>
                  <a:gd name="connsiteY1482" fmla="*/ 1777065 h 1823987"/>
                  <a:gd name="connsiteX1483" fmla="*/ 2885175 w 4242337"/>
                  <a:gd name="connsiteY1483" fmla="*/ 1777065 h 1823987"/>
                  <a:gd name="connsiteX1484" fmla="*/ 2891190 w 4242337"/>
                  <a:gd name="connsiteY1484" fmla="*/ 1777065 h 1823987"/>
                  <a:gd name="connsiteX1485" fmla="*/ 2892393 w 4242337"/>
                  <a:gd name="connsiteY1485" fmla="*/ 1765033 h 1823987"/>
                  <a:gd name="connsiteX1486" fmla="*/ 2892393 w 4242337"/>
                  <a:gd name="connsiteY1486" fmla="*/ 1765033 h 1823987"/>
                  <a:gd name="connsiteX1487" fmla="*/ 2940520 w 4242337"/>
                  <a:gd name="connsiteY1487" fmla="*/ 1763830 h 1823987"/>
                  <a:gd name="connsiteX1488" fmla="*/ 2916456 w 4242337"/>
                  <a:gd name="connsiteY1488" fmla="*/ 1763830 h 1823987"/>
                  <a:gd name="connsiteX1489" fmla="*/ 2916456 w 4242337"/>
                  <a:gd name="connsiteY1489" fmla="*/ 1775862 h 1823987"/>
                  <a:gd name="connsiteX1490" fmla="*/ 2926082 w 4242337"/>
                  <a:gd name="connsiteY1490" fmla="*/ 1775862 h 1823987"/>
                  <a:gd name="connsiteX1491" fmla="*/ 2926082 w 4242337"/>
                  <a:gd name="connsiteY1491" fmla="*/ 1775862 h 1823987"/>
                  <a:gd name="connsiteX1492" fmla="*/ 2926082 w 4242337"/>
                  <a:gd name="connsiteY1492" fmla="*/ 1775862 h 1823987"/>
                  <a:gd name="connsiteX1493" fmla="*/ 2926082 w 4242337"/>
                  <a:gd name="connsiteY1493" fmla="*/ 1775862 h 1823987"/>
                  <a:gd name="connsiteX1494" fmla="*/ 2926082 w 4242337"/>
                  <a:gd name="connsiteY1494" fmla="*/ 1775862 h 1823987"/>
                  <a:gd name="connsiteX1495" fmla="*/ 2940520 w 4242337"/>
                  <a:gd name="connsiteY1495" fmla="*/ 1775862 h 1823987"/>
                  <a:gd name="connsiteX1496" fmla="*/ 2940520 w 4242337"/>
                  <a:gd name="connsiteY1496" fmla="*/ 1763830 h 1823987"/>
                  <a:gd name="connsiteX1497" fmla="*/ 2940520 w 4242337"/>
                  <a:gd name="connsiteY1497" fmla="*/ 1763830 h 1823987"/>
                  <a:gd name="connsiteX1498" fmla="*/ 2988646 w 4242337"/>
                  <a:gd name="connsiteY1498" fmla="*/ 1763830 h 1823987"/>
                  <a:gd name="connsiteX1499" fmla="*/ 2964583 w 4242337"/>
                  <a:gd name="connsiteY1499" fmla="*/ 1763830 h 1823987"/>
                  <a:gd name="connsiteX1500" fmla="*/ 2964583 w 4242337"/>
                  <a:gd name="connsiteY1500" fmla="*/ 1775862 h 1823987"/>
                  <a:gd name="connsiteX1501" fmla="*/ 2985037 w 4242337"/>
                  <a:gd name="connsiteY1501" fmla="*/ 1775862 h 1823987"/>
                  <a:gd name="connsiteX1502" fmla="*/ 2985037 w 4242337"/>
                  <a:gd name="connsiteY1502" fmla="*/ 1775862 h 1823987"/>
                  <a:gd name="connsiteX1503" fmla="*/ 2985037 w 4242337"/>
                  <a:gd name="connsiteY1503" fmla="*/ 1775862 h 1823987"/>
                  <a:gd name="connsiteX1504" fmla="*/ 2985037 w 4242337"/>
                  <a:gd name="connsiteY1504" fmla="*/ 1775862 h 1823987"/>
                  <a:gd name="connsiteX1505" fmla="*/ 2985037 w 4242337"/>
                  <a:gd name="connsiteY1505" fmla="*/ 1775862 h 1823987"/>
                  <a:gd name="connsiteX1506" fmla="*/ 2985037 w 4242337"/>
                  <a:gd name="connsiteY1506" fmla="*/ 1775862 h 1823987"/>
                  <a:gd name="connsiteX1507" fmla="*/ 2985037 w 4242337"/>
                  <a:gd name="connsiteY1507" fmla="*/ 1775862 h 1823987"/>
                  <a:gd name="connsiteX1508" fmla="*/ 2988646 w 4242337"/>
                  <a:gd name="connsiteY1508" fmla="*/ 1775862 h 1823987"/>
                  <a:gd name="connsiteX1509" fmla="*/ 2988646 w 4242337"/>
                  <a:gd name="connsiteY1509" fmla="*/ 1763830 h 1823987"/>
                  <a:gd name="connsiteX1510" fmla="*/ 2988646 w 4242337"/>
                  <a:gd name="connsiteY1510" fmla="*/ 1763830 h 1823987"/>
                  <a:gd name="connsiteX1511" fmla="*/ 3036772 w 4242337"/>
                  <a:gd name="connsiteY1511" fmla="*/ 1762627 h 1823987"/>
                  <a:gd name="connsiteX1512" fmla="*/ 3012709 w 4242337"/>
                  <a:gd name="connsiteY1512" fmla="*/ 1762627 h 1823987"/>
                  <a:gd name="connsiteX1513" fmla="*/ 3012709 w 4242337"/>
                  <a:gd name="connsiteY1513" fmla="*/ 1774658 h 1823987"/>
                  <a:gd name="connsiteX1514" fmla="*/ 3036772 w 4242337"/>
                  <a:gd name="connsiteY1514" fmla="*/ 1774658 h 1823987"/>
                  <a:gd name="connsiteX1515" fmla="*/ 3036772 w 4242337"/>
                  <a:gd name="connsiteY1515" fmla="*/ 1762627 h 1823987"/>
                  <a:gd name="connsiteX1516" fmla="*/ 3036772 w 4242337"/>
                  <a:gd name="connsiteY1516" fmla="*/ 1762627 h 1823987"/>
                  <a:gd name="connsiteX1517" fmla="*/ 3084899 w 4242337"/>
                  <a:gd name="connsiteY1517" fmla="*/ 1761424 h 1823987"/>
                  <a:gd name="connsiteX1518" fmla="*/ 3060836 w 4242337"/>
                  <a:gd name="connsiteY1518" fmla="*/ 1761424 h 1823987"/>
                  <a:gd name="connsiteX1519" fmla="*/ 3060836 w 4242337"/>
                  <a:gd name="connsiteY1519" fmla="*/ 1773455 h 1823987"/>
                  <a:gd name="connsiteX1520" fmla="*/ 3084899 w 4242337"/>
                  <a:gd name="connsiteY1520" fmla="*/ 1773455 h 1823987"/>
                  <a:gd name="connsiteX1521" fmla="*/ 3084899 w 4242337"/>
                  <a:gd name="connsiteY1521" fmla="*/ 1761424 h 1823987"/>
                  <a:gd name="connsiteX1522" fmla="*/ 3084899 w 4242337"/>
                  <a:gd name="connsiteY1522" fmla="*/ 1761424 h 1823987"/>
                  <a:gd name="connsiteX1523" fmla="*/ 3133025 w 4242337"/>
                  <a:gd name="connsiteY1523" fmla="*/ 1761424 h 1823987"/>
                  <a:gd name="connsiteX1524" fmla="*/ 3108962 w 4242337"/>
                  <a:gd name="connsiteY1524" fmla="*/ 1761424 h 1823987"/>
                  <a:gd name="connsiteX1525" fmla="*/ 3108962 w 4242337"/>
                  <a:gd name="connsiteY1525" fmla="*/ 1773455 h 1823987"/>
                  <a:gd name="connsiteX1526" fmla="*/ 3133025 w 4242337"/>
                  <a:gd name="connsiteY1526" fmla="*/ 1773455 h 1823987"/>
                  <a:gd name="connsiteX1527" fmla="*/ 3133025 w 4242337"/>
                  <a:gd name="connsiteY1527" fmla="*/ 1761424 h 1823987"/>
                  <a:gd name="connsiteX1528" fmla="*/ 3133025 w 4242337"/>
                  <a:gd name="connsiteY1528" fmla="*/ 1761424 h 1823987"/>
                  <a:gd name="connsiteX1529" fmla="*/ 3181151 w 4242337"/>
                  <a:gd name="connsiteY1529" fmla="*/ 1760221 h 1823987"/>
                  <a:gd name="connsiteX1530" fmla="*/ 3157088 w 4242337"/>
                  <a:gd name="connsiteY1530" fmla="*/ 1760221 h 1823987"/>
                  <a:gd name="connsiteX1531" fmla="*/ 3157088 w 4242337"/>
                  <a:gd name="connsiteY1531" fmla="*/ 1772252 h 1823987"/>
                  <a:gd name="connsiteX1532" fmla="*/ 3181151 w 4242337"/>
                  <a:gd name="connsiteY1532" fmla="*/ 1772252 h 1823987"/>
                  <a:gd name="connsiteX1533" fmla="*/ 3181151 w 4242337"/>
                  <a:gd name="connsiteY1533" fmla="*/ 1760221 h 1823987"/>
                  <a:gd name="connsiteX1534" fmla="*/ 3181151 w 4242337"/>
                  <a:gd name="connsiteY1534" fmla="*/ 1760221 h 1823987"/>
                  <a:gd name="connsiteX1535" fmla="*/ 3229278 w 4242337"/>
                  <a:gd name="connsiteY1535" fmla="*/ 1759017 h 1823987"/>
                  <a:gd name="connsiteX1536" fmla="*/ 3205215 w 4242337"/>
                  <a:gd name="connsiteY1536" fmla="*/ 1759017 h 1823987"/>
                  <a:gd name="connsiteX1537" fmla="*/ 3205215 w 4242337"/>
                  <a:gd name="connsiteY1537" fmla="*/ 1771049 h 1823987"/>
                  <a:gd name="connsiteX1538" fmla="*/ 3229278 w 4242337"/>
                  <a:gd name="connsiteY1538" fmla="*/ 1771049 h 1823987"/>
                  <a:gd name="connsiteX1539" fmla="*/ 3229278 w 4242337"/>
                  <a:gd name="connsiteY1539" fmla="*/ 1759017 h 1823987"/>
                  <a:gd name="connsiteX1540" fmla="*/ 3229278 w 4242337"/>
                  <a:gd name="connsiteY1540" fmla="*/ 1759017 h 1823987"/>
                  <a:gd name="connsiteX1541" fmla="*/ 3277404 w 4242337"/>
                  <a:gd name="connsiteY1541" fmla="*/ 1759017 h 1823987"/>
                  <a:gd name="connsiteX1542" fmla="*/ 3253341 w 4242337"/>
                  <a:gd name="connsiteY1542" fmla="*/ 1759017 h 1823987"/>
                  <a:gd name="connsiteX1543" fmla="*/ 3253341 w 4242337"/>
                  <a:gd name="connsiteY1543" fmla="*/ 1771049 h 1823987"/>
                  <a:gd name="connsiteX1544" fmla="*/ 3277404 w 4242337"/>
                  <a:gd name="connsiteY1544" fmla="*/ 1771049 h 1823987"/>
                  <a:gd name="connsiteX1545" fmla="*/ 3277404 w 4242337"/>
                  <a:gd name="connsiteY1545" fmla="*/ 1759017 h 1823987"/>
                  <a:gd name="connsiteX1546" fmla="*/ 3277404 w 4242337"/>
                  <a:gd name="connsiteY1546" fmla="*/ 1759017 h 1823987"/>
                  <a:gd name="connsiteX1547" fmla="*/ 3325530 w 4242337"/>
                  <a:gd name="connsiteY1547" fmla="*/ 1757814 h 1823987"/>
                  <a:gd name="connsiteX1548" fmla="*/ 3301467 w 4242337"/>
                  <a:gd name="connsiteY1548" fmla="*/ 1757814 h 1823987"/>
                  <a:gd name="connsiteX1549" fmla="*/ 3301467 w 4242337"/>
                  <a:gd name="connsiteY1549" fmla="*/ 1769846 h 1823987"/>
                  <a:gd name="connsiteX1550" fmla="*/ 3325530 w 4242337"/>
                  <a:gd name="connsiteY1550" fmla="*/ 1769846 h 1823987"/>
                  <a:gd name="connsiteX1551" fmla="*/ 3325530 w 4242337"/>
                  <a:gd name="connsiteY1551" fmla="*/ 1757814 h 1823987"/>
                  <a:gd name="connsiteX1552" fmla="*/ 3325530 w 4242337"/>
                  <a:gd name="connsiteY1552" fmla="*/ 1757814 h 1823987"/>
                  <a:gd name="connsiteX1553" fmla="*/ 3373657 w 4242337"/>
                  <a:gd name="connsiteY1553" fmla="*/ 1756611 h 1823987"/>
                  <a:gd name="connsiteX1554" fmla="*/ 3349594 w 4242337"/>
                  <a:gd name="connsiteY1554" fmla="*/ 1756611 h 1823987"/>
                  <a:gd name="connsiteX1555" fmla="*/ 3349594 w 4242337"/>
                  <a:gd name="connsiteY1555" fmla="*/ 1768643 h 1823987"/>
                  <a:gd name="connsiteX1556" fmla="*/ 3373657 w 4242337"/>
                  <a:gd name="connsiteY1556" fmla="*/ 1768643 h 1823987"/>
                  <a:gd name="connsiteX1557" fmla="*/ 3373657 w 4242337"/>
                  <a:gd name="connsiteY1557" fmla="*/ 1756611 h 1823987"/>
                  <a:gd name="connsiteX1558" fmla="*/ 3373657 w 4242337"/>
                  <a:gd name="connsiteY1558" fmla="*/ 1756611 h 1823987"/>
                  <a:gd name="connsiteX1559" fmla="*/ 3421783 w 4242337"/>
                  <a:gd name="connsiteY1559" fmla="*/ 1756611 h 1823987"/>
                  <a:gd name="connsiteX1560" fmla="*/ 3397720 w 4242337"/>
                  <a:gd name="connsiteY1560" fmla="*/ 1756611 h 1823987"/>
                  <a:gd name="connsiteX1561" fmla="*/ 3397720 w 4242337"/>
                  <a:gd name="connsiteY1561" fmla="*/ 1768643 h 1823987"/>
                  <a:gd name="connsiteX1562" fmla="*/ 3421783 w 4242337"/>
                  <a:gd name="connsiteY1562" fmla="*/ 1768643 h 1823987"/>
                  <a:gd name="connsiteX1563" fmla="*/ 3421783 w 4242337"/>
                  <a:gd name="connsiteY1563" fmla="*/ 1756611 h 1823987"/>
                  <a:gd name="connsiteX1564" fmla="*/ 3421783 w 4242337"/>
                  <a:gd name="connsiteY1564" fmla="*/ 1756611 h 1823987"/>
                  <a:gd name="connsiteX1565" fmla="*/ 3469909 w 4242337"/>
                  <a:gd name="connsiteY1565" fmla="*/ 1755408 h 1823987"/>
                  <a:gd name="connsiteX1566" fmla="*/ 3445846 w 4242337"/>
                  <a:gd name="connsiteY1566" fmla="*/ 1755408 h 1823987"/>
                  <a:gd name="connsiteX1567" fmla="*/ 3445846 w 4242337"/>
                  <a:gd name="connsiteY1567" fmla="*/ 1767440 h 1823987"/>
                  <a:gd name="connsiteX1568" fmla="*/ 3469909 w 4242337"/>
                  <a:gd name="connsiteY1568" fmla="*/ 1767440 h 1823987"/>
                  <a:gd name="connsiteX1569" fmla="*/ 3469909 w 4242337"/>
                  <a:gd name="connsiteY1569" fmla="*/ 1755408 h 1823987"/>
                  <a:gd name="connsiteX1570" fmla="*/ 3469909 w 4242337"/>
                  <a:gd name="connsiteY1570" fmla="*/ 1755408 h 1823987"/>
                  <a:gd name="connsiteX1571" fmla="*/ 3518036 w 4242337"/>
                  <a:gd name="connsiteY1571" fmla="*/ 1754205 h 1823987"/>
                  <a:gd name="connsiteX1572" fmla="*/ 3493973 w 4242337"/>
                  <a:gd name="connsiteY1572" fmla="*/ 1754205 h 1823987"/>
                  <a:gd name="connsiteX1573" fmla="*/ 3493973 w 4242337"/>
                  <a:gd name="connsiteY1573" fmla="*/ 1766236 h 1823987"/>
                  <a:gd name="connsiteX1574" fmla="*/ 3518036 w 4242337"/>
                  <a:gd name="connsiteY1574" fmla="*/ 1766236 h 1823987"/>
                  <a:gd name="connsiteX1575" fmla="*/ 3518036 w 4242337"/>
                  <a:gd name="connsiteY1575" fmla="*/ 1754205 h 1823987"/>
                  <a:gd name="connsiteX1576" fmla="*/ 3518036 w 4242337"/>
                  <a:gd name="connsiteY1576" fmla="*/ 1754205 h 1823987"/>
                  <a:gd name="connsiteX1577" fmla="*/ 3566162 w 4242337"/>
                  <a:gd name="connsiteY1577" fmla="*/ 1754205 h 1823987"/>
                  <a:gd name="connsiteX1578" fmla="*/ 3542099 w 4242337"/>
                  <a:gd name="connsiteY1578" fmla="*/ 1754205 h 1823987"/>
                  <a:gd name="connsiteX1579" fmla="*/ 3542099 w 4242337"/>
                  <a:gd name="connsiteY1579" fmla="*/ 1766236 h 1823987"/>
                  <a:gd name="connsiteX1580" fmla="*/ 3566162 w 4242337"/>
                  <a:gd name="connsiteY1580" fmla="*/ 1766236 h 1823987"/>
                  <a:gd name="connsiteX1581" fmla="*/ 3566162 w 4242337"/>
                  <a:gd name="connsiteY1581" fmla="*/ 1754205 h 1823987"/>
                  <a:gd name="connsiteX1582" fmla="*/ 3566162 w 4242337"/>
                  <a:gd name="connsiteY1582" fmla="*/ 1754205 h 1823987"/>
                  <a:gd name="connsiteX1583" fmla="*/ 3614288 w 4242337"/>
                  <a:gd name="connsiteY1583" fmla="*/ 1753002 h 1823987"/>
                  <a:gd name="connsiteX1584" fmla="*/ 3590225 w 4242337"/>
                  <a:gd name="connsiteY1584" fmla="*/ 1753002 h 1823987"/>
                  <a:gd name="connsiteX1585" fmla="*/ 3590225 w 4242337"/>
                  <a:gd name="connsiteY1585" fmla="*/ 1765033 h 1823987"/>
                  <a:gd name="connsiteX1586" fmla="*/ 3590225 w 4242337"/>
                  <a:gd name="connsiteY1586" fmla="*/ 1765033 h 1823987"/>
                  <a:gd name="connsiteX1587" fmla="*/ 3590225 w 4242337"/>
                  <a:gd name="connsiteY1587" fmla="*/ 1765033 h 1823987"/>
                  <a:gd name="connsiteX1588" fmla="*/ 3590225 w 4242337"/>
                  <a:gd name="connsiteY1588" fmla="*/ 1765033 h 1823987"/>
                  <a:gd name="connsiteX1589" fmla="*/ 3590225 w 4242337"/>
                  <a:gd name="connsiteY1589" fmla="*/ 1765033 h 1823987"/>
                  <a:gd name="connsiteX1590" fmla="*/ 3590225 w 4242337"/>
                  <a:gd name="connsiteY1590" fmla="*/ 1765033 h 1823987"/>
                  <a:gd name="connsiteX1591" fmla="*/ 3614288 w 4242337"/>
                  <a:gd name="connsiteY1591" fmla="*/ 1765033 h 1823987"/>
                  <a:gd name="connsiteX1592" fmla="*/ 3614288 w 4242337"/>
                  <a:gd name="connsiteY1592" fmla="*/ 1753002 h 1823987"/>
                  <a:gd name="connsiteX1593" fmla="*/ 3614288 w 4242337"/>
                  <a:gd name="connsiteY1593" fmla="*/ 1753002 h 1823987"/>
                  <a:gd name="connsiteX1594" fmla="*/ 3662415 w 4242337"/>
                  <a:gd name="connsiteY1594" fmla="*/ 1751798 h 1823987"/>
                  <a:gd name="connsiteX1595" fmla="*/ 3638352 w 4242337"/>
                  <a:gd name="connsiteY1595" fmla="*/ 1751798 h 1823987"/>
                  <a:gd name="connsiteX1596" fmla="*/ 3638352 w 4242337"/>
                  <a:gd name="connsiteY1596" fmla="*/ 1763830 h 1823987"/>
                  <a:gd name="connsiteX1597" fmla="*/ 3653993 w 4242337"/>
                  <a:gd name="connsiteY1597" fmla="*/ 1763830 h 1823987"/>
                  <a:gd name="connsiteX1598" fmla="*/ 3653993 w 4242337"/>
                  <a:gd name="connsiteY1598" fmla="*/ 1763830 h 1823987"/>
                  <a:gd name="connsiteX1599" fmla="*/ 3653993 w 4242337"/>
                  <a:gd name="connsiteY1599" fmla="*/ 1763830 h 1823987"/>
                  <a:gd name="connsiteX1600" fmla="*/ 3662415 w 4242337"/>
                  <a:gd name="connsiteY1600" fmla="*/ 1763830 h 1823987"/>
                  <a:gd name="connsiteX1601" fmla="*/ 3662415 w 4242337"/>
                  <a:gd name="connsiteY1601" fmla="*/ 1751798 h 1823987"/>
                  <a:gd name="connsiteX1602" fmla="*/ 3662415 w 4242337"/>
                  <a:gd name="connsiteY1602" fmla="*/ 1751798 h 1823987"/>
                  <a:gd name="connsiteX1603" fmla="*/ 3710541 w 4242337"/>
                  <a:gd name="connsiteY1603" fmla="*/ 1751798 h 1823987"/>
                  <a:gd name="connsiteX1604" fmla="*/ 3686478 w 4242337"/>
                  <a:gd name="connsiteY1604" fmla="*/ 1751798 h 1823987"/>
                  <a:gd name="connsiteX1605" fmla="*/ 3686478 w 4242337"/>
                  <a:gd name="connsiteY1605" fmla="*/ 1763830 h 1823987"/>
                  <a:gd name="connsiteX1606" fmla="*/ 3691291 w 4242337"/>
                  <a:gd name="connsiteY1606" fmla="*/ 1763830 h 1823987"/>
                  <a:gd name="connsiteX1607" fmla="*/ 3691291 w 4242337"/>
                  <a:gd name="connsiteY1607" fmla="*/ 1763830 h 1823987"/>
                  <a:gd name="connsiteX1608" fmla="*/ 3691291 w 4242337"/>
                  <a:gd name="connsiteY1608" fmla="*/ 1763830 h 1823987"/>
                  <a:gd name="connsiteX1609" fmla="*/ 3691291 w 4242337"/>
                  <a:gd name="connsiteY1609" fmla="*/ 1763830 h 1823987"/>
                  <a:gd name="connsiteX1610" fmla="*/ 3691291 w 4242337"/>
                  <a:gd name="connsiteY1610" fmla="*/ 1763830 h 1823987"/>
                  <a:gd name="connsiteX1611" fmla="*/ 3691291 w 4242337"/>
                  <a:gd name="connsiteY1611" fmla="*/ 1763830 h 1823987"/>
                  <a:gd name="connsiteX1612" fmla="*/ 3691291 w 4242337"/>
                  <a:gd name="connsiteY1612" fmla="*/ 1763830 h 1823987"/>
                  <a:gd name="connsiteX1613" fmla="*/ 3691291 w 4242337"/>
                  <a:gd name="connsiteY1613" fmla="*/ 1763830 h 1823987"/>
                  <a:gd name="connsiteX1614" fmla="*/ 3691291 w 4242337"/>
                  <a:gd name="connsiteY1614" fmla="*/ 1763830 h 1823987"/>
                  <a:gd name="connsiteX1615" fmla="*/ 3691291 w 4242337"/>
                  <a:gd name="connsiteY1615" fmla="*/ 1763830 h 1823987"/>
                  <a:gd name="connsiteX1616" fmla="*/ 3691291 w 4242337"/>
                  <a:gd name="connsiteY1616" fmla="*/ 1763830 h 1823987"/>
                  <a:gd name="connsiteX1617" fmla="*/ 3691291 w 4242337"/>
                  <a:gd name="connsiteY1617" fmla="*/ 1763830 h 1823987"/>
                  <a:gd name="connsiteX1618" fmla="*/ 3691291 w 4242337"/>
                  <a:gd name="connsiteY1618" fmla="*/ 1763830 h 1823987"/>
                  <a:gd name="connsiteX1619" fmla="*/ 3710541 w 4242337"/>
                  <a:gd name="connsiteY1619" fmla="*/ 1763830 h 1823987"/>
                  <a:gd name="connsiteX1620" fmla="*/ 3710541 w 4242337"/>
                  <a:gd name="connsiteY1620" fmla="*/ 1751798 h 1823987"/>
                  <a:gd name="connsiteX1621" fmla="*/ 3710541 w 4242337"/>
                  <a:gd name="connsiteY1621" fmla="*/ 1751798 h 1823987"/>
                  <a:gd name="connsiteX1622" fmla="*/ 3758668 w 4242337"/>
                  <a:gd name="connsiteY1622" fmla="*/ 1750595 h 1823987"/>
                  <a:gd name="connsiteX1623" fmla="*/ 3734604 w 4242337"/>
                  <a:gd name="connsiteY1623" fmla="*/ 1750595 h 1823987"/>
                  <a:gd name="connsiteX1624" fmla="*/ 3734604 w 4242337"/>
                  <a:gd name="connsiteY1624" fmla="*/ 1762627 h 1823987"/>
                  <a:gd name="connsiteX1625" fmla="*/ 3747839 w 4242337"/>
                  <a:gd name="connsiteY1625" fmla="*/ 1762627 h 1823987"/>
                  <a:gd name="connsiteX1626" fmla="*/ 3758668 w 4242337"/>
                  <a:gd name="connsiteY1626" fmla="*/ 1762627 h 1823987"/>
                  <a:gd name="connsiteX1627" fmla="*/ 3758668 w 4242337"/>
                  <a:gd name="connsiteY1627" fmla="*/ 1750595 h 1823987"/>
                  <a:gd name="connsiteX1628" fmla="*/ 3758668 w 4242337"/>
                  <a:gd name="connsiteY1628" fmla="*/ 1750595 h 1823987"/>
                  <a:gd name="connsiteX1629" fmla="*/ 3806794 w 4242337"/>
                  <a:gd name="connsiteY1629" fmla="*/ 1749392 h 1823987"/>
                  <a:gd name="connsiteX1630" fmla="*/ 3782731 w 4242337"/>
                  <a:gd name="connsiteY1630" fmla="*/ 1749392 h 1823987"/>
                  <a:gd name="connsiteX1631" fmla="*/ 3782731 w 4242337"/>
                  <a:gd name="connsiteY1631" fmla="*/ 1761424 h 1823987"/>
                  <a:gd name="connsiteX1632" fmla="*/ 3791153 w 4242337"/>
                  <a:gd name="connsiteY1632" fmla="*/ 1761424 h 1823987"/>
                  <a:gd name="connsiteX1633" fmla="*/ 3791153 w 4242337"/>
                  <a:gd name="connsiteY1633" fmla="*/ 1761424 h 1823987"/>
                  <a:gd name="connsiteX1634" fmla="*/ 3791153 w 4242337"/>
                  <a:gd name="connsiteY1634" fmla="*/ 1761424 h 1823987"/>
                  <a:gd name="connsiteX1635" fmla="*/ 3791153 w 4242337"/>
                  <a:gd name="connsiteY1635" fmla="*/ 1761424 h 1823987"/>
                  <a:gd name="connsiteX1636" fmla="*/ 3791153 w 4242337"/>
                  <a:gd name="connsiteY1636" fmla="*/ 1761424 h 1823987"/>
                  <a:gd name="connsiteX1637" fmla="*/ 3791153 w 4242337"/>
                  <a:gd name="connsiteY1637" fmla="*/ 1761424 h 1823987"/>
                  <a:gd name="connsiteX1638" fmla="*/ 3791153 w 4242337"/>
                  <a:gd name="connsiteY1638" fmla="*/ 1761424 h 1823987"/>
                  <a:gd name="connsiteX1639" fmla="*/ 3806794 w 4242337"/>
                  <a:gd name="connsiteY1639" fmla="*/ 1761424 h 1823987"/>
                  <a:gd name="connsiteX1640" fmla="*/ 3806794 w 4242337"/>
                  <a:gd name="connsiteY1640" fmla="*/ 1749392 h 1823987"/>
                  <a:gd name="connsiteX1641" fmla="*/ 3806794 w 4242337"/>
                  <a:gd name="connsiteY1641" fmla="*/ 1749392 h 1823987"/>
                  <a:gd name="connsiteX1642" fmla="*/ 3854920 w 4242337"/>
                  <a:gd name="connsiteY1642" fmla="*/ 1749392 h 1823987"/>
                  <a:gd name="connsiteX1643" fmla="*/ 3830857 w 4242337"/>
                  <a:gd name="connsiteY1643" fmla="*/ 1749392 h 1823987"/>
                  <a:gd name="connsiteX1644" fmla="*/ 3830857 w 4242337"/>
                  <a:gd name="connsiteY1644" fmla="*/ 1761424 h 1823987"/>
                  <a:gd name="connsiteX1645" fmla="*/ 3842889 w 4242337"/>
                  <a:gd name="connsiteY1645" fmla="*/ 1761424 h 1823987"/>
                  <a:gd name="connsiteX1646" fmla="*/ 3842889 w 4242337"/>
                  <a:gd name="connsiteY1646" fmla="*/ 1761424 h 1823987"/>
                  <a:gd name="connsiteX1647" fmla="*/ 3842889 w 4242337"/>
                  <a:gd name="connsiteY1647" fmla="*/ 1761424 h 1823987"/>
                  <a:gd name="connsiteX1648" fmla="*/ 3842889 w 4242337"/>
                  <a:gd name="connsiteY1648" fmla="*/ 1761424 h 1823987"/>
                  <a:gd name="connsiteX1649" fmla="*/ 3842889 w 4242337"/>
                  <a:gd name="connsiteY1649" fmla="*/ 1761424 h 1823987"/>
                  <a:gd name="connsiteX1650" fmla="*/ 3854920 w 4242337"/>
                  <a:gd name="connsiteY1650" fmla="*/ 1761424 h 1823987"/>
                  <a:gd name="connsiteX1651" fmla="*/ 3854920 w 4242337"/>
                  <a:gd name="connsiteY1651" fmla="*/ 1749392 h 1823987"/>
                  <a:gd name="connsiteX1652" fmla="*/ 3854920 w 4242337"/>
                  <a:gd name="connsiteY1652" fmla="*/ 1749392 h 1823987"/>
                  <a:gd name="connsiteX1653" fmla="*/ 3903047 w 4242337"/>
                  <a:gd name="connsiteY1653" fmla="*/ 1748189 h 1823987"/>
                  <a:gd name="connsiteX1654" fmla="*/ 3878983 w 4242337"/>
                  <a:gd name="connsiteY1654" fmla="*/ 1748189 h 1823987"/>
                  <a:gd name="connsiteX1655" fmla="*/ 3878983 w 4242337"/>
                  <a:gd name="connsiteY1655" fmla="*/ 1760221 h 1823987"/>
                  <a:gd name="connsiteX1656" fmla="*/ 3892218 w 4242337"/>
                  <a:gd name="connsiteY1656" fmla="*/ 1760221 h 1823987"/>
                  <a:gd name="connsiteX1657" fmla="*/ 3892218 w 4242337"/>
                  <a:gd name="connsiteY1657" fmla="*/ 1760221 h 1823987"/>
                  <a:gd name="connsiteX1658" fmla="*/ 3892218 w 4242337"/>
                  <a:gd name="connsiteY1658" fmla="*/ 1760221 h 1823987"/>
                  <a:gd name="connsiteX1659" fmla="*/ 3892218 w 4242337"/>
                  <a:gd name="connsiteY1659" fmla="*/ 1760221 h 1823987"/>
                  <a:gd name="connsiteX1660" fmla="*/ 3892218 w 4242337"/>
                  <a:gd name="connsiteY1660" fmla="*/ 1760221 h 1823987"/>
                  <a:gd name="connsiteX1661" fmla="*/ 3892218 w 4242337"/>
                  <a:gd name="connsiteY1661" fmla="*/ 1760221 h 1823987"/>
                  <a:gd name="connsiteX1662" fmla="*/ 3892218 w 4242337"/>
                  <a:gd name="connsiteY1662" fmla="*/ 1760221 h 1823987"/>
                  <a:gd name="connsiteX1663" fmla="*/ 3903047 w 4242337"/>
                  <a:gd name="connsiteY1663" fmla="*/ 1760221 h 1823987"/>
                  <a:gd name="connsiteX1664" fmla="*/ 3903047 w 4242337"/>
                  <a:gd name="connsiteY1664" fmla="*/ 1748189 h 1823987"/>
                  <a:gd name="connsiteX1665" fmla="*/ 3903047 w 4242337"/>
                  <a:gd name="connsiteY1665" fmla="*/ 1748189 h 1823987"/>
                  <a:gd name="connsiteX1666" fmla="*/ 3951173 w 4242337"/>
                  <a:gd name="connsiteY1666" fmla="*/ 1746986 h 1823987"/>
                  <a:gd name="connsiteX1667" fmla="*/ 3927110 w 4242337"/>
                  <a:gd name="connsiteY1667" fmla="*/ 1746986 h 1823987"/>
                  <a:gd name="connsiteX1668" fmla="*/ 3927110 w 4242337"/>
                  <a:gd name="connsiteY1668" fmla="*/ 1759017 h 1823987"/>
                  <a:gd name="connsiteX1669" fmla="*/ 3937938 w 4242337"/>
                  <a:gd name="connsiteY1669" fmla="*/ 1759017 h 1823987"/>
                  <a:gd name="connsiteX1670" fmla="*/ 3951173 w 4242337"/>
                  <a:gd name="connsiteY1670" fmla="*/ 1759017 h 1823987"/>
                  <a:gd name="connsiteX1671" fmla="*/ 3951173 w 4242337"/>
                  <a:gd name="connsiteY1671" fmla="*/ 1746986 h 1823987"/>
                  <a:gd name="connsiteX1672" fmla="*/ 3951173 w 4242337"/>
                  <a:gd name="connsiteY1672" fmla="*/ 1746986 h 1823987"/>
                  <a:gd name="connsiteX1673" fmla="*/ 3999299 w 4242337"/>
                  <a:gd name="connsiteY1673" fmla="*/ 1746986 h 1823987"/>
                  <a:gd name="connsiteX1674" fmla="*/ 3975236 w 4242337"/>
                  <a:gd name="connsiteY1674" fmla="*/ 1746986 h 1823987"/>
                  <a:gd name="connsiteX1675" fmla="*/ 3975236 w 4242337"/>
                  <a:gd name="connsiteY1675" fmla="*/ 1759017 h 1823987"/>
                  <a:gd name="connsiteX1676" fmla="*/ 3993283 w 4242337"/>
                  <a:gd name="connsiteY1676" fmla="*/ 1759017 h 1823987"/>
                  <a:gd name="connsiteX1677" fmla="*/ 3993283 w 4242337"/>
                  <a:gd name="connsiteY1677" fmla="*/ 1759017 h 1823987"/>
                  <a:gd name="connsiteX1678" fmla="*/ 3993283 w 4242337"/>
                  <a:gd name="connsiteY1678" fmla="*/ 1759017 h 1823987"/>
                  <a:gd name="connsiteX1679" fmla="*/ 3993283 w 4242337"/>
                  <a:gd name="connsiteY1679" fmla="*/ 1759017 h 1823987"/>
                  <a:gd name="connsiteX1680" fmla="*/ 3993283 w 4242337"/>
                  <a:gd name="connsiteY1680" fmla="*/ 1759017 h 1823987"/>
                  <a:gd name="connsiteX1681" fmla="*/ 3993283 w 4242337"/>
                  <a:gd name="connsiteY1681" fmla="*/ 1759017 h 1823987"/>
                  <a:gd name="connsiteX1682" fmla="*/ 3993283 w 4242337"/>
                  <a:gd name="connsiteY1682" fmla="*/ 1759017 h 1823987"/>
                  <a:gd name="connsiteX1683" fmla="*/ 3993283 w 4242337"/>
                  <a:gd name="connsiteY1683" fmla="*/ 1759017 h 1823987"/>
                  <a:gd name="connsiteX1684" fmla="*/ 3993283 w 4242337"/>
                  <a:gd name="connsiteY1684" fmla="*/ 1759017 h 1823987"/>
                  <a:gd name="connsiteX1685" fmla="*/ 3998096 w 4242337"/>
                  <a:gd name="connsiteY1685" fmla="*/ 1759017 h 1823987"/>
                  <a:gd name="connsiteX1686" fmla="*/ 3999299 w 4242337"/>
                  <a:gd name="connsiteY1686" fmla="*/ 1746986 h 1823987"/>
                  <a:gd name="connsiteX1687" fmla="*/ 3999299 w 4242337"/>
                  <a:gd name="connsiteY1687" fmla="*/ 1746986 h 1823987"/>
                  <a:gd name="connsiteX1688" fmla="*/ 4047426 w 4242337"/>
                  <a:gd name="connsiteY1688" fmla="*/ 1745783 h 1823987"/>
                  <a:gd name="connsiteX1689" fmla="*/ 4023362 w 4242337"/>
                  <a:gd name="connsiteY1689" fmla="*/ 1745783 h 1823987"/>
                  <a:gd name="connsiteX1690" fmla="*/ 4023362 w 4242337"/>
                  <a:gd name="connsiteY1690" fmla="*/ 1757814 h 1823987"/>
                  <a:gd name="connsiteX1691" fmla="*/ 4032988 w 4242337"/>
                  <a:gd name="connsiteY1691" fmla="*/ 1757814 h 1823987"/>
                  <a:gd name="connsiteX1692" fmla="*/ 4032988 w 4242337"/>
                  <a:gd name="connsiteY1692" fmla="*/ 1757814 h 1823987"/>
                  <a:gd name="connsiteX1693" fmla="*/ 4032988 w 4242337"/>
                  <a:gd name="connsiteY1693" fmla="*/ 1757814 h 1823987"/>
                  <a:gd name="connsiteX1694" fmla="*/ 4032988 w 4242337"/>
                  <a:gd name="connsiteY1694" fmla="*/ 1757814 h 1823987"/>
                  <a:gd name="connsiteX1695" fmla="*/ 4032988 w 4242337"/>
                  <a:gd name="connsiteY1695" fmla="*/ 1757814 h 1823987"/>
                  <a:gd name="connsiteX1696" fmla="*/ 4047426 w 4242337"/>
                  <a:gd name="connsiteY1696" fmla="*/ 1757814 h 1823987"/>
                  <a:gd name="connsiteX1697" fmla="*/ 4047426 w 4242337"/>
                  <a:gd name="connsiteY1697" fmla="*/ 1745783 h 1823987"/>
                  <a:gd name="connsiteX1698" fmla="*/ 4047426 w 4242337"/>
                  <a:gd name="connsiteY1698" fmla="*/ 1745783 h 1823987"/>
                  <a:gd name="connsiteX1699" fmla="*/ 4089536 w 4242337"/>
                  <a:gd name="connsiteY1699" fmla="*/ 1744579 h 1823987"/>
                  <a:gd name="connsiteX1700" fmla="*/ 4089536 w 4242337"/>
                  <a:gd name="connsiteY1700" fmla="*/ 1749392 h 1823987"/>
                  <a:gd name="connsiteX1701" fmla="*/ 4089536 w 4242337"/>
                  <a:gd name="connsiteY1701" fmla="*/ 1749392 h 1823987"/>
                  <a:gd name="connsiteX1702" fmla="*/ 4089536 w 4242337"/>
                  <a:gd name="connsiteY1702" fmla="*/ 1744579 h 1823987"/>
                  <a:gd name="connsiteX1703" fmla="*/ 4070286 w 4242337"/>
                  <a:gd name="connsiteY1703" fmla="*/ 1744579 h 1823987"/>
                  <a:gd name="connsiteX1704" fmla="*/ 4070286 w 4242337"/>
                  <a:gd name="connsiteY1704" fmla="*/ 1756611 h 1823987"/>
                  <a:gd name="connsiteX1705" fmla="*/ 4088333 w 4242337"/>
                  <a:gd name="connsiteY1705" fmla="*/ 1756611 h 1823987"/>
                  <a:gd name="connsiteX1706" fmla="*/ 4088333 w 4242337"/>
                  <a:gd name="connsiteY1706" fmla="*/ 1756611 h 1823987"/>
                  <a:gd name="connsiteX1707" fmla="*/ 4088333 w 4242337"/>
                  <a:gd name="connsiteY1707" fmla="*/ 1756611 h 1823987"/>
                  <a:gd name="connsiteX1708" fmla="*/ 4088333 w 4242337"/>
                  <a:gd name="connsiteY1708" fmla="*/ 1756611 h 1823987"/>
                  <a:gd name="connsiteX1709" fmla="*/ 4088333 w 4242337"/>
                  <a:gd name="connsiteY1709" fmla="*/ 1756611 h 1823987"/>
                  <a:gd name="connsiteX1710" fmla="*/ 4088333 w 4242337"/>
                  <a:gd name="connsiteY1710" fmla="*/ 1756611 h 1823987"/>
                  <a:gd name="connsiteX1711" fmla="*/ 4088333 w 4242337"/>
                  <a:gd name="connsiteY1711" fmla="*/ 1756611 h 1823987"/>
                  <a:gd name="connsiteX1712" fmla="*/ 4088333 w 4242337"/>
                  <a:gd name="connsiteY1712" fmla="*/ 1756611 h 1823987"/>
                  <a:gd name="connsiteX1713" fmla="*/ 4088333 w 4242337"/>
                  <a:gd name="connsiteY1713" fmla="*/ 1756611 h 1823987"/>
                  <a:gd name="connsiteX1714" fmla="*/ 4088333 w 4242337"/>
                  <a:gd name="connsiteY1714" fmla="*/ 1756611 h 1823987"/>
                  <a:gd name="connsiteX1715" fmla="*/ 4088333 w 4242337"/>
                  <a:gd name="connsiteY1715" fmla="*/ 1756611 h 1823987"/>
                  <a:gd name="connsiteX1716" fmla="*/ 4088333 w 4242337"/>
                  <a:gd name="connsiteY1716" fmla="*/ 1756611 h 1823987"/>
                  <a:gd name="connsiteX1717" fmla="*/ 4088333 w 4242337"/>
                  <a:gd name="connsiteY1717" fmla="*/ 1756611 h 1823987"/>
                  <a:gd name="connsiteX1718" fmla="*/ 4088333 w 4242337"/>
                  <a:gd name="connsiteY1718" fmla="*/ 1756611 h 1823987"/>
                  <a:gd name="connsiteX1719" fmla="*/ 4088333 w 4242337"/>
                  <a:gd name="connsiteY1719" fmla="*/ 1756611 h 1823987"/>
                  <a:gd name="connsiteX1720" fmla="*/ 4088333 w 4242337"/>
                  <a:gd name="connsiteY1720" fmla="*/ 1756611 h 1823987"/>
                  <a:gd name="connsiteX1721" fmla="*/ 4088333 w 4242337"/>
                  <a:gd name="connsiteY1721" fmla="*/ 1756611 h 1823987"/>
                  <a:gd name="connsiteX1722" fmla="*/ 4088333 w 4242337"/>
                  <a:gd name="connsiteY1722" fmla="*/ 1756611 h 1823987"/>
                  <a:gd name="connsiteX1723" fmla="*/ 4088333 w 4242337"/>
                  <a:gd name="connsiteY1723" fmla="*/ 1756611 h 1823987"/>
                  <a:gd name="connsiteX1724" fmla="*/ 4088333 w 4242337"/>
                  <a:gd name="connsiteY1724" fmla="*/ 1756611 h 1823987"/>
                  <a:gd name="connsiteX1725" fmla="*/ 4088333 w 4242337"/>
                  <a:gd name="connsiteY1725" fmla="*/ 1756611 h 1823987"/>
                  <a:gd name="connsiteX1726" fmla="*/ 4088333 w 4242337"/>
                  <a:gd name="connsiteY1726" fmla="*/ 1756611 h 1823987"/>
                  <a:gd name="connsiteX1727" fmla="*/ 4088333 w 4242337"/>
                  <a:gd name="connsiteY1727" fmla="*/ 1756611 h 1823987"/>
                  <a:gd name="connsiteX1728" fmla="*/ 4088333 w 4242337"/>
                  <a:gd name="connsiteY1728" fmla="*/ 1756611 h 1823987"/>
                  <a:gd name="connsiteX1729" fmla="*/ 4088333 w 4242337"/>
                  <a:gd name="connsiteY1729" fmla="*/ 1756611 h 1823987"/>
                  <a:gd name="connsiteX1730" fmla="*/ 4088333 w 4242337"/>
                  <a:gd name="connsiteY1730" fmla="*/ 1756611 h 1823987"/>
                  <a:gd name="connsiteX1731" fmla="*/ 4088333 w 4242337"/>
                  <a:gd name="connsiteY1731" fmla="*/ 1756611 h 1823987"/>
                  <a:gd name="connsiteX1732" fmla="*/ 4088333 w 4242337"/>
                  <a:gd name="connsiteY1732" fmla="*/ 1756611 h 1823987"/>
                  <a:gd name="connsiteX1733" fmla="*/ 4088333 w 4242337"/>
                  <a:gd name="connsiteY1733" fmla="*/ 1756611 h 1823987"/>
                  <a:gd name="connsiteX1734" fmla="*/ 4088333 w 4242337"/>
                  <a:gd name="connsiteY1734" fmla="*/ 1756611 h 1823987"/>
                  <a:gd name="connsiteX1735" fmla="*/ 4088333 w 4242337"/>
                  <a:gd name="connsiteY1735" fmla="*/ 1756611 h 1823987"/>
                  <a:gd name="connsiteX1736" fmla="*/ 4088333 w 4242337"/>
                  <a:gd name="connsiteY1736" fmla="*/ 1756611 h 1823987"/>
                  <a:gd name="connsiteX1737" fmla="*/ 4088333 w 4242337"/>
                  <a:gd name="connsiteY1737" fmla="*/ 1756611 h 1823987"/>
                  <a:gd name="connsiteX1738" fmla="*/ 4088333 w 4242337"/>
                  <a:gd name="connsiteY1738" fmla="*/ 1756611 h 1823987"/>
                  <a:gd name="connsiteX1739" fmla="*/ 4089536 w 4242337"/>
                  <a:gd name="connsiteY1739" fmla="*/ 1755408 h 1823987"/>
                  <a:gd name="connsiteX1740" fmla="*/ 4089536 w 4242337"/>
                  <a:gd name="connsiteY1740" fmla="*/ 1755408 h 1823987"/>
                  <a:gd name="connsiteX1741" fmla="*/ 4089536 w 4242337"/>
                  <a:gd name="connsiteY1741" fmla="*/ 1755408 h 1823987"/>
                  <a:gd name="connsiteX1742" fmla="*/ 4089536 w 4242337"/>
                  <a:gd name="connsiteY1742" fmla="*/ 1755408 h 1823987"/>
                  <a:gd name="connsiteX1743" fmla="*/ 4089536 w 4242337"/>
                  <a:gd name="connsiteY1743" fmla="*/ 1755408 h 1823987"/>
                  <a:gd name="connsiteX1744" fmla="*/ 4089536 w 4242337"/>
                  <a:gd name="connsiteY1744" fmla="*/ 1755408 h 1823987"/>
                  <a:gd name="connsiteX1745" fmla="*/ 4089536 w 4242337"/>
                  <a:gd name="connsiteY1745" fmla="*/ 1755408 h 1823987"/>
                  <a:gd name="connsiteX1746" fmla="*/ 4089536 w 4242337"/>
                  <a:gd name="connsiteY1746" fmla="*/ 1755408 h 1823987"/>
                  <a:gd name="connsiteX1747" fmla="*/ 4089536 w 4242337"/>
                  <a:gd name="connsiteY1747" fmla="*/ 1755408 h 1823987"/>
                  <a:gd name="connsiteX1748" fmla="*/ 4089536 w 4242337"/>
                  <a:gd name="connsiteY1748" fmla="*/ 1755408 h 1823987"/>
                  <a:gd name="connsiteX1749" fmla="*/ 4089536 w 4242337"/>
                  <a:gd name="connsiteY1749" fmla="*/ 1755408 h 1823987"/>
                  <a:gd name="connsiteX1750" fmla="*/ 4089536 w 4242337"/>
                  <a:gd name="connsiteY1750" fmla="*/ 1755408 h 1823987"/>
                  <a:gd name="connsiteX1751" fmla="*/ 4089536 w 4242337"/>
                  <a:gd name="connsiteY1751" fmla="*/ 1755408 h 1823987"/>
                  <a:gd name="connsiteX1752" fmla="*/ 4089536 w 4242337"/>
                  <a:gd name="connsiteY1752" fmla="*/ 1755408 h 1823987"/>
                  <a:gd name="connsiteX1753" fmla="*/ 4089536 w 4242337"/>
                  <a:gd name="connsiteY1753" fmla="*/ 1755408 h 1823987"/>
                  <a:gd name="connsiteX1754" fmla="*/ 4089536 w 4242337"/>
                  <a:gd name="connsiteY1754" fmla="*/ 1755408 h 1823987"/>
                  <a:gd name="connsiteX1755" fmla="*/ 4089536 w 4242337"/>
                  <a:gd name="connsiteY1755" fmla="*/ 1755408 h 1823987"/>
                  <a:gd name="connsiteX1756" fmla="*/ 4089536 w 4242337"/>
                  <a:gd name="connsiteY1756" fmla="*/ 1755408 h 1823987"/>
                  <a:gd name="connsiteX1757" fmla="*/ 4089536 w 4242337"/>
                  <a:gd name="connsiteY1757" fmla="*/ 1755408 h 1823987"/>
                  <a:gd name="connsiteX1758" fmla="*/ 4089536 w 4242337"/>
                  <a:gd name="connsiteY1758" fmla="*/ 1755408 h 1823987"/>
                  <a:gd name="connsiteX1759" fmla="*/ 4089536 w 4242337"/>
                  <a:gd name="connsiteY1759" fmla="*/ 1755408 h 1823987"/>
                  <a:gd name="connsiteX1760" fmla="*/ 4089536 w 4242337"/>
                  <a:gd name="connsiteY1760" fmla="*/ 1755408 h 1823987"/>
                  <a:gd name="connsiteX1761" fmla="*/ 4089536 w 4242337"/>
                  <a:gd name="connsiteY1761" fmla="*/ 1755408 h 1823987"/>
                  <a:gd name="connsiteX1762" fmla="*/ 4090739 w 4242337"/>
                  <a:gd name="connsiteY1762" fmla="*/ 1754205 h 1823987"/>
                  <a:gd name="connsiteX1763" fmla="*/ 4090739 w 4242337"/>
                  <a:gd name="connsiteY1763" fmla="*/ 1754205 h 1823987"/>
                  <a:gd name="connsiteX1764" fmla="*/ 4090739 w 4242337"/>
                  <a:gd name="connsiteY1764" fmla="*/ 1754205 h 1823987"/>
                  <a:gd name="connsiteX1765" fmla="*/ 4090739 w 4242337"/>
                  <a:gd name="connsiteY1765" fmla="*/ 1754205 h 1823987"/>
                  <a:gd name="connsiteX1766" fmla="*/ 4090739 w 4242337"/>
                  <a:gd name="connsiteY1766" fmla="*/ 1754205 h 1823987"/>
                  <a:gd name="connsiteX1767" fmla="*/ 4090739 w 4242337"/>
                  <a:gd name="connsiteY1767" fmla="*/ 1754205 h 1823987"/>
                  <a:gd name="connsiteX1768" fmla="*/ 4090739 w 4242337"/>
                  <a:gd name="connsiteY1768" fmla="*/ 1754205 h 1823987"/>
                  <a:gd name="connsiteX1769" fmla="*/ 4090739 w 4242337"/>
                  <a:gd name="connsiteY1769" fmla="*/ 1754205 h 1823987"/>
                  <a:gd name="connsiteX1770" fmla="*/ 4090739 w 4242337"/>
                  <a:gd name="connsiteY1770" fmla="*/ 1754205 h 1823987"/>
                  <a:gd name="connsiteX1771" fmla="*/ 4090739 w 4242337"/>
                  <a:gd name="connsiteY1771" fmla="*/ 1754205 h 1823987"/>
                  <a:gd name="connsiteX1772" fmla="*/ 4090739 w 4242337"/>
                  <a:gd name="connsiteY1772" fmla="*/ 1754205 h 1823987"/>
                  <a:gd name="connsiteX1773" fmla="*/ 4090739 w 4242337"/>
                  <a:gd name="connsiteY1773" fmla="*/ 1754205 h 1823987"/>
                  <a:gd name="connsiteX1774" fmla="*/ 4090739 w 4242337"/>
                  <a:gd name="connsiteY1774" fmla="*/ 1754205 h 1823987"/>
                  <a:gd name="connsiteX1775" fmla="*/ 4090739 w 4242337"/>
                  <a:gd name="connsiteY1775" fmla="*/ 1754205 h 1823987"/>
                  <a:gd name="connsiteX1776" fmla="*/ 4087130 w 4242337"/>
                  <a:gd name="connsiteY1776" fmla="*/ 1750595 h 1823987"/>
                  <a:gd name="connsiteX1777" fmla="*/ 4089536 w 4242337"/>
                  <a:gd name="connsiteY1777" fmla="*/ 1744579 h 1823987"/>
                  <a:gd name="connsiteX1778" fmla="*/ 4089536 w 4242337"/>
                  <a:gd name="connsiteY1778" fmla="*/ 1744579 h 1823987"/>
                  <a:gd name="connsiteX1779" fmla="*/ 4103974 w 4242337"/>
                  <a:gd name="connsiteY1779" fmla="*/ 1706078 h 1823987"/>
                  <a:gd name="connsiteX1780" fmla="*/ 4095552 w 4242337"/>
                  <a:gd name="connsiteY1780" fmla="*/ 1727735 h 1823987"/>
                  <a:gd name="connsiteX1781" fmla="*/ 4106381 w 4242337"/>
                  <a:gd name="connsiteY1781" fmla="*/ 1732548 h 1823987"/>
                  <a:gd name="connsiteX1782" fmla="*/ 4114803 w 4242337"/>
                  <a:gd name="connsiteY1782" fmla="*/ 1709688 h 1823987"/>
                  <a:gd name="connsiteX1783" fmla="*/ 4103974 w 4242337"/>
                  <a:gd name="connsiteY1783" fmla="*/ 1706078 h 1823987"/>
                  <a:gd name="connsiteX1784" fmla="*/ 4103974 w 4242337"/>
                  <a:gd name="connsiteY1784" fmla="*/ 1706078 h 1823987"/>
                  <a:gd name="connsiteX1785" fmla="*/ 4116006 w 4242337"/>
                  <a:gd name="connsiteY1785" fmla="*/ 1661562 h 1823987"/>
                  <a:gd name="connsiteX1786" fmla="*/ 4109990 w 4242337"/>
                  <a:gd name="connsiteY1786" fmla="*/ 1684422 h 1823987"/>
                  <a:gd name="connsiteX1787" fmla="*/ 4122022 w 4242337"/>
                  <a:gd name="connsiteY1787" fmla="*/ 1688031 h 1823987"/>
                  <a:gd name="connsiteX1788" fmla="*/ 4128037 w 4242337"/>
                  <a:gd name="connsiteY1788" fmla="*/ 1665171 h 1823987"/>
                  <a:gd name="connsiteX1789" fmla="*/ 4116006 w 4242337"/>
                  <a:gd name="connsiteY1789" fmla="*/ 1661562 h 1823987"/>
                  <a:gd name="connsiteX1790" fmla="*/ 4116006 w 4242337"/>
                  <a:gd name="connsiteY1790" fmla="*/ 1661562 h 1823987"/>
                  <a:gd name="connsiteX1791" fmla="*/ 4125631 w 4242337"/>
                  <a:gd name="connsiteY1791" fmla="*/ 1614639 h 1823987"/>
                  <a:gd name="connsiteX1792" fmla="*/ 4120818 w 4242337"/>
                  <a:gd name="connsiteY1792" fmla="*/ 1637498 h 1823987"/>
                  <a:gd name="connsiteX1793" fmla="*/ 4132850 w 4242337"/>
                  <a:gd name="connsiteY1793" fmla="*/ 1639905 h 1823987"/>
                  <a:gd name="connsiteX1794" fmla="*/ 4137662 w 4242337"/>
                  <a:gd name="connsiteY1794" fmla="*/ 1615842 h 1823987"/>
                  <a:gd name="connsiteX1795" fmla="*/ 4125631 w 4242337"/>
                  <a:gd name="connsiteY1795" fmla="*/ 1614639 h 1823987"/>
                  <a:gd name="connsiteX1796" fmla="*/ 4125631 w 4242337"/>
                  <a:gd name="connsiteY1796" fmla="*/ 1614639 h 1823987"/>
                  <a:gd name="connsiteX1797" fmla="*/ 4134053 w 4242337"/>
                  <a:gd name="connsiteY1797" fmla="*/ 1567715 h 1823987"/>
                  <a:gd name="connsiteX1798" fmla="*/ 4130444 w 4242337"/>
                  <a:gd name="connsiteY1798" fmla="*/ 1591778 h 1823987"/>
                  <a:gd name="connsiteX1799" fmla="*/ 4142475 w 4242337"/>
                  <a:gd name="connsiteY1799" fmla="*/ 1594185 h 1823987"/>
                  <a:gd name="connsiteX1800" fmla="*/ 4142475 w 4242337"/>
                  <a:gd name="connsiteY1800" fmla="*/ 1591778 h 1823987"/>
                  <a:gd name="connsiteX1801" fmla="*/ 4146085 w 4242337"/>
                  <a:gd name="connsiteY1801" fmla="*/ 1571325 h 1823987"/>
                  <a:gd name="connsiteX1802" fmla="*/ 4134053 w 4242337"/>
                  <a:gd name="connsiteY1802" fmla="*/ 1567715 h 1823987"/>
                  <a:gd name="connsiteX1803" fmla="*/ 4134053 w 4242337"/>
                  <a:gd name="connsiteY1803" fmla="*/ 1567715 h 1823987"/>
                  <a:gd name="connsiteX1804" fmla="*/ 4141272 w 4242337"/>
                  <a:gd name="connsiteY1804" fmla="*/ 1519589 h 1823987"/>
                  <a:gd name="connsiteX1805" fmla="*/ 4137662 w 4242337"/>
                  <a:gd name="connsiteY1805" fmla="*/ 1543652 h 1823987"/>
                  <a:gd name="connsiteX1806" fmla="*/ 4149694 w 4242337"/>
                  <a:gd name="connsiteY1806" fmla="*/ 1544855 h 1823987"/>
                  <a:gd name="connsiteX1807" fmla="*/ 4149694 w 4242337"/>
                  <a:gd name="connsiteY1807" fmla="*/ 1542449 h 1823987"/>
                  <a:gd name="connsiteX1808" fmla="*/ 4149694 w 4242337"/>
                  <a:gd name="connsiteY1808" fmla="*/ 1542449 h 1823987"/>
                  <a:gd name="connsiteX1809" fmla="*/ 4149694 w 4242337"/>
                  <a:gd name="connsiteY1809" fmla="*/ 1542449 h 1823987"/>
                  <a:gd name="connsiteX1810" fmla="*/ 4150897 w 4242337"/>
                  <a:gd name="connsiteY1810" fmla="*/ 1531620 h 1823987"/>
                  <a:gd name="connsiteX1811" fmla="*/ 4150897 w 4242337"/>
                  <a:gd name="connsiteY1811" fmla="*/ 1531620 h 1823987"/>
                  <a:gd name="connsiteX1812" fmla="*/ 4150897 w 4242337"/>
                  <a:gd name="connsiteY1812" fmla="*/ 1531620 h 1823987"/>
                  <a:gd name="connsiteX1813" fmla="*/ 4152101 w 4242337"/>
                  <a:gd name="connsiteY1813" fmla="*/ 1520792 h 1823987"/>
                  <a:gd name="connsiteX1814" fmla="*/ 4141272 w 4242337"/>
                  <a:gd name="connsiteY1814" fmla="*/ 1519589 h 1823987"/>
                  <a:gd name="connsiteX1815" fmla="*/ 4141272 w 4242337"/>
                  <a:gd name="connsiteY1815" fmla="*/ 1519589 h 1823987"/>
                  <a:gd name="connsiteX1816" fmla="*/ 4147288 w 4242337"/>
                  <a:gd name="connsiteY1816" fmla="*/ 1472666 h 1823987"/>
                  <a:gd name="connsiteX1817" fmla="*/ 4143678 w 4242337"/>
                  <a:gd name="connsiteY1817" fmla="*/ 1496729 h 1823987"/>
                  <a:gd name="connsiteX1818" fmla="*/ 4155710 w 4242337"/>
                  <a:gd name="connsiteY1818" fmla="*/ 1497932 h 1823987"/>
                  <a:gd name="connsiteX1819" fmla="*/ 4156913 w 4242337"/>
                  <a:gd name="connsiteY1819" fmla="*/ 1490713 h 1823987"/>
                  <a:gd name="connsiteX1820" fmla="*/ 4156913 w 4242337"/>
                  <a:gd name="connsiteY1820" fmla="*/ 1490713 h 1823987"/>
                  <a:gd name="connsiteX1821" fmla="*/ 4156913 w 4242337"/>
                  <a:gd name="connsiteY1821" fmla="*/ 1490713 h 1823987"/>
                  <a:gd name="connsiteX1822" fmla="*/ 4159320 w 4242337"/>
                  <a:gd name="connsiteY1822" fmla="*/ 1473869 h 1823987"/>
                  <a:gd name="connsiteX1823" fmla="*/ 4147288 w 4242337"/>
                  <a:gd name="connsiteY1823" fmla="*/ 1472666 h 1823987"/>
                  <a:gd name="connsiteX1824" fmla="*/ 4147288 w 4242337"/>
                  <a:gd name="connsiteY1824" fmla="*/ 1472666 h 1823987"/>
                  <a:gd name="connsiteX1825" fmla="*/ 4153304 w 4242337"/>
                  <a:gd name="connsiteY1825" fmla="*/ 1424539 h 1823987"/>
                  <a:gd name="connsiteX1826" fmla="*/ 4150897 w 4242337"/>
                  <a:gd name="connsiteY1826" fmla="*/ 1448603 h 1823987"/>
                  <a:gd name="connsiteX1827" fmla="*/ 4162929 w 4242337"/>
                  <a:gd name="connsiteY1827" fmla="*/ 1449806 h 1823987"/>
                  <a:gd name="connsiteX1828" fmla="*/ 4164132 w 4242337"/>
                  <a:gd name="connsiteY1828" fmla="*/ 1437774 h 1823987"/>
                  <a:gd name="connsiteX1829" fmla="*/ 4164132 w 4242337"/>
                  <a:gd name="connsiteY1829" fmla="*/ 1437774 h 1823987"/>
                  <a:gd name="connsiteX1830" fmla="*/ 4164132 w 4242337"/>
                  <a:gd name="connsiteY1830" fmla="*/ 1437774 h 1823987"/>
                  <a:gd name="connsiteX1831" fmla="*/ 4164132 w 4242337"/>
                  <a:gd name="connsiteY1831" fmla="*/ 1437774 h 1823987"/>
                  <a:gd name="connsiteX1832" fmla="*/ 4164132 w 4242337"/>
                  <a:gd name="connsiteY1832" fmla="*/ 1437774 h 1823987"/>
                  <a:gd name="connsiteX1833" fmla="*/ 4164132 w 4242337"/>
                  <a:gd name="connsiteY1833" fmla="*/ 1437774 h 1823987"/>
                  <a:gd name="connsiteX1834" fmla="*/ 4164132 w 4242337"/>
                  <a:gd name="connsiteY1834" fmla="*/ 1437774 h 1823987"/>
                  <a:gd name="connsiteX1835" fmla="*/ 4164132 w 4242337"/>
                  <a:gd name="connsiteY1835" fmla="*/ 1437774 h 1823987"/>
                  <a:gd name="connsiteX1836" fmla="*/ 4164132 w 4242337"/>
                  <a:gd name="connsiteY1836" fmla="*/ 1437774 h 1823987"/>
                  <a:gd name="connsiteX1837" fmla="*/ 4164132 w 4242337"/>
                  <a:gd name="connsiteY1837" fmla="*/ 1437774 h 1823987"/>
                  <a:gd name="connsiteX1838" fmla="*/ 4164132 w 4242337"/>
                  <a:gd name="connsiteY1838" fmla="*/ 1437774 h 1823987"/>
                  <a:gd name="connsiteX1839" fmla="*/ 4164132 w 4242337"/>
                  <a:gd name="connsiteY1839" fmla="*/ 1437774 h 1823987"/>
                  <a:gd name="connsiteX1840" fmla="*/ 4164132 w 4242337"/>
                  <a:gd name="connsiteY1840" fmla="*/ 1437774 h 1823987"/>
                  <a:gd name="connsiteX1841" fmla="*/ 4164132 w 4242337"/>
                  <a:gd name="connsiteY1841" fmla="*/ 1437774 h 1823987"/>
                  <a:gd name="connsiteX1842" fmla="*/ 4164132 w 4242337"/>
                  <a:gd name="connsiteY1842" fmla="*/ 1437774 h 1823987"/>
                  <a:gd name="connsiteX1843" fmla="*/ 4164132 w 4242337"/>
                  <a:gd name="connsiteY1843" fmla="*/ 1437774 h 1823987"/>
                  <a:gd name="connsiteX1844" fmla="*/ 4164132 w 4242337"/>
                  <a:gd name="connsiteY1844" fmla="*/ 1437774 h 1823987"/>
                  <a:gd name="connsiteX1845" fmla="*/ 4164132 w 4242337"/>
                  <a:gd name="connsiteY1845" fmla="*/ 1437774 h 1823987"/>
                  <a:gd name="connsiteX1846" fmla="*/ 4164132 w 4242337"/>
                  <a:gd name="connsiteY1846" fmla="*/ 1437774 h 1823987"/>
                  <a:gd name="connsiteX1847" fmla="*/ 4164132 w 4242337"/>
                  <a:gd name="connsiteY1847" fmla="*/ 1437774 h 1823987"/>
                  <a:gd name="connsiteX1848" fmla="*/ 4165335 w 4242337"/>
                  <a:gd name="connsiteY1848" fmla="*/ 1429352 h 1823987"/>
                  <a:gd name="connsiteX1849" fmla="*/ 4153304 w 4242337"/>
                  <a:gd name="connsiteY1849" fmla="*/ 1424539 h 1823987"/>
                  <a:gd name="connsiteX1850" fmla="*/ 4153304 w 4242337"/>
                  <a:gd name="connsiteY1850" fmla="*/ 1424539 h 1823987"/>
                  <a:gd name="connsiteX1851" fmla="*/ 4158116 w 4242337"/>
                  <a:gd name="connsiteY1851" fmla="*/ 1377616 h 1823987"/>
                  <a:gd name="connsiteX1852" fmla="*/ 4155710 w 4242337"/>
                  <a:gd name="connsiteY1852" fmla="*/ 1401679 h 1823987"/>
                  <a:gd name="connsiteX1853" fmla="*/ 4167741 w 4242337"/>
                  <a:gd name="connsiteY1853" fmla="*/ 1402883 h 1823987"/>
                  <a:gd name="connsiteX1854" fmla="*/ 4168945 w 4242337"/>
                  <a:gd name="connsiteY1854" fmla="*/ 1390851 h 1823987"/>
                  <a:gd name="connsiteX1855" fmla="*/ 4168945 w 4242337"/>
                  <a:gd name="connsiteY1855" fmla="*/ 1390851 h 1823987"/>
                  <a:gd name="connsiteX1856" fmla="*/ 4168945 w 4242337"/>
                  <a:gd name="connsiteY1856" fmla="*/ 1390851 h 1823987"/>
                  <a:gd name="connsiteX1857" fmla="*/ 4170148 w 4242337"/>
                  <a:gd name="connsiteY1857" fmla="*/ 1383632 h 1823987"/>
                  <a:gd name="connsiteX1858" fmla="*/ 4170148 w 4242337"/>
                  <a:gd name="connsiteY1858" fmla="*/ 1383632 h 1823987"/>
                  <a:gd name="connsiteX1859" fmla="*/ 4170148 w 4242337"/>
                  <a:gd name="connsiteY1859" fmla="*/ 1383632 h 1823987"/>
                  <a:gd name="connsiteX1860" fmla="*/ 4170148 w 4242337"/>
                  <a:gd name="connsiteY1860" fmla="*/ 1381226 h 1823987"/>
                  <a:gd name="connsiteX1861" fmla="*/ 4158116 w 4242337"/>
                  <a:gd name="connsiteY1861" fmla="*/ 1377616 h 1823987"/>
                  <a:gd name="connsiteX1862" fmla="*/ 4158116 w 4242337"/>
                  <a:gd name="connsiteY1862" fmla="*/ 1377616 h 1823987"/>
                  <a:gd name="connsiteX1863" fmla="*/ 4162929 w 4242337"/>
                  <a:gd name="connsiteY1863" fmla="*/ 1329490 h 1823987"/>
                  <a:gd name="connsiteX1864" fmla="*/ 4160523 w 4242337"/>
                  <a:gd name="connsiteY1864" fmla="*/ 1353553 h 1823987"/>
                  <a:gd name="connsiteX1865" fmla="*/ 4172554 w 4242337"/>
                  <a:gd name="connsiteY1865" fmla="*/ 1354756 h 1823987"/>
                  <a:gd name="connsiteX1866" fmla="*/ 4173757 w 4242337"/>
                  <a:gd name="connsiteY1866" fmla="*/ 1347537 h 1823987"/>
                  <a:gd name="connsiteX1867" fmla="*/ 4173757 w 4242337"/>
                  <a:gd name="connsiteY1867" fmla="*/ 1346334 h 1823987"/>
                  <a:gd name="connsiteX1868" fmla="*/ 4173757 w 4242337"/>
                  <a:gd name="connsiteY1868" fmla="*/ 1346334 h 1823987"/>
                  <a:gd name="connsiteX1869" fmla="*/ 4173757 w 4242337"/>
                  <a:gd name="connsiteY1869" fmla="*/ 1345131 h 1823987"/>
                  <a:gd name="connsiteX1870" fmla="*/ 4173757 w 4242337"/>
                  <a:gd name="connsiteY1870" fmla="*/ 1345131 h 1823987"/>
                  <a:gd name="connsiteX1871" fmla="*/ 4173757 w 4242337"/>
                  <a:gd name="connsiteY1871" fmla="*/ 1343928 h 1823987"/>
                  <a:gd name="connsiteX1872" fmla="*/ 4173757 w 4242337"/>
                  <a:gd name="connsiteY1872" fmla="*/ 1343928 h 1823987"/>
                  <a:gd name="connsiteX1873" fmla="*/ 4173757 w 4242337"/>
                  <a:gd name="connsiteY1873" fmla="*/ 1342725 h 1823987"/>
                  <a:gd name="connsiteX1874" fmla="*/ 4173757 w 4242337"/>
                  <a:gd name="connsiteY1874" fmla="*/ 1342725 h 1823987"/>
                  <a:gd name="connsiteX1875" fmla="*/ 4173757 w 4242337"/>
                  <a:gd name="connsiteY1875" fmla="*/ 1342725 h 1823987"/>
                  <a:gd name="connsiteX1876" fmla="*/ 4173757 w 4242337"/>
                  <a:gd name="connsiteY1876" fmla="*/ 1342725 h 1823987"/>
                  <a:gd name="connsiteX1877" fmla="*/ 4173757 w 4242337"/>
                  <a:gd name="connsiteY1877" fmla="*/ 1342725 h 1823987"/>
                  <a:gd name="connsiteX1878" fmla="*/ 4173757 w 4242337"/>
                  <a:gd name="connsiteY1878" fmla="*/ 1342725 h 1823987"/>
                  <a:gd name="connsiteX1879" fmla="*/ 4173757 w 4242337"/>
                  <a:gd name="connsiteY1879" fmla="*/ 1342725 h 1823987"/>
                  <a:gd name="connsiteX1880" fmla="*/ 4174960 w 4242337"/>
                  <a:gd name="connsiteY1880" fmla="*/ 1330693 h 1823987"/>
                  <a:gd name="connsiteX1881" fmla="*/ 4162929 w 4242337"/>
                  <a:gd name="connsiteY1881" fmla="*/ 1329490 h 1823987"/>
                  <a:gd name="connsiteX1882" fmla="*/ 4162929 w 4242337"/>
                  <a:gd name="connsiteY1882" fmla="*/ 1329490 h 1823987"/>
                  <a:gd name="connsiteX1883" fmla="*/ 4167741 w 4242337"/>
                  <a:gd name="connsiteY1883" fmla="*/ 1281364 h 1823987"/>
                  <a:gd name="connsiteX1884" fmla="*/ 4165335 w 4242337"/>
                  <a:gd name="connsiteY1884" fmla="*/ 1305427 h 1823987"/>
                  <a:gd name="connsiteX1885" fmla="*/ 4177367 w 4242337"/>
                  <a:gd name="connsiteY1885" fmla="*/ 1306630 h 1823987"/>
                  <a:gd name="connsiteX1886" fmla="*/ 4177367 w 4242337"/>
                  <a:gd name="connsiteY1886" fmla="*/ 1306630 h 1823987"/>
                  <a:gd name="connsiteX1887" fmla="*/ 4177367 w 4242337"/>
                  <a:gd name="connsiteY1887" fmla="*/ 1306630 h 1823987"/>
                  <a:gd name="connsiteX1888" fmla="*/ 4179773 w 4242337"/>
                  <a:gd name="connsiteY1888" fmla="*/ 1283770 h 1823987"/>
                  <a:gd name="connsiteX1889" fmla="*/ 4179773 w 4242337"/>
                  <a:gd name="connsiteY1889" fmla="*/ 1282567 h 1823987"/>
                  <a:gd name="connsiteX1890" fmla="*/ 4167741 w 4242337"/>
                  <a:gd name="connsiteY1890" fmla="*/ 1281364 h 1823987"/>
                  <a:gd name="connsiteX1891" fmla="*/ 4167741 w 4242337"/>
                  <a:gd name="connsiteY1891" fmla="*/ 1281364 h 1823987"/>
                  <a:gd name="connsiteX1892" fmla="*/ 4171351 w 4242337"/>
                  <a:gd name="connsiteY1892" fmla="*/ 1233237 h 1823987"/>
                  <a:gd name="connsiteX1893" fmla="*/ 4168945 w 4242337"/>
                  <a:gd name="connsiteY1893" fmla="*/ 1257300 h 1823987"/>
                  <a:gd name="connsiteX1894" fmla="*/ 4180976 w 4242337"/>
                  <a:gd name="connsiteY1894" fmla="*/ 1258504 h 1823987"/>
                  <a:gd name="connsiteX1895" fmla="*/ 4183383 w 4242337"/>
                  <a:gd name="connsiteY1895" fmla="*/ 1234440 h 1823987"/>
                  <a:gd name="connsiteX1896" fmla="*/ 4171351 w 4242337"/>
                  <a:gd name="connsiteY1896" fmla="*/ 1233237 h 1823987"/>
                  <a:gd name="connsiteX1897" fmla="*/ 4171351 w 4242337"/>
                  <a:gd name="connsiteY1897" fmla="*/ 1233237 h 1823987"/>
                  <a:gd name="connsiteX1898" fmla="*/ 4174960 w 4242337"/>
                  <a:gd name="connsiteY1898" fmla="*/ 1186314 h 1823987"/>
                  <a:gd name="connsiteX1899" fmla="*/ 4172554 w 4242337"/>
                  <a:gd name="connsiteY1899" fmla="*/ 1210377 h 1823987"/>
                  <a:gd name="connsiteX1900" fmla="*/ 4184586 w 4242337"/>
                  <a:gd name="connsiteY1900" fmla="*/ 1211580 h 1823987"/>
                  <a:gd name="connsiteX1901" fmla="*/ 4185789 w 4242337"/>
                  <a:gd name="connsiteY1901" fmla="*/ 1199549 h 1823987"/>
                  <a:gd name="connsiteX1902" fmla="*/ 4186992 w 4242337"/>
                  <a:gd name="connsiteY1902" fmla="*/ 1187517 h 1823987"/>
                  <a:gd name="connsiteX1903" fmla="*/ 4174960 w 4242337"/>
                  <a:gd name="connsiteY1903" fmla="*/ 1186314 h 1823987"/>
                  <a:gd name="connsiteX1904" fmla="*/ 4174960 w 4242337"/>
                  <a:gd name="connsiteY1904" fmla="*/ 1186314 h 1823987"/>
                  <a:gd name="connsiteX1905" fmla="*/ 4179773 w 4242337"/>
                  <a:gd name="connsiteY1905" fmla="*/ 1138188 h 1823987"/>
                  <a:gd name="connsiteX1906" fmla="*/ 4177367 w 4242337"/>
                  <a:gd name="connsiteY1906" fmla="*/ 1162251 h 1823987"/>
                  <a:gd name="connsiteX1907" fmla="*/ 4189399 w 4242337"/>
                  <a:gd name="connsiteY1907" fmla="*/ 1163454 h 1823987"/>
                  <a:gd name="connsiteX1908" fmla="*/ 4191805 w 4242337"/>
                  <a:gd name="connsiteY1908" fmla="*/ 1139391 h 1823987"/>
                  <a:gd name="connsiteX1909" fmla="*/ 4179773 w 4242337"/>
                  <a:gd name="connsiteY1909" fmla="*/ 1138188 h 1823987"/>
                  <a:gd name="connsiteX1910" fmla="*/ 4179773 w 4242337"/>
                  <a:gd name="connsiteY1910" fmla="*/ 1138188 h 1823987"/>
                  <a:gd name="connsiteX1911" fmla="*/ 4182179 w 4242337"/>
                  <a:gd name="connsiteY1911" fmla="*/ 1090061 h 1823987"/>
                  <a:gd name="connsiteX1912" fmla="*/ 4180976 w 4242337"/>
                  <a:gd name="connsiteY1912" fmla="*/ 1114125 h 1823987"/>
                  <a:gd name="connsiteX1913" fmla="*/ 4193008 w 4242337"/>
                  <a:gd name="connsiteY1913" fmla="*/ 1115328 h 1823987"/>
                  <a:gd name="connsiteX1914" fmla="*/ 4194211 w 4242337"/>
                  <a:gd name="connsiteY1914" fmla="*/ 1091265 h 1823987"/>
                  <a:gd name="connsiteX1915" fmla="*/ 4182179 w 4242337"/>
                  <a:gd name="connsiteY1915" fmla="*/ 1090061 h 1823987"/>
                  <a:gd name="connsiteX1916" fmla="*/ 4182179 w 4242337"/>
                  <a:gd name="connsiteY1916" fmla="*/ 1090061 h 1823987"/>
                  <a:gd name="connsiteX1917" fmla="*/ 4185789 w 4242337"/>
                  <a:gd name="connsiteY1917" fmla="*/ 1041935 h 1823987"/>
                  <a:gd name="connsiteX1918" fmla="*/ 4184586 w 4242337"/>
                  <a:gd name="connsiteY1918" fmla="*/ 1065998 h 1823987"/>
                  <a:gd name="connsiteX1919" fmla="*/ 4196618 w 4242337"/>
                  <a:gd name="connsiteY1919" fmla="*/ 1067201 h 1823987"/>
                  <a:gd name="connsiteX1920" fmla="*/ 4196618 w 4242337"/>
                  <a:gd name="connsiteY1920" fmla="*/ 1061186 h 1823987"/>
                  <a:gd name="connsiteX1921" fmla="*/ 4196618 w 4242337"/>
                  <a:gd name="connsiteY1921" fmla="*/ 1055170 h 1823987"/>
                  <a:gd name="connsiteX1922" fmla="*/ 4196618 w 4242337"/>
                  <a:gd name="connsiteY1922" fmla="*/ 1055170 h 1823987"/>
                  <a:gd name="connsiteX1923" fmla="*/ 4196618 w 4242337"/>
                  <a:gd name="connsiteY1923" fmla="*/ 1053967 h 1823987"/>
                  <a:gd name="connsiteX1924" fmla="*/ 4197821 w 4242337"/>
                  <a:gd name="connsiteY1924" fmla="*/ 1043138 h 1823987"/>
                  <a:gd name="connsiteX1925" fmla="*/ 4185789 w 4242337"/>
                  <a:gd name="connsiteY1925" fmla="*/ 1041935 h 1823987"/>
                  <a:gd name="connsiteX1926" fmla="*/ 4185789 w 4242337"/>
                  <a:gd name="connsiteY1926" fmla="*/ 1041935 h 1823987"/>
                  <a:gd name="connsiteX1927" fmla="*/ 4189399 w 4242337"/>
                  <a:gd name="connsiteY1927" fmla="*/ 993809 h 1823987"/>
                  <a:gd name="connsiteX1928" fmla="*/ 4188195 w 4242337"/>
                  <a:gd name="connsiteY1928" fmla="*/ 1017872 h 1823987"/>
                  <a:gd name="connsiteX1929" fmla="*/ 4200227 w 4242337"/>
                  <a:gd name="connsiteY1929" fmla="*/ 1019075 h 1823987"/>
                  <a:gd name="connsiteX1930" fmla="*/ 4200227 w 4242337"/>
                  <a:gd name="connsiteY1930" fmla="*/ 1019075 h 1823987"/>
                  <a:gd name="connsiteX1931" fmla="*/ 4200227 w 4242337"/>
                  <a:gd name="connsiteY1931" fmla="*/ 1019075 h 1823987"/>
                  <a:gd name="connsiteX1932" fmla="*/ 4201430 w 4242337"/>
                  <a:gd name="connsiteY1932" fmla="*/ 1008247 h 1823987"/>
                  <a:gd name="connsiteX1933" fmla="*/ 4201430 w 4242337"/>
                  <a:gd name="connsiteY1933" fmla="*/ 1007043 h 1823987"/>
                  <a:gd name="connsiteX1934" fmla="*/ 4201430 w 4242337"/>
                  <a:gd name="connsiteY1934" fmla="*/ 1007043 h 1823987"/>
                  <a:gd name="connsiteX1935" fmla="*/ 4202633 w 4242337"/>
                  <a:gd name="connsiteY1935" fmla="*/ 995012 h 1823987"/>
                  <a:gd name="connsiteX1936" fmla="*/ 4189399 w 4242337"/>
                  <a:gd name="connsiteY1936" fmla="*/ 993809 h 1823987"/>
                  <a:gd name="connsiteX1937" fmla="*/ 4189399 w 4242337"/>
                  <a:gd name="connsiteY1937" fmla="*/ 993809 h 1823987"/>
                  <a:gd name="connsiteX1938" fmla="*/ 4191805 w 4242337"/>
                  <a:gd name="connsiteY1938" fmla="*/ 945682 h 1823987"/>
                  <a:gd name="connsiteX1939" fmla="*/ 4190602 w 4242337"/>
                  <a:gd name="connsiteY1939" fmla="*/ 969746 h 1823987"/>
                  <a:gd name="connsiteX1940" fmla="*/ 4202633 w 4242337"/>
                  <a:gd name="connsiteY1940" fmla="*/ 970949 h 1823987"/>
                  <a:gd name="connsiteX1941" fmla="*/ 4202633 w 4242337"/>
                  <a:gd name="connsiteY1941" fmla="*/ 968542 h 1823987"/>
                  <a:gd name="connsiteX1942" fmla="*/ 4202633 w 4242337"/>
                  <a:gd name="connsiteY1942" fmla="*/ 967339 h 1823987"/>
                  <a:gd name="connsiteX1943" fmla="*/ 4202633 w 4242337"/>
                  <a:gd name="connsiteY1943" fmla="*/ 967339 h 1823987"/>
                  <a:gd name="connsiteX1944" fmla="*/ 4202633 w 4242337"/>
                  <a:gd name="connsiteY1944" fmla="*/ 961324 h 1823987"/>
                  <a:gd name="connsiteX1945" fmla="*/ 4202633 w 4242337"/>
                  <a:gd name="connsiteY1945" fmla="*/ 961324 h 1823987"/>
                  <a:gd name="connsiteX1946" fmla="*/ 4202633 w 4242337"/>
                  <a:gd name="connsiteY1946" fmla="*/ 960120 h 1823987"/>
                  <a:gd name="connsiteX1947" fmla="*/ 4203836 w 4242337"/>
                  <a:gd name="connsiteY1947" fmla="*/ 949292 h 1823987"/>
                  <a:gd name="connsiteX1948" fmla="*/ 4203836 w 4242337"/>
                  <a:gd name="connsiteY1948" fmla="*/ 946886 h 1823987"/>
                  <a:gd name="connsiteX1949" fmla="*/ 4191805 w 4242337"/>
                  <a:gd name="connsiteY1949" fmla="*/ 945682 h 1823987"/>
                  <a:gd name="connsiteX1950" fmla="*/ 4191805 w 4242337"/>
                  <a:gd name="connsiteY1950" fmla="*/ 945682 h 1823987"/>
                  <a:gd name="connsiteX1951" fmla="*/ 4195414 w 4242337"/>
                  <a:gd name="connsiteY1951" fmla="*/ 897556 h 1823987"/>
                  <a:gd name="connsiteX1952" fmla="*/ 4194211 w 4242337"/>
                  <a:gd name="connsiteY1952" fmla="*/ 921619 h 1823987"/>
                  <a:gd name="connsiteX1953" fmla="*/ 4206243 w 4242337"/>
                  <a:gd name="connsiteY1953" fmla="*/ 922822 h 1823987"/>
                  <a:gd name="connsiteX1954" fmla="*/ 4207446 w 4242337"/>
                  <a:gd name="connsiteY1954" fmla="*/ 898759 h 1823987"/>
                  <a:gd name="connsiteX1955" fmla="*/ 4195414 w 4242337"/>
                  <a:gd name="connsiteY1955" fmla="*/ 897556 h 1823987"/>
                  <a:gd name="connsiteX1956" fmla="*/ 4195414 w 4242337"/>
                  <a:gd name="connsiteY1956" fmla="*/ 897556 h 1823987"/>
                  <a:gd name="connsiteX1957" fmla="*/ 4197821 w 4242337"/>
                  <a:gd name="connsiteY1957" fmla="*/ 849430 h 1823987"/>
                  <a:gd name="connsiteX1958" fmla="*/ 4196618 w 4242337"/>
                  <a:gd name="connsiteY1958" fmla="*/ 873493 h 1823987"/>
                  <a:gd name="connsiteX1959" fmla="*/ 4208649 w 4242337"/>
                  <a:gd name="connsiteY1959" fmla="*/ 874696 h 1823987"/>
                  <a:gd name="connsiteX1960" fmla="*/ 4208649 w 4242337"/>
                  <a:gd name="connsiteY1960" fmla="*/ 867477 h 1823987"/>
                  <a:gd name="connsiteX1961" fmla="*/ 4208649 w 4242337"/>
                  <a:gd name="connsiteY1961" fmla="*/ 865071 h 1823987"/>
                  <a:gd name="connsiteX1962" fmla="*/ 4208649 w 4242337"/>
                  <a:gd name="connsiteY1962" fmla="*/ 865071 h 1823987"/>
                  <a:gd name="connsiteX1963" fmla="*/ 4209852 w 4242337"/>
                  <a:gd name="connsiteY1963" fmla="*/ 850633 h 1823987"/>
                  <a:gd name="connsiteX1964" fmla="*/ 4197821 w 4242337"/>
                  <a:gd name="connsiteY1964" fmla="*/ 849430 h 1823987"/>
                  <a:gd name="connsiteX1965" fmla="*/ 4197821 w 4242337"/>
                  <a:gd name="connsiteY1965" fmla="*/ 849430 h 1823987"/>
                  <a:gd name="connsiteX1966" fmla="*/ 4200227 w 4242337"/>
                  <a:gd name="connsiteY1966" fmla="*/ 801303 h 1823987"/>
                  <a:gd name="connsiteX1967" fmla="*/ 4199024 w 4242337"/>
                  <a:gd name="connsiteY1967" fmla="*/ 825367 h 1823987"/>
                  <a:gd name="connsiteX1968" fmla="*/ 4211055 w 4242337"/>
                  <a:gd name="connsiteY1968" fmla="*/ 826570 h 1823987"/>
                  <a:gd name="connsiteX1969" fmla="*/ 4211055 w 4242337"/>
                  <a:gd name="connsiteY1969" fmla="*/ 826570 h 1823987"/>
                  <a:gd name="connsiteX1970" fmla="*/ 4212259 w 4242337"/>
                  <a:gd name="connsiteY1970" fmla="*/ 809725 h 1823987"/>
                  <a:gd name="connsiteX1971" fmla="*/ 4212259 w 4242337"/>
                  <a:gd name="connsiteY1971" fmla="*/ 803710 h 1823987"/>
                  <a:gd name="connsiteX1972" fmla="*/ 4200227 w 4242337"/>
                  <a:gd name="connsiteY1972" fmla="*/ 801303 h 1823987"/>
                  <a:gd name="connsiteX1973" fmla="*/ 4200227 w 4242337"/>
                  <a:gd name="connsiteY1973" fmla="*/ 801303 h 1823987"/>
                  <a:gd name="connsiteX1974" fmla="*/ 4202633 w 4242337"/>
                  <a:gd name="connsiteY1974" fmla="*/ 753177 h 1823987"/>
                  <a:gd name="connsiteX1975" fmla="*/ 4201430 w 4242337"/>
                  <a:gd name="connsiteY1975" fmla="*/ 777240 h 1823987"/>
                  <a:gd name="connsiteX1976" fmla="*/ 4213462 w 4242337"/>
                  <a:gd name="connsiteY1976" fmla="*/ 778443 h 1823987"/>
                  <a:gd name="connsiteX1977" fmla="*/ 4214665 w 4242337"/>
                  <a:gd name="connsiteY1977" fmla="*/ 757990 h 1823987"/>
                  <a:gd name="connsiteX1978" fmla="*/ 4214665 w 4242337"/>
                  <a:gd name="connsiteY1978" fmla="*/ 754380 h 1823987"/>
                  <a:gd name="connsiteX1979" fmla="*/ 4202633 w 4242337"/>
                  <a:gd name="connsiteY1979" fmla="*/ 753177 h 1823987"/>
                  <a:gd name="connsiteX1980" fmla="*/ 4202633 w 4242337"/>
                  <a:gd name="connsiteY1980" fmla="*/ 753177 h 1823987"/>
                  <a:gd name="connsiteX1981" fmla="*/ 4205040 w 4242337"/>
                  <a:gd name="connsiteY1981" fmla="*/ 706254 h 1823987"/>
                  <a:gd name="connsiteX1982" fmla="*/ 4203836 w 4242337"/>
                  <a:gd name="connsiteY1982" fmla="*/ 730317 h 1823987"/>
                  <a:gd name="connsiteX1983" fmla="*/ 4215868 w 4242337"/>
                  <a:gd name="connsiteY1983" fmla="*/ 730317 h 1823987"/>
                  <a:gd name="connsiteX1984" fmla="*/ 4215868 w 4242337"/>
                  <a:gd name="connsiteY1984" fmla="*/ 729114 h 1823987"/>
                  <a:gd name="connsiteX1985" fmla="*/ 4217071 w 4242337"/>
                  <a:gd name="connsiteY1985" fmla="*/ 706254 h 1823987"/>
                  <a:gd name="connsiteX1986" fmla="*/ 4205040 w 4242337"/>
                  <a:gd name="connsiteY1986" fmla="*/ 706254 h 1823987"/>
                  <a:gd name="connsiteX1987" fmla="*/ 4205040 w 4242337"/>
                  <a:gd name="connsiteY1987" fmla="*/ 706254 h 1823987"/>
                  <a:gd name="connsiteX1988" fmla="*/ 4207446 w 4242337"/>
                  <a:gd name="connsiteY1988" fmla="*/ 658128 h 1823987"/>
                  <a:gd name="connsiteX1989" fmla="*/ 4206243 w 4242337"/>
                  <a:gd name="connsiteY1989" fmla="*/ 682191 h 1823987"/>
                  <a:gd name="connsiteX1990" fmla="*/ 4218274 w 4242337"/>
                  <a:gd name="connsiteY1990" fmla="*/ 682191 h 1823987"/>
                  <a:gd name="connsiteX1991" fmla="*/ 4218274 w 4242337"/>
                  <a:gd name="connsiteY1991" fmla="*/ 678581 h 1823987"/>
                  <a:gd name="connsiteX1992" fmla="*/ 4219478 w 4242337"/>
                  <a:gd name="connsiteY1992" fmla="*/ 658128 h 1823987"/>
                  <a:gd name="connsiteX1993" fmla="*/ 4219478 w 4242337"/>
                  <a:gd name="connsiteY1993" fmla="*/ 656924 h 1823987"/>
                  <a:gd name="connsiteX1994" fmla="*/ 4207446 w 4242337"/>
                  <a:gd name="connsiteY1994" fmla="*/ 658128 h 1823987"/>
                  <a:gd name="connsiteX1995" fmla="*/ 4207446 w 4242337"/>
                  <a:gd name="connsiteY1995" fmla="*/ 658128 h 1823987"/>
                  <a:gd name="connsiteX1996" fmla="*/ 4209852 w 4242337"/>
                  <a:gd name="connsiteY1996" fmla="*/ 610001 h 1823987"/>
                  <a:gd name="connsiteX1997" fmla="*/ 4208649 w 4242337"/>
                  <a:gd name="connsiteY1997" fmla="*/ 634064 h 1823987"/>
                  <a:gd name="connsiteX1998" fmla="*/ 4220681 w 4242337"/>
                  <a:gd name="connsiteY1998" fmla="*/ 634064 h 1823987"/>
                  <a:gd name="connsiteX1999" fmla="*/ 4221884 w 4242337"/>
                  <a:gd name="connsiteY1999" fmla="*/ 619627 h 1823987"/>
                  <a:gd name="connsiteX2000" fmla="*/ 4221884 w 4242337"/>
                  <a:gd name="connsiteY2000" fmla="*/ 610001 h 1823987"/>
                  <a:gd name="connsiteX2001" fmla="*/ 4209852 w 4242337"/>
                  <a:gd name="connsiteY2001" fmla="*/ 610001 h 1823987"/>
                  <a:gd name="connsiteX2002" fmla="*/ 4209852 w 4242337"/>
                  <a:gd name="connsiteY2002" fmla="*/ 610001 h 1823987"/>
                  <a:gd name="connsiteX2003" fmla="*/ 4211055 w 4242337"/>
                  <a:gd name="connsiteY2003" fmla="*/ 561875 h 1823987"/>
                  <a:gd name="connsiteX2004" fmla="*/ 4209852 w 4242337"/>
                  <a:gd name="connsiteY2004" fmla="*/ 585938 h 1823987"/>
                  <a:gd name="connsiteX2005" fmla="*/ 4221884 w 4242337"/>
                  <a:gd name="connsiteY2005" fmla="*/ 585938 h 1823987"/>
                  <a:gd name="connsiteX2006" fmla="*/ 4221884 w 4242337"/>
                  <a:gd name="connsiteY2006" fmla="*/ 575110 h 1823987"/>
                  <a:gd name="connsiteX2007" fmla="*/ 4221884 w 4242337"/>
                  <a:gd name="connsiteY2007" fmla="*/ 561875 h 1823987"/>
                  <a:gd name="connsiteX2008" fmla="*/ 4211055 w 4242337"/>
                  <a:gd name="connsiteY2008" fmla="*/ 561875 h 1823987"/>
                  <a:gd name="connsiteX2009" fmla="*/ 4211055 w 4242337"/>
                  <a:gd name="connsiteY2009" fmla="*/ 561875 h 1823987"/>
                  <a:gd name="connsiteX2010" fmla="*/ 4213462 w 4242337"/>
                  <a:gd name="connsiteY2010" fmla="*/ 513749 h 1823987"/>
                  <a:gd name="connsiteX2011" fmla="*/ 4212259 w 4242337"/>
                  <a:gd name="connsiteY2011" fmla="*/ 537812 h 1823987"/>
                  <a:gd name="connsiteX2012" fmla="*/ 4224290 w 4242337"/>
                  <a:gd name="connsiteY2012" fmla="*/ 537812 h 1823987"/>
                  <a:gd name="connsiteX2013" fmla="*/ 4224290 w 4242337"/>
                  <a:gd name="connsiteY2013" fmla="*/ 528187 h 1823987"/>
                  <a:gd name="connsiteX2014" fmla="*/ 4224290 w 4242337"/>
                  <a:gd name="connsiteY2014" fmla="*/ 513749 h 1823987"/>
                  <a:gd name="connsiteX2015" fmla="*/ 4213462 w 4242337"/>
                  <a:gd name="connsiteY2015" fmla="*/ 513749 h 1823987"/>
                  <a:gd name="connsiteX2016" fmla="*/ 4213462 w 4242337"/>
                  <a:gd name="connsiteY2016" fmla="*/ 513749 h 1823987"/>
                  <a:gd name="connsiteX2017" fmla="*/ 4215868 w 4242337"/>
                  <a:gd name="connsiteY2017" fmla="*/ 465622 h 1823987"/>
                  <a:gd name="connsiteX2018" fmla="*/ 4214665 w 4242337"/>
                  <a:gd name="connsiteY2018" fmla="*/ 489685 h 1823987"/>
                  <a:gd name="connsiteX2019" fmla="*/ 4226697 w 4242337"/>
                  <a:gd name="connsiteY2019" fmla="*/ 489685 h 1823987"/>
                  <a:gd name="connsiteX2020" fmla="*/ 4227900 w 4242337"/>
                  <a:gd name="connsiteY2020" fmla="*/ 465622 h 1823987"/>
                  <a:gd name="connsiteX2021" fmla="*/ 4215868 w 4242337"/>
                  <a:gd name="connsiteY2021" fmla="*/ 465622 h 1823987"/>
                  <a:gd name="connsiteX2022" fmla="*/ 4215868 w 4242337"/>
                  <a:gd name="connsiteY2022" fmla="*/ 465622 h 1823987"/>
                  <a:gd name="connsiteX2023" fmla="*/ 4217071 w 4242337"/>
                  <a:gd name="connsiteY2023" fmla="*/ 417496 h 1823987"/>
                  <a:gd name="connsiteX2024" fmla="*/ 4215868 w 4242337"/>
                  <a:gd name="connsiteY2024" fmla="*/ 441559 h 1823987"/>
                  <a:gd name="connsiteX2025" fmla="*/ 4227900 w 4242337"/>
                  <a:gd name="connsiteY2025" fmla="*/ 441559 h 1823987"/>
                  <a:gd name="connsiteX2026" fmla="*/ 4229103 w 4242337"/>
                  <a:gd name="connsiteY2026" fmla="*/ 417496 h 1823987"/>
                  <a:gd name="connsiteX2027" fmla="*/ 4217071 w 4242337"/>
                  <a:gd name="connsiteY2027" fmla="*/ 417496 h 1823987"/>
                  <a:gd name="connsiteX2028" fmla="*/ 4217071 w 4242337"/>
                  <a:gd name="connsiteY2028" fmla="*/ 417496 h 1823987"/>
                  <a:gd name="connsiteX2029" fmla="*/ 4219478 w 4242337"/>
                  <a:gd name="connsiteY2029" fmla="*/ 369370 h 1823987"/>
                  <a:gd name="connsiteX2030" fmla="*/ 4218274 w 4242337"/>
                  <a:gd name="connsiteY2030" fmla="*/ 393433 h 1823987"/>
                  <a:gd name="connsiteX2031" fmla="*/ 4230306 w 4242337"/>
                  <a:gd name="connsiteY2031" fmla="*/ 393433 h 1823987"/>
                  <a:gd name="connsiteX2032" fmla="*/ 4230306 w 4242337"/>
                  <a:gd name="connsiteY2032" fmla="*/ 392230 h 1823987"/>
                  <a:gd name="connsiteX2033" fmla="*/ 4231509 w 4242337"/>
                  <a:gd name="connsiteY2033" fmla="*/ 374182 h 1823987"/>
                  <a:gd name="connsiteX2034" fmla="*/ 4231509 w 4242337"/>
                  <a:gd name="connsiteY2034" fmla="*/ 369370 h 1823987"/>
                  <a:gd name="connsiteX2035" fmla="*/ 4219478 w 4242337"/>
                  <a:gd name="connsiteY2035" fmla="*/ 369370 h 1823987"/>
                  <a:gd name="connsiteX2036" fmla="*/ 4219478 w 4242337"/>
                  <a:gd name="connsiteY2036" fmla="*/ 369370 h 1823987"/>
                  <a:gd name="connsiteX2037" fmla="*/ 4220681 w 4242337"/>
                  <a:gd name="connsiteY2037" fmla="*/ 321243 h 1823987"/>
                  <a:gd name="connsiteX2038" fmla="*/ 4219478 w 4242337"/>
                  <a:gd name="connsiteY2038" fmla="*/ 345306 h 1823987"/>
                  <a:gd name="connsiteX2039" fmla="*/ 4231509 w 4242337"/>
                  <a:gd name="connsiteY2039" fmla="*/ 345306 h 1823987"/>
                  <a:gd name="connsiteX2040" fmla="*/ 4231509 w 4242337"/>
                  <a:gd name="connsiteY2040" fmla="*/ 329665 h 1823987"/>
                  <a:gd name="connsiteX2041" fmla="*/ 4231509 w 4242337"/>
                  <a:gd name="connsiteY2041" fmla="*/ 321243 h 1823987"/>
                  <a:gd name="connsiteX2042" fmla="*/ 4220681 w 4242337"/>
                  <a:gd name="connsiteY2042" fmla="*/ 321243 h 1823987"/>
                  <a:gd name="connsiteX2043" fmla="*/ 4220681 w 4242337"/>
                  <a:gd name="connsiteY2043" fmla="*/ 321243 h 1823987"/>
                  <a:gd name="connsiteX2044" fmla="*/ 4221884 w 4242337"/>
                  <a:gd name="connsiteY2044" fmla="*/ 273117 h 1823987"/>
                  <a:gd name="connsiteX2045" fmla="*/ 4220681 w 4242337"/>
                  <a:gd name="connsiteY2045" fmla="*/ 297180 h 1823987"/>
                  <a:gd name="connsiteX2046" fmla="*/ 4232712 w 4242337"/>
                  <a:gd name="connsiteY2046" fmla="*/ 297180 h 1823987"/>
                  <a:gd name="connsiteX2047" fmla="*/ 4232712 w 4242337"/>
                  <a:gd name="connsiteY2047" fmla="*/ 286352 h 1823987"/>
                  <a:gd name="connsiteX2048" fmla="*/ 4232712 w 4242337"/>
                  <a:gd name="connsiteY2048" fmla="*/ 286352 h 1823987"/>
                  <a:gd name="connsiteX2049" fmla="*/ 4232712 w 4242337"/>
                  <a:gd name="connsiteY2049" fmla="*/ 286352 h 1823987"/>
                  <a:gd name="connsiteX2050" fmla="*/ 4232712 w 4242337"/>
                  <a:gd name="connsiteY2050" fmla="*/ 274320 h 1823987"/>
                  <a:gd name="connsiteX2051" fmla="*/ 4232712 w 4242337"/>
                  <a:gd name="connsiteY2051" fmla="*/ 273117 h 1823987"/>
                  <a:gd name="connsiteX2052" fmla="*/ 4221884 w 4242337"/>
                  <a:gd name="connsiteY2052" fmla="*/ 273117 h 1823987"/>
                  <a:gd name="connsiteX2053" fmla="*/ 4221884 w 4242337"/>
                  <a:gd name="connsiteY2053" fmla="*/ 273117 h 1823987"/>
                  <a:gd name="connsiteX2054" fmla="*/ 4224290 w 4242337"/>
                  <a:gd name="connsiteY2054" fmla="*/ 224991 h 1823987"/>
                  <a:gd name="connsiteX2055" fmla="*/ 4223087 w 4242337"/>
                  <a:gd name="connsiteY2055" fmla="*/ 249054 h 1823987"/>
                  <a:gd name="connsiteX2056" fmla="*/ 4235119 w 4242337"/>
                  <a:gd name="connsiteY2056" fmla="*/ 249054 h 1823987"/>
                  <a:gd name="connsiteX2057" fmla="*/ 4236322 w 4242337"/>
                  <a:gd name="connsiteY2057" fmla="*/ 224991 h 1823987"/>
                  <a:gd name="connsiteX2058" fmla="*/ 4224290 w 4242337"/>
                  <a:gd name="connsiteY2058" fmla="*/ 224991 h 1823987"/>
                  <a:gd name="connsiteX2059" fmla="*/ 4224290 w 4242337"/>
                  <a:gd name="connsiteY2059" fmla="*/ 224991 h 1823987"/>
                  <a:gd name="connsiteX2060" fmla="*/ 4225493 w 4242337"/>
                  <a:gd name="connsiteY2060" fmla="*/ 176864 h 1823987"/>
                  <a:gd name="connsiteX2061" fmla="*/ 4224290 w 4242337"/>
                  <a:gd name="connsiteY2061" fmla="*/ 200927 h 1823987"/>
                  <a:gd name="connsiteX2062" fmla="*/ 4236322 w 4242337"/>
                  <a:gd name="connsiteY2062" fmla="*/ 200927 h 1823987"/>
                  <a:gd name="connsiteX2063" fmla="*/ 4236322 w 4242337"/>
                  <a:gd name="connsiteY2063" fmla="*/ 185286 h 1823987"/>
                  <a:gd name="connsiteX2064" fmla="*/ 4236322 w 4242337"/>
                  <a:gd name="connsiteY2064" fmla="*/ 185286 h 1823987"/>
                  <a:gd name="connsiteX2065" fmla="*/ 4236322 w 4242337"/>
                  <a:gd name="connsiteY2065" fmla="*/ 185286 h 1823987"/>
                  <a:gd name="connsiteX2066" fmla="*/ 4236322 w 4242337"/>
                  <a:gd name="connsiteY2066" fmla="*/ 179271 h 1823987"/>
                  <a:gd name="connsiteX2067" fmla="*/ 4236322 w 4242337"/>
                  <a:gd name="connsiteY2067" fmla="*/ 179271 h 1823987"/>
                  <a:gd name="connsiteX2068" fmla="*/ 4236322 w 4242337"/>
                  <a:gd name="connsiteY2068" fmla="*/ 179271 h 1823987"/>
                  <a:gd name="connsiteX2069" fmla="*/ 4236322 w 4242337"/>
                  <a:gd name="connsiteY2069" fmla="*/ 176864 h 1823987"/>
                  <a:gd name="connsiteX2070" fmla="*/ 4225493 w 4242337"/>
                  <a:gd name="connsiteY2070" fmla="*/ 176864 h 1823987"/>
                  <a:gd name="connsiteX2071" fmla="*/ 4225493 w 4242337"/>
                  <a:gd name="connsiteY2071" fmla="*/ 176864 h 1823987"/>
                  <a:gd name="connsiteX2072" fmla="*/ 4226697 w 4242337"/>
                  <a:gd name="connsiteY2072" fmla="*/ 128738 h 1823987"/>
                  <a:gd name="connsiteX2073" fmla="*/ 4225493 w 4242337"/>
                  <a:gd name="connsiteY2073" fmla="*/ 152801 h 1823987"/>
                  <a:gd name="connsiteX2074" fmla="*/ 4237525 w 4242337"/>
                  <a:gd name="connsiteY2074" fmla="*/ 152801 h 1823987"/>
                  <a:gd name="connsiteX2075" fmla="*/ 4237525 w 4242337"/>
                  <a:gd name="connsiteY2075" fmla="*/ 150395 h 1823987"/>
                  <a:gd name="connsiteX2076" fmla="*/ 4237525 w 4242337"/>
                  <a:gd name="connsiteY2076" fmla="*/ 135957 h 1823987"/>
                  <a:gd name="connsiteX2077" fmla="*/ 4237525 w 4242337"/>
                  <a:gd name="connsiteY2077" fmla="*/ 135957 h 1823987"/>
                  <a:gd name="connsiteX2078" fmla="*/ 4237525 w 4242337"/>
                  <a:gd name="connsiteY2078" fmla="*/ 135957 h 1823987"/>
                  <a:gd name="connsiteX2079" fmla="*/ 4237525 w 4242337"/>
                  <a:gd name="connsiteY2079" fmla="*/ 129941 h 1823987"/>
                  <a:gd name="connsiteX2080" fmla="*/ 4226697 w 4242337"/>
                  <a:gd name="connsiteY2080" fmla="*/ 128738 h 1823987"/>
                  <a:gd name="connsiteX2081" fmla="*/ 4226697 w 4242337"/>
                  <a:gd name="connsiteY2081" fmla="*/ 128738 h 1823987"/>
                  <a:gd name="connsiteX2082" fmla="*/ 4227900 w 4242337"/>
                  <a:gd name="connsiteY2082" fmla="*/ 80612 h 1823987"/>
                  <a:gd name="connsiteX2083" fmla="*/ 4226697 w 4242337"/>
                  <a:gd name="connsiteY2083" fmla="*/ 104675 h 1823987"/>
                  <a:gd name="connsiteX2084" fmla="*/ 4238728 w 4242337"/>
                  <a:gd name="connsiteY2084" fmla="*/ 104675 h 1823987"/>
                  <a:gd name="connsiteX2085" fmla="*/ 4239931 w 4242337"/>
                  <a:gd name="connsiteY2085" fmla="*/ 80612 h 1823987"/>
                  <a:gd name="connsiteX2086" fmla="*/ 4227900 w 4242337"/>
                  <a:gd name="connsiteY2086" fmla="*/ 80612 h 1823987"/>
                  <a:gd name="connsiteX2087" fmla="*/ 4227900 w 4242337"/>
                  <a:gd name="connsiteY2087" fmla="*/ 80612 h 1823987"/>
                  <a:gd name="connsiteX2088" fmla="*/ 4229103 w 4242337"/>
                  <a:gd name="connsiteY2088" fmla="*/ 32485 h 1823987"/>
                  <a:gd name="connsiteX2089" fmla="*/ 4229103 w 4242337"/>
                  <a:gd name="connsiteY2089" fmla="*/ 56548 h 1823987"/>
                  <a:gd name="connsiteX2090" fmla="*/ 4241134 w 4242337"/>
                  <a:gd name="connsiteY2090" fmla="*/ 56548 h 1823987"/>
                  <a:gd name="connsiteX2091" fmla="*/ 4241134 w 4242337"/>
                  <a:gd name="connsiteY2091" fmla="*/ 51736 h 1823987"/>
                  <a:gd name="connsiteX2092" fmla="*/ 4241134 w 4242337"/>
                  <a:gd name="connsiteY2092" fmla="*/ 51736 h 1823987"/>
                  <a:gd name="connsiteX2093" fmla="*/ 4241134 w 4242337"/>
                  <a:gd name="connsiteY2093" fmla="*/ 51736 h 1823987"/>
                  <a:gd name="connsiteX2094" fmla="*/ 4241134 w 4242337"/>
                  <a:gd name="connsiteY2094" fmla="*/ 32485 h 1823987"/>
                  <a:gd name="connsiteX2095" fmla="*/ 4229103 w 4242337"/>
                  <a:gd name="connsiteY2095" fmla="*/ 32485 h 1823987"/>
                  <a:gd name="connsiteX2096" fmla="*/ 4229103 w 4242337"/>
                  <a:gd name="connsiteY2096" fmla="*/ 32485 h 18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Lst>
                <a:rect l="l" t="t" r="r" b="b"/>
                <a:pathLst>
                  <a:path w="4242337" h="1823987">
                    <a:moveTo>
                      <a:pt x="4242338" y="0"/>
                    </a:moveTo>
                    <a:lnTo>
                      <a:pt x="4218274" y="0"/>
                    </a:lnTo>
                    <a:lnTo>
                      <a:pt x="4218274" y="12032"/>
                    </a:lnTo>
                    <a:lnTo>
                      <a:pt x="4242338" y="12032"/>
                    </a:lnTo>
                    <a:cubicBezTo>
                      <a:pt x="4242338" y="3609"/>
                      <a:pt x="4242338" y="0"/>
                      <a:pt x="4242338" y="0"/>
                    </a:cubicBezTo>
                    <a:lnTo>
                      <a:pt x="4242338" y="0"/>
                    </a:lnTo>
                    <a:close/>
                    <a:moveTo>
                      <a:pt x="4194211" y="0"/>
                    </a:moveTo>
                    <a:lnTo>
                      <a:pt x="4170148" y="0"/>
                    </a:lnTo>
                    <a:lnTo>
                      <a:pt x="4170148" y="12032"/>
                    </a:lnTo>
                    <a:lnTo>
                      <a:pt x="4194211" y="12032"/>
                    </a:lnTo>
                    <a:lnTo>
                      <a:pt x="4194211" y="0"/>
                    </a:lnTo>
                    <a:lnTo>
                      <a:pt x="4194211" y="0"/>
                    </a:lnTo>
                    <a:close/>
                    <a:moveTo>
                      <a:pt x="4146085" y="0"/>
                    </a:moveTo>
                    <a:lnTo>
                      <a:pt x="4122022" y="0"/>
                    </a:lnTo>
                    <a:lnTo>
                      <a:pt x="4122022" y="12032"/>
                    </a:lnTo>
                    <a:lnTo>
                      <a:pt x="4146085" y="12032"/>
                    </a:lnTo>
                    <a:lnTo>
                      <a:pt x="4146085" y="0"/>
                    </a:lnTo>
                    <a:lnTo>
                      <a:pt x="4146085" y="0"/>
                    </a:lnTo>
                    <a:close/>
                    <a:moveTo>
                      <a:pt x="4097958" y="0"/>
                    </a:moveTo>
                    <a:lnTo>
                      <a:pt x="4073895" y="0"/>
                    </a:lnTo>
                    <a:lnTo>
                      <a:pt x="4073895" y="12032"/>
                    </a:lnTo>
                    <a:lnTo>
                      <a:pt x="4097958" y="12032"/>
                    </a:lnTo>
                    <a:lnTo>
                      <a:pt x="4097958" y="0"/>
                    </a:lnTo>
                    <a:lnTo>
                      <a:pt x="4097958" y="0"/>
                    </a:lnTo>
                    <a:close/>
                    <a:moveTo>
                      <a:pt x="4049832" y="0"/>
                    </a:moveTo>
                    <a:lnTo>
                      <a:pt x="4025769" y="0"/>
                    </a:lnTo>
                    <a:lnTo>
                      <a:pt x="4025769" y="12032"/>
                    </a:lnTo>
                    <a:lnTo>
                      <a:pt x="4049832" y="12032"/>
                    </a:lnTo>
                    <a:lnTo>
                      <a:pt x="4049832" y="0"/>
                    </a:lnTo>
                    <a:lnTo>
                      <a:pt x="4049832" y="0"/>
                    </a:lnTo>
                    <a:close/>
                    <a:moveTo>
                      <a:pt x="4001706" y="0"/>
                    </a:moveTo>
                    <a:lnTo>
                      <a:pt x="3977643" y="0"/>
                    </a:lnTo>
                    <a:lnTo>
                      <a:pt x="3977643" y="12032"/>
                    </a:lnTo>
                    <a:lnTo>
                      <a:pt x="4001706" y="12032"/>
                    </a:lnTo>
                    <a:lnTo>
                      <a:pt x="4001706" y="0"/>
                    </a:lnTo>
                    <a:lnTo>
                      <a:pt x="4001706" y="0"/>
                    </a:lnTo>
                    <a:close/>
                    <a:moveTo>
                      <a:pt x="3953579" y="0"/>
                    </a:moveTo>
                    <a:lnTo>
                      <a:pt x="3929516" y="0"/>
                    </a:lnTo>
                    <a:lnTo>
                      <a:pt x="3929516" y="12032"/>
                    </a:lnTo>
                    <a:lnTo>
                      <a:pt x="3953579" y="12032"/>
                    </a:lnTo>
                    <a:lnTo>
                      <a:pt x="3953579" y="0"/>
                    </a:lnTo>
                    <a:lnTo>
                      <a:pt x="3953579" y="0"/>
                    </a:lnTo>
                    <a:close/>
                    <a:moveTo>
                      <a:pt x="3905453" y="0"/>
                    </a:moveTo>
                    <a:lnTo>
                      <a:pt x="3881390" y="0"/>
                    </a:lnTo>
                    <a:lnTo>
                      <a:pt x="3881390" y="12032"/>
                    </a:lnTo>
                    <a:lnTo>
                      <a:pt x="3905453" y="12032"/>
                    </a:lnTo>
                    <a:lnTo>
                      <a:pt x="3905453" y="0"/>
                    </a:lnTo>
                    <a:lnTo>
                      <a:pt x="3905453" y="0"/>
                    </a:lnTo>
                    <a:close/>
                    <a:moveTo>
                      <a:pt x="3857327" y="0"/>
                    </a:moveTo>
                    <a:lnTo>
                      <a:pt x="3833263" y="0"/>
                    </a:lnTo>
                    <a:lnTo>
                      <a:pt x="3833263" y="12032"/>
                    </a:lnTo>
                    <a:lnTo>
                      <a:pt x="3857327" y="12032"/>
                    </a:lnTo>
                    <a:lnTo>
                      <a:pt x="3857327" y="0"/>
                    </a:lnTo>
                    <a:lnTo>
                      <a:pt x="3857327" y="0"/>
                    </a:lnTo>
                    <a:close/>
                    <a:moveTo>
                      <a:pt x="3809200" y="0"/>
                    </a:moveTo>
                    <a:lnTo>
                      <a:pt x="3785137" y="0"/>
                    </a:lnTo>
                    <a:lnTo>
                      <a:pt x="3785137" y="12032"/>
                    </a:lnTo>
                    <a:lnTo>
                      <a:pt x="3809200" y="12032"/>
                    </a:lnTo>
                    <a:lnTo>
                      <a:pt x="3809200" y="0"/>
                    </a:lnTo>
                    <a:lnTo>
                      <a:pt x="3809200" y="0"/>
                    </a:lnTo>
                    <a:close/>
                    <a:moveTo>
                      <a:pt x="3761074" y="0"/>
                    </a:moveTo>
                    <a:lnTo>
                      <a:pt x="3737011" y="0"/>
                    </a:lnTo>
                    <a:lnTo>
                      <a:pt x="3737011" y="12032"/>
                    </a:lnTo>
                    <a:lnTo>
                      <a:pt x="3761074" y="12032"/>
                    </a:lnTo>
                    <a:lnTo>
                      <a:pt x="3761074" y="0"/>
                    </a:lnTo>
                    <a:lnTo>
                      <a:pt x="3761074" y="0"/>
                    </a:lnTo>
                    <a:close/>
                    <a:moveTo>
                      <a:pt x="3712948" y="0"/>
                    </a:moveTo>
                    <a:lnTo>
                      <a:pt x="3688884" y="0"/>
                    </a:lnTo>
                    <a:lnTo>
                      <a:pt x="3688884" y="12032"/>
                    </a:lnTo>
                    <a:lnTo>
                      <a:pt x="3712948" y="12032"/>
                    </a:lnTo>
                    <a:lnTo>
                      <a:pt x="3712948" y="0"/>
                    </a:lnTo>
                    <a:lnTo>
                      <a:pt x="3712948" y="0"/>
                    </a:lnTo>
                    <a:close/>
                    <a:moveTo>
                      <a:pt x="3664821" y="0"/>
                    </a:moveTo>
                    <a:lnTo>
                      <a:pt x="3640758" y="0"/>
                    </a:lnTo>
                    <a:lnTo>
                      <a:pt x="3640758" y="12032"/>
                    </a:lnTo>
                    <a:lnTo>
                      <a:pt x="3664821" y="12032"/>
                    </a:lnTo>
                    <a:lnTo>
                      <a:pt x="3664821" y="0"/>
                    </a:lnTo>
                    <a:lnTo>
                      <a:pt x="3664821" y="0"/>
                    </a:lnTo>
                    <a:close/>
                    <a:moveTo>
                      <a:pt x="3616695" y="0"/>
                    </a:moveTo>
                    <a:lnTo>
                      <a:pt x="3592632" y="0"/>
                    </a:lnTo>
                    <a:lnTo>
                      <a:pt x="3592632" y="12032"/>
                    </a:lnTo>
                    <a:lnTo>
                      <a:pt x="3616695" y="12032"/>
                    </a:lnTo>
                    <a:lnTo>
                      <a:pt x="3616695" y="0"/>
                    </a:lnTo>
                    <a:lnTo>
                      <a:pt x="3616695" y="0"/>
                    </a:lnTo>
                    <a:close/>
                    <a:moveTo>
                      <a:pt x="3568569" y="0"/>
                    </a:moveTo>
                    <a:lnTo>
                      <a:pt x="3544505" y="0"/>
                    </a:lnTo>
                    <a:lnTo>
                      <a:pt x="3544505" y="12032"/>
                    </a:lnTo>
                    <a:lnTo>
                      <a:pt x="3568569" y="12032"/>
                    </a:lnTo>
                    <a:lnTo>
                      <a:pt x="3568569" y="0"/>
                    </a:lnTo>
                    <a:lnTo>
                      <a:pt x="3568569" y="0"/>
                    </a:lnTo>
                    <a:close/>
                    <a:moveTo>
                      <a:pt x="3520442" y="0"/>
                    </a:moveTo>
                    <a:lnTo>
                      <a:pt x="3496379" y="0"/>
                    </a:lnTo>
                    <a:lnTo>
                      <a:pt x="3496379" y="12032"/>
                    </a:lnTo>
                    <a:lnTo>
                      <a:pt x="3520442" y="12032"/>
                    </a:lnTo>
                    <a:lnTo>
                      <a:pt x="3520442" y="0"/>
                    </a:lnTo>
                    <a:lnTo>
                      <a:pt x="3520442" y="0"/>
                    </a:lnTo>
                    <a:close/>
                    <a:moveTo>
                      <a:pt x="3472316" y="0"/>
                    </a:moveTo>
                    <a:lnTo>
                      <a:pt x="3448253" y="0"/>
                    </a:lnTo>
                    <a:lnTo>
                      <a:pt x="3448253" y="12032"/>
                    </a:lnTo>
                    <a:lnTo>
                      <a:pt x="3472316" y="12032"/>
                    </a:lnTo>
                    <a:lnTo>
                      <a:pt x="3472316" y="0"/>
                    </a:lnTo>
                    <a:lnTo>
                      <a:pt x="3472316" y="0"/>
                    </a:lnTo>
                    <a:close/>
                    <a:moveTo>
                      <a:pt x="3424190" y="0"/>
                    </a:moveTo>
                    <a:lnTo>
                      <a:pt x="3400126" y="0"/>
                    </a:lnTo>
                    <a:lnTo>
                      <a:pt x="3400126" y="12032"/>
                    </a:lnTo>
                    <a:lnTo>
                      <a:pt x="3424190" y="12032"/>
                    </a:lnTo>
                    <a:lnTo>
                      <a:pt x="3424190" y="0"/>
                    </a:lnTo>
                    <a:lnTo>
                      <a:pt x="3424190" y="0"/>
                    </a:lnTo>
                    <a:close/>
                    <a:moveTo>
                      <a:pt x="3376063" y="0"/>
                    </a:moveTo>
                    <a:lnTo>
                      <a:pt x="3352000" y="0"/>
                    </a:lnTo>
                    <a:lnTo>
                      <a:pt x="3352000" y="12032"/>
                    </a:lnTo>
                    <a:lnTo>
                      <a:pt x="3376063" y="12032"/>
                    </a:lnTo>
                    <a:lnTo>
                      <a:pt x="3376063" y="0"/>
                    </a:lnTo>
                    <a:lnTo>
                      <a:pt x="3376063" y="0"/>
                    </a:lnTo>
                    <a:close/>
                    <a:moveTo>
                      <a:pt x="3327937" y="0"/>
                    </a:moveTo>
                    <a:lnTo>
                      <a:pt x="3303874" y="0"/>
                    </a:lnTo>
                    <a:lnTo>
                      <a:pt x="3303874" y="12032"/>
                    </a:lnTo>
                    <a:lnTo>
                      <a:pt x="3327937" y="12032"/>
                    </a:lnTo>
                    <a:lnTo>
                      <a:pt x="3327937" y="0"/>
                    </a:lnTo>
                    <a:lnTo>
                      <a:pt x="3327937" y="0"/>
                    </a:lnTo>
                    <a:close/>
                    <a:moveTo>
                      <a:pt x="3279811" y="0"/>
                    </a:moveTo>
                    <a:lnTo>
                      <a:pt x="3255747" y="0"/>
                    </a:lnTo>
                    <a:lnTo>
                      <a:pt x="3255747" y="12032"/>
                    </a:lnTo>
                    <a:lnTo>
                      <a:pt x="3279811" y="12032"/>
                    </a:lnTo>
                    <a:lnTo>
                      <a:pt x="3279811" y="0"/>
                    </a:lnTo>
                    <a:lnTo>
                      <a:pt x="3279811" y="0"/>
                    </a:lnTo>
                    <a:close/>
                    <a:moveTo>
                      <a:pt x="3231684" y="0"/>
                    </a:moveTo>
                    <a:lnTo>
                      <a:pt x="3207621" y="0"/>
                    </a:lnTo>
                    <a:lnTo>
                      <a:pt x="3207621" y="12032"/>
                    </a:lnTo>
                    <a:lnTo>
                      <a:pt x="3231684" y="12032"/>
                    </a:lnTo>
                    <a:lnTo>
                      <a:pt x="3231684" y="0"/>
                    </a:lnTo>
                    <a:lnTo>
                      <a:pt x="3231684" y="0"/>
                    </a:lnTo>
                    <a:close/>
                    <a:moveTo>
                      <a:pt x="3183558" y="0"/>
                    </a:moveTo>
                    <a:lnTo>
                      <a:pt x="3159495" y="0"/>
                    </a:lnTo>
                    <a:lnTo>
                      <a:pt x="3159495" y="12032"/>
                    </a:lnTo>
                    <a:lnTo>
                      <a:pt x="3183558" y="12032"/>
                    </a:lnTo>
                    <a:lnTo>
                      <a:pt x="3183558" y="0"/>
                    </a:lnTo>
                    <a:lnTo>
                      <a:pt x="3183558" y="0"/>
                    </a:lnTo>
                    <a:close/>
                    <a:moveTo>
                      <a:pt x="3135431" y="0"/>
                    </a:moveTo>
                    <a:lnTo>
                      <a:pt x="3111368" y="0"/>
                    </a:lnTo>
                    <a:lnTo>
                      <a:pt x="3111368" y="12032"/>
                    </a:lnTo>
                    <a:lnTo>
                      <a:pt x="3135431" y="12032"/>
                    </a:lnTo>
                    <a:lnTo>
                      <a:pt x="3135431" y="0"/>
                    </a:lnTo>
                    <a:lnTo>
                      <a:pt x="3135431" y="0"/>
                    </a:lnTo>
                    <a:close/>
                    <a:moveTo>
                      <a:pt x="3087305" y="0"/>
                    </a:moveTo>
                    <a:lnTo>
                      <a:pt x="3063242" y="0"/>
                    </a:lnTo>
                    <a:lnTo>
                      <a:pt x="3063242" y="12032"/>
                    </a:lnTo>
                    <a:lnTo>
                      <a:pt x="3087305" y="12032"/>
                    </a:lnTo>
                    <a:lnTo>
                      <a:pt x="3087305" y="0"/>
                    </a:lnTo>
                    <a:lnTo>
                      <a:pt x="3087305" y="0"/>
                    </a:lnTo>
                    <a:close/>
                    <a:moveTo>
                      <a:pt x="3039179" y="0"/>
                    </a:moveTo>
                    <a:lnTo>
                      <a:pt x="3015116" y="0"/>
                    </a:lnTo>
                    <a:lnTo>
                      <a:pt x="3015116" y="12032"/>
                    </a:lnTo>
                    <a:lnTo>
                      <a:pt x="3039179" y="12032"/>
                    </a:lnTo>
                    <a:lnTo>
                      <a:pt x="3039179" y="0"/>
                    </a:lnTo>
                    <a:lnTo>
                      <a:pt x="3039179" y="0"/>
                    </a:lnTo>
                    <a:close/>
                    <a:moveTo>
                      <a:pt x="2991052" y="0"/>
                    </a:moveTo>
                    <a:lnTo>
                      <a:pt x="2966989" y="0"/>
                    </a:lnTo>
                    <a:lnTo>
                      <a:pt x="2966989" y="12032"/>
                    </a:lnTo>
                    <a:lnTo>
                      <a:pt x="2991052" y="12032"/>
                    </a:lnTo>
                    <a:lnTo>
                      <a:pt x="2991052" y="0"/>
                    </a:lnTo>
                    <a:lnTo>
                      <a:pt x="2991052" y="0"/>
                    </a:lnTo>
                    <a:close/>
                    <a:moveTo>
                      <a:pt x="2942926" y="0"/>
                    </a:moveTo>
                    <a:lnTo>
                      <a:pt x="2918863" y="0"/>
                    </a:lnTo>
                    <a:lnTo>
                      <a:pt x="2918863" y="12032"/>
                    </a:lnTo>
                    <a:lnTo>
                      <a:pt x="2942926" y="12032"/>
                    </a:lnTo>
                    <a:lnTo>
                      <a:pt x="2942926" y="0"/>
                    </a:lnTo>
                    <a:lnTo>
                      <a:pt x="2942926" y="0"/>
                    </a:lnTo>
                    <a:close/>
                    <a:moveTo>
                      <a:pt x="2894800" y="0"/>
                    </a:moveTo>
                    <a:lnTo>
                      <a:pt x="2870737" y="0"/>
                    </a:lnTo>
                    <a:lnTo>
                      <a:pt x="2870737" y="12032"/>
                    </a:lnTo>
                    <a:lnTo>
                      <a:pt x="2894800" y="12032"/>
                    </a:lnTo>
                    <a:lnTo>
                      <a:pt x="2894800" y="0"/>
                    </a:lnTo>
                    <a:lnTo>
                      <a:pt x="2894800" y="0"/>
                    </a:lnTo>
                    <a:close/>
                    <a:moveTo>
                      <a:pt x="2846673" y="0"/>
                    </a:moveTo>
                    <a:lnTo>
                      <a:pt x="2822610" y="0"/>
                    </a:lnTo>
                    <a:lnTo>
                      <a:pt x="2822610" y="12032"/>
                    </a:lnTo>
                    <a:lnTo>
                      <a:pt x="2846673" y="12032"/>
                    </a:lnTo>
                    <a:lnTo>
                      <a:pt x="2846673" y="0"/>
                    </a:lnTo>
                    <a:lnTo>
                      <a:pt x="2846673" y="0"/>
                    </a:lnTo>
                    <a:close/>
                    <a:moveTo>
                      <a:pt x="2798547" y="0"/>
                    </a:moveTo>
                    <a:lnTo>
                      <a:pt x="2774484" y="0"/>
                    </a:lnTo>
                    <a:lnTo>
                      <a:pt x="2774484" y="12032"/>
                    </a:lnTo>
                    <a:lnTo>
                      <a:pt x="2798547" y="12032"/>
                    </a:lnTo>
                    <a:lnTo>
                      <a:pt x="2798547" y="0"/>
                    </a:lnTo>
                    <a:lnTo>
                      <a:pt x="2798547" y="0"/>
                    </a:lnTo>
                    <a:close/>
                    <a:moveTo>
                      <a:pt x="2750421" y="0"/>
                    </a:moveTo>
                    <a:lnTo>
                      <a:pt x="2726358" y="0"/>
                    </a:lnTo>
                    <a:lnTo>
                      <a:pt x="2726358" y="12032"/>
                    </a:lnTo>
                    <a:lnTo>
                      <a:pt x="2750421" y="12032"/>
                    </a:lnTo>
                    <a:lnTo>
                      <a:pt x="2750421" y="0"/>
                    </a:lnTo>
                    <a:lnTo>
                      <a:pt x="2750421" y="0"/>
                    </a:lnTo>
                    <a:close/>
                    <a:moveTo>
                      <a:pt x="2702294" y="0"/>
                    </a:moveTo>
                    <a:lnTo>
                      <a:pt x="2678231" y="0"/>
                    </a:lnTo>
                    <a:lnTo>
                      <a:pt x="2678231" y="12032"/>
                    </a:lnTo>
                    <a:lnTo>
                      <a:pt x="2702294" y="12032"/>
                    </a:lnTo>
                    <a:lnTo>
                      <a:pt x="2702294" y="0"/>
                    </a:lnTo>
                    <a:lnTo>
                      <a:pt x="2702294" y="0"/>
                    </a:lnTo>
                    <a:close/>
                    <a:moveTo>
                      <a:pt x="2654168" y="0"/>
                    </a:moveTo>
                    <a:lnTo>
                      <a:pt x="2630105" y="0"/>
                    </a:lnTo>
                    <a:lnTo>
                      <a:pt x="2630105" y="12032"/>
                    </a:lnTo>
                    <a:lnTo>
                      <a:pt x="2654168" y="12032"/>
                    </a:lnTo>
                    <a:lnTo>
                      <a:pt x="2654168" y="0"/>
                    </a:lnTo>
                    <a:lnTo>
                      <a:pt x="2654168" y="0"/>
                    </a:lnTo>
                    <a:close/>
                    <a:moveTo>
                      <a:pt x="2606042" y="0"/>
                    </a:moveTo>
                    <a:lnTo>
                      <a:pt x="2581979" y="0"/>
                    </a:lnTo>
                    <a:lnTo>
                      <a:pt x="2581979" y="12032"/>
                    </a:lnTo>
                    <a:lnTo>
                      <a:pt x="2606042" y="12032"/>
                    </a:lnTo>
                    <a:lnTo>
                      <a:pt x="2606042" y="0"/>
                    </a:lnTo>
                    <a:lnTo>
                      <a:pt x="2606042" y="0"/>
                    </a:lnTo>
                    <a:close/>
                    <a:moveTo>
                      <a:pt x="2557915" y="0"/>
                    </a:moveTo>
                    <a:lnTo>
                      <a:pt x="2533852" y="0"/>
                    </a:lnTo>
                    <a:lnTo>
                      <a:pt x="2533852" y="12032"/>
                    </a:lnTo>
                    <a:lnTo>
                      <a:pt x="2557915" y="12032"/>
                    </a:lnTo>
                    <a:lnTo>
                      <a:pt x="2557915" y="0"/>
                    </a:lnTo>
                    <a:lnTo>
                      <a:pt x="2557915" y="0"/>
                    </a:lnTo>
                    <a:close/>
                    <a:moveTo>
                      <a:pt x="2509789" y="0"/>
                    </a:moveTo>
                    <a:lnTo>
                      <a:pt x="2485726" y="0"/>
                    </a:lnTo>
                    <a:lnTo>
                      <a:pt x="2485726" y="12032"/>
                    </a:lnTo>
                    <a:lnTo>
                      <a:pt x="2509789" y="12032"/>
                    </a:lnTo>
                    <a:lnTo>
                      <a:pt x="2509789" y="0"/>
                    </a:lnTo>
                    <a:lnTo>
                      <a:pt x="2509789" y="0"/>
                    </a:lnTo>
                    <a:close/>
                    <a:moveTo>
                      <a:pt x="2461663" y="0"/>
                    </a:moveTo>
                    <a:lnTo>
                      <a:pt x="2437599" y="0"/>
                    </a:lnTo>
                    <a:lnTo>
                      <a:pt x="2437599" y="12032"/>
                    </a:lnTo>
                    <a:lnTo>
                      <a:pt x="2461663" y="12032"/>
                    </a:lnTo>
                    <a:lnTo>
                      <a:pt x="2461663" y="0"/>
                    </a:lnTo>
                    <a:lnTo>
                      <a:pt x="2461663" y="0"/>
                    </a:lnTo>
                    <a:close/>
                    <a:moveTo>
                      <a:pt x="2413536" y="0"/>
                    </a:moveTo>
                    <a:lnTo>
                      <a:pt x="2389473" y="0"/>
                    </a:lnTo>
                    <a:lnTo>
                      <a:pt x="2389473" y="12032"/>
                    </a:lnTo>
                    <a:lnTo>
                      <a:pt x="2413536" y="12032"/>
                    </a:lnTo>
                    <a:lnTo>
                      <a:pt x="2413536" y="0"/>
                    </a:lnTo>
                    <a:lnTo>
                      <a:pt x="2413536" y="0"/>
                    </a:lnTo>
                    <a:close/>
                    <a:moveTo>
                      <a:pt x="2365410" y="0"/>
                    </a:moveTo>
                    <a:lnTo>
                      <a:pt x="2341347" y="0"/>
                    </a:lnTo>
                    <a:lnTo>
                      <a:pt x="2341347" y="12032"/>
                    </a:lnTo>
                    <a:lnTo>
                      <a:pt x="2365410" y="12032"/>
                    </a:lnTo>
                    <a:lnTo>
                      <a:pt x="2365410" y="0"/>
                    </a:lnTo>
                    <a:lnTo>
                      <a:pt x="2365410" y="0"/>
                    </a:lnTo>
                    <a:close/>
                    <a:moveTo>
                      <a:pt x="2317284" y="0"/>
                    </a:moveTo>
                    <a:lnTo>
                      <a:pt x="2293220" y="0"/>
                    </a:lnTo>
                    <a:lnTo>
                      <a:pt x="2293220" y="12032"/>
                    </a:lnTo>
                    <a:lnTo>
                      <a:pt x="2317284" y="12032"/>
                    </a:lnTo>
                    <a:lnTo>
                      <a:pt x="2317284" y="0"/>
                    </a:lnTo>
                    <a:lnTo>
                      <a:pt x="2317284" y="0"/>
                    </a:lnTo>
                    <a:close/>
                    <a:moveTo>
                      <a:pt x="2269157" y="0"/>
                    </a:moveTo>
                    <a:lnTo>
                      <a:pt x="2245094" y="0"/>
                    </a:lnTo>
                    <a:lnTo>
                      <a:pt x="2245094" y="12032"/>
                    </a:lnTo>
                    <a:lnTo>
                      <a:pt x="2269157" y="12032"/>
                    </a:lnTo>
                    <a:lnTo>
                      <a:pt x="2269157" y="0"/>
                    </a:lnTo>
                    <a:lnTo>
                      <a:pt x="2269157" y="0"/>
                    </a:lnTo>
                    <a:close/>
                    <a:moveTo>
                      <a:pt x="2221031" y="0"/>
                    </a:moveTo>
                    <a:lnTo>
                      <a:pt x="2196968" y="0"/>
                    </a:lnTo>
                    <a:lnTo>
                      <a:pt x="2196968" y="12032"/>
                    </a:lnTo>
                    <a:lnTo>
                      <a:pt x="2221031" y="12032"/>
                    </a:lnTo>
                    <a:lnTo>
                      <a:pt x="2221031" y="0"/>
                    </a:lnTo>
                    <a:lnTo>
                      <a:pt x="2221031" y="0"/>
                    </a:lnTo>
                    <a:close/>
                    <a:moveTo>
                      <a:pt x="2172905" y="0"/>
                    </a:moveTo>
                    <a:lnTo>
                      <a:pt x="2148841" y="0"/>
                    </a:lnTo>
                    <a:lnTo>
                      <a:pt x="2148841" y="12032"/>
                    </a:lnTo>
                    <a:lnTo>
                      <a:pt x="2172905" y="12032"/>
                    </a:lnTo>
                    <a:lnTo>
                      <a:pt x="2172905" y="0"/>
                    </a:lnTo>
                    <a:lnTo>
                      <a:pt x="2172905" y="0"/>
                    </a:lnTo>
                    <a:close/>
                    <a:moveTo>
                      <a:pt x="2124778" y="0"/>
                    </a:moveTo>
                    <a:lnTo>
                      <a:pt x="2100715" y="0"/>
                    </a:lnTo>
                    <a:lnTo>
                      <a:pt x="2100715" y="12032"/>
                    </a:lnTo>
                    <a:lnTo>
                      <a:pt x="2124778" y="12032"/>
                    </a:lnTo>
                    <a:lnTo>
                      <a:pt x="2124778" y="0"/>
                    </a:lnTo>
                    <a:lnTo>
                      <a:pt x="2124778" y="0"/>
                    </a:lnTo>
                    <a:close/>
                    <a:moveTo>
                      <a:pt x="2076652" y="0"/>
                    </a:moveTo>
                    <a:lnTo>
                      <a:pt x="2052589" y="0"/>
                    </a:lnTo>
                    <a:lnTo>
                      <a:pt x="2052589" y="12032"/>
                    </a:lnTo>
                    <a:lnTo>
                      <a:pt x="2076652" y="12032"/>
                    </a:lnTo>
                    <a:lnTo>
                      <a:pt x="2076652" y="0"/>
                    </a:lnTo>
                    <a:lnTo>
                      <a:pt x="2076652" y="0"/>
                    </a:lnTo>
                    <a:close/>
                    <a:moveTo>
                      <a:pt x="2028526" y="0"/>
                    </a:moveTo>
                    <a:lnTo>
                      <a:pt x="2004462" y="0"/>
                    </a:lnTo>
                    <a:lnTo>
                      <a:pt x="2004462" y="12032"/>
                    </a:lnTo>
                    <a:lnTo>
                      <a:pt x="2028526" y="12032"/>
                    </a:lnTo>
                    <a:lnTo>
                      <a:pt x="2028526" y="0"/>
                    </a:lnTo>
                    <a:lnTo>
                      <a:pt x="2028526" y="0"/>
                    </a:lnTo>
                    <a:close/>
                    <a:moveTo>
                      <a:pt x="1980399" y="0"/>
                    </a:moveTo>
                    <a:lnTo>
                      <a:pt x="1956336" y="0"/>
                    </a:lnTo>
                    <a:lnTo>
                      <a:pt x="1956336" y="12032"/>
                    </a:lnTo>
                    <a:lnTo>
                      <a:pt x="1980399" y="12032"/>
                    </a:lnTo>
                    <a:lnTo>
                      <a:pt x="1980399" y="0"/>
                    </a:lnTo>
                    <a:lnTo>
                      <a:pt x="1980399" y="0"/>
                    </a:lnTo>
                    <a:close/>
                    <a:moveTo>
                      <a:pt x="1932273" y="0"/>
                    </a:moveTo>
                    <a:lnTo>
                      <a:pt x="1908210" y="0"/>
                    </a:lnTo>
                    <a:lnTo>
                      <a:pt x="1908210" y="12032"/>
                    </a:lnTo>
                    <a:lnTo>
                      <a:pt x="1932273" y="12032"/>
                    </a:lnTo>
                    <a:lnTo>
                      <a:pt x="1932273" y="0"/>
                    </a:lnTo>
                    <a:lnTo>
                      <a:pt x="1932273" y="0"/>
                    </a:lnTo>
                    <a:close/>
                    <a:moveTo>
                      <a:pt x="1884146" y="0"/>
                    </a:moveTo>
                    <a:lnTo>
                      <a:pt x="1860083" y="0"/>
                    </a:lnTo>
                    <a:lnTo>
                      <a:pt x="1860083" y="12032"/>
                    </a:lnTo>
                    <a:lnTo>
                      <a:pt x="1884146" y="12032"/>
                    </a:lnTo>
                    <a:lnTo>
                      <a:pt x="1884146" y="0"/>
                    </a:lnTo>
                    <a:lnTo>
                      <a:pt x="1884146" y="0"/>
                    </a:lnTo>
                    <a:close/>
                    <a:moveTo>
                      <a:pt x="1836020" y="0"/>
                    </a:moveTo>
                    <a:lnTo>
                      <a:pt x="1811957" y="0"/>
                    </a:lnTo>
                    <a:lnTo>
                      <a:pt x="1811957" y="12032"/>
                    </a:lnTo>
                    <a:lnTo>
                      <a:pt x="1836020" y="12032"/>
                    </a:lnTo>
                    <a:lnTo>
                      <a:pt x="1836020" y="0"/>
                    </a:lnTo>
                    <a:lnTo>
                      <a:pt x="1836020" y="0"/>
                    </a:lnTo>
                    <a:close/>
                    <a:moveTo>
                      <a:pt x="1787894" y="0"/>
                    </a:moveTo>
                    <a:lnTo>
                      <a:pt x="1763831" y="0"/>
                    </a:lnTo>
                    <a:lnTo>
                      <a:pt x="1763831" y="12032"/>
                    </a:lnTo>
                    <a:lnTo>
                      <a:pt x="1787894" y="12032"/>
                    </a:lnTo>
                    <a:lnTo>
                      <a:pt x="1787894" y="0"/>
                    </a:lnTo>
                    <a:lnTo>
                      <a:pt x="1787894" y="0"/>
                    </a:lnTo>
                    <a:close/>
                    <a:moveTo>
                      <a:pt x="1739767" y="0"/>
                    </a:moveTo>
                    <a:lnTo>
                      <a:pt x="1715704" y="0"/>
                    </a:lnTo>
                    <a:lnTo>
                      <a:pt x="1715704" y="12032"/>
                    </a:lnTo>
                    <a:lnTo>
                      <a:pt x="1739767" y="12032"/>
                    </a:lnTo>
                    <a:lnTo>
                      <a:pt x="1739767" y="0"/>
                    </a:lnTo>
                    <a:lnTo>
                      <a:pt x="1739767" y="0"/>
                    </a:lnTo>
                    <a:close/>
                    <a:moveTo>
                      <a:pt x="1691641" y="0"/>
                    </a:moveTo>
                    <a:lnTo>
                      <a:pt x="1667578" y="0"/>
                    </a:lnTo>
                    <a:lnTo>
                      <a:pt x="1667578" y="12032"/>
                    </a:lnTo>
                    <a:lnTo>
                      <a:pt x="1691641" y="12032"/>
                    </a:lnTo>
                    <a:lnTo>
                      <a:pt x="1691641" y="0"/>
                    </a:lnTo>
                    <a:lnTo>
                      <a:pt x="1691641" y="0"/>
                    </a:lnTo>
                    <a:close/>
                    <a:moveTo>
                      <a:pt x="1643515" y="0"/>
                    </a:moveTo>
                    <a:lnTo>
                      <a:pt x="1619452" y="0"/>
                    </a:lnTo>
                    <a:lnTo>
                      <a:pt x="1619452" y="12032"/>
                    </a:lnTo>
                    <a:lnTo>
                      <a:pt x="1643515" y="12032"/>
                    </a:lnTo>
                    <a:lnTo>
                      <a:pt x="1643515" y="0"/>
                    </a:lnTo>
                    <a:lnTo>
                      <a:pt x="1643515" y="0"/>
                    </a:lnTo>
                    <a:close/>
                    <a:moveTo>
                      <a:pt x="1595388" y="0"/>
                    </a:moveTo>
                    <a:lnTo>
                      <a:pt x="1571325" y="0"/>
                    </a:lnTo>
                    <a:lnTo>
                      <a:pt x="1571325" y="12032"/>
                    </a:lnTo>
                    <a:lnTo>
                      <a:pt x="1595388" y="12032"/>
                    </a:lnTo>
                    <a:lnTo>
                      <a:pt x="1595388" y="0"/>
                    </a:lnTo>
                    <a:lnTo>
                      <a:pt x="1595388" y="0"/>
                    </a:lnTo>
                    <a:close/>
                    <a:moveTo>
                      <a:pt x="1547262" y="0"/>
                    </a:moveTo>
                    <a:lnTo>
                      <a:pt x="1523199" y="0"/>
                    </a:lnTo>
                    <a:lnTo>
                      <a:pt x="1523199" y="12032"/>
                    </a:lnTo>
                    <a:lnTo>
                      <a:pt x="1547262" y="12032"/>
                    </a:lnTo>
                    <a:lnTo>
                      <a:pt x="1547262" y="0"/>
                    </a:lnTo>
                    <a:lnTo>
                      <a:pt x="1547262" y="0"/>
                    </a:lnTo>
                    <a:close/>
                    <a:moveTo>
                      <a:pt x="1499136" y="0"/>
                    </a:moveTo>
                    <a:lnTo>
                      <a:pt x="1475073" y="0"/>
                    </a:lnTo>
                    <a:lnTo>
                      <a:pt x="1475073" y="12032"/>
                    </a:lnTo>
                    <a:lnTo>
                      <a:pt x="1499136" y="12032"/>
                    </a:lnTo>
                    <a:lnTo>
                      <a:pt x="1499136" y="0"/>
                    </a:lnTo>
                    <a:lnTo>
                      <a:pt x="1499136" y="0"/>
                    </a:lnTo>
                    <a:close/>
                    <a:moveTo>
                      <a:pt x="1451009" y="0"/>
                    </a:moveTo>
                    <a:lnTo>
                      <a:pt x="1426946" y="0"/>
                    </a:lnTo>
                    <a:lnTo>
                      <a:pt x="1426946" y="12032"/>
                    </a:lnTo>
                    <a:lnTo>
                      <a:pt x="1451009" y="12032"/>
                    </a:lnTo>
                    <a:lnTo>
                      <a:pt x="1451009" y="0"/>
                    </a:lnTo>
                    <a:lnTo>
                      <a:pt x="1451009" y="0"/>
                    </a:lnTo>
                    <a:close/>
                    <a:moveTo>
                      <a:pt x="1402883" y="0"/>
                    </a:moveTo>
                    <a:lnTo>
                      <a:pt x="1378820" y="0"/>
                    </a:lnTo>
                    <a:lnTo>
                      <a:pt x="1378820" y="12032"/>
                    </a:lnTo>
                    <a:lnTo>
                      <a:pt x="1402883" y="12032"/>
                    </a:lnTo>
                    <a:lnTo>
                      <a:pt x="1402883" y="0"/>
                    </a:lnTo>
                    <a:lnTo>
                      <a:pt x="1402883" y="0"/>
                    </a:lnTo>
                    <a:close/>
                    <a:moveTo>
                      <a:pt x="1354757" y="0"/>
                    </a:moveTo>
                    <a:lnTo>
                      <a:pt x="1330694" y="0"/>
                    </a:lnTo>
                    <a:lnTo>
                      <a:pt x="1330694" y="12032"/>
                    </a:lnTo>
                    <a:lnTo>
                      <a:pt x="1354757" y="12032"/>
                    </a:lnTo>
                    <a:lnTo>
                      <a:pt x="1354757" y="0"/>
                    </a:lnTo>
                    <a:lnTo>
                      <a:pt x="1354757" y="0"/>
                    </a:lnTo>
                    <a:close/>
                    <a:moveTo>
                      <a:pt x="1306630" y="0"/>
                    </a:moveTo>
                    <a:lnTo>
                      <a:pt x="1282567" y="0"/>
                    </a:lnTo>
                    <a:lnTo>
                      <a:pt x="1282567" y="12032"/>
                    </a:lnTo>
                    <a:lnTo>
                      <a:pt x="1306630" y="12032"/>
                    </a:lnTo>
                    <a:lnTo>
                      <a:pt x="1306630" y="0"/>
                    </a:lnTo>
                    <a:lnTo>
                      <a:pt x="1306630" y="0"/>
                    </a:lnTo>
                    <a:close/>
                    <a:moveTo>
                      <a:pt x="1258504" y="0"/>
                    </a:moveTo>
                    <a:lnTo>
                      <a:pt x="1234441" y="0"/>
                    </a:lnTo>
                    <a:lnTo>
                      <a:pt x="1234441" y="12032"/>
                    </a:lnTo>
                    <a:lnTo>
                      <a:pt x="1258504" y="12032"/>
                    </a:lnTo>
                    <a:lnTo>
                      <a:pt x="1258504" y="0"/>
                    </a:lnTo>
                    <a:lnTo>
                      <a:pt x="1258504" y="0"/>
                    </a:lnTo>
                    <a:close/>
                    <a:moveTo>
                      <a:pt x="1210378" y="0"/>
                    </a:moveTo>
                    <a:lnTo>
                      <a:pt x="1186314" y="0"/>
                    </a:lnTo>
                    <a:lnTo>
                      <a:pt x="1186314" y="12032"/>
                    </a:lnTo>
                    <a:lnTo>
                      <a:pt x="1210378" y="12032"/>
                    </a:lnTo>
                    <a:lnTo>
                      <a:pt x="1210378" y="0"/>
                    </a:lnTo>
                    <a:lnTo>
                      <a:pt x="1210378" y="0"/>
                    </a:lnTo>
                    <a:close/>
                    <a:moveTo>
                      <a:pt x="1162251" y="0"/>
                    </a:moveTo>
                    <a:lnTo>
                      <a:pt x="1138188" y="0"/>
                    </a:lnTo>
                    <a:lnTo>
                      <a:pt x="1138188" y="12032"/>
                    </a:lnTo>
                    <a:lnTo>
                      <a:pt x="1162251" y="12032"/>
                    </a:lnTo>
                    <a:lnTo>
                      <a:pt x="1162251" y="0"/>
                    </a:lnTo>
                    <a:lnTo>
                      <a:pt x="1162251" y="0"/>
                    </a:lnTo>
                    <a:close/>
                    <a:moveTo>
                      <a:pt x="1114125" y="0"/>
                    </a:moveTo>
                    <a:lnTo>
                      <a:pt x="1090062" y="0"/>
                    </a:lnTo>
                    <a:lnTo>
                      <a:pt x="1090062" y="12032"/>
                    </a:lnTo>
                    <a:lnTo>
                      <a:pt x="1114125" y="12032"/>
                    </a:lnTo>
                    <a:lnTo>
                      <a:pt x="1114125" y="0"/>
                    </a:lnTo>
                    <a:lnTo>
                      <a:pt x="1114125" y="0"/>
                    </a:lnTo>
                    <a:close/>
                    <a:moveTo>
                      <a:pt x="1065999" y="0"/>
                    </a:moveTo>
                    <a:lnTo>
                      <a:pt x="1041935" y="0"/>
                    </a:lnTo>
                    <a:lnTo>
                      <a:pt x="1041935" y="12032"/>
                    </a:lnTo>
                    <a:lnTo>
                      <a:pt x="1065999" y="12032"/>
                    </a:lnTo>
                    <a:lnTo>
                      <a:pt x="1065999" y="0"/>
                    </a:lnTo>
                    <a:lnTo>
                      <a:pt x="1065999" y="0"/>
                    </a:lnTo>
                    <a:close/>
                    <a:moveTo>
                      <a:pt x="1017872" y="0"/>
                    </a:moveTo>
                    <a:lnTo>
                      <a:pt x="993809" y="0"/>
                    </a:lnTo>
                    <a:lnTo>
                      <a:pt x="993809" y="12032"/>
                    </a:lnTo>
                    <a:lnTo>
                      <a:pt x="1017872" y="12032"/>
                    </a:lnTo>
                    <a:lnTo>
                      <a:pt x="1017872" y="0"/>
                    </a:lnTo>
                    <a:lnTo>
                      <a:pt x="1017872" y="0"/>
                    </a:lnTo>
                    <a:close/>
                    <a:moveTo>
                      <a:pt x="969746" y="0"/>
                    </a:moveTo>
                    <a:lnTo>
                      <a:pt x="945683" y="0"/>
                    </a:lnTo>
                    <a:lnTo>
                      <a:pt x="945683" y="12032"/>
                    </a:lnTo>
                    <a:lnTo>
                      <a:pt x="969746" y="12032"/>
                    </a:lnTo>
                    <a:lnTo>
                      <a:pt x="969746" y="0"/>
                    </a:lnTo>
                    <a:lnTo>
                      <a:pt x="969746" y="0"/>
                    </a:lnTo>
                    <a:close/>
                    <a:moveTo>
                      <a:pt x="921620" y="0"/>
                    </a:moveTo>
                    <a:lnTo>
                      <a:pt x="897556" y="0"/>
                    </a:lnTo>
                    <a:lnTo>
                      <a:pt x="897556" y="12032"/>
                    </a:lnTo>
                    <a:lnTo>
                      <a:pt x="921620" y="12032"/>
                    </a:lnTo>
                    <a:lnTo>
                      <a:pt x="921620" y="0"/>
                    </a:lnTo>
                    <a:lnTo>
                      <a:pt x="921620" y="0"/>
                    </a:lnTo>
                    <a:close/>
                    <a:moveTo>
                      <a:pt x="873493" y="0"/>
                    </a:moveTo>
                    <a:lnTo>
                      <a:pt x="849430" y="0"/>
                    </a:lnTo>
                    <a:lnTo>
                      <a:pt x="849430" y="12032"/>
                    </a:lnTo>
                    <a:lnTo>
                      <a:pt x="873493" y="12032"/>
                    </a:lnTo>
                    <a:lnTo>
                      <a:pt x="873493" y="0"/>
                    </a:lnTo>
                    <a:lnTo>
                      <a:pt x="873493" y="0"/>
                    </a:lnTo>
                    <a:close/>
                    <a:moveTo>
                      <a:pt x="825367" y="0"/>
                    </a:moveTo>
                    <a:lnTo>
                      <a:pt x="801304" y="0"/>
                    </a:lnTo>
                    <a:lnTo>
                      <a:pt x="801304" y="12032"/>
                    </a:lnTo>
                    <a:lnTo>
                      <a:pt x="825367" y="12032"/>
                    </a:lnTo>
                    <a:lnTo>
                      <a:pt x="825367" y="0"/>
                    </a:lnTo>
                    <a:lnTo>
                      <a:pt x="825367" y="0"/>
                    </a:lnTo>
                    <a:close/>
                    <a:moveTo>
                      <a:pt x="777241" y="0"/>
                    </a:moveTo>
                    <a:lnTo>
                      <a:pt x="753177" y="0"/>
                    </a:lnTo>
                    <a:lnTo>
                      <a:pt x="753177" y="12032"/>
                    </a:lnTo>
                    <a:lnTo>
                      <a:pt x="777241" y="12032"/>
                    </a:lnTo>
                    <a:lnTo>
                      <a:pt x="777241" y="0"/>
                    </a:lnTo>
                    <a:lnTo>
                      <a:pt x="777241" y="0"/>
                    </a:lnTo>
                    <a:close/>
                    <a:moveTo>
                      <a:pt x="729114" y="0"/>
                    </a:moveTo>
                    <a:lnTo>
                      <a:pt x="705051" y="0"/>
                    </a:lnTo>
                    <a:lnTo>
                      <a:pt x="705051" y="12032"/>
                    </a:lnTo>
                    <a:lnTo>
                      <a:pt x="729114" y="12032"/>
                    </a:lnTo>
                    <a:lnTo>
                      <a:pt x="729114" y="0"/>
                    </a:lnTo>
                    <a:lnTo>
                      <a:pt x="729114" y="0"/>
                    </a:lnTo>
                    <a:close/>
                    <a:moveTo>
                      <a:pt x="680988" y="0"/>
                    </a:moveTo>
                    <a:lnTo>
                      <a:pt x="656925" y="0"/>
                    </a:lnTo>
                    <a:lnTo>
                      <a:pt x="656925" y="12032"/>
                    </a:lnTo>
                    <a:lnTo>
                      <a:pt x="680988" y="12032"/>
                    </a:lnTo>
                    <a:lnTo>
                      <a:pt x="680988" y="0"/>
                    </a:lnTo>
                    <a:lnTo>
                      <a:pt x="680988" y="0"/>
                    </a:lnTo>
                    <a:close/>
                    <a:moveTo>
                      <a:pt x="632861" y="0"/>
                    </a:moveTo>
                    <a:lnTo>
                      <a:pt x="608798" y="0"/>
                    </a:lnTo>
                    <a:lnTo>
                      <a:pt x="608798" y="12032"/>
                    </a:lnTo>
                    <a:lnTo>
                      <a:pt x="632861" y="12032"/>
                    </a:lnTo>
                    <a:lnTo>
                      <a:pt x="632861" y="0"/>
                    </a:lnTo>
                    <a:lnTo>
                      <a:pt x="632861" y="0"/>
                    </a:lnTo>
                    <a:close/>
                    <a:moveTo>
                      <a:pt x="584735" y="0"/>
                    </a:moveTo>
                    <a:lnTo>
                      <a:pt x="560672" y="0"/>
                    </a:lnTo>
                    <a:lnTo>
                      <a:pt x="560672" y="12032"/>
                    </a:lnTo>
                    <a:lnTo>
                      <a:pt x="584735" y="12032"/>
                    </a:lnTo>
                    <a:lnTo>
                      <a:pt x="584735" y="0"/>
                    </a:lnTo>
                    <a:lnTo>
                      <a:pt x="584735" y="0"/>
                    </a:lnTo>
                    <a:close/>
                    <a:moveTo>
                      <a:pt x="536609" y="0"/>
                    </a:moveTo>
                    <a:lnTo>
                      <a:pt x="512546" y="0"/>
                    </a:lnTo>
                    <a:lnTo>
                      <a:pt x="512546" y="12032"/>
                    </a:lnTo>
                    <a:lnTo>
                      <a:pt x="536609" y="12032"/>
                    </a:lnTo>
                    <a:lnTo>
                      <a:pt x="536609" y="0"/>
                    </a:lnTo>
                    <a:lnTo>
                      <a:pt x="536609" y="0"/>
                    </a:lnTo>
                    <a:close/>
                    <a:moveTo>
                      <a:pt x="488482" y="0"/>
                    </a:moveTo>
                    <a:lnTo>
                      <a:pt x="464419" y="0"/>
                    </a:lnTo>
                    <a:lnTo>
                      <a:pt x="464419" y="12032"/>
                    </a:lnTo>
                    <a:lnTo>
                      <a:pt x="488482" y="12032"/>
                    </a:lnTo>
                    <a:lnTo>
                      <a:pt x="488482" y="0"/>
                    </a:lnTo>
                    <a:lnTo>
                      <a:pt x="488482" y="0"/>
                    </a:lnTo>
                    <a:close/>
                    <a:moveTo>
                      <a:pt x="440356" y="0"/>
                    </a:moveTo>
                    <a:lnTo>
                      <a:pt x="416293" y="0"/>
                    </a:lnTo>
                    <a:lnTo>
                      <a:pt x="416293" y="12032"/>
                    </a:lnTo>
                    <a:lnTo>
                      <a:pt x="440356" y="12032"/>
                    </a:lnTo>
                    <a:lnTo>
                      <a:pt x="440356" y="0"/>
                    </a:lnTo>
                    <a:lnTo>
                      <a:pt x="440356" y="0"/>
                    </a:lnTo>
                    <a:close/>
                    <a:moveTo>
                      <a:pt x="392230" y="0"/>
                    </a:moveTo>
                    <a:lnTo>
                      <a:pt x="368167" y="0"/>
                    </a:lnTo>
                    <a:lnTo>
                      <a:pt x="368167" y="12032"/>
                    </a:lnTo>
                    <a:lnTo>
                      <a:pt x="392230" y="12032"/>
                    </a:lnTo>
                    <a:lnTo>
                      <a:pt x="392230" y="0"/>
                    </a:lnTo>
                    <a:lnTo>
                      <a:pt x="392230" y="0"/>
                    </a:lnTo>
                    <a:close/>
                    <a:moveTo>
                      <a:pt x="344103" y="0"/>
                    </a:moveTo>
                    <a:lnTo>
                      <a:pt x="320040" y="0"/>
                    </a:lnTo>
                    <a:lnTo>
                      <a:pt x="320040" y="12032"/>
                    </a:lnTo>
                    <a:lnTo>
                      <a:pt x="344103" y="12032"/>
                    </a:lnTo>
                    <a:lnTo>
                      <a:pt x="344103" y="0"/>
                    </a:lnTo>
                    <a:lnTo>
                      <a:pt x="344103" y="0"/>
                    </a:lnTo>
                    <a:close/>
                    <a:moveTo>
                      <a:pt x="295977" y="0"/>
                    </a:moveTo>
                    <a:lnTo>
                      <a:pt x="271914" y="0"/>
                    </a:lnTo>
                    <a:lnTo>
                      <a:pt x="271914" y="12032"/>
                    </a:lnTo>
                    <a:lnTo>
                      <a:pt x="295977" y="12032"/>
                    </a:lnTo>
                    <a:lnTo>
                      <a:pt x="295977" y="0"/>
                    </a:lnTo>
                    <a:lnTo>
                      <a:pt x="295977" y="0"/>
                    </a:lnTo>
                    <a:close/>
                    <a:moveTo>
                      <a:pt x="247851" y="0"/>
                    </a:moveTo>
                    <a:lnTo>
                      <a:pt x="223788" y="0"/>
                    </a:lnTo>
                    <a:lnTo>
                      <a:pt x="223788" y="12032"/>
                    </a:lnTo>
                    <a:lnTo>
                      <a:pt x="247851" y="12032"/>
                    </a:lnTo>
                    <a:lnTo>
                      <a:pt x="247851" y="0"/>
                    </a:lnTo>
                    <a:lnTo>
                      <a:pt x="247851" y="0"/>
                    </a:lnTo>
                    <a:close/>
                    <a:moveTo>
                      <a:pt x="199724" y="0"/>
                    </a:moveTo>
                    <a:lnTo>
                      <a:pt x="175661" y="0"/>
                    </a:lnTo>
                    <a:lnTo>
                      <a:pt x="175661" y="12032"/>
                    </a:lnTo>
                    <a:lnTo>
                      <a:pt x="199724" y="12032"/>
                    </a:lnTo>
                    <a:lnTo>
                      <a:pt x="199724" y="0"/>
                    </a:lnTo>
                    <a:lnTo>
                      <a:pt x="199724" y="0"/>
                    </a:lnTo>
                    <a:close/>
                    <a:moveTo>
                      <a:pt x="151598" y="0"/>
                    </a:moveTo>
                    <a:lnTo>
                      <a:pt x="127535" y="0"/>
                    </a:lnTo>
                    <a:lnTo>
                      <a:pt x="127535" y="12032"/>
                    </a:lnTo>
                    <a:lnTo>
                      <a:pt x="151598" y="12032"/>
                    </a:lnTo>
                    <a:lnTo>
                      <a:pt x="151598" y="0"/>
                    </a:lnTo>
                    <a:lnTo>
                      <a:pt x="151598" y="0"/>
                    </a:lnTo>
                    <a:close/>
                    <a:moveTo>
                      <a:pt x="103472" y="0"/>
                    </a:moveTo>
                    <a:lnTo>
                      <a:pt x="91440" y="0"/>
                    </a:lnTo>
                    <a:lnTo>
                      <a:pt x="91440" y="0"/>
                    </a:lnTo>
                    <a:cubicBezTo>
                      <a:pt x="91440" y="0"/>
                      <a:pt x="91440" y="3609"/>
                      <a:pt x="91440" y="12032"/>
                    </a:cubicBezTo>
                    <a:lnTo>
                      <a:pt x="103472" y="12032"/>
                    </a:lnTo>
                    <a:lnTo>
                      <a:pt x="103472" y="12032"/>
                    </a:lnTo>
                    <a:lnTo>
                      <a:pt x="103472" y="12032"/>
                    </a:lnTo>
                    <a:lnTo>
                      <a:pt x="103472" y="3609"/>
                    </a:lnTo>
                    <a:lnTo>
                      <a:pt x="103472" y="0"/>
                    </a:lnTo>
                    <a:lnTo>
                      <a:pt x="103472" y="0"/>
                    </a:lnTo>
                    <a:close/>
                    <a:moveTo>
                      <a:pt x="103472" y="34892"/>
                    </a:moveTo>
                    <a:lnTo>
                      <a:pt x="91440" y="34892"/>
                    </a:lnTo>
                    <a:cubicBezTo>
                      <a:pt x="91440" y="34892"/>
                      <a:pt x="91440" y="36095"/>
                      <a:pt x="91440" y="36095"/>
                    </a:cubicBezTo>
                    <a:cubicBezTo>
                      <a:pt x="91440" y="43314"/>
                      <a:pt x="91440" y="50533"/>
                      <a:pt x="91440" y="58955"/>
                    </a:cubicBezTo>
                    <a:lnTo>
                      <a:pt x="103472" y="58955"/>
                    </a:lnTo>
                    <a:lnTo>
                      <a:pt x="103472" y="34892"/>
                    </a:lnTo>
                    <a:lnTo>
                      <a:pt x="103472" y="34892"/>
                    </a:lnTo>
                    <a:close/>
                    <a:moveTo>
                      <a:pt x="104675" y="83018"/>
                    </a:moveTo>
                    <a:lnTo>
                      <a:pt x="92643" y="83018"/>
                    </a:lnTo>
                    <a:cubicBezTo>
                      <a:pt x="92643" y="83018"/>
                      <a:pt x="92643" y="84221"/>
                      <a:pt x="92643" y="84221"/>
                    </a:cubicBezTo>
                    <a:cubicBezTo>
                      <a:pt x="92643" y="86627"/>
                      <a:pt x="92643" y="89034"/>
                      <a:pt x="92643" y="92643"/>
                    </a:cubicBezTo>
                    <a:cubicBezTo>
                      <a:pt x="92643" y="92643"/>
                      <a:pt x="92643" y="92643"/>
                      <a:pt x="92643" y="92643"/>
                    </a:cubicBezTo>
                    <a:cubicBezTo>
                      <a:pt x="92643" y="92643"/>
                      <a:pt x="92643" y="92643"/>
                      <a:pt x="92643" y="92643"/>
                    </a:cubicBezTo>
                    <a:cubicBezTo>
                      <a:pt x="92643" y="97456"/>
                      <a:pt x="92643" y="102268"/>
                      <a:pt x="92643" y="107081"/>
                    </a:cubicBezTo>
                    <a:lnTo>
                      <a:pt x="104675" y="107081"/>
                    </a:lnTo>
                    <a:lnTo>
                      <a:pt x="104675" y="83018"/>
                    </a:lnTo>
                    <a:lnTo>
                      <a:pt x="104675" y="83018"/>
                    </a:lnTo>
                    <a:close/>
                    <a:moveTo>
                      <a:pt x="104675" y="131144"/>
                    </a:moveTo>
                    <a:lnTo>
                      <a:pt x="92643" y="131144"/>
                    </a:lnTo>
                    <a:cubicBezTo>
                      <a:pt x="92643" y="133551"/>
                      <a:pt x="92643" y="137160"/>
                      <a:pt x="92643" y="140770"/>
                    </a:cubicBezTo>
                    <a:cubicBezTo>
                      <a:pt x="92643" y="145582"/>
                      <a:pt x="92643" y="150395"/>
                      <a:pt x="92643" y="155207"/>
                    </a:cubicBezTo>
                    <a:lnTo>
                      <a:pt x="104675" y="155207"/>
                    </a:lnTo>
                    <a:lnTo>
                      <a:pt x="104675" y="131144"/>
                    </a:lnTo>
                    <a:lnTo>
                      <a:pt x="104675" y="131144"/>
                    </a:lnTo>
                    <a:close/>
                    <a:moveTo>
                      <a:pt x="104675" y="179271"/>
                    </a:moveTo>
                    <a:lnTo>
                      <a:pt x="92643" y="179271"/>
                    </a:lnTo>
                    <a:cubicBezTo>
                      <a:pt x="92643" y="184083"/>
                      <a:pt x="92643" y="188896"/>
                      <a:pt x="92643" y="193708"/>
                    </a:cubicBezTo>
                    <a:cubicBezTo>
                      <a:pt x="92643" y="197318"/>
                      <a:pt x="92643" y="199724"/>
                      <a:pt x="92643" y="203334"/>
                    </a:cubicBezTo>
                    <a:lnTo>
                      <a:pt x="104675" y="203334"/>
                    </a:lnTo>
                    <a:lnTo>
                      <a:pt x="104675" y="179271"/>
                    </a:lnTo>
                    <a:lnTo>
                      <a:pt x="104675" y="179271"/>
                    </a:lnTo>
                    <a:close/>
                    <a:moveTo>
                      <a:pt x="105878" y="227397"/>
                    </a:moveTo>
                    <a:lnTo>
                      <a:pt x="93846" y="227397"/>
                    </a:lnTo>
                    <a:cubicBezTo>
                      <a:pt x="93846" y="232210"/>
                      <a:pt x="93846" y="237022"/>
                      <a:pt x="93846" y="241835"/>
                    </a:cubicBezTo>
                    <a:cubicBezTo>
                      <a:pt x="93846" y="245444"/>
                      <a:pt x="93846" y="247851"/>
                      <a:pt x="93846" y="251460"/>
                    </a:cubicBezTo>
                    <a:lnTo>
                      <a:pt x="105878" y="251460"/>
                    </a:lnTo>
                    <a:lnTo>
                      <a:pt x="105878" y="227397"/>
                    </a:lnTo>
                    <a:lnTo>
                      <a:pt x="105878" y="227397"/>
                    </a:lnTo>
                    <a:close/>
                    <a:moveTo>
                      <a:pt x="105878" y="275523"/>
                    </a:moveTo>
                    <a:lnTo>
                      <a:pt x="93846" y="275523"/>
                    </a:lnTo>
                    <a:cubicBezTo>
                      <a:pt x="93846" y="283945"/>
                      <a:pt x="93846" y="291164"/>
                      <a:pt x="93846" y="299586"/>
                    </a:cubicBezTo>
                    <a:lnTo>
                      <a:pt x="105878" y="299586"/>
                    </a:lnTo>
                    <a:lnTo>
                      <a:pt x="105878" y="275523"/>
                    </a:lnTo>
                    <a:lnTo>
                      <a:pt x="105878" y="275523"/>
                    </a:lnTo>
                    <a:close/>
                    <a:moveTo>
                      <a:pt x="105878" y="323650"/>
                    </a:moveTo>
                    <a:lnTo>
                      <a:pt x="93846" y="323650"/>
                    </a:lnTo>
                    <a:cubicBezTo>
                      <a:pt x="93846" y="327259"/>
                      <a:pt x="93846" y="330869"/>
                      <a:pt x="93846" y="334478"/>
                    </a:cubicBezTo>
                    <a:cubicBezTo>
                      <a:pt x="93846" y="336884"/>
                      <a:pt x="93846" y="338087"/>
                      <a:pt x="93846" y="340494"/>
                    </a:cubicBezTo>
                    <a:cubicBezTo>
                      <a:pt x="93846" y="342900"/>
                      <a:pt x="93846" y="345306"/>
                      <a:pt x="93846" y="347713"/>
                    </a:cubicBezTo>
                    <a:lnTo>
                      <a:pt x="105878" y="347713"/>
                    </a:lnTo>
                    <a:lnTo>
                      <a:pt x="105878" y="323650"/>
                    </a:lnTo>
                    <a:lnTo>
                      <a:pt x="105878" y="323650"/>
                    </a:lnTo>
                    <a:close/>
                    <a:moveTo>
                      <a:pt x="105878" y="372979"/>
                    </a:moveTo>
                    <a:lnTo>
                      <a:pt x="93846" y="372979"/>
                    </a:lnTo>
                    <a:cubicBezTo>
                      <a:pt x="93846" y="381401"/>
                      <a:pt x="93846" y="388620"/>
                      <a:pt x="93846" y="397042"/>
                    </a:cubicBezTo>
                    <a:lnTo>
                      <a:pt x="105878" y="397042"/>
                    </a:lnTo>
                    <a:lnTo>
                      <a:pt x="105878" y="372979"/>
                    </a:lnTo>
                    <a:lnTo>
                      <a:pt x="105878" y="372979"/>
                    </a:lnTo>
                    <a:close/>
                    <a:moveTo>
                      <a:pt x="105878" y="421105"/>
                    </a:moveTo>
                    <a:lnTo>
                      <a:pt x="93846" y="421105"/>
                    </a:lnTo>
                    <a:cubicBezTo>
                      <a:pt x="93846" y="429527"/>
                      <a:pt x="93846" y="436746"/>
                      <a:pt x="93846" y="445169"/>
                    </a:cubicBezTo>
                    <a:lnTo>
                      <a:pt x="105878" y="445169"/>
                    </a:lnTo>
                    <a:lnTo>
                      <a:pt x="105878" y="421105"/>
                    </a:lnTo>
                    <a:lnTo>
                      <a:pt x="105878" y="421105"/>
                    </a:lnTo>
                    <a:close/>
                    <a:moveTo>
                      <a:pt x="93846" y="469232"/>
                    </a:moveTo>
                    <a:cubicBezTo>
                      <a:pt x="93846" y="471638"/>
                      <a:pt x="93846" y="474044"/>
                      <a:pt x="93846" y="476451"/>
                    </a:cubicBezTo>
                    <a:cubicBezTo>
                      <a:pt x="93846" y="482466"/>
                      <a:pt x="93846" y="487279"/>
                      <a:pt x="93846" y="493295"/>
                    </a:cubicBezTo>
                    <a:lnTo>
                      <a:pt x="105878" y="493295"/>
                    </a:lnTo>
                    <a:lnTo>
                      <a:pt x="105878" y="469232"/>
                    </a:lnTo>
                    <a:lnTo>
                      <a:pt x="93846" y="469232"/>
                    </a:lnTo>
                    <a:lnTo>
                      <a:pt x="93846" y="469232"/>
                    </a:lnTo>
                    <a:close/>
                    <a:moveTo>
                      <a:pt x="93846" y="517358"/>
                    </a:moveTo>
                    <a:cubicBezTo>
                      <a:pt x="93846" y="518561"/>
                      <a:pt x="93846" y="518561"/>
                      <a:pt x="93846" y="519764"/>
                    </a:cubicBezTo>
                    <a:cubicBezTo>
                      <a:pt x="93846" y="526983"/>
                      <a:pt x="93846" y="534202"/>
                      <a:pt x="93846" y="540218"/>
                    </a:cubicBezTo>
                    <a:cubicBezTo>
                      <a:pt x="93846" y="540218"/>
                      <a:pt x="93846" y="540218"/>
                      <a:pt x="93846" y="541421"/>
                    </a:cubicBezTo>
                    <a:lnTo>
                      <a:pt x="105878" y="541421"/>
                    </a:lnTo>
                    <a:lnTo>
                      <a:pt x="105878" y="517358"/>
                    </a:lnTo>
                    <a:lnTo>
                      <a:pt x="93846" y="517358"/>
                    </a:lnTo>
                    <a:lnTo>
                      <a:pt x="93846" y="517358"/>
                    </a:lnTo>
                    <a:close/>
                    <a:moveTo>
                      <a:pt x="93846" y="565484"/>
                    </a:moveTo>
                    <a:cubicBezTo>
                      <a:pt x="93846" y="567891"/>
                      <a:pt x="93846" y="570297"/>
                      <a:pt x="93846" y="572703"/>
                    </a:cubicBezTo>
                    <a:cubicBezTo>
                      <a:pt x="93846" y="576313"/>
                      <a:pt x="93846" y="579922"/>
                      <a:pt x="93846" y="584735"/>
                    </a:cubicBezTo>
                    <a:cubicBezTo>
                      <a:pt x="93846" y="587141"/>
                      <a:pt x="93846" y="588344"/>
                      <a:pt x="93846" y="590751"/>
                    </a:cubicBezTo>
                    <a:lnTo>
                      <a:pt x="105878" y="590751"/>
                    </a:lnTo>
                    <a:lnTo>
                      <a:pt x="105878" y="566688"/>
                    </a:lnTo>
                    <a:lnTo>
                      <a:pt x="93846" y="565484"/>
                    </a:lnTo>
                    <a:lnTo>
                      <a:pt x="93846" y="565484"/>
                    </a:lnTo>
                    <a:close/>
                    <a:moveTo>
                      <a:pt x="93846" y="613611"/>
                    </a:moveTo>
                    <a:cubicBezTo>
                      <a:pt x="93846" y="616017"/>
                      <a:pt x="93846" y="617220"/>
                      <a:pt x="93846" y="619627"/>
                    </a:cubicBezTo>
                    <a:cubicBezTo>
                      <a:pt x="93846" y="623236"/>
                      <a:pt x="93846" y="625642"/>
                      <a:pt x="93846" y="629252"/>
                    </a:cubicBezTo>
                    <a:lnTo>
                      <a:pt x="93846" y="629252"/>
                    </a:lnTo>
                    <a:cubicBezTo>
                      <a:pt x="93846" y="629252"/>
                      <a:pt x="93846" y="629252"/>
                      <a:pt x="93846" y="629252"/>
                    </a:cubicBezTo>
                    <a:cubicBezTo>
                      <a:pt x="93846" y="631658"/>
                      <a:pt x="93846" y="635268"/>
                      <a:pt x="93846" y="637674"/>
                    </a:cubicBezTo>
                    <a:lnTo>
                      <a:pt x="105878" y="637674"/>
                    </a:lnTo>
                    <a:lnTo>
                      <a:pt x="105878" y="613611"/>
                    </a:lnTo>
                    <a:lnTo>
                      <a:pt x="93846" y="613611"/>
                    </a:lnTo>
                    <a:lnTo>
                      <a:pt x="93846" y="613611"/>
                    </a:lnTo>
                    <a:close/>
                    <a:moveTo>
                      <a:pt x="92643" y="661737"/>
                    </a:moveTo>
                    <a:cubicBezTo>
                      <a:pt x="92643" y="670159"/>
                      <a:pt x="92643" y="677378"/>
                      <a:pt x="92643" y="685800"/>
                    </a:cubicBezTo>
                    <a:lnTo>
                      <a:pt x="104675" y="685800"/>
                    </a:lnTo>
                    <a:lnTo>
                      <a:pt x="104675" y="661737"/>
                    </a:lnTo>
                    <a:lnTo>
                      <a:pt x="92643" y="661737"/>
                    </a:lnTo>
                    <a:lnTo>
                      <a:pt x="92643" y="661737"/>
                    </a:lnTo>
                    <a:close/>
                    <a:moveTo>
                      <a:pt x="92643" y="709863"/>
                    </a:moveTo>
                    <a:cubicBezTo>
                      <a:pt x="92643" y="718285"/>
                      <a:pt x="92643" y="725504"/>
                      <a:pt x="92643" y="733927"/>
                    </a:cubicBezTo>
                    <a:lnTo>
                      <a:pt x="104675" y="733927"/>
                    </a:lnTo>
                    <a:lnTo>
                      <a:pt x="104675" y="709863"/>
                    </a:lnTo>
                    <a:lnTo>
                      <a:pt x="92643" y="709863"/>
                    </a:lnTo>
                    <a:lnTo>
                      <a:pt x="92643" y="709863"/>
                    </a:lnTo>
                    <a:close/>
                    <a:moveTo>
                      <a:pt x="92643" y="757990"/>
                    </a:moveTo>
                    <a:cubicBezTo>
                      <a:pt x="92643" y="762802"/>
                      <a:pt x="92643" y="768818"/>
                      <a:pt x="92643" y="773631"/>
                    </a:cubicBezTo>
                    <a:cubicBezTo>
                      <a:pt x="92643" y="776037"/>
                      <a:pt x="92643" y="778443"/>
                      <a:pt x="92643" y="782053"/>
                    </a:cubicBezTo>
                    <a:lnTo>
                      <a:pt x="104675" y="782053"/>
                    </a:lnTo>
                    <a:lnTo>
                      <a:pt x="104675" y="757990"/>
                    </a:lnTo>
                    <a:lnTo>
                      <a:pt x="92643" y="757990"/>
                    </a:lnTo>
                    <a:lnTo>
                      <a:pt x="92643" y="757990"/>
                    </a:lnTo>
                    <a:close/>
                    <a:moveTo>
                      <a:pt x="91440" y="806116"/>
                    </a:moveTo>
                    <a:cubicBezTo>
                      <a:pt x="91440" y="807319"/>
                      <a:pt x="91440" y="808522"/>
                      <a:pt x="91440" y="810929"/>
                    </a:cubicBezTo>
                    <a:cubicBezTo>
                      <a:pt x="91440" y="810929"/>
                      <a:pt x="91440" y="810929"/>
                      <a:pt x="91440" y="810929"/>
                    </a:cubicBezTo>
                    <a:cubicBezTo>
                      <a:pt x="91440" y="810929"/>
                      <a:pt x="91440" y="812132"/>
                      <a:pt x="91440" y="812132"/>
                    </a:cubicBezTo>
                    <a:cubicBezTo>
                      <a:pt x="91440" y="812132"/>
                      <a:pt x="91440" y="812132"/>
                      <a:pt x="91440" y="813335"/>
                    </a:cubicBezTo>
                    <a:cubicBezTo>
                      <a:pt x="91440" y="813335"/>
                      <a:pt x="91440" y="813335"/>
                      <a:pt x="91440" y="813335"/>
                    </a:cubicBezTo>
                    <a:cubicBezTo>
                      <a:pt x="91440" y="819351"/>
                      <a:pt x="91440" y="825367"/>
                      <a:pt x="91440" y="830179"/>
                    </a:cubicBezTo>
                    <a:lnTo>
                      <a:pt x="103472" y="830179"/>
                    </a:lnTo>
                    <a:lnTo>
                      <a:pt x="103472" y="806116"/>
                    </a:lnTo>
                    <a:lnTo>
                      <a:pt x="91440" y="806116"/>
                    </a:lnTo>
                    <a:lnTo>
                      <a:pt x="91440" y="806116"/>
                    </a:lnTo>
                    <a:close/>
                    <a:moveTo>
                      <a:pt x="90237" y="854242"/>
                    </a:moveTo>
                    <a:cubicBezTo>
                      <a:pt x="90237" y="862664"/>
                      <a:pt x="90237" y="869883"/>
                      <a:pt x="90237" y="878306"/>
                    </a:cubicBezTo>
                    <a:lnTo>
                      <a:pt x="102268" y="878306"/>
                    </a:lnTo>
                    <a:lnTo>
                      <a:pt x="102268" y="854242"/>
                    </a:lnTo>
                    <a:lnTo>
                      <a:pt x="90237" y="854242"/>
                    </a:lnTo>
                    <a:lnTo>
                      <a:pt x="90237" y="854242"/>
                    </a:lnTo>
                    <a:close/>
                    <a:moveTo>
                      <a:pt x="90237" y="902369"/>
                    </a:moveTo>
                    <a:cubicBezTo>
                      <a:pt x="90237" y="902369"/>
                      <a:pt x="90237" y="902369"/>
                      <a:pt x="90237" y="902369"/>
                    </a:cubicBezTo>
                    <a:cubicBezTo>
                      <a:pt x="90237" y="903572"/>
                      <a:pt x="90237" y="903572"/>
                      <a:pt x="90237" y="904775"/>
                    </a:cubicBezTo>
                    <a:cubicBezTo>
                      <a:pt x="90237" y="905978"/>
                      <a:pt x="90237" y="905978"/>
                      <a:pt x="90237" y="907181"/>
                    </a:cubicBezTo>
                    <a:cubicBezTo>
                      <a:pt x="90237" y="907181"/>
                      <a:pt x="90237" y="908385"/>
                      <a:pt x="90237" y="908385"/>
                    </a:cubicBezTo>
                    <a:cubicBezTo>
                      <a:pt x="90237" y="908385"/>
                      <a:pt x="90237" y="909588"/>
                      <a:pt x="90237" y="909588"/>
                    </a:cubicBezTo>
                    <a:cubicBezTo>
                      <a:pt x="90237" y="910791"/>
                      <a:pt x="90237" y="910791"/>
                      <a:pt x="90237" y="911994"/>
                    </a:cubicBezTo>
                    <a:cubicBezTo>
                      <a:pt x="90237" y="911994"/>
                      <a:pt x="90237" y="911994"/>
                      <a:pt x="90237" y="911994"/>
                    </a:cubicBezTo>
                    <a:cubicBezTo>
                      <a:pt x="90237" y="916807"/>
                      <a:pt x="90237" y="921619"/>
                      <a:pt x="90237" y="926432"/>
                    </a:cubicBezTo>
                    <a:lnTo>
                      <a:pt x="102268" y="926432"/>
                    </a:lnTo>
                    <a:lnTo>
                      <a:pt x="102268" y="902369"/>
                    </a:lnTo>
                    <a:lnTo>
                      <a:pt x="90237" y="902369"/>
                    </a:lnTo>
                    <a:lnTo>
                      <a:pt x="90237" y="902369"/>
                    </a:lnTo>
                    <a:close/>
                    <a:moveTo>
                      <a:pt x="89034" y="950495"/>
                    </a:moveTo>
                    <a:cubicBezTo>
                      <a:pt x="89034" y="950495"/>
                      <a:pt x="89034" y="950495"/>
                      <a:pt x="89034" y="950495"/>
                    </a:cubicBezTo>
                    <a:cubicBezTo>
                      <a:pt x="89034" y="954104"/>
                      <a:pt x="89034" y="957714"/>
                      <a:pt x="89034" y="961324"/>
                    </a:cubicBezTo>
                    <a:cubicBezTo>
                      <a:pt x="89034" y="966136"/>
                      <a:pt x="89034" y="970949"/>
                      <a:pt x="89034" y="974558"/>
                    </a:cubicBezTo>
                    <a:lnTo>
                      <a:pt x="101065" y="974558"/>
                    </a:lnTo>
                    <a:lnTo>
                      <a:pt x="101065" y="950495"/>
                    </a:lnTo>
                    <a:lnTo>
                      <a:pt x="89034" y="950495"/>
                    </a:lnTo>
                    <a:lnTo>
                      <a:pt x="89034" y="950495"/>
                    </a:lnTo>
                    <a:close/>
                    <a:moveTo>
                      <a:pt x="87831" y="997418"/>
                    </a:moveTo>
                    <a:cubicBezTo>
                      <a:pt x="87831" y="998621"/>
                      <a:pt x="87831" y="998621"/>
                      <a:pt x="87831" y="997418"/>
                    </a:cubicBezTo>
                    <a:cubicBezTo>
                      <a:pt x="87831" y="1003434"/>
                      <a:pt x="87831" y="1009450"/>
                      <a:pt x="87831" y="1014262"/>
                    </a:cubicBezTo>
                    <a:cubicBezTo>
                      <a:pt x="87831" y="1016669"/>
                      <a:pt x="87831" y="1019075"/>
                      <a:pt x="87831" y="1021481"/>
                    </a:cubicBezTo>
                    <a:lnTo>
                      <a:pt x="99862" y="1021481"/>
                    </a:lnTo>
                    <a:lnTo>
                      <a:pt x="101065" y="997418"/>
                    </a:lnTo>
                    <a:lnTo>
                      <a:pt x="87831" y="997418"/>
                    </a:lnTo>
                    <a:lnTo>
                      <a:pt x="87831" y="997418"/>
                    </a:lnTo>
                    <a:close/>
                    <a:moveTo>
                      <a:pt x="86627" y="1045545"/>
                    </a:moveTo>
                    <a:cubicBezTo>
                      <a:pt x="86627" y="1053967"/>
                      <a:pt x="86627" y="1061186"/>
                      <a:pt x="85424" y="1069608"/>
                    </a:cubicBezTo>
                    <a:lnTo>
                      <a:pt x="97456" y="1069608"/>
                    </a:lnTo>
                    <a:lnTo>
                      <a:pt x="98659" y="1045545"/>
                    </a:lnTo>
                    <a:lnTo>
                      <a:pt x="86627" y="1045545"/>
                    </a:lnTo>
                    <a:lnTo>
                      <a:pt x="86627" y="1045545"/>
                    </a:lnTo>
                    <a:close/>
                    <a:moveTo>
                      <a:pt x="85424" y="1093671"/>
                    </a:moveTo>
                    <a:cubicBezTo>
                      <a:pt x="85424" y="1102093"/>
                      <a:pt x="85424" y="1109312"/>
                      <a:pt x="84221" y="1117734"/>
                    </a:cubicBezTo>
                    <a:lnTo>
                      <a:pt x="96253" y="1117734"/>
                    </a:lnTo>
                    <a:lnTo>
                      <a:pt x="97456" y="1093671"/>
                    </a:lnTo>
                    <a:lnTo>
                      <a:pt x="85424" y="1093671"/>
                    </a:lnTo>
                    <a:lnTo>
                      <a:pt x="85424" y="1093671"/>
                    </a:lnTo>
                    <a:close/>
                    <a:moveTo>
                      <a:pt x="83018" y="1141797"/>
                    </a:moveTo>
                    <a:cubicBezTo>
                      <a:pt x="83018" y="1147813"/>
                      <a:pt x="83018" y="1152626"/>
                      <a:pt x="83018" y="1158641"/>
                    </a:cubicBezTo>
                    <a:cubicBezTo>
                      <a:pt x="83018" y="1161048"/>
                      <a:pt x="83018" y="1163454"/>
                      <a:pt x="83018" y="1165860"/>
                    </a:cubicBezTo>
                    <a:lnTo>
                      <a:pt x="95050" y="1165860"/>
                    </a:lnTo>
                    <a:lnTo>
                      <a:pt x="96253" y="1141797"/>
                    </a:lnTo>
                    <a:lnTo>
                      <a:pt x="83018" y="1141797"/>
                    </a:lnTo>
                    <a:lnTo>
                      <a:pt x="83018" y="1141797"/>
                    </a:lnTo>
                    <a:close/>
                    <a:moveTo>
                      <a:pt x="81815" y="1189924"/>
                    </a:moveTo>
                    <a:cubicBezTo>
                      <a:pt x="81815" y="1197143"/>
                      <a:pt x="81815" y="1203158"/>
                      <a:pt x="80612" y="1210377"/>
                    </a:cubicBezTo>
                    <a:cubicBezTo>
                      <a:pt x="80612" y="1211580"/>
                      <a:pt x="80612" y="1212784"/>
                      <a:pt x="80612" y="1213987"/>
                    </a:cubicBezTo>
                    <a:lnTo>
                      <a:pt x="92643" y="1213987"/>
                    </a:lnTo>
                    <a:lnTo>
                      <a:pt x="93846" y="1189924"/>
                    </a:lnTo>
                    <a:lnTo>
                      <a:pt x="81815" y="1189924"/>
                    </a:lnTo>
                    <a:lnTo>
                      <a:pt x="81815" y="1189924"/>
                    </a:lnTo>
                    <a:close/>
                    <a:moveTo>
                      <a:pt x="79408" y="1238050"/>
                    </a:moveTo>
                    <a:cubicBezTo>
                      <a:pt x="79408" y="1241659"/>
                      <a:pt x="79408" y="1245269"/>
                      <a:pt x="79408" y="1248878"/>
                    </a:cubicBezTo>
                    <a:cubicBezTo>
                      <a:pt x="79408" y="1248878"/>
                      <a:pt x="79408" y="1248878"/>
                      <a:pt x="79408" y="1248878"/>
                    </a:cubicBezTo>
                    <a:cubicBezTo>
                      <a:pt x="79408" y="1248878"/>
                      <a:pt x="79408" y="1248878"/>
                      <a:pt x="79408" y="1248878"/>
                    </a:cubicBezTo>
                    <a:cubicBezTo>
                      <a:pt x="79408" y="1252488"/>
                      <a:pt x="79408" y="1256097"/>
                      <a:pt x="79408" y="1259707"/>
                    </a:cubicBezTo>
                    <a:cubicBezTo>
                      <a:pt x="79408" y="1259707"/>
                      <a:pt x="79408" y="1259707"/>
                      <a:pt x="79408" y="1259707"/>
                    </a:cubicBezTo>
                    <a:cubicBezTo>
                      <a:pt x="79408" y="1259707"/>
                      <a:pt x="79408" y="1259707"/>
                      <a:pt x="79408" y="1259707"/>
                    </a:cubicBezTo>
                    <a:cubicBezTo>
                      <a:pt x="79408" y="1259707"/>
                      <a:pt x="79408" y="1259707"/>
                      <a:pt x="79408" y="1259707"/>
                    </a:cubicBezTo>
                    <a:lnTo>
                      <a:pt x="91440" y="1259707"/>
                    </a:lnTo>
                    <a:lnTo>
                      <a:pt x="92643" y="1235644"/>
                    </a:lnTo>
                    <a:lnTo>
                      <a:pt x="79408" y="1238050"/>
                    </a:lnTo>
                    <a:lnTo>
                      <a:pt x="79408" y="1238050"/>
                    </a:lnTo>
                    <a:close/>
                    <a:moveTo>
                      <a:pt x="77002" y="1286176"/>
                    </a:moveTo>
                    <a:cubicBezTo>
                      <a:pt x="77002" y="1292192"/>
                      <a:pt x="75799" y="1298208"/>
                      <a:pt x="75799" y="1304224"/>
                    </a:cubicBezTo>
                    <a:cubicBezTo>
                      <a:pt x="75799" y="1306630"/>
                      <a:pt x="75799" y="1307833"/>
                      <a:pt x="75799" y="1310239"/>
                    </a:cubicBezTo>
                    <a:lnTo>
                      <a:pt x="87831" y="1311442"/>
                    </a:lnTo>
                    <a:cubicBezTo>
                      <a:pt x="87831" y="1303020"/>
                      <a:pt x="89034" y="1295802"/>
                      <a:pt x="89034" y="1287379"/>
                    </a:cubicBezTo>
                    <a:lnTo>
                      <a:pt x="77002" y="1286176"/>
                    </a:lnTo>
                    <a:lnTo>
                      <a:pt x="77002" y="1286176"/>
                    </a:lnTo>
                    <a:close/>
                    <a:moveTo>
                      <a:pt x="74596" y="1334303"/>
                    </a:moveTo>
                    <a:cubicBezTo>
                      <a:pt x="74596" y="1342725"/>
                      <a:pt x="73393" y="1349944"/>
                      <a:pt x="73393" y="1358366"/>
                    </a:cubicBezTo>
                    <a:lnTo>
                      <a:pt x="85424" y="1359569"/>
                    </a:lnTo>
                    <a:cubicBezTo>
                      <a:pt x="85424" y="1351147"/>
                      <a:pt x="86627" y="1343928"/>
                      <a:pt x="86627" y="1335506"/>
                    </a:cubicBezTo>
                    <a:lnTo>
                      <a:pt x="74596" y="1334303"/>
                    </a:lnTo>
                    <a:lnTo>
                      <a:pt x="74596" y="1334303"/>
                    </a:lnTo>
                    <a:close/>
                    <a:moveTo>
                      <a:pt x="72190" y="1382429"/>
                    </a:moveTo>
                    <a:cubicBezTo>
                      <a:pt x="72190" y="1390851"/>
                      <a:pt x="70986" y="1398070"/>
                      <a:pt x="70986" y="1406492"/>
                    </a:cubicBezTo>
                    <a:lnTo>
                      <a:pt x="83018" y="1407695"/>
                    </a:lnTo>
                    <a:cubicBezTo>
                      <a:pt x="83018" y="1399273"/>
                      <a:pt x="84221" y="1392054"/>
                      <a:pt x="84221" y="1383632"/>
                    </a:cubicBezTo>
                    <a:lnTo>
                      <a:pt x="72190" y="1382429"/>
                    </a:lnTo>
                    <a:lnTo>
                      <a:pt x="72190" y="1382429"/>
                    </a:lnTo>
                    <a:close/>
                    <a:moveTo>
                      <a:pt x="69783" y="1430555"/>
                    </a:moveTo>
                    <a:cubicBezTo>
                      <a:pt x="69783" y="1432962"/>
                      <a:pt x="69783" y="1435368"/>
                      <a:pt x="69783" y="1436571"/>
                    </a:cubicBezTo>
                    <a:lnTo>
                      <a:pt x="69783" y="1436571"/>
                    </a:lnTo>
                    <a:cubicBezTo>
                      <a:pt x="69783" y="1436571"/>
                      <a:pt x="69783" y="1436571"/>
                      <a:pt x="69783" y="1436571"/>
                    </a:cubicBezTo>
                    <a:cubicBezTo>
                      <a:pt x="69783" y="1436571"/>
                      <a:pt x="69783" y="1436571"/>
                      <a:pt x="69783" y="1436571"/>
                    </a:cubicBezTo>
                    <a:cubicBezTo>
                      <a:pt x="69783" y="1436571"/>
                      <a:pt x="69783" y="1436571"/>
                      <a:pt x="69783" y="1436571"/>
                    </a:cubicBezTo>
                    <a:cubicBezTo>
                      <a:pt x="69783" y="1436571"/>
                      <a:pt x="69783" y="1436571"/>
                      <a:pt x="69783" y="1437774"/>
                    </a:cubicBezTo>
                    <a:cubicBezTo>
                      <a:pt x="69783" y="1437774"/>
                      <a:pt x="69783" y="1437774"/>
                      <a:pt x="69783" y="1437774"/>
                    </a:cubicBezTo>
                    <a:cubicBezTo>
                      <a:pt x="69783" y="1442587"/>
                      <a:pt x="68580" y="1448603"/>
                      <a:pt x="68580" y="1453415"/>
                    </a:cubicBezTo>
                    <a:lnTo>
                      <a:pt x="80612" y="1454618"/>
                    </a:lnTo>
                    <a:cubicBezTo>
                      <a:pt x="80612" y="1446196"/>
                      <a:pt x="81815" y="1438977"/>
                      <a:pt x="81815" y="1430555"/>
                    </a:cubicBezTo>
                    <a:lnTo>
                      <a:pt x="69783" y="1430555"/>
                    </a:lnTo>
                    <a:lnTo>
                      <a:pt x="69783" y="1430555"/>
                    </a:lnTo>
                    <a:close/>
                    <a:moveTo>
                      <a:pt x="66174" y="1478682"/>
                    </a:moveTo>
                    <a:cubicBezTo>
                      <a:pt x="66174" y="1478682"/>
                      <a:pt x="66174" y="1478682"/>
                      <a:pt x="66174" y="1478682"/>
                    </a:cubicBezTo>
                    <a:cubicBezTo>
                      <a:pt x="66174" y="1478682"/>
                      <a:pt x="66174" y="1478682"/>
                      <a:pt x="66174" y="1478682"/>
                    </a:cubicBezTo>
                    <a:cubicBezTo>
                      <a:pt x="66174" y="1482291"/>
                      <a:pt x="66174" y="1485900"/>
                      <a:pt x="64971" y="1489510"/>
                    </a:cubicBezTo>
                    <a:cubicBezTo>
                      <a:pt x="64971" y="1489510"/>
                      <a:pt x="64971" y="1489510"/>
                      <a:pt x="64971" y="1489510"/>
                    </a:cubicBezTo>
                    <a:cubicBezTo>
                      <a:pt x="64971" y="1489510"/>
                      <a:pt x="64971" y="1489510"/>
                      <a:pt x="64971" y="1489510"/>
                    </a:cubicBezTo>
                    <a:cubicBezTo>
                      <a:pt x="64971" y="1494323"/>
                      <a:pt x="63767" y="1497932"/>
                      <a:pt x="63767" y="1502745"/>
                    </a:cubicBezTo>
                    <a:lnTo>
                      <a:pt x="75799" y="1503948"/>
                    </a:lnTo>
                    <a:cubicBezTo>
                      <a:pt x="77002" y="1495526"/>
                      <a:pt x="77002" y="1488307"/>
                      <a:pt x="78205" y="1479885"/>
                    </a:cubicBezTo>
                    <a:lnTo>
                      <a:pt x="66174" y="1478682"/>
                    </a:lnTo>
                    <a:lnTo>
                      <a:pt x="66174" y="1478682"/>
                    </a:lnTo>
                    <a:close/>
                    <a:moveTo>
                      <a:pt x="61361" y="1526808"/>
                    </a:moveTo>
                    <a:cubicBezTo>
                      <a:pt x="61361" y="1528011"/>
                      <a:pt x="61361" y="1529214"/>
                      <a:pt x="61361" y="1529214"/>
                    </a:cubicBezTo>
                    <a:cubicBezTo>
                      <a:pt x="61361" y="1531620"/>
                      <a:pt x="61361" y="1534027"/>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41246"/>
                      <a:pt x="58955" y="1546058"/>
                      <a:pt x="58955" y="1550871"/>
                    </a:cubicBezTo>
                    <a:lnTo>
                      <a:pt x="70986" y="1552074"/>
                    </a:lnTo>
                    <a:cubicBezTo>
                      <a:pt x="72190" y="1543652"/>
                      <a:pt x="72190" y="1536433"/>
                      <a:pt x="73393" y="1528011"/>
                    </a:cubicBezTo>
                    <a:lnTo>
                      <a:pt x="61361" y="1526808"/>
                    </a:lnTo>
                    <a:lnTo>
                      <a:pt x="61361" y="1526808"/>
                    </a:lnTo>
                    <a:close/>
                    <a:moveTo>
                      <a:pt x="57752" y="1574934"/>
                    </a:moveTo>
                    <a:cubicBezTo>
                      <a:pt x="57752" y="1576137"/>
                      <a:pt x="57752" y="1577341"/>
                      <a:pt x="57752" y="1579747"/>
                    </a:cubicBezTo>
                    <a:cubicBezTo>
                      <a:pt x="57752" y="1579747"/>
                      <a:pt x="57752" y="1579747"/>
                      <a:pt x="57752" y="1579747"/>
                    </a:cubicBezTo>
                    <a:cubicBezTo>
                      <a:pt x="57752" y="1579747"/>
                      <a:pt x="57752" y="1579747"/>
                      <a:pt x="57752" y="1579747"/>
                    </a:cubicBezTo>
                    <a:cubicBezTo>
                      <a:pt x="57752" y="1579747"/>
                      <a:pt x="57752" y="1579747"/>
                      <a:pt x="57752" y="1579747"/>
                    </a:cubicBezTo>
                    <a:lnTo>
                      <a:pt x="57752" y="1579747"/>
                    </a:lnTo>
                    <a:cubicBezTo>
                      <a:pt x="56548" y="1585763"/>
                      <a:pt x="56548" y="1591778"/>
                      <a:pt x="55345" y="1598997"/>
                    </a:cubicBezTo>
                    <a:lnTo>
                      <a:pt x="67377" y="1600200"/>
                    </a:lnTo>
                    <a:cubicBezTo>
                      <a:pt x="68580" y="1591778"/>
                      <a:pt x="68580" y="1584560"/>
                      <a:pt x="69783" y="1576137"/>
                    </a:cubicBezTo>
                    <a:lnTo>
                      <a:pt x="57752" y="1574934"/>
                    </a:lnTo>
                    <a:lnTo>
                      <a:pt x="57752" y="1574934"/>
                    </a:lnTo>
                    <a:close/>
                    <a:moveTo>
                      <a:pt x="51736" y="1621857"/>
                    </a:moveTo>
                    <a:cubicBezTo>
                      <a:pt x="51736" y="1623061"/>
                      <a:pt x="51736" y="1625467"/>
                      <a:pt x="51736" y="1626670"/>
                    </a:cubicBezTo>
                    <a:cubicBezTo>
                      <a:pt x="51736" y="1626670"/>
                      <a:pt x="51736" y="1626670"/>
                      <a:pt x="51736" y="1626670"/>
                    </a:cubicBezTo>
                    <a:cubicBezTo>
                      <a:pt x="51736" y="1626670"/>
                      <a:pt x="51736" y="1626670"/>
                      <a:pt x="51736" y="1626670"/>
                    </a:cubicBezTo>
                    <a:cubicBezTo>
                      <a:pt x="50533" y="1632686"/>
                      <a:pt x="50533" y="1638702"/>
                      <a:pt x="49330" y="1644717"/>
                    </a:cubicBezTo>
                    <a:cubicBezTo>
                      <a:pt x="49330" y="1644717"/>
                      <a:pt x="49330" y="1645921"/>
                      <a:pt x="49330" y="1645921"/>
                    </a:cubicBezTo>
                    <a:lnTo>
                      <a:pt x="61361" y="1647124"/>
                    </a:lnTo>
                    <a:cubicBezTo>
                      <a:pt x="62564" y="1638702"/>
                      <a:pt x="63767" y="1631483"/>
                      <a:pt x="64971" y="1623061"/>
                    </a:cubicBezTo>
                    <a:lnTo>
                      <a:pt x="51736" y="1621857"/>
                    </a:lnTo>
                    <a:lnTo>
                      <a:pt x="51736" y="1621857"/>
                    </a:lnTo>
                    <a:close/>
                    <a:moveTo>
                      <a:pt x="45720" y="1669984"/>
                    </a:moveTo>
                    <a:cubicBezTo>
                      <a:pt x="45720" y="1672390"/>
                      <a:pt x="45720" y="1673593"/>
                      <a:pt x="44517" y="1675999"/>
                    </a:cubicBezTo>
                    <a:cubicBezTo>
                      <a:pt x="43314" y="1680812"/>
                      <a:pt x="43314" y="1685625"/>
                      <a:pt x="42111" y="1689234"/>
                    </a:cubicBezTo>
                    <a:cubicBezTo>
                      <a:pt x="42111" y="1689234"/>
                      <a:pt x="42111" y="1689234"/>
                      <a:pt x="42111" y="1689234"/>
                    </a:cubicBezTo>
                    <a:cubicBezTo>
                      <a:pt x="42111" y="1689234"/>
                      <a:pt x="42111" y="1689234"/>
                      <a:pt x="42111" y="1689234"/>
                    </a:cubicBezTo>
                    <a:cubicBezTo>
                      <a:pt x="42111" y="1690437"/>
                      <a:pt x="42111" y="1691641"/>
                      <a:pt x="40907" y="1692844"/>
                    </a:cubicBezTo>
                    <a:lnTo>
                      <a:pt x="52939" y="1695250"/>
                    </a:lnTo>
                    <a:cubicBezTo>
                      <a:pt x="54142" y="1688031"/>
                      <a:pt x="55345" y="1679609"/>
                      <a:pt x="56548" y="1671187"/>
                    </a:cubicBezTo>
                    <a:lnTo>
                      <a:pt x="45720" y="1669984"/>
                    </a:lnTo>
                    <a:lnTo>
                      <a:pt x="45720" y="1669984"/>
                    </a:lnTo>
                    <a:close/>
                    <a:moveTo>
                      <a:pt x="37298" y="1718110"/>
                    </a:moveTo>
                    <a:cubicBezTo>
                      <a:pt x="36095" y="1724126"/>
                      <a:pt x="34892" y="1728939"/>
                      <a:pt x="33688" y="1733751"/>
                    </a:cubicBezTo>
                    <a:cubicBezTo>
                      <a:pt x="33688" y="1733751"/>
                      <a:pt x="33688" y="1733751"/>
                      <a:pt x="33688" y="1733751"/>
                    </a:cubicBezTo>
                    <a:cubicBezTo>
                      <a:pt x="33688" y="1733751"/>
                      <a:pt x="33688" y="1733751"/>
                      <a:pt x="33688" y="1733751"/>
                    </a:cubicBezTo>
                    <a:cubicBezTo>
                      <a:pt x="33688" y="1736157"/>
                      <a:pt x="32485" y="1738564"/>
                      <a:pt x="32485" y="1740970"/>
                    </a:cubicBezTo>
                    <a:lnTo>
                      <a:pt x="44517" y="1743376"/>
                    </a:lnTo>
                    <a:cubicBezTo>
                      <a:pt x="45720" y="1736157"/>
                      <a:pt x="48126" y="1727735"/>
                      <a:pt x="49330" y="1719313"/>
                    </a:cubicBezTo>
                    <a:lnTo>
                      <a:pt x="37298" y="1718110"/>
                    </a:lnTo>
                    <a:lnTo>
                      <a:pt x="37298" y="1718110"/>
                    </a:lnTo>
                    <a:close/>
                    <a:moveTo>
                      <a:pt x="26469" y="1765033"/>
                    </a:moveTo>
                    <a:cubicBezTo>
                      <a:pt x="25266" y="1771049"/>
                      <a:pt x="22860" y="1775862"/>
                      <a:pt x="21657" y="1781877"/>
                    </a:cubicBezTo>
                    <a:lnTo>
                      <a:pt x="21657" y="1781877"/>
                    </a:lnTo>
                    <a:cubicBezTo>
                      <a:pt x="21657" y="1781877"/>
                      <a:pt x="21657" y="1781877"/>
                      <a:pt x="21657" y="1781877"/>
                    </a:cubicBezTo>
                    <a:lnTo>
                      <a:pt x="21657" y="1781877"/>
                    </a:ln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0454" y="1784284"/>
                      <a:pt x="20454" y="1785487"/>
                      <a:pt x="19251" y="1787893"/>
                    </a:cubicBezTo>
                    <a:lnTo>
                      <a:pt x="30079" y="1791503"/>
                    </a:lnTo>
                    <a:cubicBezTo>
                      <a:pt x="32485" y="1784284"/>
                      <a:pt x="34892" y="1775862"/>
                      <a:pt x="37298" y="1767440"/>
                    </a:cubicBezTo>
                    <a:lnTo>
                      <a:pt x="26469" y="1765033"/>
                    </a:lnTo>
                    <a:lnTo>
                      <a:pt x="26469" y="1765033"/>
                    </a:lnTo>
                    <a:close/>
                    <a:moveTo>
                      <a:pt x="10828" y="1809550"/>
                    </a:moveTo>
                    <a:cubicBezTo>
                      <a:pt x="9625" y="1810753"/>
                      <a:pt x="9625" y="1811956"/>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6016" y="1817972"/>
                      <a:pt x="3609" y="1820378"/>
                      <a:pt x="0" y="1823988"/>
                    </a:cubicBezTo>
                    <a:lnTo>
                      <a:pt x="0" y="1823988"/>
                    </a:lnTo>
                    <a:lnTo>
                      <a:pt x="0" y="1823988"/>
                    </a:lnTo>
                    <a:lnTo>
                      <a:pt x="0" y="1823988"/>
                    </a:lnTo>
                    <a:lnTo>
                      <a:pt x="0" y="1823988"/>
                    </a:lnTo>
                    <a:lnTo>
                      <a:pt x="0" y="1823988"/>
                    </a:lnTo>
                    <a:lnTo>
                      <a:pt x="0" y="1823988"/>
                    </a:lnTo>
                    <a:lnTo>
                      <a:pt x="0" y="1823988"/>
                    </a:lnTo>
                    <a:lnTo>
                      <a:pt x="0" y="1823988"/>
                    </a:lnTo>
                    <a:lnTo>
                      <a:pt x="15641" y="1823988"/>
                    </a:lnTo>
                    <a:cubicBezTo>
                      <a:pt x="18047" y="1821582"/>
                      <a:pt x="19251" y="1817972"/>
                      <a:pt x="21657" y="1814363"/>
                    </a:cubicBezTo>
                    <a:lnTo>
                      <a:pt x="10828" y="1809550"/>
                    </a:lnTo>
                    <a:lnTo>
                      <a:pt x="10828" y="1809550"/>
                    </a:lnTo>
                    <a:close/>
                    <a:moveTo>
                      <a:pt x="52939" y="1811956"/>
                    </a:moveTo>
                    <a:lnTo>
                      <a:pt x="28876" y="1811956"/>
                    </a:lnTo>
                    <a:lnTo>
                      <a:pt x="28876" y="1823988"/>
                    </a:lnTo>
                    <a:lnTo>
                      <a:pt x="52939" y="1823988"/>
                    </a:lnTo>
                    <a:lnTo>
                      <a:pt x="52939" y="1811956"/>
                    </a:lnTo>
                    <a:lnTo>
                      <a:pt x="52939" y="1811956"/>
                    </a:lnTo>
                    <a:close/>
                    <a:moveTo>
                      <a:pt x="101065" y="1811956"/>
                    </a:moveTo>
                    <a:lnTo>
                      <a:pt x="77002" y="1811956"/>
                    </a:lnTo>
                    <a:lnTo>
                      <a:pt x="77002" y="1823988"/>
                    </a:lnTo>
                    <a:lnTo>
                      <a:pt x="101065" y="1823988"/>
                    </a:lnTo>
                    <a:lnTo>
                      <a:pt x="101065" y="1811956"/>
                    </a:lnTo>
                    <a:lnTo>
                      <a:pt x="101065" y="1811956"/>
                    </a:lnTo>
                    <a:close/>
                    <a:moveTo>
                      <a:pt x="149192" y="1810753"/>
                    </a:moveTo>
                    <a:lnTo>
                      <a:pt x="125128" y="1810753"/>
                    </a:lnTo>
                    <a:lnTo>
                      <a:pt x="125128" y="1822785"/>
                    </a:lnTo>
                    <a:lnTo>
                      <a:pt x="149192" y="1822785"/>
                    </a:lnTo>
                    <a:lnTo>
                      <a:pt x="149192" y="1810753"/>
                    </a:lnTo>
                    <a:lnTo>
                      <a:pt x="149192" y="1810753"/>
                    </a:lnTo>
                    <a:close/>
                    <a:moveTo>
                      <a:pt x="197318" y="1809550"/>
                    </a:moveTo>
                    <a:lnTo>
                      <a:pt x="173255" y="1809550"/>
                    </a:lnTo>
                    <a:lnTo>
                      <a:pt x="173255" y="1821582"/>
                    </a:lnTo>
                    <a:lnTo>
                      <a:pt x="197318" y="1821582"/>
                    </a:lnTo>
                    <a:lnTo>
                      <a:pt x="197318" y="1809550"/>
                    </a:lnTo>
                    <a:lnTo>
                      <a:pt x="197318" y="1809550"/>
                    </a:lnTo>
                    <a:close/>
                    <a:moveTo>
                      <a:pt x="245444" y="1809550"/>
                    </a:moveTo>
                    <a:lnTo>
                      <a:pt x="221381" y="1809550"/>
                    </a:lnTo>
                    <a:lnTo>
                      <a:pt x="221381" y="1821582"/>
                    </a:lnTo>
                    <a:lnTo>
                      <a:pt x="245444" y="1821582"/>
                    </a:lnTo>
                    <a:lnTo>
                      <a:pt x="245444" y="1809550"/>
                    </a:lnTo>
                    <a:lnTo>
                      <a:pt x="245444" y="1809550"/>
                    </a:lnTo>
                    <a:close/>
                    <a:moveTo>
                      <a:pt x="293571" y="1808347"/>
                    </a:moveTo>
                    <a:lnTo>
                      <a:pt x="269508" y="1808347"/>
                    </a:lnTo>
                    <a:lnTo>
                      <a:pt x="269508" y="1820378"/>
                    </a:lnTo>
                    <a:lnTo>
                      <a:pt x="293571" y="1820378"/>
                    </a:lnTo>
                    <a:lnTo>
                      <a:pt x="293571" y="1808347"/>
                    </a:lnTo>
                    <a:lnTo>
                      <a:pt x="293571" y="1808347"/>
                    </a:lnTo>
                    <a:close/>
                    <a:moveTo>
                      <a:pt x="341697" y="1807144"/>
                    </a:moveTo>
                    <a:lnTo>
                      <a:pt x="317634" y="1807144"/>
                    </a:lnTo>
                    <a:lnTo>
                      <a:pt x="317634" y="1819175"/>
                    </a:lnTo>
                    <a:lnTo>
                      <a:pt x="341697" y="1819175"/>
                    </a:lnTo>
                    <a:lnTo>
                      <a:pt x="341697" y="1807144"/>
                    </a:lnTo>
                    <a:lnTo>
                      <a:pt x="341697" y="1807144"/>
                    </a:lnTo>
                    <a:close/>
                    <a:moveTo>
                      <a:pt x="389823" y="1807144"/>
                    </a:moveTo>
                    <a:lnTo>
                      <a:pt x="365760" y="1807144"/>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70573" y="1819175"/>
                      <a:pt x="388620" y="1819175"/>
                      <a:pt x="388620" y="1819175"/>
                    </a:cubicBezTo>
                    <a:lnTo>
                      <a:pt x="389823" y="1807144"/>
                    </a:lnTo>
                    <a:lnTo>
                      <a:pt x="389823" y="1807144"/>
                    </a:lnTo>
                    <a:close/>
                    <a:moveTo>
                      <a:pt x="437950" y="1805941"/>
                    </a:moveTo>
                    <a:lnTo>
                      <a:pt x="413887" y="1805941"/>
                    </a:lnTo>
                    <a:lnTo>
                      <a:pt x="413887" y="1817972"/>
                    </a:lnTo>
                    <a:cubicBezTo>
                      <a:pt x="413887" y="1817972"/>
                      <a:pt x="422309" y="1817972"/>
                      <a:pt x="429528" y="1817972"/>
                    </a:cubicBezTo>
                    <a:lnTo>
                      <a:pt x="437950" y="1817972"/>
                    </a:lnTo>
                    <a:lnTo>
                      <a:pt x="437950" y="1805941"/>
                    </a:lnTo>
                    <a:lnTo>
                      <a:pt x="437950" y="1805941"/>
                    </a:lnTo>
                    <a:close/>
                    <a:moveTo>
                      <a:pt x="486076" y="1804737"/>
                    </a:moveTo>
                    <a:lnTo>
                      <a:pt x="462013" y="1804737"/>
                    </a:lnTo>
                    <a:lnTo>
                      <a:pt x="462013" y="1816769"/>
                    </a:ln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72841" y="1816769"/>
                      <a:pt x="484873" y="1816769"/>
                      <a:pt x="484873" y="1816769"/>
                    </a:cubicBezTo>
                    <a:lnTo>
                      <a:pt x="486076" y="1804737"/>
                    </a:lnTo>
                    <a:lnTo>
                      <a:pt x="486076" y="1804737"/>
                    </a:lnTo>
                    <a:close/>
                    <a:moveTo>
                      <a:pt x="534202" y="1804737"/>
                    </a:moveTo>
                    <a:lnTo>
                      <a:pt x="510139" y="1804737"/>
                    </a:lnTo>
                    <a:lnTo>
                      <a:pt x="510139" y="1816769"/>
                    </a:lnTo>
                    <a:cubicBezTo>
                      <a:pt x="510139" y="1816769"/>
                      <a:pt x="517358" y="1816769"/>
                      <a:pt x="523374" y="1816769"/>
                    </a:cubicBezTo>
                    <a:lnTo>
                      <a:pt x="523374" y="1816769"/>
                    </a:lnTo>
                    <a:cubicBezTo>
                      <a:pt x="523374" y="1816769"/>
                      <a:pt x="523374" y="1816769"/>
                      <a:pt x="523374" y="1816769"/>
                    </a:cubicBezTo>
                    <a:lnTo>
                      <a:pt x="534202" y="1816769"/>
                    </a:lnTo>
                    <a:lnTo>
                      <a:pt x="534202" y="1804737"/>
                    </a:lnTo>
                    <a:lnTo>
                      <a:pt x="534202" y="1804737"/>
                    </a:lnTo>
                    <a:close/>
                    <a:moveTo>
                      <a:pt x="582329" y="1803534"/>
                    </a:moveTo>
                    <a:lnTo>
                      <a:pt x="558266" y="1803534"/>
                    </a:lnTo>
                    <a:lnTo>
                      <a:pt x="558266" y="1815566"/>
                    </a:ln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73907" y="1815566"/>
                      <a:pt x="581126" y="1815566"/>
                      <a:pt x="581126" y="1815566"/>
                    </a:cubicBezTo>
                    <a:lnTo>
                      <a:pt x="582329" y="1803534"/>
                    </a:lnTo>
                    <a:lnTo>
                      <a:pt x="582329" y="1803534"/>
                    </a:lnTo>
                    <a:close/>
                    <a:moveTo>
                      <a:pt x="630455" y="1802331"/>
                    </a:moveTo>
                    <a:lnTo>
                      <a:pt x="606392" y="1802331"/>
                    </a:lnTo>
                    <a:lnTo>
                      <a:pt x="606392" y="1814363"/>
                    </a:lnTo>
                    <a:cubicBezTo>
                      <a:pt x="606392" y="1814363"/>
                      <a:pt x="612408" y="1814363"/>
                      <a:pt x="618424" y="1814363"/>
                    </a:cubicBezTo>
                    <a:lnTo>
                      <a:pt x="630455" y="1814363"/>
                    </a:lnTo>
                    <a:lnTo>
                      <a:pt x="630455" y="1802331"/>
                    </a:lnTo>
                    <a:lnTo>
                      <a:pt x="630455" y="1802331"/>
                    </a:lnTo>
                    <a:close/>
                    <a:moveTo>
                      <a:pt x="678582" y="1802331"/>
                    </a:moveTo>
                    <a:lnTo>
                      <a:pt x="654518" y="1802331"/>
                    </a:lnTo>
                    <a:lnTo>
                      <a:pt x="654518" y="1814363"/>
                    </a:lnTo>
                    <a:lnTo>
                      <a:pt x="667753" y="1814363"/>
                    </a:lnTo>
                    <a:cubicBezTo>
                      <a:pt x="667753" y="1814363"/>
                      <a:pt x="667753" y="1814363"/>
                      <a:pt x="667753" y="1814363"/>
                    </a:cubicBezTo>
                    <a:lnTo>
                      <a:pt x="667753" y="1814363"/>
                    </a:lnTo>
                    <a:cubicBezTo>
                      <a:pt x="672566" y="1814363"/>
                      <a:pt x="678582" y="1814363"/>
                      <a:pt x="678582" y="1814363"/>
                    </a:cubicBezTo>
                    <a:lnTo>
                      <a:pt x="678582" y="1802331"/>
                    </a:lnTo>
                    <a:lnTo>
                      <a:pt x="678582" y="1802331"/>
                    </a:lnTo>
                    <a:close/>
                    <a:moveTo>
                      <a:pt x="726708" y="1801128"/>
                    </a:moveTo>
                    <a:lnTo>
                      <a:pt x="702645" y="1801128"/>
                    </a:lnTo>
                    <a:lnTo>
                      <a:pt x="702645" y="1813160"/>
                    </a:lnTo>
                    <a:cubicBezTo>
                      <a:pt x="702645" y="1813160"/>
                      <a:pt x="707457" y="1813160"/>
                      <a:pt x="713473" y="1813160"/>
                    </a:cubicBezTo>
                    <a:lnTo>
                      <a:pt x="713473" y="1813160"/>
                    </a:lnTo>
                    <a:cubicBezTo>
                      <a:pt x="713473" y="1813160"/>
                      <a:pt x="713473" y="1813160"/>
                      <a:pt x="713473" y="1813160"/>
                    </a:cubicBezTo>
                    <a:lnTo>
                      <a:pt x="726708" y="1813160"/>
                    </a:lnTo>
                    <a:lnTo>
                      <a:pt x="726708" y="1801128"/>
                    </a:lnTo>
                    <a:lnTo>
                      <a:pt x="726708" y="1801128"/>
                    </a:lnTo>
                    <a:close/>
                    <a:moveTo>
                      <a:pt x="774834" y="1799925"/>
                    </a:moveTo>
                    <a:lnTo>
                      <a:pt x="750771" y="1799925"/>
                    </a:lnTo>
                    <a:lnTo>
                      <a:pt x="750771" y="1811956"/>
                    </a:ln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72428" y="1811956"/>
                      <a:pt x="774834" y="1811956"/>
                      <a:pt x="774834" y="1811956"/>
                    </a:cubicBezTo>
                    <a:lnTo>
                      <a:pt x="774834" y="1799925"/>
                    </a:lnTo>
                    <a:lnTo>
                      <a:pt x="774834" y="1799925"/>
                    </a:lnTo>
                    <a:close/>
                    <a:moveTo>
                      <a:pt x="822961" y="1799925"/>
                    </a:moveTo>
                    <a:lnTo>
                      <a:pt x="798897" y="1799925"/>
                    </a:lnTo>
                    <a:lnTo>
                      <a:pt x="798897" y="1811956"/>
                    </a:lnTo>
                    <a:cubicBezTo>
                      <a:pt x="798897" y="1811956"/>
                      <a:pt x="803710" y="1811956"/>
                      <a:pt x="808523" y="1811956"/>
                    </a:cubicBezTo>
                    <a:lnTo>
                      <a:pt x="822961" y="1811956"/>
                    </a:lnTo>
                    <a:lnTo>
                      <a:pt x="822961" y="1799925"/>
                    </a:lnTo>
                    <a:lnTo>
                      <a:pt x="822961" y="1799925"/>
                    </a:lnTo>
                    <a:close/>
                    <a:moveTo>
                      <a:pt x="871087" y="1798722"/>
                    </a:moveTo>
                    <a:lnTo>
                      <a:pt x="847024" y="1798722"/>
                    </a:lnTo>
                    <a:lnTo>
                      <a:pt x="847024" y="1810753"/>
                    </a:ln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71087" y="1798722"/>
                    </a:lnTo>
                    <a:lnTo>
                      <a:pt x="871087" y="1798722"/>
                    </a:lnTo>
                    <a:close/>
                    <a:moveTo>
                      <a:pt x="919213" y="1797519"/>
                    </a:moveTo>
                    <a:lnTo>
                      <a:pt x="895150" y="1797519"/>
                    </a:lnTo>
                    <a:lnTo>
                      <a:pt x="895150" y="1809550"/>
                    </a:lnTo>
                    <a:lnTo>
                      <a:pt x="919213" y="1809550"/>
                    </a:lnTo>
                    <a:lnTo>
                      <a:pt x="919213" y="1797519"/>
                    </a:lnTo>
                    <a:lnTo>
                      <a:pt x="919213" y="1797519"/>
                    </a:lnTo>
                    <a:close/>
                    <a:moveTo>
                      <a:pt x="967340" y="1797519"/>
                    </a:moveTo>
                    <a:lnTo>
                      <a:pt x="943276" y="1797519"/>
                    </a:lnTo>
                    <a:lnTo>
                      <a:pt x="943276" y="1809550"/>
                    </a:lnTo>
                    <a:lnTo>
                      <a:pt x="967340" y="1809550"/>
                    </a:lnTo>
                    <a:lnTo>
                      <a:pt x="967340" y="1797519"/>
                    </a:lnTo>
                    <a:lnTo>
                      <a:pt x="967340" y="1797519"/>
                    </a:lnTo>
                    <a:close/>
                    <a:moveTo>
                      <a:pt x="1015466" y="1796315"/>
                    </a:moveTo>
                    <a:lnTo>
                      <a:pt x="991403" y="1796315"/>
                    </a:lnTo>
                    <a:lnTo>
                      <a:pt x="991403" y="1808347"/>
                    </a:lnTo>
                    <a:lnTo>
                      <a:pt x="1015466" y="1808347"/>
                    </a:lnTo>
                    <a:lnTo>
                      <a:pt x="1015466" y="1796315"/>
                    </a:lnTo>
                    <a:lnTo>
                      <a:pt x="1015466" y="1796315"/>
                    </a:lnTo>
                    <a:close/>
                    <a:moveTo>
                      <a:pt x="1063592" y="1795112"/>
                    </a:moveTo>
                    <a:lnTo>
                      <a:pt x="1039529" y="1795112"/>
                    </a:lnTo>
                    <a:lnTo>
                      <a:pt x="1039529" y="1807144"/>
                    </a:lnTo>
                    <a:lnTo>
                      <a:pt x="1063592" y="1807144"/>
                    </a:lnTo>
                    <a:lnTo>
                      <a:pt x="1063592" y="1795112"/>
                    </a:lnTo>
                    <a:lnTo>
                      <a:pt x="1063592" y="1795112"/>
                    </a:lnTo>
                    <a:close/>
                    <a:moveTo>
                      <a:pt x="1111719" y="1795112"/>
                    </a:moveTo>
                    <a:lnTo>
                      <a:pt x="1087655" y="1795112"/>
                    </a:lnTo>
                    <a:lnTo>
                      <a:pt x="1087655" y="1807144"/>
                    </a:lnTo>
                    <a:lnTo>
                      <a:pt x="1111719" y="1807144"/>
                    </a:lnTo>
                    <a:lnTo>
                      <a:pt x="1111719" y="1795112"/>
                    </a:lnTo>
                    <a:lnTo>
                      <a:pt x="1111719" y="1795112"/>
                    </a:lnTo>
                    <a:close/>
                    <a:moveTo>
                      <a:pt x="1159845" y="1793909"/>
                    </a:moveTo>
                    <a:lnTo>
                      <a:pt x="1135782" y="1793909"/>
                    </a:lnTo>
                    <a:lnTo>
                      <a:pt x="1135782" y="1805941"/>
                    </a:lnTo>
                    <a:lnTo>
                      <a:pt x="1159845" y="1805941"/>
                    </a:lnTo>
                    <a:lnTo>
                      <a:pt x="1159845" y="1793909"/>
                    </a:lnTo>
                    <a:lnTo>
                      <a:pt x="1159845" y="1793909"/>
                    </a:lnTo>
                    <a:close/>
                    <a:moveTo>
                      <a:pt x="1207971" y="1792706"/>
                    </a:moveTo>
                    <a:lnTo>
                      <a:pt x="1183908" y="1792706"/>
                    </a:lnTo>
                    <a:lnTo>
                      <a:pt x="1183908" y="1804737"/>
                    </a:lnTo>
                    <a:lnTo>
                      <a:pt x="1207971" y="1804737"/>
                    </a:lnTo>
                    <a:lnTo>
                      <a:pt x="1207971" y="1792706"/>
                    </a:lnTo>
                    <a:lnTo>
                      <a:pt x="1207971" y="1792706"/>
                    </a:lnTo>
                    <a:close/>
                    <a:moveTo>
                      <a:pt x="1256098" y="1792706"/>
                    </a:moveTo>
                    <a:lnTo>
                      <a:pt x="1232035" y="1792706"/>
                    </a:lnTo>
                    <a:lnTo>
                      <a:pt x="1232035" y="1804737"/>
                    </a:lnTo>
                    <a:lnTo>
                      <a:pt x="1256098" y="1804737"/>
                    </a:lnTo>
                    <a:lnTo>
                      <a:pt x="1256098" y="1792706"/>
                    </a:lnTo>
                    <a:lnTo>
                      <a:pt x="1256098" y="1792706"/>
                    </a:lnTo>
                    <a:close/>
                    <a:moveTo>
                      <a:pt x="1304224" y="1791503"/>
                    </a:moveTo>
                    <a:lnTo>
                      <a:pt x="1280161" y="1791503"/>
                    </a:lnTo>
                    <a:lnTo>
                      <a:pt x="1280161" y="1803534"/>
                    </a:lnTo>
                    <a:lnTo>
                      <a:pt x="1304224" y="1803534"/>
                    </a:lnTo>
                    <a:lnTo>
                      <a:pt x="1304224" y="1791503"/>
                    </a:lnTo>
                    <a:lnTo>
                      <a:pt x="1304224" y="1791503"/>
                    </a:lnTo>
                    <a:close/>
                    <a:moveTo>
                      <a:pt x="1352350" y="1790299"/>
                    </a:moveTo>
                    <a:lnTo>
                      <a:pt x="1328287" y="1790299"/>
                    </a:lnTo>
                    <a:lnTo>
                      <a:pt x="1328287" y="1802331"/>
                    </a:lnTo>
                    <a:lnTo>
                      <a:pt x="1352350" y="1802331"/>
                    </a:lnTo>
                    <a:lnTo>
                      <a:pt x="1352350" y="1790299"/>
                    </a:lnTo>
                    <a:lnTo>
                      <a:pt x="1352350" y="1790299"/>
                    </a:lnTo>
                    <a:close/>
                    <a:moveTo>
                      <a:pt x="1400477" y="1790299"/>
                    </a:moveTo>
                    <a:lnTo>
                      <a:pt x="1376414" y="1790299"/>
                    </a:lnTo>
                    <a:lnTo>
                      <a:pt x="1376414" y="1802331"/>
                    </a:lnTo>
                    <a:lnTo>
                      <a:pt x="1400477" y="1802331"/>
                    </a:lnTo>
                    <a:lnTo>
                      <a:pt x="1400477" y="1790299"/>
                    </a:lnTo>
                    <a:lnTo>
                      <a:pt x="1400477" y="1790299"/>
                    </a:lnTo>
                    <a:close/>
                    <a:moveTo>
                      <a:pt x="1448603" y="1789096"/>
                    </a:moveTo>
                    <a:lnTo>
                      <a:pt x="1424540" y="1789096"/>
                    </a:lnTo>
                    <a:lnTo>
                      <a:pt x="1424540" y="1801128"/>
                    </a:lnTo>
                    <a:cubicBezTo>
                      <a:pt x="1424540" y="1801128"/>
                      <a:pt x="1432962" y="1801128"/>
                      <a:pt x="1440181" y="1801128"/>
                    </a:cubicBezTo>
                    <a:lnTo>
                      <a:pt x="1448603" y="1801128"/>
                    </a:lnTo>
                    <a:lnTo>
                      <a:pt x="1448603" y="1789096"/>
                    </a:lnTo>
                    <a:lnTo>
                      <a:pt x="1448603" y="1789096"/>
                    </a:lnTo>
                    <a:close/>
                    <a:moveTo>
                      <a:pt x="1496729" y="1787893"/>
                    </a:moveTo>
                    <a:lnTo>
                      <a:pt x="1472666" y="1787893"/>
                    </a:lnTo>
                    <a:lnTo>
                      <a:pt x="1472666"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lnTo>
                      <a:pt x="1475073"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81088" y="1799925"/>
                      <a:pt x="1496729" y="1799925"/>
                      <a:pt x="1496729" y="1799925"/>
                    </a:cubicBezTo>
                    <a:lnTo>
                      <a:pt x="1496729" y="1787893"/>
                    </a:lnTo>
                    <a:lnTo>
                      <a:pt x="1496729" y="1787893"/>
                    </a:lnTo>
                    <a:close/>
                    <a:moveTo>
                      <a:pt x="1544856" y="1787893"/>
                    </a:moveTo>
                    <a:lnTo>
                      <a:pt x="1520793" y="1787893"/>
                    </a:lnTo>
                    <a:lnTo>
                      <a:pt x="1520793" y="1799925"/>
                    </a:lnTo>
                    <a:cubicBezTo>
                      <a:pt x="1520793" y="1799925"/>
                      <a:pt x="1529215" y="1799925"/>
                      <a:pt x="1535230" y="1799925"/>
                    </a:cubicBezTo>
                    <a:lnTo>
                      <a:pt x="1535230" y="1799925"/>
                    </a:lnTo>
                    <a:cubicBezTo>
                      <a:pt x="1535230" y="1799925"/>
                      <a:pt x="1535230" y="1799925"/>
                      <a:pt x="1535230" y="1799925"/>
                    </a:cubicBezTo>
                    <a:lnTo>
                      <a:pt x="1543653" y="1799925"/>
                    </a:lnTo>
                    <a:lnTo>
                      <a:pt x="1544856" y="1787893"/>
                    </a:lnTo>
                    <a:lnTo>
                      <a:pt x="1544856" y="1787893"/>
                    </a:lnTo>
                    <a:close/>
                    <a:moveTo>
                      <a:pt x="1592982" y="1786690"/>
                    </a:moveTo>
                    <a:lnTo>
                      <a:pt x="1568919" y="1786690"/>
                    </a:lnTo>
                    <a:lnTo>
                      <a:pt x="1568919" y="1798722"/>
                    </a:lnTo>
                    <a:lnTo>
                      <a:pt x="1573732" y="1798722"/>
                    </a:lnTo>
                    <a:cubicBezTo>
                      <a:pt x="1573732" y="1798722"/>
                      <a:pt x="1573732" y="1798722"/>
                      <a:pt x="1573732" y="1798722"/>
                    </a:cubicBezTo>
                    <a:lnTo>
                      <a:pt x="1573732" y="1798722"/>
                    </a:lnTo>
                    <a:lnTo>
                      <a:pt x="1573732" y="1798722"/>
                    </a:ln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80951" y="1798722"/>
                      <a:pt x="1591779" y="1798722"/>
                      <a:pt x="1591779" y="1798722"/>
                    </a:cubicBezTo>
                    <a:lnTo>
                      <a:pt x="1592982" y="1786690"/>
                    </a:lnTo>
                    <a:lnTo>
                      <a:pt x="1592982" y="1786690"/>
                    </a:lnTo>
                    <a:close/>
                    <a:moveTo>
                      <a:pt x="1641108" y="1785487"/>
                    </a:moveTo>
                    <a:lnTo>
                      <a:pt x="1617045" y="1785487"/>
                    </a:lnTo>
                    <a:lnTo>
                      <a:pt x="1617045" y="1797519"/>
                    </a:lnTo>
                    <a:cubicBezTo>
                      <a:pt x="1617045" y="1797519"/>
                      <a:pt x="1624264" y="1797519"/>
                      <a:pt x="1630280" y="1797519"/>
                    </a:cubicBezTo>
                    <a:lnTo>
                      <a:pt x="1641108" y="1797519"/>
                    </a:lnTo>
                    <a:lnTo>
                      <a:pt x="1641108" y="1785487"/>
                    </a:lnTo>
                    <a:lnTo>
                      <a:pt x="1641108" y="1785487"/>
                    </a:lnTo>
                    <a:close/>
                    <a:moveTo>
                      <a:pt x="1689235" y="1785487"/>
                    </a:moveTo>
                    <a:lnTo>
                      <a:pt x="1665172" y="1785487"/>
                    </a:lnTo>
                    <a:lnTo>
                      <a:pt x="1665172" y="1797519"/>
                    </a:ln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82016" y="1797519"/>
                      <a:pt x="1689235" y="1797519"/>
                      <a:pt x="1689235" y="1797519"/>
                    </a:cubicBezTo>
                    <a:lnTo>
                      <a:pt x="1689235" y="1785487"/>
                    </a:lnTo>
                    <a:lnTo>
                      <a:pt x="1689235" y="1785487"/>
                    </a:lnTo>
                    <a:close/>
                    <a:moveTo>
                      <a:pt x="1737361" y="1784284"/>
                    </a:moveTo>
                    <a:lnTo>
                      <a:pt x="1713298" y="1784284"/>
                    </a:lnTo>
                    <a:lnTo>
                      <a:pt x="1713298" y="1796315"/>
                    </a:lnTo>
                    <a:cubicBezTo>
                      <a:pt x="1713298" y="1796315"/>
                      <a:pt x="1719314" y="1796315"/>
                      <a:pt x="1725330" y="1796315"/>
                    </a:cubicBezTo>
                    <a:lnTo>
                      <a:pt x="1725330" y="1796315"/>
                    </a:lnTo>
                    <a:cubicBezTo>
                      <a:pt x="1725330" y="1796315"/>
                      <a:pt x="1725330" y="1796315"/>
                      <a:pt x="1725330" y="1796315"/>
                    </a:cubicBezTo>
                    <a:lnTo>
                      <a:pt x="1725330" y="1796315"/>
                    </a:lnTo>
                    <a:cubicBezTo>
                      <a:pt x="1725330" y="1796315"/>
                      <a:pt x="1725330" y="1796315"/>
                      <a:pt x="1725330" y="1796315"/>
                    </a:cubicBezTo>
                    <a:lnTo>
                      <a:pt x="1737361" y="1796315"/>
                    </a:lnTo>
                    <a:lnTo>
                      <a:pt x="1737361" y="1784284"/>
                    </a:lnTo>
                    <a:lnTo>
                      <a:pt x="1737361" y="1784284"/>
                    </a:lnTo>
                    <a:close/>
                    <a:moveTo>
                      <a:pt x="1785487" y="1783081"/>
                    </a:moveTo>
                    <a:lnTo>
                      <a:pt x="1761424" y="1783081"/>
                    </a:lnTo>
                    <a:lnTo>
                      <a:pt x="1761424" y="1795112"/>
                    </a:ln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81878" y="1795112"/>
                      <a:pt x="1784284" y="1795112"/>
                      <a:pt x="1784284" y="1795112"/>
                    </a:cubicBezTo>
                    <a:lnTo>
                      <a:pt x="1785487" y="1783081"/>
                    </a:lnTo>
                    <a:lnTo>
                      <a:pt x="1785487" y="1783081"/>
                    </a:lnTo>
                    <a:close/>
                    <a:moveTo>
                      <a:pt x="1833614" y="1783081"/>
                    </a:moveTo>
                    <a:lnTo>
                      <a:pt x="1809551" y="1783081"/>
                    </a:lnTo>
                    <a:lnTo>
                      <a:pt x="1809551" y="1795112"/>
                    </a:lnTo>
                    <a:cubicBezTo>
                      <a:pt x="1809551" y="1795112"/>
                      <a:pt x="1814363" y="1795112"/>
                      <a:pt x="1820379" y="1795112"/>
                    </a:cubicBezTo>
                    <a:lnTo>
                      <a:pt x="1833614" y="1795112"/>
                    </a:lnTo>
                    <a:lnTo>
                      <a:pt x="1833614" y="1783081"/>
                    </a:lnTo>
                    <a:lnTo>
                      <a:pt x="1833614" y="1783081"/>
                    </a:lnTo>
                    <a:close/>
                    <a:moveTo>
                      <a:pt x="1881740" y="1781877"/>
                    </a:moveTo>
                    <a:lnTo>
                      <a:pt x="1857677" y="1781877"/>
                    </a:lnTo>
                    <a:lnTo>
                      <a:pt x="1857677" y="1793909"/>
                    </a:lnTo>
                    <a:lnTo>
                      <a:pt x="1876927" y="1793909"/>
                    </a:lnTo>
                    <a:cubicBezTo>
                      <a:pt x="1876927" y="1793909"/>
                      <a:pt x="1876927" y="1793909"/>
                      <a:pt x="1876927" y="1793909"/>
                    </a:cubicBezTo>
                    <a:lnTo>
                      <a:pt x="1876927" y="1793909"/>
                    </a:lnTo>
                    <a:cubicBezTo>
                      <a:pt x="1876927" y="1793909"/>
                      <a:pt x="1876927" y="1793909"/>
                      <a:pt x="1876927" y="1793909"/>
                    </a:cubicBezTo>
                    <a:lnTo>
                      <a:pt x="1876927" y="1793909"/>
                    </a:lnTo>
                    <a:cubicBezTo>
                      <a:pt x="1879334" y="1793909"/>
                      <a:pt x="1881740" y="1793909"/>
                      <a:pt x="1881740" y="1793909"/>
                    </a:cubicBezTo>
                    <a:lnTo>
                      <a:pt x="1881740" y="1781877"/>
                    </a:lnTo>
                    <a:lnTo>
                      <a:pt x="1881740" y="1781877"/>
                    </a:lnTo>
                    <a:close/>
                    <a:moveTo>
                      <a:pt x="1929867" y="1780674"/>
                    </a:moveTo>
                    <a:lnTo>
                      <a:pt x="1905803" y="1780674"/>
                    </a:lnTo>
                    <a:lnTo>
                      <a:pt x="1905803" y="1792706"/>
                    </a:lnTo>
                    <a:cubicBezTo>
                      <a:pt x="1905803" y="1792706"/>
                      <a:pt x="1909413" y="1792706"/>
                      <a:pt x="1915429" y="1792706"/>
                    </a:cubicBezTo>
                    <a:lnTo>
                      <a:pt x="1929867" y="1792706"/>
                    </a:lnTo>
                    <a:lnTo>
                      <a:pt x="1929867" y="1780674"/>
                    </a:lnTo>
                    <a:lnTo>
                      <a:pt x="1929867" y="1780674"/>
                    </a:lnTo>
                    <a:close/>
                    <a:moveTo>
                      <a:pt x="1977993" y="1780674"/>
                    </a:moveTo>
                    <a:lnTo>
                      <a:pt x="1953930" y="1780674"/>
                    </a:lnTo>
                    <a:lnTo>
                      <a:pt x="1953930" y="1792706"/>
                    </a:lnTo>
                    <a:lnTo>
                      <a:pt x="1977993" y="1792706"/>
                    </a:lnTo>
                    <a:lnTo>
                      <a:pt x="1977993" y="1780674"/>
                    </a:lnTo>
                    <a:lnTo>
                      <a:pt x="1977993" y="1780674"/>
                    </a:lnTo>
                    <a:close/>
                    <a:moveTo>
                      <a:pt x="2026119" y="1779471"/>
                    </a:moveTo>
                    <a:lnTo>
                      <a:pt x="2002056" y="1779471"/>
                    </a:lnTo>
                    <a:lnTo>
                      <a:pt x="2002056" y="1791503"/>
                    </a:lnTo>
                    <a:lnTo>
                      <a:pt x="2026119" y="1791503"/>
                    </a:lnTo>
                    <a:lnTo>
                      <a:pt x="2026119" y="1779471"/>
                    </a:lnTo>
                    <a:lnTo>
                      <a:pt x="2026119" y="1779471"/>
                    </a:lnTo>
                    <a:close/>
                    <a:moveTo>
                      <a:pt x="2074246" y="1778268"/>
                    </a:moveTo>
                    <a:lnTo>
                      <a:pt x="2050182" y="1778268"/>
                    </a:lnTo>
                    <a:lnTo>
                      <a:pt x="2050182" y="1790299"/>
                    </a:lnTo>
                    <a:lnTo>
                      <a:pt x="2074246" y="1790299"/>
                    </a:lnTo>
                    <a:lnTo>
                      <a:pt x="2074246" y="1778268"/>
                    </a:lnTo>
                    <a:lnTo>
                      <a:pt x="2074246" y="1778268"/>
                    </a:lnTo>
                    <a:close/>
                    <a:moveTo>
                      <a:pt x="2122372" y="1778268"/>
                    </a:moveTo>
                    <a:lnTo>
                      <a:pt x="2098309" y="1778268"/>
                    </a:lnTo>
                    <a:lnTo>
                      <a:pt x="2098309" y="1790299"/>
                    </a:lnTo>
                    <a:lnTo>
                      <a:pt x="2122372" y="1790299"/>
                    </a:lnTo>
                    <a:lnTo>
                      <a:pt x="2122372" y="1778268"/>
                    </a:lnTo>
                    <a:lnTo>
                      <a:pt x="2122372" y="1778268"/>
                    </a:lnTo>
                    <a:close/>
                    <a:moveTo>
                      <a:pt x="2170498" y="1777065"/>
                    </a:moveTo>
                    <a:lnTo>
                      <a:pt x="2146435" y="1777065"/>
                    </a:lnTo>
                    <a:lnTo>
                      <a:pt x="2146435" y="1789096"/>
                    </a:lnTo>
                    <a:lnTo>
                      <a:pt x="2170498" y="1789096"/>
                    </a:lnTo>
                    <a:lnTo>
                      <a:pt x="2170498" y="1777065"/>
                    </a:lnTo>
                    <a:lnTo>
                      <a:pt x="2170498" y="1777065"/>
                    </a:lnTo>
                    <a:close/>
                    <a:moveTo>
                      <a:pt x="2218625" y="1775862"/>
                    </a:moveTo>
                    <a:lnTo>
                      <a:pt x="2194561" y="1775862"/>
                    </a:lnTo>
                    <a:lnTo>
                      <a:pt x="2194561" y="1787893"/>
                    </a:lnTo>
                    <a:lnTo>
                      <a:pt x="2218625" y="1787893"/>
                    </a:lnTo>
                    <a:lnTo>
                      <a:pt x="2218625" y="1775862"/>
                    </a:lnTo>
                    <a:lnTo>
                      <a:pt x="2218625" y="1775862"/>
                    </a:lnTo>
                    <a:close/>
                    <a:moveTo>
                      <a:pt x="2266751" y="1775862"/>
                    </a:moveTo>
                    <a:lnTo>
                      <a:pt x="2242688" y="1775862"/>
                    </a:lnTo>
                    <a:lnTo>
                      <a:pt x="2242688" y="1787893"/>
                    </a:lnTo>
                    <a:lnTo>
                      <a:pt x="2266751" y="1787893"/>
                    </a:lnTo>
                    <a:lnTo>
                      <a:pt x="2266751" y="1775862"/>
                    </a:lnTo>
                    <a:lnTo>
                      <a:pt x="2266751" y="1775862"/>
                    </a:lnTo>
                    <a:close/>
                    <a:moveTo>
                      <a:pt x="2314877" y="1774658"/>
                    </a:moveTo>
                    <a:lnTo>
                      <a:pt x="2290814" y="1774658"/>
                    </a:lnTo>
                    <a:lnTo>
                      <a:pt x="2290814" y="1786690"/>
                    </a:lnTo>
                    <a:lnTo>
                      <a:pt x="2314877" y="1786690"/>
                    </a:lnTo>
                    <a:lnTo>
                      <a:pt x="2314877" y="1774658"/>
                    </a:lnTo>
                    <a:lnTo>
                      <a:pt x="2314877" y="1774658"/>
                    </a:lnTo>
                    <a:close/>
                    <a:moveTo>
                      <a:pt x="2363004" y="1773455"/>
                    </a:moveTo>
                    <a:lnTo>
                      <a:pt x="2338941" y="1773455"/>
                    </a:lnTo>
                    <a:lnTo>
                      <a:pt x="2338941" y="1785487"/>
                    </a:lnTo>
                    <a:lnTo>
                      <a:pt x="2363004" y="1785487"/>
                    </a:lnTo>
                    <a:lnTo>
                      <a:pt x="2363004" y="1773455"/>
                    </a:lnTo>
                    <a:lnTo>
                      <a:pt x="2363004" y="1773455"/>
                    </a:lnTo>
                    <a:close/>
                    <a:moveTo>
                      <a:pt x="2411130" y="1773455"/>
                    </a:moveTo>
                    <a:lnTo>
                      <a:pt x="2387067" y="1773455"/>
                    </a:lnTo>
                    <a:lnTo>
                      <a:pt x="2387067" y="1785487"/>
                    </a:lnTo>
                    <a:lnTo>
                      <a:pt x="2411130" y="1785487"/>
                    </a:lnTo>
                    <a:lnTo>
                      <a:pt x="2411130" y="1773455"/>
                    </a:lnTo>
                    <a:lnTo>
                      <a:pt x="2411130" y="1773455"/>
                    </a:lnTo>
                    <a:close/>
                    <a:moveTo>
                      <a:pt x="2459256" y="1772252"/>
                    </a:moveTo>
                    <a:lnTo>
                      <a:pt x="2435193" y="1772252"/>
                    </a:lnTo>
                    <a:lnTo>
                      <a:pt x="2435193" y="1784284"/>
                    </a:lnTo>
                    <a:lnTo>
                      <a:pt x="2459256" y="1784284"/>
                    </a:lnTo>
                    <a:lnTo>
                      <a:pt x="2459256" y="1772252"/>
                    </a:lnTo>
                    <a:lnTo>
                      <a:pt x="2459256" y="1772252"/>
                    </a:lnTo>
                    <a:close/>
                    <a:moveTo>
                      <a:pt x="2507383" y="1771049"/>
                    </a:moveTo>
                    <a:lnTo>
                      <a:pt x="2483320" y="1771049"/>
                    </a:lnTo>
                    <a:lnTo>
                      <a:pt x="2483320" y="1783081"/>
                    </a:lnTo>
                    <a:lnTo>
                      <a:pt x="2507383" y="1783081"/>
                    </a:lnTo>
                    <a:lnTo>
                      <a:pt x="2507383" y="1771049"/>
                    </a:lnTo>
                    <a:lnTo>
                      <a:pt x="2507383" y="1771049"/>
                    </a:lnTo>
                    <a:close/>
                    <a:moveTo>
                      <a:pt x="2555509" y="1771049"/>
                    </a:moveTo>
                    <a:lnTo>
                      <a:pt x="2531446" y="1771049"/>
                    </a:lnTo>
                    <a:lnTo>
                      <a:pt x="2531446" y="1783081"/>
                    </a:lnTo>
                    <a:cubicBezTo>
                      <a:pt x="2531446" y="1783081"/>
                      <a:pt x="2539868" y="1783081"/>
                      <a:pt x="2547087" y="1783081"/>
                    </a:cubicBezTo>
                    <a:lnTo>
                      <a:pt x="2547087" y="1783081"/>
                    </a:lnTo>
                    <a:cubicBezTo>
                      <a:pt x="2547087" y="1783081"/>
                      <a:pt x="2547087" y="1783081"/>
                      <a:pt x="2547087" y="1783081"/>
                    </a:cubicBezTo>
                    <a:lnTo>
                      <a:pt x="2555509" y="1783081"/>
                    </a:lnTo>
                    <a:lnTo>
                      <a:pt x="2555509" y="1771049"/>
                    </a:lnTo>
                    <a:lnTo>
                      <a:pt x="2555509" y="1771049"/>
                    </a:lnTo>
                    <a:close/>
                    <a:moveTo>
                      <a:pt x="2603635" y="1769846"/>
                    </a:moveTo>
                    <a:lnTo>
                      <a:pt x="2579572" y="1769846"/>
                    </a:lnTo>
                    <a:lnTo>
                      <a:pt x="2579572" y="1781877"/>
                    </a:ln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90401" y="1781877"/>
                      <a:pt x="2603635" y="1781877"/>
                      <a:pt x="2603635" y="1781877"/>
                    </a:cubicBezTo>
                    <a:lnTo>
                      <a:pt x="2603635" y="1769846"/>
                    </a:lnTo>
                    <a:lnTo>
                      <a:pt x="2603635" y="1769846"/>
                    </a:lnTo>
                    <a:close/>
                    <a:moveTo>
                      <a:pt x="2651762" y="1768643"/>
                    </a:moveTo>
                    <a:lnTo>
                      <a:pt x="2627699" y="1768643"/>
                    </a:lnTo>
                    <a:lnTo>
                      <a:pt x="2627699" y="1780674"/>
                    </a:lnTo>
                    <a:cubicBezTo>
                      <a:pt x="2627699" y="1780674"/>
                      <a:pt x="2634917" y="1780674"/>
                      <a:pt x="2642136" y="1780674"/>
                    </a:cubicBezTo>
                    <a:lnTo>
                      <a:pt x="2651762" y="1780674"/>
                    </a:lnTo>
                    <a:lnTo>
                      <a:pt x="2651762" y="1768643"/>
                    </a:lnTo>
                    <a:lnTo>
                      <a:pt x="2651762" y="1768643"/>
                    </a:lnTo>
                    <a:close/>
                    <a:moveTo>
                      <a:pt x="2699888" y="1768643"/>
                    </a:moveTo>
                    <a:lnTo>
                      <a:pt x="2675825" y="1768643"/>
                    </a:lnTo>
                    <a:lnTo>
                      <a:pt x="2675825" y="1780674"/>
                    </a:lnTo>
                    <a:lnTo>
                      <a:pt x="2681841" y="1780674"/>
                    </a:lnTo>
                    <a:lnTo>
                      <a:pt x="2681841" y="1780674"/>
                    </a:ln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90263" y="1780674"/>
                      <a:pt x="2699888" y="1780674"/>
                      <a:pt x="2699888" y="1780674"/>
                    </a:cubicBezTo>
                    <a:lnTo>
                      <a:pt x="2699888" y="1768643"/>
                    </a:lnTo>
                    <a:lnTo>
                      <a:pt x="2699888" y="1768643"/>
                    </a:lnTo>
                    <a:close/>
                    <a:moveTo>
                      <a:pt x="2748014" y="1767440"/>
                    </a:moveTo>
                    <a:lnTo>
                      <a:pt x="2723951" y="1767440"/>
                    </a:lnTo>
                    <a:lnTo>
                      <a:pt x="2723951" y="1779471"/>
                    </a:lnTo>
                    <a:cubicBezTo>
                      <a:pt x="2723951" y="1779471"/>
                      <a:pt x="2729967" y="1779471"/>
                      <a:pt x="2737186" y="1779471"/>
                    </a:cubicBezTo>
                    <a:lnTo>
                      <a:pt x="2737186" y="1779471"/>
                    </a:lnTo>
                    <a:cubicBezTo>
                      <a:pt x="2737186" y="1779471"/>
                      <a:pt x="2737186" y="1779471"/>
                      <a:pt x="2737186" y="1779471"/>
                    </a:cubicBezTo>
                    <a:lnTo>
                      <a:pt x="2748014" y="1779471"/>
                    </a:lnTo>
                    <a:lnTo>
                      <a:pt x="2748014" y="1767440"/>
                    </a:lnTo>
                    <a:lnTo>
                      <a:pt x="2748014" y="1767440"/>
                    </a:lnTo>
                    <a:close/>
                    <a:moveTo>
                      <a:pt x="2796141" y="1766236"/>
                    </a:moveTo>
                    <a:lnTo>
                      <a:pt x="2772078" y="1766236"/>
                    </a:lnTo>
                    <a:lnTo>
                      <a:pt x="2772078" y="1778268"/>
                    </a:lnTo>
                    <a:lnTo>
                      <a:pt x="2782906" y="1778268"/>
                    </a:lnTo>
                    <a:cubicBezTo>
                      <a:pt x="2782906" y="1778268"/>
                      <a:pt x="2782906" y="1778268"/>
                      <a:pt x="2782906"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90125" y="1778268"/>
                      <a:pt x="2796141" y="1778268"/>
                      <a:pt x="2796141" y="1778268"/>
                    </a:cubicBezTo>
                    <a:lnTo>
                      <a:pt x="2796141" y="1766236"/>
                    </a:lnTo>
                    <a:lnTo>
                      <a:pt x="2796141" y="1766236"/>
                    </a:lnTo>
                    <a:close/>
                    <a:moveTo>
                      <a:pt x="2844267" y="1766236"/>
                    </a:moveTo>
                    <a:lnTo>
                      <a:pt x="2820204" y="1766236"/>
                    </a:lnTo>
                    <a:lnTo>
                      <a:pt x="2820204" y="1778268"/>
                    </a:lnTo>
                    <a:cubicBezTo>
                      <a:pt x="2820204" y="1778268"/>
                      <a:pt x="2826220" y="1778268"/>
                      <a:pt x="2831032" y="1778268"/>
                    </a:cubicBezTo>
                    <a:lnTo>
                      <a:pt x="2831032" y="1778268"/>
                    </a:lnTo>
                    <a:cubicBezTo>
                      <a:pt x="2831032" y="1778268"/>
                      <a:pt x="2831032" y="1778268"/>
                      <a:pt x="2831032" y="1778268"/>
                    </a:cubicBezTo>
                    <a:lnTo>
                      <a:pt x="2844267" y="1778268"/>
                    </a:lnTo>
                    <a:lnTo>
                      <a:pt x="2844267" y="1766236"/>
                    </a:lnTo>
                    <a:lnTo>
                      <a:pt x="2844267" y="1766236"/>
                    </a:lnTo>
                    <a:close/>
                    <a:moveTo>
                      <a:pt x="2892393" y="1765033"/>
                    </a:moveTo>
                    <a:lnTo>
                      <a:pt x="2868330" y="1765033"/>
                    </a:lnTo>
                    <a:lnTo>
                      <a:pt x="2868330" y="1777065"/>
                    </a:ln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8784" y="1777065"/>
                      <a:pt x="2891190" y="1777065"/>
                      <a:pt x="2891190" y="1777065"/>
                    </a:cubicBezTo>
                    <a:lnTo>
                      <a:pt x="2892393" y="1765033"/>
                    </a:lnTo>
                    <a:lnTo>
                      <a:pt x="2892393" y="1765033"/>
                    </a:lnTo>
                    <a:close/>
                    <a:moveTo>
                      <a:pt x="2940520" y="1763830"/>
                    </a:moveTo>
                    <a:lnTo>
                      <a:pt x="2916456" y="1763830"/>
                    </a:lnTo>
                    <a:lnTo>
                      <a:pt x="2916456" y="1775862"/>
                    </a:lnTo>
                    <a:cubicBezTo>
                      <a:pt x="2916456" y="1775862"/>
                      <a:pt x="2921269" y="1775862"/>
                      <a:pt x="2926082" y="1775862"/>
                    </a:cubicBezTo>
                    <a:lnTo>
                      <a:pt x="2926082" y="1775862"/>
                    </a:lnTo>
                    <a:cubicBezTo>
                      <a:pt x="2926082" y="1775862"/>
                      <a:pt x="2926082" y="1775862"/>
                      <a:pt x="2926082" y="1775862"/>
                    </a:cubicBezTo>
                    <a:lnTo>
                      <a:pt x="2926082" y="1775862"/>
                    </a:lnTo>
                    <a:cubicBezTo>
                      <a:pt x="2926082" y="1775862"/>
                      <a:pt x="2926082" y="1775862"/>
                      <a:pt x="2926082" y="1775862"/>
                    </a:cubicBezTo>
                    <a:lnTo>
                      <a:pt x="2940520" y="1775862"/>
                    </a:lnTo>
                    <a:lnTo>
                      <a:pt x="2940520" y="1763830"/>
                    </a:lnTo>
                    <a:lnTo>
                      <a:pt x="2940520" y="1763830"/>
                    </a:lnTo>
                    <a:close/>
                    <a:moveTo>
                      <a:pt x="2988646" y="1763830"/>
                    </a:moveTo>
                    <a:lnTo>
                      <a:pt x="2964583" y="1763830"/>
                    </a:lnTo>
                    <a:lnTo>
                      <a:pt x="2964583" y="1775862"/>
                    </a:ln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7443" y="1775862"/>
                      <a:pt x="2988646" y="1775862"/>
                      <a:pt x="2988646" y="1775862"/>
                    </a:cubicBezTo>
                    <a:lnTo>
                      <a:pt x="2988646" y="1763830"/>
                    </a:lnTo>
                    <a:lnTo>
                      <a:pt x="2988646" y="1763830"/>
                    </a:lnTo>
                    <a:close/>
                    <a:moveTo>
                      <a:pt x="3036772" y="1762627"/>
                    </a:moveTo>
                    <a:lnTo>
                      <a:pt x="3012709" y="1762627"/>
                    </a:lnTo>
                    <a:lnTo>
                      <a:pt x="3012709" y="1774658"/>
                    </a:lnTo>
                    <a:lnTo>
                      <a:pt x="3036772" y="1774658"/>
                    </a:lnTo>
                    <a:lnTo>
                      <a:pt x="3036772" y="1762627"/>
                    </a:lnTo>
                    <a:lnTo>
                      <a:pt x="3036772" y="1762627"/>
                    </a:lnTo>
                    <a:close/>
                    <a:moveTo>
                      <a:pt x="3084899" y="1761424"/>
                    </a:moveTo>
                    <a:lnTo>
                      <a:pt x="3060836" y="1761424"/>
                    </a:lnTo>
                    <a:lnTo>
                      <a:pt x="3060836" y="1773455"/>
                    </a:lnTo>
                    <a:lnTo>
                      <a:pt x="3084899" y="1773455"/>
                    </a:lnTo>
                    <a:lnTo>
                      <a:pt x="3084899" y="1761424"/>
                    </a:lnTo>
                    <a:lnTo>
                      <a:pt x="3084899" y="1761424"/>
                    </a:lnTo>
                    <a:close/>
                    <a:moveTo>
                      <a:pt x="3133025" y="1761424"/>
                    </a:moveTo>
                    <a:lnTo>
                      <a:pt x="3108962" y="1761424"/>
                    </a:lnTo>
                    <a:lnTo>
                      <a:pt x="3108962" y="1773455"/>
                    </a:lnTo>
                    <a:lnTo>
                      <a:pt x="3133025" y="1773455"/>
                    </a:lnTo>
                    <a:lnTo>
                      <a:pt x="3133025" y="1761424"/>
                    </a:lnTo>
                    <a:lnTo>
                      <a:pt x="3133025" y="1761424"/>
                    </a:lnTo>
                    <a:close/>
                    <a:moveTo>
                      <a:pt x="3181151" y="1760221"/>
                    </a:moveTo>
                    <a:lnTo>
                      <a:pt x="3157088" y="1760221"/>
                    </a:lnTo>
                    <a:lnTo>
                      <a:pt x="3157088" y="1772252"/>
                    </a:lnTo>
                    <a:lnTo>
                      <a:pt x="3181151" y="1772252"/>
                    </a:lnTo>
                    <a:lnTo>
                      <a:pt x="3181151" y="1760221"/>
                    </a:lnTo>
                    <a:lnTo>
                      <a:pt x="3181151" y="1760221"/>
                    </a:lnTo>
                    <a:close/>
                    <a:moveTo>
                      <a:pt x="3229278" y="1759017"/>
                    </a:moveTo>
                    <a:lnTo>
                      <a:pt x="3205215" y="1759017"/>
                    </a:lnTo>
                    <a:lnTo>
                      <a:pt x="3205215" y="1771049"/>
                    </a:lnTo>
                    <a:lnTo>
                      <a:pt x="3229278" y="1771049"/>
                    </a:lnTo>
                    <a:lnTo>
                      <a:pt x="3229278" y="1759017"/>
                    </a:lnTo>
                    <a:lnTo>
                      <a:pt x="3229278" y="1759017"/>
                    </a:lnTo>
                    <a:close/>
                    <a:moveTo>
                      <a:pt x="3277404" y="1759017"/>
                    </a:moveTo>
                    <a:lnTo>
                      <a:pt x="3253341" y="1759017"/>
                    </a:lnTo>
                    <a:lnTo>
                      <a:pt x="3253341" y="1771049"/>
                    </a:lnTo>
                    <a:lnTo>
                      <a:pt x="3277404" y="1771049"/>
                    </a:lnTo>
                    <a:lnTo>
                      <a:pt x="3277404" y="1759017"/>
                    </a:lnTo>
                    <a:lnTo>
                      <a:pt x="3277404" y="1759017"/>
                    </a:lnTo>
                    <a:close/>
                    <a:moveTo>
                      <a:pt x="3325530" y="1757814"/>
                    </a:moveTo>
                    <a:lnTo>
                      <a:pt x="3301467" y="1757814"/>
                    </a:lnTo>
                    <a:lnTo>
                      <a:pt x="3301467" y="1769846"/>
                    </a:lnTo>
                    <a:lnTo>
                      <a:pt x="3325530" y="1769846"/>
                    </a:lnTo>
                    <a:lnTo>
                      <a:pt x="3325530" y="1757814"/>
                    </a:lnTo>
                    <a:lnTo>
                      <a:pt x="3325530" y="1757814"/>
                    </a:lnTo>
                    <a:close/>
                    <a:moveTo>
                      <a:pt x="3373657" y="1756611"/>
                    </a:moveTo>
                    <a:lnTo>
                      <a:pt x="3349594" y="1756611"/>
                    </a:lnTo>
                    <a:lnTo>
                      <a:pt x="3349594" y="1768643"/>
                    </a:lnTo>
                    <a:lnTo>
                      <a:pt x="3373657" y="1768643"/>
                    </a:lnTo>
                    <a:lnTo>
                      <a:pt x="3373657" y="1756611"/>
                    </a:lnTo>
                    <a:lnTo>
                      <a:pt x="3373657" y="1756611"/>
                    </a:lnTo>
                    <a:close/>
                    <a:moveTo>
                      <a:pt x="3421783" y="1756611"/>
                    </a:moveTo>
                    <a:lnTo>
                      <a:pt x="3397720" y="1756611"/>
                    </a:lnTo>
                    <a:lnTo>
                      <a:pt x="3397720" y="1768643"/>
                    </a:lnTo>
                    <a:lnTo>
                      <a:pt x="3421783" y="1768643"/>
                    </a:lnTo>
                    <a:lnTo>
                      <a:pt x="3421783" y="1756611"/>
                    </a:lnTo>
                    <a:lnTo>
                      <a:pt x="3421783" y="1756611"/>
                    </a:lnTo>
                    <a:close/>
                    <a:moveTo>
                      <a:pt x="3469909" y="1755408"/>
                    </a:moveTo>
                    <a:lnTo>
                      <a:pt x="3445846" y="1755408"/>
                    </a:lnTo>
                    <a:lnTo>
                      <a:pt x="3445846" y="1767440"/>
                    </a:lnTo>
                    <a:lnTo>
                      <a:pt x="3469909" y="1767440"/>
                    </a:lnTo>
                    <a:lnTo>
                      <a:pt x="3469909" y="1755408"/>
                    </a:lnTo>
                    <a:lnTo>
                      <a:pt x="3469909" y="1755408"/>
                    </a:lnTo>
                    <a:close/>
                    <a:moveTo>
                      <a:pt x="3518036" y="1754205"/>
                    </a:moveTo>
                    <a:lnTo>
                      <a:pt x="3493973" y="1754205"/>
                    </a:lnTo>
                    <a:lnTo>
                      <a:pt x="3493973" y="1766236"/>
                    </a:lnTo>
                    <a:lnTo>
                      <a:pt x="3518036" y="1766236"/>
                    </a:lnTo>
                    <a:lnTo>
                      <a:pt x="3518036" y="1754205"/>
                    </a:lnTo>
                    <a:lnTo>
                      <a:pt x="3518036" y="1754205"/>
                    </a:lnTo>
                    <a:close/>
                    <a:moveTo>
                      <a:pt x="3566162" y="1754205"/>
                    </a:moveTo>
                    <a:lnTo>
                      <a:pt x="3542099" y="1754205"/>
                    </a:lnTo>
                    <a:lnTo>
                      <a:pt x="3542099" y="1766236"/>
                    </a:lnTo>
                    <a:lnTo>
                      <a:pt x="3566162" y="1766236"/>
                    </a:lnTo>
                    <a:lnTo>
                      <a:pt x="3566162" y="1754205"/>
                    </a:lnTo>
                    <a:lnTo>
                      <a:pt x="3566162" y="1754205"/>
                    </a:lnTo>
                    <a:close/>
                    <a:moveTo>
                      <a:pt x="3614288" y="1753002"/>
                    </a:moveTo>
                    <a:lnTo>
                      <a:pt x="3590225" y="1753002"/>
                    </a:lnTo>
                    <a:lnTo>
                      <a:pt x="3590225" y="1765033"/>
                    </a:lnTo>
                    <a:lnTo>
                      <a:pt x="3590225" y="1765033"/>
                    </a:lnTo>
                    <a:lnTo>
                      <a:pt x="3590225" y="1765033"/>
                    </a:lnTo>
                    <a:lnTo>
                      <a:pt x="3590225" y="1765033"/>
                    </a:lnTo>
                    <a:cubicBezTo>
                      <a:pt x="3590225" y="1765033"/>
                      <a:pt x="3590225" y="1765033"/>
                      <a:pt x="3590225" y="1765033"/>
                    </a:cubicBezTo>
                    <a:lnTo>
                      <a:pt x="3590225" y="1765033"/>
                    </a:lnTo>
                    <a:cubicBezTo>
                      <a:pt x="3592632" y="1765033"/>
                      <a:pt x="3614288" y="1765033"/>
                      <a:pt x="3614288" y="1765033"/>
                    </a:cubicBezTo>
                    <a:lnTo>
                      <a:pt x="3614288" y="1753002"/>
                    </a:lnTo>
                    <a:lnTo>
                      <a:pt x="3614288" y="1753002"/>
                    </a:lnTo>
                    <a:close/>
                    <a:moveTo>
                      <a:pt x="3662415" y="1751798"/>
                    </a:moveTo>
                    <a:lnTo>
                      <a:pt x="3638352" y="1751798"/>
                    </a:lnTo>
                    <a:lnTo>
                      <a:pt x="3638352" y="1763830"/>
                    </a:lnTo>
                    <a:cubicBezTo>
                      <a:pt x="3638352" y="1763830"/>
                      <a:pt x="3646774" y="1763830"/>
                      <a:pt x="3653993" y="1763830"/>
                    </a:cubicBezTo>
                    <a:lnTo>
                      <a:pt x="3653993" y="1763830"/>
                    </a:lnTo>
                    <a:cubicBezTo>
                      <a:pt x="3653993" y="1763830"/>
                      <a:pt x="3653993" y="1763830"/>
                      <a:pt x="3653993" y="1763830"/>
                    </a:cubicBezTo>
                    <a:lnTo>
                      <a:pt x="3662415" y="1763830"/>
                    </a:lnTo>
                    <a:lnTo>
                      <a:pt x="3662415" y="1751798"/>
                    </a:lnTo>
                    <a:lnTo>
                      <a:pt x="3662415" y="1751798"/>
                    </a:lnTo>
                    <a:close/>
                    <a:moveTo>
                      <a:pt x="3710541" y="1751798"/>
                    </a:moveTo>
                    <a:lnTo>
                      <a:pt x="3686478" y="1751798"/>
                    </a:lnTo>
                    <a:lnTo>
                      <a:pt x="3686478"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cubicBezTo>
                      <a:pt x="3691291" y="1763830"/>
                      <a:pt x="3691291" y="1763830"/>
                      <a:pt x="3691291" y="1763830"/>
                    </a:cubicBezTo>
                    <a:lnTo>
                      <a:pt x="3691291" y="1763830"/>
                    </a:lnTo>
                    <a:cubicBezTo>
                      <a:pt x="3698510" y="1763830"/>
                      <a:pt x="3710541" y="1763830"/>
                      <a:pt x="3710541" y="1763830"/>
                    </a:cubicBezTo>
                    <a:lnTo>
                      <a:pt x="3710541" y="1751798"/>
                    </a:lnTo>
                    <a:lnTo>
                      <a:pt x="3710541" y="1751798"/>
                    </a:lnTo>
                    <a:close/>
                    <a:moveTo>
                      <a:pt x="3758668" y="1750595"/>
                    </a:moveTo>
                    <a:lnTo>
                      <a:pt x="3734604" y="1750595"/>
                    </a:lnTo>
                    <a:lnTo>
                      <a:pt x="3734604" y="1762627"/>
                    </a:lnTo>
                    <a:cubicBezTo>
                      <a:pt x="3734604" y="1762627"/>
                      <a:pt x="3741823" y="1762627"/>
                      <a:pt x="3747839" y="1762627"/>
                    </a:cubicBezTo>
                    <a:lnTo>
                      <a:pt x="3758668" y="1762627"/>
                    </a:lnTo>
                    <a:lnTo>
                      <a:pt x="3758668" y="1750595"/>
                    </a:lnTo>
                    <a:lnTo>
                      <a:pt x="3758668" y="1750595"/>
                    </a:lnTo>
                    <a:close/>
                    <a:moveTo>
                      <a:pt x="3806794" y="1749392"/>
                    </a:moveTo>
                    <a:lnTo>
                      <a:pt x="3782731" y="1749392"/>
                    </a:lnTo>
                    <a:lnTo>
                      <a:pt x="3782731" y="1761424"/>
                    </a:ln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8372" y="1761424"/>
                      <a:pt x="3806794" y="1761424"/>
                      <a:pt x="3806794" y="1761424"/>
                    </a:cubicBezTo>
                    <a:lnTo>
                      <a:pt x="3806794" y="1749392"/>
                    </a:lnTo>
                    <a:lnTo>
                      <a:pt x="3806794" y="1749392"/>
                    </a:lnTo>
                    <a:close/>
                    <a:moveTo>
                      <a:pt x="3854920" y="1749392"/>
                    </a:moveTo>
                    <a:lnTo>
                      <a:pt x="3830857" y="1749392"/>
                    </a:lnTo>
                    <a:lnTo>
                      <a:pt x="3830857" y="1761424"/>
                    </a:lnTo>
                    <a:cubicBezTo>
                      <a:pt x="3830857" y="1761424"/>
                      <a:pt x="3836873" y="1761424"/>
                      <a:pt x="3842889" y="1761424"/>
                    </a:cubicBezTo>
                    <a:lnTo>
                      <a:pt x="3842889" y="1761424"/>
                    </a:lnTo>
                    <a:cubicBezTo>
                      <a:pt x="3842889" y="1761424"/>
                      <a:pt x="3842889" y="1761424"/>
                      <a:pt x="3842889" y="1761424"/>
                    </a:cubicBezTo>
                    <a:lnTo>
                      <a:pt x="3842889" y="1761424"/>
                    </a:lnTo>
                    <a:cubicBezTo>
                      <a:pt x="3842889" y="1761424"/>
                      <a:pt x="3842889" y="1761424"/>
                      <a:pt x="3842889" y="1761424"/>
                    </a:cubicBezTo>
                    <a:lnTo>
                      <a:pt x="3854920" y="1761424"/>
                    </a:lnTo>
                    <a:lnTo>
                      <a:pt x="3854920" y="1749392"/>
                    </a:lnTo>
                    <a:lnTo>
                      <a:pt x="3854920" y="1749392"/>
                    </a:lnTo>
                    <a:close/>
                    <a:moveTo>
                      <a:pt x="3903047" y="1748189"/>
                    </a:moveTo>
                    <a:lnTo>
                      <a:pt x="3878983" y="1748189"/>
                    </a:lnTo>
                    <a:lnTo>
                      <a:pt x="3878983" y="1760221"/>
                    </a:ln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8234" y="1760221"/>
                      <a:pt x="3903047" y="1760221"/>
                      <a:pt x="3903047" y="1760221"/>
                    </a:cubicBezTo>
                    <a:lnTo>
                      <a:pt x="3903047" y="1748189"/>
                    </a:lnTo>
                    <a:lnTo>
                      <a:pt x="3903047" y="1748189"/>
                    </a:lnTo>
                    <a:close/>
                    <a:moveTo>
                      <a:pt x="3951173" y="1746986"/>
                    </a:moveTo>
                    <a:lnTo>
                      <a:pt x="3927110" y="1746986"/>
                    </a:lnTo>
                    <a:lnTo>
                      <a:pt x="3927110" y="1759017"/>
                    </a:lnTo>
                    <a:cubicBezTo>
                      <a:pt x="3927110" y="1759017"/>
                      <a:pt x="3931923" y="1759017"/>
                      <a:pt x="3937938" y="1759017"/>
                    </a:cubicBezTo>
                    <a:lnTo>
                      <a:pt x="3951173" y="1759017"/>
                    </a:lnTo>
                    <a:lnTo>
                      <a:pt x="3951173" y="1746986"/>
                    </a:lnTo>
                    <a:lnTo>
                      <a:pt x="3951173" y="1746986"/>
                    </a:lnTo>
                    <a:close/>
                    <a:moveTo>
                      <a:pt x="3999299" y="1746986"/>
                    </a:moveTo>
                    <a:lnTo>
                      <a:pt x="3975236" y="1746986"/>
                    </a:lnTo>
                    <a:lnTo>
                      <a:pt x="3975236" y="1759017"/>
                    </a:ln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6893" y="1759017"/>
                      <a:pt x="3998096" y="1759017"/>
                      <a:pt x="3998096" y="1759017"/>
                    </a:cubicBezTo>
                    <a:lnTo>
                      <a:pt x="3999299" y="1746986"/>
                    </a:lnTo>
                    <a:lnTo>
                      <a:pt x="3999299" y="1746986"/>
                    </a:lnTo>
                    <a:close/>
                    <a:moveTo>
                      <a:pt x="4047426" y="1745783"/>
                    </a:moveTo>
                    <a:lnTo>
                      <a:pt x="4023362" y="1745783"/>
                    </a:lnTo>
                    <a:lnTo>
                      <a:pt x="4023362" y="1757814"/>
                    </a:lnTo>
                    <a:cubicBezTo>
                      <a:pt x="4023362" y="1757814"/>
                      <a:pt x="4028175" y="1757814"/>
                      <a:pt x="4032988" y="1757814"/>
                    </a:cubicBezTo>
                    <a:lnTo>
                      <a:pt x="4032988" y="1757814"/>
                    </a:lnTo>
                    <a:cubicBezTo>
                      <a:pt x="4032988" y="1757814"/>
                      <a:pt x="4032988" y="1757814"/>
                      <a:pt x="4032988" y="1757814"/>
                    </a:cubicBezTo>
                    <a:lnTo>
                      <a:pt x="4032988" y="1757814"/>
                    </a:lnTo>
                    <a:cubicBezTo>
                      <a:pt x="4032988" y="1757814"/>
                      <a:pt x="4032988" y="1757814"/>
                      <a:pt x="4032988" y="1757814"/>
                    </a:cubicBezTo>
                    <a:lnTo>
                      <a:pt x="4047426" y="1757814"/>
                    </a:lnTo>
                    <a:lnTo>
                      <a:pt x="4047426" y="1745783"/>
                    </a:lnTo>
                    <a:lnTo>
                      <a:pt x="4047426" y="1745783"/>
                    </a:lnTo>
                    <a:close/>
                    <a:moveTo>
                      <a:pt x="4089536" y="1744579"/>
                    </a:moveTo>
                    <a:lnTo>
                      <a:pt x="4089536" y="1749392"/>
                    </a:lnTo>
                    <a:lnTo>
                      <a:pt x="4089536" y="1749392"/>
                    </a:lnTo>
                    <a:lnTo>
                      <a:pt x="4089536" y="1744579"/>
                    </a:lnTo>
                    <a:lnTo>
                      <a:pt x="4070286" y="1744579"/>
                    </a:lnTo>
                    <a:lnTo>
                      <a:pt x="4070286"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9536" y="1755408"/>
                      <a:pt x="4089536" y="1755408"/>
                    </a:cubicBezTo>
                    <a:lnTo>
                      <a:pt x="4089536" y="1755408"/>
                    </a:ln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lnTo>
                      <a:pt x="4090739" y="1754205"/>
                    </a:lnTo>
                    <a:cubicBezTo>
                      <a:pt x="4090739" y="1754205"/>
                      <a:pt x="4090739" y="1754205"/>
                      <a:pt x="4090739" y="1754205"/>
                    </a:cubicBezTo>
                    <a:lnTo>
                      <a:pt x="4087130" y="1750595"/>
                    </a:lnTo>
                    <a:lnTo>
                      <a:pt x="4089536" y="1744579"/>
                    </a:lnTo>
                    <a:lnTo>
                      <a:pt x="4089536" y="1744579"/>
                    </a:lnTo>
                    <a:close/>
                    <a:moveTo>
                      <a:pt x="4103974" y="1706078"/>
                    </a:moveTo>
                    <a:cubicBezTo>
                      <a:pt x="4101568" y="1714500"/>
                      <a:pt x="4097958" y="1721720"/>
                      <a:pt x="4095552" y="1727735"/>
                    </a:cubicBezTo>
                    <a:lnTo>
                      <a:pt x="4106381" y="1732548"/>
                    </a:lnTo>
                    <a:cubicBezTo>
                      <a:pt x="4108787" y="1726532"/>
                      <a:pt x="4112396" y="1718110"/>
                      <a:pt x="4114803" y="1709688"/>
                    </a:cubicBezTo>
                    <a:lnTo>
                      <a:pt x="4103974" y="1706078"/>
                    </a:lnTo>
                    <a:lnTo>
                      <a:pt x="4103974" y="1706078"/>
                    </a:lnTo>
                    <a:close/>
                    <a:moveTo>
                      <a:pt x="4116006" y="1661562"/>
                    </a:moveTo>
                    <a:cubicBezTo>
                      <a:pt x="4113599" y="1669984"/>
                      <a:pt x="4112396" y="1677203"/>
                      <a:pt x="4109990" y="1684422"/>
                    </a:cubicBezTo>
                    <a:lnTo>
                      <a:pt x="4122022" y="1688031"/>
                    </a:lnTo>
                    <a:cubicBezTo>
                      <a:pt x="4124428" y="1680812"/>
                      <a:pt x="4125631" y="1672390"/>
                      <a:pt x="4128037" y="1665171"/>
                    </a:cubicBezTo>
                    <a:lnTo>
                      <a:pt x="4116006" y="1661562"/>
                    </a:lnTo>
                    <a:lnTo>
                      <a:pt x="4116006" y="1661562"/>
                    </a:lnTo>
                    <a:close/>
                    <a:moveTo>
                      <a:pt x="4125631" y="1614639"/>
                    </a:moveTo>
                    <a:cubicBezTo>
                      <a:pt x="4124428" y="1623061"/>
                      <a:pt x="4122022" y="1630279"/>
                      <a:pt x="4120818" y="1637498"/>
                    </a:cubicBezTo>
                    <a:lnTo>
                      <a:pt x="4132850" y="1639905"/>
                    </a:lnTo>
                    <a:cubicBezTo>
                      <a:pt x="4134053" y="1632686"/>
                      <a:pt x="4136460" y="1624264"/>
                      <a:pt x="4137662" y="1615842"/>
                    </a:cubicBezTo>
                    <a:lnTo>
                      <a:pt x="4125631" y="1614639"/>
                    </a:lnTo>
                    <a:lnTo>
                      <a:pt x="4125631" y="1614639"/>
                    </a:lnTo>
                    <a:close/>
                    <a:moveTo>
                      <a:pt x="4134053" y="1567715"/>
                    </a:moveTo>
                    <a:cubicBezTo>
                      <a:pt x="4132850" y="1576137"/>
                      <a:pt x="4131647" y="1583356"/>
                      <a:pt x="4130444" y="1591778"/>
                    </a:cubicBezTo>
                    <a:lnTo>
                      <a:pt x="4142475" y="1594185"/>
                    </a:lnTo>
                    <a:cubicBezTo>
                      <a:pt x="4142475" y="1592982"/>
                      <a:pt x="4142475" y="1591778"/>
                      <a:pt x="4142475" y="1591778"/>
                    </a:cubicBezTo>
                    <a:cubicBezTo>
                      <a:pt x="4143678" y="1584560"/>
                      <a:pt x="4144882" y="1578544"/>
                      <a:pt x="4146085" y="1571325"/>
                    </a:cubicBezTo>
                    <a:lnTo>
                      <a:pt x="4134053" y="1567715"/>
                    </a:lnTo>
                    <a:lnTo>
                      <a:pt x="4134053" y="1567715"/>
                    </a:lnTo>
                    <a:close/>
                    <a:moveTo>
                      <a:pt x="4141272" y="1519589"/>
                    </a:moveTo>
                    <a:cubicBezTo>
                      <a:pt x="4140069" y="1528011"/>
                      <a:pt x="4138866" y="1535230"/>
                      <a:pt x="4137662" y="1543652"/>
                    </a:cubicBezTo>
                    <a:lnTo>
                      <a:pt x="4149694" y="1544855"/>
                    </a:lnTo>
                    <a:cubicBezTo>
                      <a:pt x="4149694" y="1543652"/>
                      <a:pt x="4149694" y="1543652"/>
                      <a:pt x="4149694" y="1542449"/>
                    </a:cubicBezTo>
                    <a:cubicBezTo>
                      <a:pt x="4149694" y="1542449"/>
                      <a:pt x="4149694" y="1542449"/>
                      <a:pt x="4149694" y="1542449"/>
                    </a:cubicBezTo>
                    <a:lnTo>
                      <a:pt x="4149694" y="1542449"/>
                    </a:lnTo>
                    <a:cubicBezTo>
                      <a:pt x="4149694" y="1538839"/>
                      <a:pt x="4150897" y="1535230"/>
                      <a:pt x="4150897" y="1531620"/>
                    </a:cubicBezTo>
                    <a:cubicBezTo>
                      <a:pt x="4150897" y="1531620"/>
                      <a:pt x="4150897" y="1531620"/>
                      <a:pt x="4150897" y="1531620"/>
                    </a:cubicBezTo>
                    <a:cubicBezTo>
                      <a:pt x="4150897" y="1531620"/>
                      <a:pt x="4150897" y="1531620"/>
                      <a:pt x="4150897" y="1531620"/>
                    </a:cubicBezTo>
                    <a:cubicBezTo>
                      <a:pt x="4150897" y="1528011"/>
                      <a:pt x="4152101" y="1524402"/>
                      <a:pt x="4152101" y="1520792"/>
                    </a:cubicBezTo>
                    <a:lnTo>
                      <a:pt x="4141272" y="1519589"/>
                    </a:lnTo>
                    <a:lnTo>
                      <a:pt x="4141272" y="1519589"/>
                    </a:lnTo>
                    <a:close/>
                    <a:moveTo>
                      <a:pt x="4147288" y="1472666"/>
                    </a:moveTo>
                    <a:cubicBezTo>
                      <a:pt x="4146085" y="1481088"/>
                      <a:pt x="4144882" y="1488307"/>
                      <a:pt x="4143678" y="1496729"/>
                    </a:cubicBezTo>
                    <a:lnTo>
                      <a:pt x="4155710" y="1497932"/>
                    </a:lnTo>
                    <a:cubicBezTo>
                      <a:pt x="4155710" y="1495526"/>
                      <a:pt x="4156913" y="1493119"/>
                      <a:pt x="4156913" y="1490713"/>
                    </a:cubicBezTo>
                    <a:lnTo>
                      <a:pt x="4156913" y="1490713"/>
                    </a:lnTo>
                    <a:cubicBezTo>
                      <a:pt x="4156913" y="1490713"/>
                      <a:pt x="4156913" y="1490713"/>
                      <a:pt x="4156913" y="1490713"/>
                    </a:cubicBezTo>
                    <a:cubicBezTo>
                      <a:pt x="4158116" y="1484697"/>
                      <a:pt x="4158116" y="1479885"/>
                      <a:pt x="4159320" y="1473869"/>
                    </a:cubicBezTo>
                    <a:lnTo>
                      <a:pt x="4147288" y="1472666"/>
                    </a:lnTo>
                    <a:lnTo>
                      <a:pt x="4147288" y="1472666"/>
                    </a:lnTo>
                    <a:close/>
                    <a:moveTo>
                      <a:pt x="4153304" y="1424539"/>
                    </a:moveTo>
                    <a:cubicBezTo>
                      <a:pt x="4152101" y="1432962"/>
                      <a:pt x="4150897" y="1440181"/>
                      <a:pt x="4150897" y="1448603"/>
                    </a:cubicBezTo>
                    <a:lnTo>
                      <a:pt x="4162929" y="1449806"/>
                    </a:lnTo>
                    <a:cubicBezTo>
                      <a:pt x="4162929" y="1446196"/>
                      <a:pt x="4164132" y="1442587"/>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5368"/>
                      <a:pt x="4165335" y="1431758"/>
                      <a:pt x="4165335" y="1429352"/>
                    </a:cubicBezTo>
                    <a:lnTo>
                      <a:pt x="4153304" y="1424539"/>
                    </a:lnTo>
                    <a:lnTo>
                      <a:pt x="4153304" y="1424539"/>
                    </a:lnTo>
                    <a:close/>
                    <a:moveTo>
                      <a:pt x="4158116" y="1377616"/>
                    </a:moveTo>
                    <a:cubicBezTo>
                      <a:pt x="4156913" y="1386038"/>
                      <a:pt x="4156913" y="1393257"/>
                      <a:pt x="4155710" y="1401679"/>
                    </a:cubicBezTo>
                    <a:lnTo>
                      <a:pt x="4167741" y="1402883"/>
                    </a:lnTo>
                    <a:cubicBezTo>
                      <a:pt x="4167741" y="1399273"/>
                      <a:pt x="4168945" y="1394461"/>
                      <a:pt x="4168945" y="1390851"/>
                    </a:cubicBezTo>
                    <a:cubicBezTo>
                      <a:pt x="4168945" y="1390851"/>
                      <a:pt x="4168945" y="1390851"/>
                      <a:pt x="4168945" y="1390851"/>
                    </a:cubicBezTo>
                    <a:cubicBezTo>
                      <a:pt x="4168945" y="1390851"/>
                      <a:pt x="4168945" y="1390851"/>
                      <a:pt x="4168945" y="1390851"/>
                    </a:cubicBezTo>
                    <a:cubicBezTo>
                      <a:pt x="4168945" y="1388445"/>
                      <a:pt x="4168945" y="1386038"/>
                      <a:pt x="4170148" y="1383632"/>
                    </a:cubicBezTo>
                    <a:cubicBezTo>
                      <a:pt x="4170148" y="1383632"/>
                      <a:pt x="4170148" y="1383632"/>
                      <a:pt x="4170148" y="1383632"/>
                    </a:cubicBezTo>
                    <a:cubicBezTo>
                      <a:pt x="4170148" y="1383632"/>
                      <a:pt x="4170148" y="1383632"/>
                      <a:pt x="4170148" y="1383632"/>
                    </a:cubicBezTo>
                    <a:cubicBezTo>
                      <a:pt x="4170148" y="1382429"/>
                      <a:pt x="4170148" y="1381226"/>
                      <a:pt x="4170148" y="1381226"/>
                    </a:cubicBezTo>
                    <a:lnTo>
                      <a:pt x="4158116" y="1377616"/>
                    </a:lnTo>
                    <a:lnTo>
                      <a:pt x="4158116" y="1377616"/>
                    </a:lnTo>
                    <a:close/>
                    <a:moveTo>
                      <a:pt x="4162929" y="1329490"/>
                    </a:moveTo>
                    <a:cubicBezTo>
                      <a:pt x="4161726" y="1337912"/>
                      <a:pt x="4161726" y="1345131"/>
                      <a:pt x="4160523" y="1353553"/>
                    </a:cubicBezTo>
                    <a:lnTo>
                      <a:pt x="4172554" y="1354756"/>
                    </a:lnTo>
                    <a:cubicBezTo>
                      <a:pt x="4172554" y="1352350"/>
                      <a:pt x="4172554" y="1349944"/>
                      <a:pt x="4173757" y="1347537"/>
                    </a:cubicBezTo>
                    <a:cubicBezTo>
                      <a:pt x="4173757" y="1347537"/>
                      <a:pt x="4173757" y="1347537"/>
                      <a:pt x="4173757" y="1346334"/>
                    </a:cubicBezTo>
                    <a:lnTo>
                      <a:pt x="4173757" y="1346334"/>
                    </a:lnTo>
                    <a:cubicBezTo>
                      <a:pt x="4173757" y="1346334"/>
                      <a:pt x="4173757" y="1346334"/>
                      <a:pt x="4173757" y="1345131"/>
                    </a:cubicBezTo>
                    <a:lnTo>
                      <a:pt x="4173757" y="1345131"/>
                    </a:lnTo>
                    <a:cubicBezTo>
                      <a:pt x="4173757" y="1345131"/>
                      <a:pt x="4173757" y="1343928"/>
                      <a:pt x="4173757" y="1343928"/>
                    </a:cubicBezTo>
                    <a:cubicBezTo>
                      <a:pt x="4173757" y="1343928"/>
                      <a:pt x="4173757" y="1343928"/>
                      <a:pt x="4173757" y="1343928"/>
                    </a:cubicBezTo>
                    <a:cubicBezTo>
                      <a:pt x="4173757" y="1343928"/>
                      <a:pt x="4173757" y="1343928"/>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39115"/>
                      <a:pt x="4174960" y="1335506"/>
                      <a:pt x="4174960" y="1330693"/>
                    </a:cubicBezTo>
                    <a:lnTo>
                      <a:pt x="4162929" y="1329490"/>
                    </a:lnTo>
                    <a:lnTo>
                      <a:pt x="4162929" y="1329490"/>
                    </a:lnTo>
                    <a:close/>
                    <a:moveTo>
                      <a:pt x="4167741" y="1281364"/>
                    </a:moveTo>
                    <a:cubicBezTo>
                      <a:pt x="4166539" y="1289786"/>
                      <a:pt x="4166539" y="1297005"/>
                      <a:pt x="4165335" y="1305427"/>
                    </a:cubicBezTo>
                    <a:lnTo>
                      <a:pt x="4177367" y="1306630"/>
                    </a:lnTo>
                    <a:cubicBezTo>
                      <a:pt x="4177367" y="1306630"/>
                      <a:pt x="4177367" y="1306630"/>
                      <a:pt x="4177367" y="1306630"/>
                    </a:cubicBezTo>
                    <a:cubicBezTo>
                      <a:pt x="4177367" y="1306630"/>
                      <a:pt x="4177367" y="1306630"/>
                      <a:pt x="4177367" y="1306630"/>
                    </a:cubicBezTo>
                    <a:cubicBezTo>
                      <a:pt x="4178570" y="1299411"/>
                      <a:pt x="4178570" y="1292192"/>
                      <a:pt x="4179773" y="1283770"/>
                    </a:cubicBezTo>
                    <a:cubicBezTo>
                      <a:pt x="4179773" y="1283770"/>
                      <a:pt x="4179773" y="1282567"/>
                      <a:pt x="4179773" y="1282567"/>
                    </a:cubicBezTo>
                    <a:lnTo>
                      <a:pt x="4167741" y="1281364"/>
                    </a:lnTo>
                    <a:lnTo>
                      <a:pt x="4167741" y="1281364"/>
                    </a:lnTo>
                    <a:close/>
                    <a:moveTo>
                      <a:pt x="4171351" y="1233237"/>
                    </a:moveTo>
                    <a:cubicBezTo>
                      <a:pt x="4170148" y="1241659"/>
                      <a:pt x="4170148" y="1248878"/>
                      <a:pt x="4168945" y="1257300"/>
                    </a:cubicBezTo>
                    <a:lnTo>
                      <a:pt x="4180976" y="1258504"/>
                    </a:lnTo>
                    <a:cubicBezTo>
                      <a:pt x="4182179" y="1250082"/>
                      <a:pt x="4182179" y="1242862"/>
                      <a:pt x="4183383" y="1234440"/>
                    </a:cubicBezTo>
                    <a:lnTo>
                      <a:pt x="4171351" y="1233237"/>
                    </a:lnTo>
                    <a:lnTo>
                      <a:pt x="4171351" y="1233237"/>
                    </a:lnTo>
                    <a:close/>
                    <a:moveTo>
                      <a:pt x="4174960" y="1186314"/>
                    </a:moveTo>
                    <a:lnTo>
                      <a:pt x="4172554" y="1210377"/>
                    </a:lnTo>
                    <a:lnTo>
                      <a:pt x="4184586" y="1211580"/>
                    </a:lnTo>
                    <a:cubicBezTo>
                      <a:pt x="4184586" y="1207971"/>
                      <a:pt x="4185789" y="1204361"/>
                      <a:pt x="4185789" y="1199549"/>
                    </a:cubicBezTo>
                    <a:cubicBezTo>
                      <a:pt x="4185789" y="1195939"/>
                      <a:pt x="4186992" y="1191127"/>
                      <a:pt x="4186992" y="1187517"/>
                    </a:cubicBezTo>
                    <a:lnTo>
                      <a:pt x="4174960" y="1186314"/>
                    </a:lnTo>
                    <a:lnTo>
                      <a:pt x="4174960" y="1186314"/>
                    </a:lnTo>
                    <a:close/>
                    <a:moveTo>
                      <a:pt x="4179773" y="1138188"/>
                    </a:moveTo>
                    <a:lnTo>
                      <a:pt x="4177367" y="1162251"/>
                    </a:lnTo>
                    <a:lnTo>
                      <a:pt x="4189399" y="1163454"/>
                    </a:lnTo>
                    <a:cubicBezTo>
                      <a:pt x="4190602" y="1155032"/>
                      <a:pt x="4190602" y="1147813"/>
                      <a:pt x="4191805" y="1139391"/>
                    </a:cubicBezTo>
                    <a:lnTo>
                      <a:pt x="4179773" y="1138188"/>
                    </a:lnTo>
                    <a:lnTo>
                      <a:pt x="4179773" y="1138188"/>
                    </a:lnTo>
                    <a:close/>
                    <a:moveTo>
                      <a:pt x="4182179" y="1090061"/>
                    </a:moveTo>
                    <a:lnTo>
                      <a:pt x="4180976" y="1114125"/>
                    </a:lnTo>
                    <a:lnTo>
                      <a:pt x="4193008" y="1115328"/>
                    </a:lnTo>
                    <a:cubicBezTo>
                      <a:pt x="4193008" y="1106906"/>
                      <a:pt x="4194211" y="1099687"/>
                      <a:pt x="4194211" y="1091265"/>
                    </a:cubicBezTo>
                    <a:lnTo>
                      <a:pt x="4182179" y="1090061"/>
                    </a:lnTo>
                    <a:lnTo>
                      <a:pt x="4182179" y="1090061"/>
                    </a:lnTo>
                    <a:close/>
                    <a:moveTo>
                      <a:pt x="4185789" y="1041935"/>
                    </a:moveTo>
                    <a:lnTo>
                      <a:pt x="4184586" y="1065998"/>
                    </a:lnTo>
                    <a:lnTo>
                      <a:pt x="4196618" y="1067201"/>
                    </a:lnTo>
                    <a:cubicBezTo>
                      <a:pt x="4196618" y="1064795"/>
                      <a:pt x="4196618" y="1063592"/>
                      <a:pt x="4196618" y="1061186"/>
                    </a:cubicBezTo>
                    <a:cubicBezTo>
                      <a:pt x="4196618" y="1058779"/>
                      <a:pt x="4196618" y="1057576"/>
                      <a:pt x="4196618" y="1055170"/>
                    </a:cubicBezTo>
                    <a:cubicBezTo>
                      <a:pt x="4196618" y="1055170"/>
                      <a:pt x="4196618" y="1055170"/>
                      <a:pt x="4196618" y="1055170"/>
                    </a:cubicBezTo>
                    <a:cubicBezTo>
                      <a:pt x="4196618" y="1055170"/>
                      <a:pt x="4196618" y="1053967"/>
                      <a:pt x="4196618" y="1053967"/>
                    </a:cubicBezTo>
                    <a:cubicBezTo>
                      <a:pt x="4196618" y="1050357"/>
                      <a:pt x="4196618" y="1046748"/>
                      <a:pt x="4197821" y="1043138"/>
                    </a:cubicBezTo>
                    <a:lnTo>
                      <a:pt x="4185789" y="1041935"/>
                    </a:lnTo>
                    <a:lnTo>
                      <a:pt x="4185789" y="1041935"/>
                    </a:lnTo>
                    <a:close/>
                    <a:moveTo>
                      <a:pt x="4189399" y="993809"/>
                    </a:moveTo>
                    <a:lnTo>
                      <a:pt x="4188195" y="1017872"/>
                    </a:lnTo>
                    <a:lnTo>
                      <a:pt x="4200227" y="1019075"/>
                    </a:lnTo>
                    <a:cubicBezTo>
                      <a:pt x="4200227" y="1019075"/>
                      <a:pt x="4200227" y="1019075"/>
                      <a:pt x="4200227" y="1019075"/>
                    </a:cubicBezTo>
                    <a:cubicBezTo>
                      <a:pt x="4200227" y="1019075"/>
                      <a:pt x="4200227" y="1019075"/>
                      <a:pt x="4200227" y="1019075"/>
                    </a:cubicBezTo>
                    <a:cubicBezTo>
                      <a:pt x="4200227" y="1015466"/>
                      <a:pt x="4200227" y="1011856"/>
                      <a:pt x="4201430" y="1008247"/>
                    </a:cubicBezTo>
                    <a:cubicBezTo>
                      <a:pt x="4201430" y="1008247"/>
                      <a:pt x="4201430" y="1007043"/>
                      <a:pt x="4201430" y="1007043"/>
                    </a:cubicBezTo>
                    <a:cubicBezTo>
                      <a:pt x="4201430" y="1007043"/>
                      <a:pt x="4201430" y="1007043"/>
                      <a:pt x="4201430" y="1007043"/>
                    </a:cubicBezTo>
                    <a:cubicBezTo>
                      <a:pt x="4201430" y="1003434"/>
                      <a:pt x="4201430" y="998621"/>
                      <a:pt x="4202633" y="995012"/>
                    </a:cubicBezTo>
                    <a:lnTo>
                      <a:pt x="4189399" y="993809"/>
                    </a:lnTo>
                    <a:lnTo>
                      <a:pt x="4189399" y="993809"/>
                    </a:lnTo>
                    <a:close/>
                    <a:moveTo>
                      <a:pt x="4191805" y="945682"/>
                    </a:moveTo>
                    <a:lnTo>
                      <a:pt x="4190602" y="969746"/>
                    </a:lnTo>
                    <a:lnTo>
                      <a:pt x="4202633" y="970949"/>
                    </a:lnTo>
                    <a:cubicBezTo>
                      <a:pt x="4202633" y="969746"/>
                      <a:pt x="4202633" y="969746"/>
                      <a:pt x="4202633" y="968542"/>
                    </a:cubicBezTo>
                    <a:cubicBezTo>
                      <a:pt x="4202633" y="968542"/>
                      <a:pt x="4202633" y="967339"/>
                      <a:pt x="4202633" y="967339"/>
                    </a:cubicBezTo>
                    <a:cubicBezTo>
                      <a:pt x="4202633" y="967339"/>
                      <a:pt x="4202633" y="967339"/>
                      <a:pt x="4202633" y="967339"/>
                    </a:cubicBezTo>
                    <a:cubicBezTo>
                      <a:pt x="4202633" y="964933"/>
                      <a:pt x="4202633" y="963730"/>
                      <a:pt x="4202633" y="961324"/>
                    </a:cubicBezTo>
                    <a:cubicBezTo>
                      <a:pt x="4202633" y="961324"/>
                      <a:pt x="4202633" y="961324"/>
                      <a:pt x="4202633" y="961324"/>
                    </a:cubicBezTo>
                    <a:cubicBezTo>
                      <a:pt x="4202633" y="961324"/>
                      <a:pt x="4202633" y="960120"/>
                      <a:pt x="4202633" y="960120"/>
                    </a:cubicBezTo>
                    <a:cubicBezTo>
                      <a:pt x="4202633" y="956511"/>
                      <a:pt x="4202633" y="952901"/>
                      <a:pt x="4203836" y="949292"/>
                    </a:cubicBezTo>
                    <a:cubicBezTo>
                      <a:pt x="4203836" y="948089"/>
                      <a:pt x="4203836" y="946886"/>
                      <a:pt x="4203836" y="946886"/>
                    </a:cubicBezTo>
                    <a:lnTo>
                      <a:pt x="4191805" y="945682"/>
                    </a:lnTo>
                    <a:lnTo>
                      <a:pt x="4191805" y="945682"/>
                    </a:lnTo>
                    <a:close/>
                    <a:moveTo>
                      <a:pt x="4195414" y="897556"/>
                    </a:moveTo>
                    <a:lnTo>
                      <a:pt x="4194211" y="921619"/>
                    </a:lnTo>
                    <a:lnTo>
                      <a:pt x="4206243" y="922822"/>
                    </a:lnTo>
                    <a:cubicBezTo>
                      <a:pt x="4206243" y="914400"/>
                      <a:pt x="4207446" y="907181"/>
                      <a:pt x="4207446" y="898759"/>
                    </a:cubicBezTo>
                    <a:lnTo>
                      <a:pt x="4195414" y="897556"/>
                    </a:lnTo>
                    <a:lnTo>
                      <a:pt x="4195414" y="897556"/>
                    </a:lnTo>
                    <a:close/>
                    <a:moveTo>
                      <a:pt x="4197821" y="849430"/>
                    </a:moveTo>
                    <a:lnTo>
                      <a:pt x="4196618" y="873493"/>
                    </a:lnTo>
                    <a:lnTo>
                      <a:pt x="4208649" y="874696"/>
                    </a:lnTo>
                    <a:cubicBezTo>
                      <a:pt x="4208649" y="872290"/>
                      <a:pt x="4208649" y="869883"/>
                      <a:pt x="4208649" y="867477"/>
                    </a:cubicBezTo>
                    <a:cubicBezTo>
                      <a:pt x="4208649" y="866274"/>
                      <a:pt x="4208649" y="866274"/>
                      <a:pt x="4208649" y="865071"/>
                    </a:cubicBezTo>
                    <a:cubicBezTo>
                      <a:pt x="4208649" y="865071"/>
                      <a:pt x="4208649" y="865071"/>
                      <a:pt x="4208649" y="865071"/>
                    </a:cubicBezTo>
                    <a:cubicBezTo>
                      <a:pt x="4208649" y="860258"/>
                      <a:pt x="4208649" y="855446"/>
                      <a:pt x="4209852" y="850633"/>
                    </a:cubicBezTo>
                    <a:lnTo>
                      <a:pt x="4197821" y="849430"/>
                    </a:lnTo>
                    <a:lnTo>
                      <a:pt x="4197821" y="849430"/>
                    </a:lnTo>
                    <a:close/>
                    <a:moveTo>
                      <a:pt x="4200227" y="801303"/>
                    </a:moveTo>
                    <a:lnTo>
                      <a:pt x="4199024" y="825367"/>
                    </a:lnTo>
                    <a:lnTo>
                      <a:pt x="4211055" y="826570"/>
                    </a:lnTo>
                    <a:cubicBezTo>
                      <a:pt x="4211055" y="826570"/>
                      <a:pt x="4211055" y="826570"/>
                      <a:pt x="4211055" y="826570"/>
                    </a:cubicBezTo>
                    <a:cubicBezTo>
                      <a:pt x="4211055" y="820554"/>
                      <a:pt x="4212259" y="814538"/>
                      <a:pt x="4212259" y="809725"/>
                    </a:cubicBezTo>
                    <a:cubicBezTo>
                      <a:pt x="4212259" y="807319"/>
                      <a:pt x="4212259" y="806116"/>
                      <a:pt x="4212259" y="803710"/>
                    </a:cubicBezTo>
                    <a:lnTo>
                      <a:pt x="4200227" y="801303"/>
                    </a:lnTo>
                    <a:lnTo>
                      <a:pt x="4200227" y="801303"/>
                    </a:lnTo>
                    <a:close/>
                    <a:moveTo>
                      <a:pt x="4202633" y="753177"/>
                    </a:moveTo>
                    <a:lnTo>
                      <a:pt x="4201430" y="777240"/>
                    </a:lnTo>
                    <a:lnTo>
                      <a:pt x="4213462" y="778443"/>
                    </a:lnTo>
                    <a:cubicBezTo>
                      <a:pt x="4213462" y="771224"/>
                      <a:pt x="4214665" y="765209"/>
                      <a:pt x="4214665" y="757990"/>
                    </a:cubicBezTo>
                    <a:cubicBezTo>
                      <a:pt x="4214665" y="756787"/>
                      <a:pt x="4214665" y="755583"/>
                      <a:pt x="4214665" y="754380"/>
                    </a:cubicBezTo>
                    <a:lnTo>
                      <a:pt x="4202633" y="753177"/>
                    </a:lnTo>
                    <a:lnTo>
                      <a:pt x="4202633" y="753177"/>
                    </a:lnTo>
                    <a:close/>
                    <a:moveTo>
                      <a:pt x="4205040" y="706254"/>
                    </a:moveTo>
                    <a:lnTo>
                      <a:pt x="4203836" y="730317"/>
                    </a:lnTo>
                    <a:lnTo>
                      <a:pt x="4215868" y="730317"/>
                    </a:lnTo>
                    <a:cubicBezTo>
                      <a:pt x="4215868" y="730317"/>
                      <a:pt x="4215868" y="729114"/>
                      <a:pt x="4215868" y="729114"/>
                    </a:cubicBezTo>
                    <a:cubicBezTo>
                      <a:pt x="4215868" y="721895"/>
                      <a:pt x="4217071" y="713473"/>
                      <a:pt x="4217071" y="706254"/>
                    </a:cubicBezTo>
                    <a:lnTo>
                      <a:pt x="4205040" y="706254"/>
                    </a:lnTo>
                    <a:lnTo>
                      <a:pt x="4205040" y="706254"/>
                    </a:lnTo>
                    <a:close/>
                    <a:moveTo>
                      <a:pt x="4207446" y="658128"/>
                    </a:moveTo>
                    <a:lnTo>
                      <a:pt x="4206243" y="682191"/>
                    </a:lnTo>
                    <a:lnTo>
                      <a:pt x="4218274" y="682191"/>
                    </a:lnTo>
                    <a:cubicBezTo>
                      <a:pt x="4218274" y="680988"/>
                      <a:pt x="4218274" y="679784"/>
                      <a:pt x="4218274" y="678581"/>
                    </a:cubicBezTo>
                    <a:cubicBezTo>
                      <a:pt x="4218274" y="671362"/>
                      <a:pt x="4219478" y="665347"/>
                      <a:pt x="4219478" y="658128"/>
                    </a:cubicBezTo>
                    <a:cubicBezTo>
                      <a:pt x="4219478" y="658128"/>
                      <a:pt x="4219478" y="658128"/>
                      <a:pt x="4219478" y="656924"/>
                    </a:cubicBezTo>
                    <a:lnTo>
                      <a:pt x="4207446" y="658128"/>
                    </a:lnTo>
                    <a:lnTo>
                      <a:pt x="4207446" y="658128"/>
                    </a:lnTo>
                    <a:close/>
                    <a:moveTo>
                      <a:pt x="4209852" y="610001"/>
                    </a:moveTo>
                    <a:lnTo>
                      <a:pt x="4208649" y="634064"/>
                    </a:lnTo>
                    <a:lnTo>
                      <a:pt x="4220681" y="634064"/>
                    </a:lnTo>
                    <a:cubicBezTo>
                      <a:pt x="4220681" y="629252"/>
                      <a:pt x="4220681" y="624439"/>
                      <a:pt x="4221884" y="619627"/>
                    </a:cubicBezTo>
                    <a:cubicBezTo>
                      <a:pt x="4221884" y="616017"/>
                      <a:pt x="4221884" y="613611"/>
                      <a:pt x="4221884" y="610001"/>
                    </a:cubicBezTo>
                    <a:lnTo>
                      <a:pt x="4209852" y="610001"/>
                    </a:lnTo>
                    <a:lnTo>
                      <a:pt x="4209852" y="610001"/>
                    </a:lnTo>
                    <a:close/>
                    <a:moveTo>
                      <a:pt x="4211055" y="561875"/>
                    </a:moveTo>
                    <a:lnTo>
                      <a:pt x="4209852" y="585938"/>
                    </a:lnTo>
                    <a:lnTo>
                      <a:pt x="4221884" y="585938"/>
                    </a:lnTo>
                    <a:cubicBezTo>
                      <a:pt x="4221884" y="582329"/>
                      <a:pt x="4221884" y="578719"/>
                      <a:pt x="4221884" y="575110"/>
                    </a:cubicBezTo>
                    <a:cubicBezTo>
                      <a:pt x="4221884" y="570297"/>
                      <a:pt x="4221884" y="566688"/>
                      <a:pt x="4221884" y="561875"/>
                    </a:cubicBezTo>
                    <a:lnTo>
                      <a:pt x="4211055" y="561875"/>
                    </a:lnTo>
                    <a:lnTo>
                      <a:pt x="4211055" y="561875"/>
                    </a:lnTo>
                    <a:close/>
                    <a:moveTo>
                      <a:pt x="4213462" y="513749"/>
                    </a:moveTo>
                    <a:lnTo>
                      <a:pt x="4212259" y="537812"/>
                    </a:lnTo>
                    <a:lnTo>
                      <a:pt x="4224290" y="537812"/>
                    </a:lnTo>
                    <a:cubicBezTo>
                      <a:pt x="4224290" y="534202"/>
                      <a:pt x="4224290" y="530593"/>
                      <a:pt x="4224290" y="528187"/>
                    </a:cubicBezTo>
                    <a:cubicBezTo>
                      <a:pt x="4224290" y="523374"/>
                      <a:pt x="4224290" y="518561"/>
                      <a:pt x="4224290" y="513749"/>
                    </a:cubicBezTo>
                    <a:lnTo>
                      <a:pt x="4213462" y="513749"/>
                    </a:lnTo>
                    <a:lnTo>
                      <a:pt x="4213462" y="513749"/>
                    </a:lnTo>
                    <a:close/>
                    <a:moveTo>
                      <a:pt x="4215868" y="465622"/>
                    </a:moveTo>
                    <a:lnTo>
                      <a:pt x="4214665" y="489685"/>
                    </a:lnTo>
                    <a:lnTo>
                      <a:pt x="4226697" y="489685"/>
                    </a:lnTo>
                    <a:cubicBezTo>
                      <a:pt x="4226697" y="481263"/>
                      <a:pt x="4227900" y="474044"/>
                      <a:pt x="4227900" y="465622"/>
                    </a:cubicBezTo>
                    <a:lnTo>
                      <a:pt x="4215868" y="465622"/>
                    </a:lnTo>
                    <a:lnTo>
                      <a:pt x="4215868" y="465622"/>
                    </a:lnTo>
                    <a:close/>
                    <a:moveTo>
                      <a:pt x="4217071" y="417496"/>
                    </a:moveTo>
                    <a:lnTo>
                      <a:pt x="4215868" y="441559"/>
                    </a:lnTo>
                    <a:lnTo>
                      <a:pt x="4227900" y="441559"/>
                    </a:lnTo>
                    <a:cubicBezTo>
                      <a:pt x="4227900" y="433137"/>
                      <a:pt x="4229103" y="425918"/>
                      <a:pt x="4229103" y="417496"/>
                    </a:cubicBezTo>
                    <a:lnTo>
                      <a:pt x="4217071" y="417496"/>
                    </a:lnTo>
                    <a:lnTo>
                      <a:pt x="4217071" y="417496"/>
                    </a:lnTo>
                    <a:close/>
                    <a:moveTo>
                      <a:pt x="4219478" y="369370"/>
                    </a:moveTo>
                    <a:lnTo>
                      <a:pt x="4218274" y="393433"/>
                    </a:lnTo>
                    <a:lnTo>
                      <a:pt x="4230306" y="393433"/>
                    </a:lnTo>
                    <a:cubicBezTo>
                      <a:pt x="4230306" y="393433"/>
                      <a:pt x="4230306" y="392230"/>
                      <a:pt x="4230306" y="392230"/>
                    </a:cubicBezTo>
                    <a:cubicBezTo>
                      <a:pt x="4230306" y="386214"/>
                      <a:pt x="4230306" y="380198"/>
                      <a:pt x="4231509" y="374182"/>
                    </a:cubicBezTo>
                    <a:cubicBezTo>
                      <a:pt x="4231509" y="372979"/>
                      <a:pt x="4231509" y="370573"/>
                      <a:pt x="4231509" y="369370"/>
                    </a:cubicBezTo>
                    <a:lnTo>
                      <a:pt x="4219478" y="369370"/>
                    </a:lnTo>
                    <a:lnTo>
                      <a:pt x="4219478" y="369370"/>
                    </a:lnTo>
                    <a:close/>
                    <a:moveTo>
                      <a:pt x="4220681" y="321243"/>
                    </a:moveTo>
                    <a:lnTo>
                      <a:pt x="4219478" y="345306"/>
                    </a:lnTo>
                    <a:lnTo>
                      <a:pt x="4231509" y="345306"/>
                    </a:lnTo>
                    <a:cubicBezTo>
                      <a:pt x="4231509" y="340494"/>
                      <a:pt x="4231509" y="334478"/>
                      <a:pt x="4231509" y="329665"/>
                    </a:cubicBezTo>
                    <a:cubicBezTo>
                      <a:pt x="4231509" y="327259"/>
                      <a:pt x="4231509" y="323650"/>
                      <a:pt x="4231509" y="321243"/>
                    </a:cubicBezTo>
                    <a:lnTo>
                      <a:pt x="4220681" y="321243"/>
                    </a:lnTo>
                    <a:lnTo>
                      <a:pt x="4220681" y="321243"/>
                    </a:lnTo>
                    <a:close/>
                    <a:moveTo>
                      <a:pt x="4221884" y="273117"/>
                    </a:moveTo>
                    <a:lnTo>
                      <a:pt x="4220681" y="297180"/>
                    </a:lnTo>
                    <a:lnTo>
                      <a:pt x="4232712" y="297180"/>
                    </a:lnTo>
                    <a:cubicBezTo>
                      <a:pt x="4232712" y="293571"/>
                      <a:pt x="4232712" y="289961"/>
                      <a:pt x="4232712" y="286352"/>
                    </a:cubicBezTo>
                    <a:cubicBezTo>
                      <a:pt x="4232712" y="286352"/>
                      <a:pt x="4232712" y="286352"/>
                      <a:pt x="4232712" y="286352"/>
                    </a:cubicBezTo>
                    <a:cubicBezTo>
                      <a:pt x="4232712" y="286352"/>
                      <a:pt x="4232712" y="286352"/>
                      <a:pt x="4232712" y="286352"/>
                    </a:cubicBezTo>
                    <a:cubicBezTo>
                      <a:pt x="4232712" y="282742"/>
                      <a:pt x="4232712" y="279133"/>
                      <a:pt x="4232712" y="274320"/>
                    </a:cubicBezTo>
                    <a:cubicBezTo>
                      <a:pt x="4232712" y="274320"/>
                      <a:pt x="4232712" y="273117"/>
                      <a:pt x="4232712" y="273117"/>
                    </a:cubicBezTo>
                    <a:lnTo>
                      <a:pt x="4221884" y="273117"/>
                    </a:lnTo>
                    <a:lnTo>
                      <a:pt x="4221884" y="273117"/>
                    </a:lnTo>
                    <a:close/>
                    <a:moveTo>
                      <a:pt x="4224290" y="224991"/>
                    </a:moveTo>
                    <a:lnTo>
                      <a:pt x="4223087" y="249054"/>
                    </a:lnTo>
                    <a:lnTo>
                      <a:pt x="4235119" y="249054"/>
                    </a:lnTo>
                    <a:cubicBezTo>
                      <a:pt x="4235119" y="240632"/>
                      <a:pt x="4235119" y="233413"/>
                      <a:pt x="4236322" y="224991"/>
                    </a:cubicBezTo>
                    <a:lnTo>
                      <a:pt x="4224290" y="224991"/>
                    </a:lnTo>
                    <a:lnTo>
                      <a:pt x="4224290" y="224991"/>
                    </a:lnTo>
                    <a:close/>
                    <a:moveTo>
                      <a:pt x="4225493" y="176864"/>
                    </a:moveTo>
                    <a:lnTo>
                      <a:pt x="4224290" y="200927"/>
                    </a:lnTo>
                    <a:lnTo>
                      <a:pt x="4236322" y="200927"/>
                    </a:lnTo>
                    <a:cubicBezTo>
                      <a:pt x="4236322" y="196115"/>
                      <a:pt x="4236322" y="191302"/>
                      <a:pt x="4236322" y="185286"/>
                    </a:cubicBezTo>
                    <a:cubicBezTo>
                      <a:pt x="4236322" y="185286"/>
                      <a:pt x="4236322" y="185286"/>
                      <a:pt x="4236322" y="185286"/>
                    </a:cubicBezTo>
                    <a:cubicBezTo>
                      <a:pt x="4236322" y="185286"/>
                      <a:pt x="4236322" y="185286"/>
                      <a:pt x="4236322" y="185286"/>
                    </a:cubicBezTo>
                    <a:cubicBezTo>
                      <a:pt x="4236322" y="182880"/>
                      <a:pt x="4236322" y="181677"/>
                      <a:pt x="4236322" y="179271"/>
                    </a:cubicBezTo>
                    <a:cubicBezTo>
                      <a:pt x="4236322" y="179271"/>
                      <a:pt x="4236322" y="179271"/>
                      <a:pt x="4236322" y="179271"/>
                    </a:cubicBezTo>
                    <a:cubicBezTo>
                      <a:pt x="4236322" y="179271"/>
                      <a:pt x="4236322" y="179271"/>
                      <a:pt x="4236322" y="179271"/>
                    </a:cubicBezTo>
                    <a:cubicBezTo>
                      <a:pt x="4236322" y="178067"/>
                      <a:pt x="4236322" y="178067"/>
                      <a:pt x="4236322" y="176864"/>
                    </a:cubicBezTo>
                    <a:lnTo>
                      <a:pt x="4225493" y="176864"/>
                    </a:lnTo>
                    <a:lnTo>
                      <a:pt x="4225493" y="176864"/>
                    </a:lnTo>
                    <a:close/>
                    <a:moveTo>
                      <a:pt x="4226697" y="128738"/>
                    </a:moveTo>
                    <a:lnTo>
                      <a:pt x="4225493" y="152801"/>
                    </a:lnTo>
                    <a:lnTo>
                      <a:pt x="4237525" y="152801"/>
                    </a:lnTo>
                    <a:cubicBezTo>
                      <a:pt x="4237525" y="151598"/>
                      <a:pt x="4237525" y="151598"/>
                      <a:pt x="4237525" y="150395"/>
                    </a:cubicBezTo>
                    <a:cubicBezTo>
                      <a:pt x="4237525" y="145582"/>
                      <a:pt x="4237525" y="140770"/>
                      <a:pt x="4237525" y="135957"/>
                    </a:cubicBezTo>
                    <a:cubicBezTo>
                      <a:pt x="4237525" y="135957"/>
                      <a:pt x="4237525" y="135957"/>
                      <a:pt x="4237525" y="135957"/>
                    </a:cubicBezTo>
                    <a:cubicBezTo>
                      <a:pt x="4237525" y="135957"/>
                      <a:pt x="4237525" y="135957"/>
                      <a:pt x="4237525" y="135957"/>
                    </a:cubicBezTo>
                    <a:cubicBezTo>
                      <a:pt x="4237525" y="133551"/>
                      <a:pt x="4237525" y="131144"/>
                      <a:pt x="4237525" y="129941"/>
                    </a:cubicBezTo>
                    <a:lnTo>
                      <a:pt x="4226697" y="128738"/>
                    </a:lnTo>
                    <a:lnTo>
                      <a:pt x="4226697" y="128738"/>
                    </a:lnTo>
                    <a:close/>
                    <a:moveTo>
                      <a:pt x="4227900" y="80612"/>
                    </a:moveTo>
                    <a:lnTo>
                      <a:pt x="4226697" y="104675"/>
                    </a:lnTo>
                    <a:lnTo>
                      <a:pt x="4238728" y="104675"/>
                    </a:lnTo>
                    <a:cubicBezTo>
                      <a:pt x="4238728" y="96253"/>
                      <a:pt x="4238728" y="87831"/>
                      <a:pt x="4239931" y="80612"/>
                    </a:cubicBezTo>
                    <a:lnTo>
                      <a:pt x="4227900" y="80612"/>
                    </a:lnTo>
                    <a:lnTo>
                      <a:pt x="4227900" y="80612"/>
                    </a:lnTo>
                    <a:close/>
                    <a:moveTo>
                      <a:pt x="4229103" y="32485"/>
                    </a:moveTo>
                    <a:lnTo>
                      <a:pt x="4229103" y="56548"/>
                    </a:lnTo>
                    <a:lnTo>
                      <a:pt x="4241134" y="56548"/>
                    </a:lnTo>
                    <a:cubicBezTo>
                      <a:pt x="4241134" y="55345"/>
                      <a:pt x="4241134" y="52939"/>
                      <a:pt x="4241134" y="51736"/>
                    </a:cubicBezTo>
                    <a:lnTo>
                      <a:pt x="4241134" y="51736"/>
                    </a:lnTo>
                    <a:cubicBezTo>
                      <a:pt x="4241134" y="51736"/>
                      <a:pt x="4241134" y="51736"/>
                      <a:pt x="4241134" y="51736"/>
                    </a:cubicBezTo>
                    <a:cubicBezTo>
                      <a:pt x="4241134" y="44517"/>
                      <a:pt x="4241134" y="38501"/>
                      <a:pt x="4241134" y="32485"/>
                    </a:cubicBezTo>
                    <a:lnTo>
                      <a:pt x="4229103" y="32485"/>
                    </a:lnTo>
                    <a:lnTo>
                      <a:pt x="4229103" y="32485"/>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22" name="图形 117"/>
              <p:cNvGrpSpPr/>
              <p:nvPr/>
            </p:nvGrpSpPr>
            <p:grpSpPr>
              <a:xfrm>
                <a:off x="6094092" y="2334418"/>
                <a:ext cx="381166" cy="470142"/>
                <a:chOff x="6094092" y="2334418"/>
                <a:chExt cx="381166" cy="470142"/>
              </a:xfrm>
            </p:grpSpPr>
            <p:sp>
              <p:nvSpPr>
                <p:cNvPr id="123" name="任意多边形: 形状 122"/>
                <p:cNvSpPr/>
                <p:nvPr/>
              </p:nvSpPr>
              <p:spPr>
                <a:xfrm>
                  <a:off x="6114047" y="2586789"/>
                  <a:ext cx="149191" cy="217771"/>
                </a:xfrm>
                <a:custGeom>
                  <a:avLst/>
                  <a:gdLst>
                    <a:gd name="connsiteX0" fmla="*/ 30079 w 149191"/>
                    <a:gd name="connsiteY0" fmla="*/ 217772 h 217771"/>
                    <a:gd name="connsiteX1" fmla="*/ 0 w 149191"/>
                    <a:gd name="connsiteY1" fmla="*/ 217772 h 217771"/>
                    <a:gd name="connsiteX2" fmla="*/ 126332 w 149191"/>
                    <a:gd name="connsiteY2" fmla="*/ 0 h 217771"/>
                    <a:gd name="connsiteX3" fmla="*/ 149192 w 149191"/>
                    <a:gd name="connsiteY3" fmla="*/ 13235 h 217771"/>
                  </a:gdLst>
                  <a:ahLst/>
                  <a:cxnLst>
                    <a:cxn ang="0">
                      <a:pos x="connsiteX0" y="connsiteY0"/>
                    </a:cxn>
                    <a:cxn ang="0">
                      <a:pos x="connsiteX1" y="connsiteY1"/>
                    </a:cxn>
                    <a:cxn ang="0">
                      <a:pos x="connsiteX2" y="connsiteY2"/>
                    </a:cxn>
                    <a:cxn ang="0">
                      <a:pos x="connsiteX3" y="connsiteY3"/>
                    </a:cxn>
                  </a:cxnLst>
                  <a:rect l="l" t="t" r="r" b="b"/>
                  <a:pathLst>
                    <a:path w="149191" h="217771">
                      <a:moveTo>
                        <a:pt x="30079" y="217772"/>
                      </a:moveTo>
                      <a:lnTo>
                        <a:pt x="0" y="217772"/>
                      </a:lnTo>
                      <a:lnTo>
                        <a:pt x="126332" y="0"/>
                      </a:lnTo>
                      <a:lnTo>
                        <a:pt x="149192" y="13235"/>
                      </a:lnTo>
                      <a:close/>
                    </a:path>
                  </a:pathLst>
                </a:custGeom>
                <a:solidFill>
                  <a:srgbClr val="078BAD"/>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形状 123"/>
                <p:cNvSpPr/>
                <p:nvPr/>
              </p:nvSpPr>
              <p:spPr>
                <a:xfrm>
                  <a:off x="6094092" y="2516165"/>
                  <a:ext cx="296681" cy="200416"/>
                </a:xfrm>
                <a:custGeom>
                  <a:avLst/>
                  <a:gdLst>
                    <a:gd name="connsiteX0" fmla="*/ 290666 w 296681"/>
                    <a:gd name="connsiteY0" fmla="*/ 154845 h 200416"/>
                    <a:gd name="connsiteX1" fmla="*/ 179975 w 296681"/>
                    <a:gd name="connsiteY1" fmla="*/ 28513 h 200416"/>
                    <a:gd name="connsiteX2" fmla="*/ 13939 w 296681"/>
                    <a:gd name="connsiteY2" fmla="*/ 16482 h 200416"/>
                    <a:gd name="connsiteX3" fmla="*/ 13939 w 296681"/>
                    <a:gd name="connsiteY3" fmla="*/ 9263 h 200416"/>
                    <a:gd name="connsiteX4" fmla="*/ 4314 w 296681"/>
                    <a:gd name="connsiteY4" fmla="*/ 29716 h 200416"/>
                    <a:gd name="connsiteX5" fmla="*/ 110192 w 296681"/>
                    <a:gd name="connsiteY5" fmla="*/ 171689 h 200416"/>
                    <a:gd name="connsiteX6" fmla="*/ 287056 w 296681"/>
                    <a:gd name="connsiteY6" fmla="*/ 170486 h 200416"/>
                    <a:gd name="connsiteX7" fmla="*/ 296682 w 296681"/>
                    <a:gd name="connsiteY7" fmla="*/ 150032 h 200416"/>
                    <a:gd name="connsiteX8" fmla="*/ 290666 w 296681"/>
                    <a:gd name="connsiteY8" fmla="*/ 154845 h 20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1" h="200416">
                      <a:moveTo>
                        <a:pt x="290666" y="154845"/>
                      </a:moveTo>
                      <a:cubicBezTo>
                        <a:pt x="293072" y="115141"/>
                        <a:pt x="248555" y="63405"/>
                        <a:pt x="179975" y="28513"/>
                      </a:cubicBezTo>
                      <a:cubicBezTo>
                        <a:pt x="111395" y="-5175"/>
                        <a:pt x="42815" y="-8785"/>
                        <a:pt x="13939" y="16482"/>
                      </a:cubicBezTo>
                      <a:lnTo>
                        <a:pt x="13939" y="9263"/>
                      </a:lnTo>
                      <a:lnTo>
                        <a:pt x="4314" y="29716"/>
                      </a:lnTo>
                      <a:cubicBezTo>
                        <a:pt x="-14936" y="69421"/>
                        <a:pt x="31987" y="133188"/>
                        <a:pt x="110192" y="171689"/>
                      </a:cubicBezTo>
                      <a:cubicBezTo>
                        <a:pt x="188397" y="210190"/>
                        <a:pt x="267806" y="210190"/>
                        <a:pt x="287056" y="170486"/>
                      </a:cubicBezTo>
                      <a:lnTo>
                        <a:pt x="296682" y="150032"/>
                      </a:lnTo>
                      <a:lnTo>
                        <a:pt x="290666" y="154845"/>
                      </a:lnTo>
                      <a:close/>
                    </a:path>
                  </a:pathLst>
                </a:custGeom>
                <a:solidFill>
                  <a:srgbClr val="089EC4"/>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25" name="图形 117"/>
                <p:cNvGrpSpPr/>
                <p:nvPr/>
              </p:nvGrpSpPr>
              <p:grpSpPr>
                <a:xfrm>
                  <a:off x="6103613" y="2496701"/>
                  <a:ext cx="291474" cy="200416"/>
                  <a:chOff x="6103613" y="2496701"/>
                  <a:chExt cx="291474" cy="200416"/>
                </a:xfrm>
              </p:grpSpPr>
              <p:sp>
                <p:nvSpPr>
                  <p:cNvPr id="126" name="任意多边形: 形状 125"/>
                  <p:cNvSpPr/>
                  <p:nvPr/>
                </p:nvSpPr>
                <p:spPr>
                  <a:xfrm>
                    <a:off x="6130891" y="2606039"/>
                    <a:ext cx="250257" cy="91077"/>
                  </a:xfrm>
                  <a:custGeom>
                    <a:avLst/>
                    <a:gdLst>
                      <a:gd name="connsiteX0" fmla="*/ 119113 w 250257"/>
                      <a:gd name="connsiteY0" fmla="*/ 73393 h 91077"/>
                      <a:gd name="connsiteX1" fmla="*/ 0 w 250257"/>
                      <a:gd name="connsiteY1" fmla="*/ 0 h 91077"/>
                      <a:gd name="connsiteX2" fmla="*/ 83018 w 250257"/>
                      <a:gd name="connsiteY2" fmla="*/ 62564 h 91077"/>
                      <a:gd name="connsiteX3" fmla="*/ 250257 w 250257"/>
                      <a:gd name="connsiteY3" fmla="*/ 74596 h 91077"/>
                      <a:gd name="connsiteX4" fmla="*/ 119113 w 250257"/>
                      <a:gd name="connsiteY4" fmla="*/ 73393 h 9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57" h="91077">
                        <a:moveTo>
                          <a:pt x="119113" y="73393"/>
                        </a:moveTo>
                        <a:cubicBezTo>
                          <a:pt x="66174" y="56548"/>
                          <a:pt x="2406" y="2406"/>
                          <a:pt x="0" y="0"/>
                        </a:cubicBezTo>
                        <a:cubicBezTo>
                          <a:pt x="19251" y="22860"/>
                          <a:pt x="48126" y="45720"/>
                          <a:pt x="83018" y="62564"/>
                        </a:cubicBezTo>
                        <a:cubicBezTo>
                          <a:pt x="151598" y="96253"/>
                          <a:pt x="221381" y="99862"/>
                          <a:pt x="250257" y="74596"/>
                        </a:cubicBezTo>
                        <a:cubicBezTo>
                          <a:pt x="218975" y="87831"/>
                          <a:pt x="181677" y="92643"/>
                          <a:pt x="119113" y="73393"/>
                        </a:cubicBezTo>
                        <a:close/>
                      </a:path>
                    </a:pathLst>
                  </a:custGeom>
                  <a:solidFill>
                    <a:srgbClr val="87E7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形状 126"/>
                  <p:cNvSpPr/>
                  <p:nvPr/>
                </p:nvSpPr>
                <p:spPr>
                  <a:xfrm>
                    <a:off x="6103613" y="2496701"/>
                    <a:ext cx="291474" cy="195552"/>
                  </a:xfrm>
                  <a:custGeom>
                    <a:avLst/>
                    <a:gdLst>
                      <a:gd name="connsiteX0" fmla="*/ 181282 w 291474"/>
                      <a:gd name="connsiteY0" fmla="*/ 28727 h 195552"/>
                      <a:gd name="connsiteX1" fmla="*/ 4418 w 291474"/>
                      <a:gd name="connsiteY1" fmla="*/ 29930 h 195552"/>
                      <a:gd name="connsiteX2" fmla="*/ 27278 w 291474"/>
                      <a:gd name="connsiteY2" fmla="*/ 109339 h 195552"/>
                      <a:gd name="connsiteX3" fmla="*/ 146391 w 291474"/>
                      <a:gd name="connsiteY3" fmla="*/ 182731 h 195552"/>
                      <a:gd name="connsiteX4" fmla="*/ 277535 w 291474"/>
                      <a:gd name="connsiteY4" fmla="*/ 183935 h 195552"/>
                      <a:gd name="connsiteX5" fmla="*/ 287160 w 291474"/>
                      <a:gd name="connsiteY5" fmla="*/ 170700 h 195552"/>
                      <a:gd name="connsiteX6" fmla="*/ 181282 w 291474"/>
                      <a:gd name="connsiteY6" fmla="*/ 28727 h 19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74" h="195552">
                        <a:moveTo>
                          <a:pt x="181282" y="28727"/>
                        </a:moveTo>
                        <a:cubicBezTo>
                          <a:pt x="103077" y="-9774"/>
                          <a:pt x="23669" y="-9774"/>
                          <a:pt x="4418" y="29930"/>
                        </a:cubicBezTo>
                        <a:cubicBezTo>
                          <a:pt x="-6410" y="51587"/>
                          <a:pt x="3215" y="80463"/>
                          <a:pt x="27278" y="109339"/>
                        </a:cubicBezTo>
                        <a:cubicBezTo>
                          <a:pt x="29685" y="111745"/>
                          <a:pt x="93452" y="165887"/>
                          <a:pt x="146391" y="182731"/>
                        </a:cubicBezTo>
                        <a:cubicBezTo>
                          <a:pt x="208955" y="201982"/>
                          <a:pt x="247456" y="197169"/>
                          <a:pt x="277535" y="183935"/>
                        </a:cubicBezTo>
                        <a:cubicBezTo>
                          <a:pt x="281145" y="180325"/>
                          <a:pt x="284754" y="175512"/>
                          <a:pt x="287160" y="170700"/>
                        </a:cubicBezTo>
                        <a:cubicBezTo>
                          <a:pt x="306411" y="130996"/>
                          <a:pt x="259488" y="67228"/>
                          <a:pt x="181282" y="28727"/>
                        </a:cubicBezTo>
                        <a:close/>
                      </a:path>
                    </a:pathLst>
                  </a:custGeom>
                  <a:solidFill>
                    <a:srgbClr val="5CDE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28" name="图形 117"/>
                <p:cNvGrpSpPr/>
                <p:nvPr/>
              </p:nvGrpSpPr>
              <p:grpSpPr>
                <a:xfrm>
                  <a:off x="6175700" y="2383903"/>
                  <a:ext cx="245739" cy="259381"/>
                  <a:chOff x="6175700" y="2383903"/>
                  <a:chExt cx="245739" cy="259381"/>
                </a:xfrm>
              </p:grpSpPr>
              <p:sp>
                <p:nvSpPr>
                  <p:cNvPr id="129" name="任意多边形: 形状 128"/>
                  <p:cNvSpPr/>
                  <p:nvPr/>
                </p:nvSpPr>
                <p:spPr>
                  <a:xfrm>
                    <a:off x="6243988" y="2421956"/>
                    <a:ext cx="177451" cy="221328"/>
                  </a:xfrm>
                  <a:custGeom>
                    <a:avLst/>
                    <a:gdLst>
                      <a:gd name="connsiteX0" fmla="*/ 154004 w 177451"/>
                      <a:gd name="connsiteY0" fmla="*/ 0 h 221328"/>
                      <a:gd name="connsiteX1" fmla="*/ 31282 w 177451"/>
                      <a:gd name="connsiteY1" fmla="*/ 210553 h 221328"/>
                      <a:gd name="connsiteX2" fmla="*/ 0 w 177451"/>
                      <a:gd name="connsiteY2" fmla="*/ 210553 h 221328"/>
                      <a:gd name="connsiteX3" fmla="*/ 83018 w 177451"/>
                      <a:gd name="connsiteY3" fmla="*/ 205740 h 221328"/>
                      <a:gd name="connsiteX4" fmla="*/ 175661 w 177451"/>
                      <a:gd name="connsiteY4" fmla="*/ 50533 h 221328"/>
                      <a:gd name="connsiteX5" fmla="*/ 154004 w 177451"/>
                      <a:gd name="connsiteY5" fmla="*/ 0 h 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51" h="221328">
                        <a:moveTo>
                          <a:pt x="154004" y="0"/>
                        </a:moveTo>
                        <a:cubicBezTo>
                          <a:pt x="107081" y="80612"/>
                          <a:pt x="36095" y="203334"/>
                          <a:pt x="31282" y="210553"/>
                        </a:cubicBezTo>
                        <a:cubicBezTo>
                          <a:pt x="25266" y="220178"/>
                          <a:pt x="2406" y="211756"/>
                          <a:pt x="0" y="210553"/>
                        </a:cubicBezTo>
                        <a:cubicBezTo>
                          <a:pt x="37298" y="226194"/>
                          <a:pt x="73393" y="224991"/>
                          <a:pt x="83018" y="205740"/>
                        </a:cubicBezTo>
                        <a:lnTo>
                          <a:pt x="175661" y="50533"/>
                        </a:lnTo>
                        <a:cubicBezTo>
                          <a:pt x="181677" y="37298"/>
                          <a:pt x="172052" y="18047"/>
                          <a:pt x="154004" y="0"/>
                        </a:cubicBezTo>
                        <a:close/>
                      </a:path>
                    </a:pathLst>
                  </a:custGeom>
                  <a:solidFill>
                    <a:srgbClr val="0792B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形状 129"/>
                  <p:cNvSpPr/>
                  <p:nvPr/>
                </p:nvSpPr>
                <p:spPr>
                  <a:xfrm>
                    <a:off x="6175700" y="2383903"/>
                    <a:ext cx="221089" cy="253163"/>
                  </a:xfrm>
                  <a:custGeom>
                    <a:avLst/>
                    <a:gdLst>
                      <a:gd name="connsiteX0" fmla="*/ 98367 w 221089"/>
                      <a:gd name="connsiteY0" fmla="*/ 248606 h 253163"/>
                      <a:gd name="connsiteX1" fmla="*/ 221089 w 221089"/>
                      <a:gd name="connsiteY1" fmla="*/ 38053 h 253163"/>
                      <a:gd name="connsiteX2" fmla="*/ 187401 w 221089"/>
                      <a:gd name="connsiteY2" fmla="*/ 15193 h 253163"/>
                      <a:gd name="connsiteX3" fmla="*/ 94758 w 221089"/>
                      <a:gd name="connsiteY3" fmla="*/ 16396 h 253163"/>
                      <a:gd name="connsiteX4" fmla="*/ 2115 w 221089"/>
                      <a:gd name="connsiteY4" fmla="*/ 171604 h 253163"/>
                      <a:gd name="connsiteX5" fmla="*/ 57460 w 221089"/>
                      <a:gd name="connsiteY5" fmla="*/ 244996 h 253163"/>
                      <a:gd name="connsiteX6" fmla="*/ 67085 w 221089"/>
                      <a:gd name="connsiteY6" fmla="*/ 248606 h 253163"/>
                      <a:gd name="connsiteX7" fmla="*/ 98367 w 221089"/>
                      <a:gd name="connsiteY7" fmla="*/ 248606 h 25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089" h="253163">
                        <a:moveTo>
                          <a:pt x="98367" y="248606"/>
                        </a:moveTo>
                        <a:cubicBezTo>
                          <a:pt x="103180" y="241387"/>
                          <a:pt x="174166" y="118665"/>
                          <a:pt x="221089" y="38053"/>
                        </a:cubicBezTo>
                        <a:cubicBezTo>
                          <a:pt x="211464" y="29631"/>
                          <a:pt x="200636" y="21209"/>
                          <a:pt x="187401" y="15193"/>
                        </a:cubicBezTo>
                        <a:cubicBezTo>
                          <a:pt x="146494" y="-5261"/>
                          <a:pt x="105586" y="-5261"/>
                          <a:pt x="94758" y="16396"/>
                        </a:cubicBezTo>
                        <a:lnTo>
                          <a:pt x="2115" y="171604"/>
                        </a:lnTo>
                        <a:cubicBezTo>
                          <a:pt x="-7511" y="192057"/>
                          <a:pt x="16552" y="225746"/>
                          <a:pt x="57460" y="244996"/>
                        </a:cubicBezTo>
                        <a:cubicBezTo>
                          <a:pt x="61069" y="246199"/>
                          <a:pt x="63475" y="247403"/>
                          <a:pt x="67085" y="248606"/>
                        </a:cubicBezTo>
                        <a:cubicBezTo>
                          <a:pt x="70695" y="249809"/>
                          <a:pt x="92351" y="258231"/>
                          <a:pt x="98367" y="248606"/>
                        </a:cubicBezTo>
                        <a:close/>
                      </a:path>
                    </a:pathLst>
                  </a:custGeom>
                  <a:solidFill>
                    <a:srgbClr val="078BAD"/>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31" name="任意多边形: 形状 130"/>
                <p:cNvSpPr/>
                <p:nvPr/>
              </p:nvSpPr>
              <p:spPr>
                <a:xfrm>
                  <a:off x="6223270" y="2353572"/>
                  <a:ext cx="249317" cy="166751"/>
                </a:xfrm>
                <a:custGeom>
                  <a:avLst/>
                  <a:gdLst>
                    <a:gd name="connsiteX0" fmla="*/ 243302 w 249317"/>
                    <a:gd name="connsiteY0" fmla="*/ 127339 h 166751"/>
                    <a:gd name="connsiteX1" fmla="*/ 151862 w 249317"/>
                    <a:gd name="connsiteY1" fmla="*/ 23868 h 166751"/>
                    <a:gd name="connsiteX2" fmla="*/ 13499 w 249317"/>
                    <a:gd name="connsiteY2" fmla="*/ 13039 h 166751"/>
                    <a:gd name="connsiteX3" fmla="*/ 13499 w 249317"/>
                    <a:gd name="connsiteY3" fmla="*/ 5820 h 166751"/>
                    <a:gd name="connsiteX4" fmla="*/ 3873 w 249317"/>
                    <a:gd name="connsiteY4" fmla="*/ 25071 h 166751"/>
                    <a:gd name="connsiteX5" fmla="*/ 91704 w 249317"/>
                    <a:gd name="connsiteY5" fmla="*/ 142980 h 166751"/>
                    <a:gd name="connsiteX6" fmla="*/ 239693 w 249317"/>
                    <a:gd name="connsiteY6" fmla="*/ 141777 h 166751"/>
                    <a:gd name="connsiteX7" fmla="*/ 249318 w 249317"/>
                    <a:gd name="connsiteY7" fmla="*/ 122527 h 166751"/>
                    <a:gd name="connsiteX8" fmla="*/ 243302 w 249317"/>
                    <a:gd name="connsiteY8" fmla="*/ 127339 h 16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7" h="166751">
                      <a:moveTo>
                        <a:pt x="243302" y="127339"/>
                      </a:moveTo>
                      <a:cubicBezTo>
                        <a:pt x="244505" y="94854"/>
                        <a:pt x="207207" y="51540"/>
                        <a:pt x="151862" y="23868"/>
                      </a:cubicBezTo>
                      <a:cubicBezTo>
                        <a:pt x="95313" y="-3805"/>
                        <a:pt x="38765" y="-7414"/>
                        <a:pt x="13499" y="13039"/>
                      </a:cubicBezTo>
                      <a:lnTo>
                        <a:pt x="13499" y="5820"/>
                      </a:lnTo>
                      <a:lnTo>
                        <a:pt x="3873" y="25071"/>
                      </a:lnTo>
                      <a:cubicBezTo>
                        <a:pt x="-12971" y="57556"/>
                        <a:pt x="26733" y="110495"/>
                        <a:pt x="91704" y="142980"/>
                      </a:cubicBezTo>
                      <a:cubicBezTo>
                        <a:pt x="156675" y="175466"/>
                        <a:pt x="222848" y="174262"/>
                        <a:pt x="239693" y="141777"/>
                      </a:cubicBezTo>
                      <a:lnTo>
                        <a:pt x="249318" y="122527"/>
                      </a:lnTo>
                      <a:lnTo>
                        <a:pt x="243302" y="127339"/>
                      </a:lnTo>
                      <a:close/>
                    </a:path>
                  </a:pathLst>
                </a:custGeom>
                <a:solidFill>
                  <a:srgbClr val="089EC4"/>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32" name="图形 117"/>
                <p:cNvGrpSpPr/>
                <p:nvPr/>
              </p:nvGrpSpPr>
              <p:grpSpPr>
                <a:xfrm>
                  <a:off x="6231956" y="2334418"/>
                  <a:ext cx="243301" cy="167857"/>
                  <a:chOff x="6231956" y="2334418"/>
                  <a:chExt cx="243301" cy="167857"/>
                </a:xfrm>
              </p:grpSpPr>
              <p:sp>
                <p:nvSpPr>
                  <p:cNvPr id="133" name="任意多边形: 形状 132"/>
                  <p:cNvSpPr/>
                  <p:nvPr/>
                </p:nvSpPr>
                <p:spPr>
                  <a:xfrm>
                    <a:off x="6231956" y="2334418"/>
                    <a:ext cx="243301" cy="162963"/>
                  </a:xfrm>
                  <a:custGeom>
                    <a:avLst/>
                    <a:gdLst>
                      <a:gd name="connsiteX0" fmla="*/ 151598 w 243301"/>
                      <a:gd name="connsiteY0" fmla="*/ 23771 h 162963"/>
                      <a:gd name="connsiteX1" fmla="*/ 3610 w 243301"/>
                      <a:gd name="connsiteY1" fmla="*/ 24974 h 162963"/>
                      <a:gd name="connsiteX2" fmla="*/ 0 w 243301"/>
                      <a:gd name="connsiteY2" fmla="*/ 45428 h 162963"/>
                      <a:gd name="connsiteX3" fmla="*/ 129941 w 243301"/>
                      <a:gd name="connsiteY3" fmla="*/ 152509 h 162963"/>
                      <a:gd name="connsiteX4" fmla="*/ 239428 w 243301"/>
                      <a:gd name="connsiteY4" fmla="*/ 141680 h 162963"/>
                      <a:gd name="connsiteX5" fmla="*/ 151598 w 243301"/>
                      <a:gd name="connsiteY5" fmla="*/ 23771 h 16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01" h="162963">
                        <a:moveTo>
                          <a:pt x="151598" y="23771"/>
                        </a:moveTo>
                        <a:cubicBezTo>
                          <a:pt x="86627" y="-8715"/>
                          <a:pt x="20454" y="-7511"/>
                          <a:pt x="3610" y="24974"/>
                        </a:cubicBezTo>
                        <a:cubicBezTo>
                          <a:pt x="0" y="30990"/>
                          <a:pt x="0" y="38209"/>
                          <a:pt x="0" y="45428"/>
                        </a:cubicBezTo>
                        <a:cubicBezTo>
                          <a:pt x="0" y="45428"/>
                          <a:pt x="13235" y="112804"/>
                          <a:pt x="129941" y="152509"/>
                        </a:cubicBezTo>
                        <a:cubicBezTo>
                          <a:pt x="152801" y="159728"/>
                          <a:pt x="205740" y="176572"/>
                          <a:pt x="239428" y="141680"/>
                        </a:cubicBezTo>
                        <a:cubicBezTo>
                          <a:pt x="256273" y="109195"/>
                          <a:pt x="216569" y="56256"/>
                          <a:pt x="151598" y="23771"/>
                        </a:cubicBezTo>
                        <a:close/>
                      </a:path>
                    </a:pathLst>
                  </a:custGeom>
                  <a:solidFill>
                    <a:srgbClr val="5CDE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形状 133"/>
                  <p:cNvSpPr/>
                  <p:nvPr/>
                </p:nvSpPr>
                <p:spPr>
                  <a:xfrm>
                    <a:off x="6233160" y="2379846"/>
                    <a:ext cx="239428" cy="122429"/>
                  </a:xfrm>
                  <a:custGeom>
                    <a:avLst/>
                    <a:gdLst>
                      <a:gd name="connsiteX0" fmla="*/ 129941 w 239428"/>
                      <a:gd name="connsiteY0" fmla="*/ 107081 h 122429"/>
                      <a:gd name="connsiteX1" fmla="*/ 0 w 239428"/>
                      <a:gd name="connsiteY1" fmla="*/ 0 h 122429"/>
                      <a:gd name="connsiteX2" fmla="*/ 91440 w 239428"/>
                      <a:gd name="connsiteY2" fmla="*/ 98659 h 122429"/>
                      <a:gd name="connsiteX3" fmla="*/ 239429 w 239428"/>
                      <a:gd name="connsiteY3" fmla="*/ 97456 h 122429"/>
                      <a:gd name="connsiteX4" fmla="*/ 129941 w 239428"/>
                      <a:gd name="connsiteY4" fmla="*/ 107081 h 122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8" h="122429">
                        <a:moveTo>
                          <a:pt x="129941" y="107081"/>
                        </a:moveTo>
                        <a:cubicBezTo>
                          <a:pt x="12032" y="67377"/>
                          <a:pt x="0" y="0"/>
                          <a:pt x="0" y="0"/>
                        </a:cubicBezTo>
                        <a:cubicBezTo>
                          <a:pt x="2406" y="31282"/>
                          <a:pt x="38501" y="72190"/>
                          <a:pt x="91440" y="98659"/>
                        </a:cubicBezTo>
                        <a:cubicBezTo>
                          <a:pt x="156411" y="131144"/>
                          <a:pt x="222584" y="129941"/>
                          <a:pt x="239429" y="97456"/>
                        </a:cubicBezTo>
                        <a:cubicBezTo>
                          <a:pt x="205740" y="131144"/>
                          <a:pt x="152801" y="114300"/>
                          <a:pt x="129941" y="107081"/>
                        </a:cubicBezTo>
                        <a:close/>
                      </a:path>
                    </a:pathLst>
                  </a:custGeom>
                  <a:solidFill>
                    <a:srgbClr val="A6ED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35" name="图形 117"/>
              <p:cNvGrpSpPr/>
              <p:nvPr/>
            </p:nvGrpSpPr>
            <p:grpSpPr>
              <a:xfrm>
                <a:off x="3828218" y="4168942"/>
                <a:ext cx="4323979" cy="359744"/>
                <a:chOff x="3828218" y="4168942"/>
                <a:chExt cx="4323979" cy="359744"/>
              </a:xfrm>
            </p:grpSpPr>
            <p:sp>
              <p:nvSpPr>
                <p:cNvPr id="136" name="任意多边形: 形状 135"/>
                <p:cNvSpPr/>
                <p:nvPr/>
              </p:nvSpPr>
              <p:spPr>
                <a:xfrm>
                  <a:off x="3840161" y="4182177"/>
                  <a:ext cx="4275942" cy="334477"/>
                </a:xfrm>
                <a:custGeom>
                  <a:avLst/>
                  <a:gdLst>
                    <a:gd name="connsiteX0" fmla="*/ 31198 w 4275942"/>
                    <a:gd name="connsiteY0" fmla="*/ 334478 h 334477"/>
                    <a:gd name="connsiteX1" fmla="*/ 1120 w 4275942"/>
                    <a:gd name="connsiteY1" fmla="*/ 257476 h 334477"/>
                    <a:gd name="connsiteX2" fmla="*/ 62481 w 4275942"/>
                    <a:gd name="connsiteY2" fmla="*/ 182880 h 334477"/>
                    <a:gd name="connsiteX3" fmla="*/ 4237441 w 4275942"/>
                    <a:gd name="connsiteY3" fmla="*/ 0 h 334477"/>
                    <a:gd name="connsiteX4" fmla="*/ 4275942 w 4275942"/>
                    <a:gd name="connsiteY4" fmla="*/ 246647 h 334477"/>
                    <a:gd name="connsiteX5" fmla="*/ 31198 w 4275942"/>
                    <a:gd name="connsiteY5" fmla="*/ 334478 h 3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42" h="334477">
                      <a:moveTo>
                        <a:pt x="31198" y="334478"/>
                      </a:moveTo>
                      <a:cubicBezTo>
                        <a:pt x="7135" y="308008"/>
                        <a:pt x="-3693" y="281539"/>
                        <a:pt x="1120" y="257476"/>
                      </a:cubicBezTo>
                      <a:cubicBezTo>
                        <a:pt x="8338" y="216568"/>
                        <a:pt x="51652" y="188896"/>
                        <a:pt x="62481" y="182880"/>
                      </a:cubicBezTo>
                      <a:lnTo>
                        <a:pt x="4237441" y="0"/>
                      </a:lnTo>
                      <a:cubicBezTo>
                        <a:pt x="4220597" y="45720"/>
                        <a:pt x="4186908" y="168442"/>
                        <a:pt x="4275942" y="246647"/>
                      </a:cubicBezTo>
                      <a:lnTo>
                        <a:pt x="31198" y="334478"/>
                      </a:lnTo>
                      <a:close/>
                    </a:path>
                  </a:pathLst>
                </a:custGeom>
                <a:solidFill>
                  <a:srgbClr val="FFFF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形状 136"/>
                <p:cNvSpPr/>
                <p:nvPr/>
              </p:nvSpPr>
              <p:spPr>
                <a:xfrm>
                  <a:off x="3828218" y="4168942"/>
                  <a:ext cx="4323979" cy="359744"/>
                </a:xfrm>
                <a:custGeom>
                  <a:avLst/>
                  <a:gdLst>
                    <a:gd name="connsiteX0" fmla="*/ 4231337 w 4323979"/>
                    <a:gd name="connsiteY0" fmla="*/ 26469 h 359744"/>
                    <a:gd name="connsiteX1" fmla="*/ 4260213 w 4323979"/>
                    <a:gd name="connsiteY1" fmla="*/ 249054 h 359744"/>
                    <a:gd name="connsiteX2" fmla="*/ 49157 w 4323979"/>
                    <a:gd name="connsiteY2" fmla="*/ 335681 h 359744"/>
                    <a:gd name="connsiteX3" fmla="*/ 25094 w 4323979"/>
                    <a:gd name="connsiteY3" fmla="*/ 273117 h 359744"/>
                    <a:gd name="connsiteX4" fmla="*/ 78033 w 4323979"/>
                    <a:gd name="connsiteY4" fmla="*/ 208146 h 359744"/>
                    <a:gd name="connsiteX5" fmla="*/ 4231337 w 4323979"/>
                    <a:gd name="connsiteY5" fmla="*/ 26469 h 359744"/>
                    <a:gd name="connsiteX6" fmla="*/ 4267432 w 4323979"/>
                    <a:gd name="connsiteY6" fmla="*/ 0 h 359744"/>
                    <a:gd name="connsiteX7" fmla="*/ 70814 w 4323979"/>
                    <a:gd name="connsiteY7" fmla="*/ 184083 h 359744"/>
                    <a:gd name="connsiteX8" fmla="*/ 38329 w 4323979"/>
                    <a:gd name="connsiteY8" fmla="*/ 359744 h 359744"/>
                    <a:gd name="connsiteX9" fmla="*/ 4323980 w 4323979"/>
                    <a:gd name="connsiteY9" fmla="*/ 271914 h 359744"/>
                    <a:gd name="connsiteX10" fmla="*/ 4267432 w 4323979"/>
                    <a:gd name="connsiteY10" fmla="*/ 0 h 359744"/>
                    <a:gd name="connsiteX11" fmla="*/ 4267432 w 4323979"/>
                    <a:gd name="connsiteY11" fmla="*/ 0 h 35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3979" h="359744">
                      <a:moveTo>
                        <a:pt x="4231337" y="26469"/>
                      </a:moveTo>
                      <a:cubicBezTo>
                        <a:pt x="4210883" y="89034"/>
                        <a:pt x="4202461" y="181677"/>
                        <a:pt x="4260213" y="249054"/>
                      </a:cubicBezTo>
                      <a:lnTo>
                        <a:pt x="49157" y="335681"/>
                      </a:lnTo>
                      <a:cubicBezTo>
                        <a:pt x="29907" y="314024"/>
                        <a:pt x="21485" y="292368"/>
                        <a:pt x="25094" y="273117"/>
                      </a:cubicBezTo>
                      <a:cubicBezTo>
                        <a:pt x="29907" y="239428"/>
                        <a:pt x="66002" y="215365"/>
                        <a:pt x="78033" y="208146"/>
                      </a:cubicBezTo>
                      <a:lnTo>
                        <a:pt x="4231337" y="26469"/>
                      </a:lnTo>
                      <a:moveTo>
                        <a:pt x="4267432" y="0"/>
                      </a:moveTo>
                      <a:lnTo>
                        <a:pt x="70814" y="184083"/>
                      </a:lnTo>
                      <a:cubicBezTo>
                        <a:pt x="70814" y="184083"/>
                        <a:pt x="-63940" y="253866"/>
                        <a:pt x="38329" y="359744"/>
                      </a:cubicBezTo>
                      <a:lnTo>
                        <a:pt x="4323980" y="271914"/>
                      </a:lnTo>
                      <a:cubicBezTo>
                        <a:pt x="4177195" y="184083"/>
                        <a:pt x="4267432" y="0"/>
                        <a:pt x="4267432" y="0"/>
                      </a:cubicBezTo>
                      <a:lnTo>
                        <a:pt x="4267432"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5" name="文本框 4"/>
            <p:cNvSpPr txBox="1"/>
            <p:nvPr/>
          </p:nvSpPr>
          <p:spPr>
            <a:xfrm>
              <a:off x="6678" y="4371"/>
              <a:ext cx="6108" cy="237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40000"/>
                </a:lnSpc>
                <a:spcBef>
                  <a:spcPts val="0"/>
                </a:spcBef>
                <a:spcAft>
                  <a:spcPts val="0"/>
                </a:spcAft>
                <a:buFont typeface="Wingdings" panose="05000000000000000000" charset="0"/>
                <a:buChar char="Ø"/>
              </a:pPr>
              <a:r>
                <a:rPr lang="zh-CN" altLang="en-US" sz="1400" b="1" spc="200">
                  <a:solidFill>
                    <a:srgbClr val="339933"/>
                  </a:solidFill>
                  <a:uFillTx/>
                  <a:latin typeface="微软雅黑" panose="020B0503020204020204" pitchFamily="34" charset="-122"/>
                  <a:ea typeface="微软雅黑" panose="020B0503020204020204" pitchFamily="34" charset="-122"/>
                </a:rPr>
                <a:t>重复的词语视为其出现多次</a:t>
              </a:r>
              <a:endParaRPr lang="zh-CN" altLang="en-US" sz="1400" b="1" spc="200">
                <a:solidFill>
                  <a:srgbClr val="339933"/>
                </a:solidFill>
                <a:uFillTx/>
                <a:latin typeface="微软雅黑" panose="020B0503020204020204" pitchFamily="34" charset="-122"/>
                <a:ea typeface="微软雅黑" panose="020B0503020204020204" pitchFamily="34" charset="-122"/>
              </a:endParaRPr>
            </a:p>
            <a:p>
              <a:pPr marL="285750" indent="-285750" algn="l">
                <a:lnSpc>
                  <a:spcPct val="140000"/>
                </a:lnSpc>
                <a:spcBef>
                  <a:spcPts val="0"/>
                </a:spcBef>
                <a:spcAft>
                  <a:spcPts val="0"/>
                </a:spcAft>
                <a:buFont typeface="Wingdings" panose="05000000000000000000" charset="0"/>
                <a:buChar char="Ø"/>
              </a:pPr>
              <a:r>
                <a:rPr lang="zh-CN" altLang="en-US" sz="1400" b="1" spc="200">
                  <a:solidFill>
                    <a:srgbClr val="339933"/>
                  </a:solidFill>
                  <a:uFillTx/>
                  <a:latin typeface="微软雅黑" panose="020B0503020204020204" pitchFamily="34" charset="-122"/>
                  <a:ea typeface="微软雅黑" panose="020B0503020204020204" pitchFamily="34" charset="-122"/>
                </a:rPr>
                <a:t>统计与判断时，都关注重复次数</a:t>
              </a:r>
              <a:endParaRPr lang="zh-CN" altLang="en-US" sz="1400" b="1" spc="200">
                <a:solidFill>
                  <a:srgbClr val="339933"/>
                </a:solidFill>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7" name="表格占位符 31746"/>
          <p:cNvGraphicFramePr>
            <a:graphicFrameLocks noGrp="1"/>
          </p:cNvGraphicFramePr>
          <p:nvPr>
            <p:ph type="tbl" idx="4294967295"/>
          </p:nvPr>
        </p:nvGraphicFramePr>
        <p:xfrm>
          <a:off x="0" y="2354263"/>
          <a:ext cx="7591963" cy="2044580"/>
        </p:xfrm>
        <a:graphic>
          <a:graphicData uri="http://schemas.openxmlformats.org/drawingml/2006/table">
            <a:tbl>
              <a:tblPr/>
              <a:tblGrid>
                <a:gridCol w="1140512"/>
                <a:gridCol w="4204780"/>
                <a:gridCol w="2246671"/>
              </a:tblGrid>
              <a:tr h="38116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id</a:t>
                      </a:r>
                      <a:endPar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doc</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类别</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In c=China?</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83119">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1</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Beijing Chinese</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55575">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2</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a:t>
                      </a:r>
                      <a:r>
                        <a:rPr lang="en-US" altLang="zh-CN" sz="2000" b="0" u="none"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a:t>
                      </a: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Shanghai</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259519">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3</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Macao</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459564">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4</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Tokyo Japan Chinese</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sp>
        <p:nvSpPr>
          <p:cNvPr id="49181" name="文本框 31800"/>
          <p:cNvSpPr txBox="1">
            <a:spLocks noChangeArrowheads="1"/>
          </p:cNvSpPr>
          <p:nvPr/>
        </p:nvSpPr>
        <p:spPr bwMode="auto">
          <a:xfrm>
            <a:off x="347356" y="1021722"/>
            <a:ext cx="79559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给定一个新样本</a:t>
            </a:r>
            <a:r>
              <a:rPr lang="en-US" altLang="zh-CN" sz="32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Chinese </a:t>
            </a:r>
            <a:r>
              <a:rPr lang="en-US" altLang="zh-CN" sz="3200" b="1" dirty="0" err="1">
                <a:solidFill>
                  <a:srgbClr val="000000"/>
                </a:solidFill>
                <a:ea typeface="黑体" panose="02010609060101010101" pitchFamily="49" charset="-122"/>
                <a:cs typeface="Times New Roman" panose="02020603050405020304" pitchFamily="18" charset="0"/>
                <a:sym typeface="黑体" panose="02010609060101010101" pitchFamily="49" charset="-122"/>
              </a:rPr>
              <a:t>Chinese</a:t>
            </a:r>
            <a:r>
              <a:rPr lang="en-US" altLang="zh-CN" sz="32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a:t>
            </a:r>
            <a:r>
              <a:rPr lang="en-US" altLang="zh-CN" sz="3200" b="1" dirty="0" err="1">
                <a:solidFill>
                  <a:srgbClr val="000000"/>
                </a:solidFill>
                <a:ea typeface="黑体" panose="02010609060101010101" pitchFamily="49" charset="-122"/>
                <a:cs typeface="Times New Roman" panose="02020603050405020304" pitchFamily="18" charset="0"/>
                <a:sym typeface="黑体" panose="02010609060101010101" pitchFamily="49" charset="-122"/>
              </a:rPr>
              <a:t>Chinese</a:t>
            </a:r>
            <a:r>
              <a:rPr lang="en-US" altLang="zh-CN" sz="32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Tokyo Japan</a:t>
            </a:r>
            <a:r>
              <a:rPr lang="zh-CN" altLang="en-US" sz="32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，对其进行分类。</a:t>
            </a:r>
            <a:endParaRPr lang="zh-CN" altLang="en-US" sz="3200"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文本占位符 32769"/>
          <p:cNvSpPr>
            <a:spLocks noGrp="1" noChangeArrowheads="1"/>
          </p:cNvSpPr>
          <p:nvPr>
            <p:ph type="body" sz="half" idx="4294967295"/>
          </p:nvPr>
        </p:nvSpPr>
        <p:spPr>
          <a:xfrm>
            <a:off x="457200" y="1347788"/>
            <a:ext cx="8686800" cy="4114800"/>
          </a:xfrm>
        </p:spPr>
        <p:txBody>
          <a:bodyPr/>
          <a:lstStyle/>
          <a:p>
            <a:pPr marL="0" indent="0" eaLnBrk="1" hangingPunct="1"/>
            <a:r>
              <a:rPr lang="zh-CN" altLang="en-US" dirty="0" smtClean="0"/>
              <a:t>该文本用属性向量表示为</a:t>
            </a:r>
            <a:endParaRPr lang="zh-CN" altLang="en-US" dirty="0" smtClean="0"/>
          </a:p>
          <a:p>
            <a:pPr marL="0" indent="0" eaLnBrk="1" hangingPunct="1"/>
            <a:r>
              <a:rPr lang="en-US" altLang="zh-CN" sz="2400" dirty="0" smtClean="0"/>
              <a:t>d=(Chinese, Chinese, Chinese, Tokyo, Japan)</a:t>
            </a:r>
            <a:endParaRPr lang="en-US" altLang="zh-CN" sz="2400" dirty="0" smtClean="0"/>
          </a:p>
          <a:p>
            <a:pPr marL="0" indent="0" eaLnBrk="1" hangingPunct="1"/>
            <a:r>
              <a:rPr lang="zh-CN" altLang="en-US" sz="2400" dirty="0" smtClean="0"/>
              <a:t>类别集合为</a:t>
            </a:r>
            <a:r>
              <a:rPr lang="en-US" altLang="zh-CN" sz="2400" dirty="0" smtClean="0"/>
              <a:t>Y={yes, no}</a:t>
            </a:r>
            <a:r>
              <a:rPr lang="zh-CN" altLang="en-US" sz="2400" dirty="0" smtClean="0"/>
              <a:t>。</a:t>
            </a:r>
            <a:endParaRPr lang="zh-CN" altLang="en-US" sz="2400" dirty="0" smtClean="0"/>
          </a:p>
        </p:txBody>
      </p:sp>
      <p:sp>
        <p:nvSpPr>
          <p:cNvPr id="50179" name="标题 32770"/>
          <p:cNvSpPr>
            <a:spLocks noGrp="1" noChangeArrowheads="1"/>
          </p:cNvSpPr>
          <p:nvPr>
            <p:ph type="title" idx="4294967295"/>
          </p:nvPr>
        </p:nvSpPr>
        <p:spPr>
          <a:xfrm>
            <a:off x="0" y="303213"/>
            <a:ext cx="7772400" cy="1143000"/>
          </a:xfrm>
        </p:spPr>
        <p:txBody>
          <a:bodyPr/>
          <a:lstStyle/>
          <a:p>
            <a:pPr eaLnBrk="1" hangingPunct="1"/>
            <a:r>
              <a:rPr lang="zh-CN" altLang="en-US" smtClean="0"/>
              <a:t>多项式模型举例</a:t>
            </a:r>
            <a:endParaRPr lang="zh-CN" altLang="en-US" smtClean="0"/>
          </a:p>
        </p:txBody>
      </p:sp>
      <p:graphicFrame>
        <p:nvGraphicFramePr>
          <p:cNvPr id="32772" name="内容占位符 32771"/>
          <p:cNvGraphicFramePr>
            <a:graphicFrameLocks noGrp="1"/>
          </p:cNvGraphicFramePr>
          <p:nvPr>
            <p:ph sz="half" idx="4294967295"/>
          </p:nvPr>
        </p:nvGraphicFramePr>
        <p:xfrm>
          <a:off x="4735513" y="2986088"/>
          <a:ext cx="4408320" cy="3108008"/>
        </p:xfrm>
        <a:graphic>
          <a:graphicData uri="http://schemas.openxmlformats.org/drawingml/2006/table">
            <a:tbl>
              <a:tblPr/>
              <a:tblGrid>
                <a:gridCol w="445920"/>
                <a:gridCol w="2566736"/>
                <a:gridCol w="1395664"/>
              </a:tblGrid>
              <a:tr h="751556">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id</a:t>
                      </a:r>
                      <a:endPar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doc</a:t>
                      </a:r>
                      <a:endPar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类别</a:t>
                      </a:r>
                      <a:r>
                        <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In c=China?</a:t>
                      </a:r>
                      <a:endPar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2015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1</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Beijing Chinese</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05853">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2</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Chinese Shanghai</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423555">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3</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Macao</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50688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4</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Tokyo Japan Chinese</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graphicFrame>
        <p:nvGraphicFramePr>
          <p:cNvPr id="50206" name="对象 32825"/>
          <p:cNvGraphicFramePr>
            <a:graphicFrameLocks noChangeAspect="1"/>
          </p:cNvGraphicFramePr>
          <p:nvPr/>
        </p:nvGraphicFramePr>
        <p:xfrm>
          <a:off x="482956" y="4741694"/>
          <a:ext cx="1663700" cy="782638"/>
        </p:xfrm>
        <a:graphic>
          <a:graphicData uri="http://schemas.openxmlformats.org/presentationml/2006/ole">
            <mc:AlternateContent xmlns:mc="http://schemas.openxmlformats.org/markup-compatibility/2006">
              <mc:Choice xmlns:v="urn:schemas-microsoft-com:vml" Requires="v">
                <p:oleObj spid="_x0000_s308290" name="" r:id="rId1" imgW="864870" imgH="407035" progId="Equation.3">
                  <p:embed/>
                </p:oleObj>
              </mc:Choice>
              <mc:Fallback>
                <p:oleObj name="" r:id="rId1" imgW="864870" imgH="407035" progId="Equation.3">
                  <p:embed/>
                  <p:pic>
                    <p:nvPicPr>
                      <p:cNvPr id="0" name="图片 3082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56" y="4741694"/>
                        <a:ext cx="16637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207" name="对象 32826"/>
          <p:cNvGraphicFramePr>
            <a:graphicFrameLocks noChangeAspect="1"/>
          </p:cNvGraphicFramePr>
          <p:nvPr/>
        </p:nvGraphicFramePr>
        <p:xfrm>
          <a:off x="2549088" y="4748044"/>
          <a:ext cx="1504950" cy="776288"/>
        </p:xfrm>
        <a:graphic>
          <a:graphicData uri="http://schemas.openxmlformats.org/presentationml/2006/ole">
            <mc:AlternateContent xmlns:mc="http://schemas.openxmlformats.org/markup-compatibility/2006">
              <mc:Choice xmlns:v="urn:schemas-microsoft-com:vml" Requires="v">
                <p:oleObj spid="_x0000_s308291" name="" r:id="rId3" imgW="788670" imgH="407035" progId="Equation.3">
                  <p:embed/>
                </p:oleObj>
              </mc:Choice>
              <mc:Fallback>
                <p:oleObj name="" r:id="rId3" imgW="788670" imgH="407035" progId="Equation.3">
                  <p:embed/>
                  <p:pic>
                    <p:nvPicPr>
                      <p:cNvPr id="0" name="图片 308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088" y="4748044"/>
                        <a:ext cx="150495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矩形 1"/>
          <p:cNvSpPr/>
          <p:nvPr/>
        </p:nvSpPr>
        <p:spPr>
          <a:xfrm>
            <a:off x="344153" y="2986330"/>
            <a:ext cx="3894224" cy="1569660"/>
          </a:xfrm>
          <a:prstGeom prst="rect">
            <a:avLst/>
          </a:prstGeom>
        </p:spPr>
        <p:txBody>
          <a:bodyPr wrap="square">
            <a:spAutoFit/>
          </a:bodyPr>
          <a:lstStyle/>
          <a:p>
            <a:pPr>
              <a:spcBef>
                <a:spcPts val="1000"/>
              </a:spcBef>
              <a:buFont typeface="Arial" panose="020B0604020202020204" pitchFamily="34" charset="0"/>
              <a:buChar char="•"/>
            </a:pPr>
            <a:r>
              <a:rPr lang="zh-CN" altLang="en-US" sz="2400" dirty="0"/>
              <a:t>先验概率计算如下： </a:t>
            </a:r>
            <a:br>
              <a:rPr lang="zh-CN" altLang="en-US" sz="2400" dirty="0"/>
            </a:br>
            <a:r>
              <a:rPr lang="zh-CN" altLang="en-US" sz="2400" dirty="0"/>
              <a:t>类</a:t>
            </a:r>
            <a:r>
              <a:rPr lang="en-US" altLang="zh-CN" sz="2400" dirty="0"/>
              <a:t>yes</a:t>
            </a:r>
            <a:r>
              <a:rPr lang="zh-CN" altLang="en-US" sz="2400" dirty="0"/>
              <a:t>下总共有</a:t>
            </a:r>
            <a:r>
              <a:rPr lang="en-US" altLang="zh-CN" sz="2400" dirty="0"/>
              <a:t>8</a:t>
            </a:r>
            <a:r>
              <a:rPr lang="zh-CN" altLang="en-US" sz="2400" dirty="0"/>
              <a:t>个单词</a:t>
            </a:r>
            <a:r>
              <a:rPr lang="en-US" altLang="zh-CN" sz="2400" dirty="0"/>
              <a:t>,</a:t>
            </a:r>
            <a:r>
              <a:rPr lang="zh-CN" altLang="en-US" sz="2400" dirty="0"/>
              <a:t>类</a:t>
            </a:r>
            <a:r>
              <a:rPr lang="en-US" altLang="zh-CN" sz="2400" dirty="0"/>
              <a:t>no</a:t>
            </a:r>
            <a:r>
              <a:rPr lang="zh-CN" altLang="en-US" sz="2400" dirty="0"/>
              <a:t>下总共有</a:t>
            </a:r>
            <a:r>
              <a:rPr lang="en-US" altLang="zh-CN" sz="2400" dirty="0"/>
              <a:t>3</a:t>
            </a:r>
            <a:r>
              <a:rPr lang="zh-CN" altLang="en-US" sz="2400" dirty="0"/>
              <a:t>个单词</a:t>
            </a:r>
            <a:r>
              <a:rPr lang="en-US" altLang="zh-CN" sz="2400" dirty="0"/>
              <a:t>,</a:t>
            </a:r>
            <a:r>
              <a:rPr lang="zh-CN" altLang="en-US" sz="2400" dirty="0"/>
              <a:t>训练样本单词总数为</a:t>
            </a:r>
            <a:r>
              <a:rPr lang="en-US" altLang="zh-CN" sz="2400" dirty="0"/>
              <a:t>11,</a:t>
            </a:r>
            <a:r>
              <a:rPr lang="zh-CN" altLang="en-US" sz="2400" dirty="0"/>
              <a:t>因此</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33793"/>
          <p:cNvSpPr>
            <a:spLocks noGrp="1" noChangeArrowheads="1"/>
          </p:cNvSpPr>
          <p:nvPr>
            <p:ph type="title" idx="4294967295"/>
          </p:nvPr>
        </p:nvSpPr>
        <p:spPr>
          <a:xfrm>
            <a:off x="5994400" y="1446213"/>
            <a:ext cx="3149600" cy="617537"/>
          </a:xfrm>
        </p:spPr>
        <p:txBody>
          <a:bodyPr>
            <a:normAutofit/>
          </a:bodyPr>
          <a:lstStyle/>
          <a:p>
            <a:pPr eaLnBrk="1" hangingPunct="1"/>
            <a:r>
              <a:rPr lang="zh-CN" altLang="en-US" sz="2400" dirty="0" smtClean="0"/>
              <a:t>字典里包括六个单词</a:t>
            </a:r>
            <a:endParaRPr lang="zh-CN" altLang="en-US" sz="2400" dirty="0" smtClean="0"/>
          </a:p>
        </p:txBody>
      </p:sp>
      <p:graphicFrame>
        <p:nvGraphicFramePr>
          <p:cNvPr id="33795" name="表格占位符 33794"/>
          <p:cNvGraphicFramePr>
            <a:graphicFrameLocks noGrp="1"/>
          </p:cNvGraphicFramePr>
          <p:nvPr>
            <p:ph type="tbl" idx="4294967295"/>
          </p:nvPr>
        </p:nvGraphicFramePr>
        <p:xfrm>
          <a:off x="5386388" y="2363788"/>
          <a:ext cx="3757613" cy="3568240"/>
        </p:xfrm>
        <a:graphic>
          <a:graphicData uri="http://schemas.openxmlformats.org/drawingml/2006/table">
            <a:tbl>
              <a:tblPr/>
              <a:tblGrid>
                <a:gridCol w="563563"/>
                <a:gridCol w="2087143"/>
                <a:gridCol w="1106907"/>
              </a:tblGrid>
              <a:tr h="781050">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id</a:t>
                      </a:r>
                      <a:endPar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doc</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类别</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In c=China?</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73906">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1</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a:t>
                      </a: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a:t>
                      </a: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Beijing</a:t>
                      </a: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Chinese</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3793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2</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Chinese </a:t>
                      </a: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Shanghai</a:t>
                      </a:r>
                      <a:endPar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51334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3</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a:t>
                      </a: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Macao</a:t>
                      </a:r>
                      <a:endPar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3793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4</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Tokyo </a:t>
                      </a:r>
                      <a:endParaRPr lang="en-US" altLang="zh-CN" sz="2000" b="0" u="none"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p>
                      <a:pPr marL="0" lvl="0" indent="0" algn="ctr">
                        <a:buNone/>
                      </a:pPr>
                      <a:r>
                        <a:rPr lang="en-US" altLang="zh-CN" sz="2000" b="0" u="none"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Japan</a:t>
                      </a: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Chinese</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sp>
        <p:nvSpPr>
          <p:cNvPr id="51229" name="文本框 33848"/>
          <p:cNvSpPr txBox="1">
            <a:spLocks noChangeArrowheads="1"/>
          </p:cNvSpPr>
          <p:nvPr/>
        </p:nvSpPr>
        <p:spPr bwMode="auto">
          <a:xfrm>
            <a:off x="304799" y="808911"/>
            <a:ext cx="59837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P(Chinese | yes)=(5+1)/(8+</a:t>
            </a:r>
            <a:r>
              <a:rPr lang="en-US" altLang="zh-CN" b="1" dirty="0">
                <a:solidFill>
                  <a:srgbClr val="FF0000"/>
                </a:solidFill>
                <a:ea typeface="黑体" panose="02010609060101010101" pitchFamily="49" charset="-122"/>
                <a:cs typeface="Times New Roman" panose="02020603050405020304" pitchFamily="18" charset="0"/>
                <a:sym typeface="黑体" panose="02010609060101010101" pitchFamily="49" charset="-122"/>
              </a:rPr>
              <a:t>6</a:t>
            </a:r>
            <a:r>
              <a:rPr lang="en-US" altLang="zh-CN"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)=6/14=3/7</a:t>
            </a:r>
            <a:endParaRPr lang="en-US" altLang="zh-CN"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1230" name="文本框 33849"/>
          <p:cNvSpPr txBox="1">
            <a:spLocks noChangeArrowheads="1"/>
          </p:cNvSpPr>
          <p:nvPr/>
        </p:nvSpPr>
        <p:spPr bwMode="auto">
          <a:xfrm>
            <a:off x="304799" y="1397654"/>
            <a:ext cx="53578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P(Japan | yes)=P(Tokyo | yes)</a:t>
            </a:r>
            <a:endPar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(0+1)/(8+</a:t>
            </a:r>
            <a:r>
              <a:rPr lang="en-US" altLang="zh-CN" sz="2000" b="1" dirty="0">
                <a:solidFill>
                  <a:srgbClr val="FF0000"/>
                </a:solidFill>
                <a:ea typeface="黑体" panose="02010609060101010101" pitchFamily="49" charset="-122"/>
                <a:cs typeface="Times New Roman" panose="02020603050405020304" pitchFamily="18" charset="0"/>
                <a:sym typeface="黑体" panose="02010609060101010101" pitchFamily="49" charset="-122"/>
              </a:rPr>
              <a:t>6</a:t>
            </a:r>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)=1/14</a:t>
            </a:r>
            <a:endPar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1231" name="文本框 33850"/>
          <p:cNvSpPr txBox="1">
            <a:spLocks noChangeArrowheads="1"/>
          </p:cNvSpPr>
          <p:nvPr/>
        </p:nvSpPr>
        <p:spPr bwMode="auto">
          <a:xfrm>
            <a:off x="241300" y="2204523"/>
            <a:ext cx="508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a:t>
            </a:r>
            <a:r>
              <a:rPr lang="en-US" altLang="zh-CN" sz="2000" b="1" dirty="0" err="1">
                <a:solidFill>
                  <a:srgbClr val="000000"/>
                </a:solidFill>
                <a:ea typeface="黑体" panose="02010609060101010101" pitchFamily="49" charset="-122"/>
                <a:cs typeface="Times New Roman" panose="02020603050405020304" pitchFamily="18" charset="0"/>
                <a:sym typeface="黑体" panose="02010609060101010101" pitchFamily="49" charset="-122"/>
              </a:rPr>
              <a:t>Chinese|no</a:t>
            </a:r>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)=(1+1)/(3+6)=2/9</a:t>
            </a:r>
            <a:endPar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1232" name="文本框 33851"/>
          <p:cNvSpPr txBox="1">
            <a:spLocks noChangeArrowheads="1"/>
          </p:cNvSpPr>
          <p:nvPr/>
        </p:nvSpPr>
        <p:spPr bwMode="auto">
          <a:xfrm>
            <a:off x="241300" y="2639377"/>
            <a:ext cx="508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a:t>
            </a:r>
            <a:r>
              <a:rPr lang="en-US" altLang="zh-CN" sz="2000" b="1" dirty="0" err="1">
                <a:solidFill>
                  <a:srgbClr val="000000"/>
                </a:solidFill>
                <a:ea typeface="黑体" panose="02010609060101010101" pitchFamily="49" charset="-122"/>
                <a:cs typeface="Times New Roman" panose="02020603050405020304" pitchFamily="18" charset="0"/>
                <a:sym typeface="黑体" panose="02010609060101010101" pitchFamily="49" charset="-122"/>
              </a:rPr>
              <a:t>Japan|no</a:t>
            </a:r>
            <a:r>
              <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)=P(Tokyo| no) =(1+1)/(3+6)=2/9</a:t>
            </a:r>
            <a:endParaRPr lang="en-US" altLang="zh-CN" sz="2000"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1233" name="文本框 33852"/>
          <p:cNvSpPr txBox="1">
            <a:spLocks noChangeArrowheads="1"/>
          </p:cNvSpPr>
          <p:nvPr/>
        </p:nvSpPr>
        <p:spPr bwMode="auto">
          <a:xfrm>
            <a:off x="304799" y="3230519"/>
            <a:ext cx="4300537"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00"/>
                </a:solidFill>
                <a:latin typeface="Helvetica" panose="020B0604020202020204" pitchFamily="34" charset="0"/>
                <a:ea typeface="+mn-ea"/>
              </a:rPr>
              <a:t>计算后验概率</a:t>
            </a:r>
            <a:r>
              <a:rPr lang="en-US" altLang="zh-CN" dirty="0">
                <a:solidFill>
                  <a:srgbClr val="000000"/>
                </a:solidFill>
                <a:latin typeface="Helvetica" panose="020B0604020202020204" pitchFamily="34" charset="0"/>
                <a:ea typeface="+mn-ea"/>
              </a:rPr>
              <a:t>:</a:t>
            </a:r>
            <a:endParaRPr lang="en-US" altLang="zh-CN" dirty="0">
              <a:solidFill>
                <a:srgbClr val="000000"/>
              </a:solidFill>
              <a:latin typeface="Helvetica" panose="020B0604020202020204" pitchFamily="34" charset="0"/>
              <a:ea typeface="+mn-ea"/>
            </a:endParaRPr>
          </a:p>
          <a:p>
            <a:r>
              <a:rPr lang="zh-CN" altLang="en-US" b="1" dirty="0" smtClean="0">
                <a:solidFill>
                  <a:srgbClr val="000000"/>
                </a:solidFill>
                <a:cs typeface="Times New Roman" panose="02020603050405020304" pitchFamily="18" charset="0"/>
                <a:sym typeface="黑体" panose="02010609060101010101" pitchFamily="49" charset="-122"/>
              </a:rPr>
              <a:t>p</a:t>
            </a:r>
            <a:r>
              <a:rPr lang="zh-CN" altLang="en-US" b="1" dirty="0">
                <a:solidFill>
                  <a:srgbClr val="000000"/>
                </a:solidFill>
                <a:cs typeface="Times New Roman" panose="02020603050405020304" pitchFamily="18" charset="0"/>
                <a:sym typeface="黑体" panose="02010609060101010101" pitchFamily="49" charset="-122"/>
              </a:rPr>
              <a:t>(yes|d)</a:t>
            </a:r>
            <a:endParaRPr lang="zh-CN" altLang="en-US" b="1" dirty="0">
              <a:solidFill>
                <a:srgbClr val="000000"/>
              </a:solidFill>
              <a:cs typeface="Times New Roman" panose="02020603050405020304" pitchFamily="18" charset="0"/>
              <a:sym typeface="黑体" panose="02010609060101010101" pitchFamily="49" charset="-122"/>
            </a:endParaRPr>
          </a:p>
          <a:p>
            <a:pPr eaLnBrk="1" hangingPunct="1"/>
            <a:r>
              <a:rPr lang="zh-CN" altLang="en-US" b="1" dirty="0">
                <a:solidFill>
                  <a:srgbClr val="000000"/>
                </a:solidFill>
                <a:cs typeface="Times New Roman" panose="02020603050405020304" pitchFamily="18" charset="0"/>
                <a:sym typeface="黑体" panose="02010609060101010101" pitchFamily="49" charset="-122"/>
              </a:rPr>
              <a:t>=(3/7)</a:t>
            </a:r>
            <a:r>
              <a:rPr lang="zh-CN" altLang="en-US" b="1" baseline="30000" dirty="0">
                <a:solidFill>
                  <a:srgbClr val="000000"/>
                </a:solidFill>
                <a:cs typeface="Times New Roman" panose="02020603050405020304" pitchFamily="18" charset="0"/>
                <a:sym typeface="黑体" panose="02010609060101010101" pitchFamily="49" charset="-122"/>
              </a:rPr>
              <a:t>3</a:t>
            </a:r>
            <a:r>
              <a:rPr lang="zh-CN" altLang="en-US" b="1" dirty="0">
                <a:solidFill>
                  <a:srgbClr val="000000"/>
                </a:solidFill>
                <a:cs typeface="Times New Roman" panose="02020603050405020304" pitchFamily="18" charset="0"/>
                <a:sym typeface="黑体" panose="02010609060101010101" pitchFamily="49" charset="-122"/>
              </a:rPr>
              <a:t>×1/14×1/14×8/11=108/184877≈0.00058417</a:t>
            </a:r>
            <a:endParaRPr lang="zh-CN" altLang="en-US" b="1" dirty="0">
              <a:solidFill>
                <a:srgbClr val="000000"/>
              </a:solidFill>
              <a:cs typeface="Times New Roman" panose="02020603050405020304" pitchFamily="18" charset="0"/>
              <a:sym typeface="黑体" panose="02010609060101010101" pitchFamily="49" charset="-122"/>
            </a:endParaRPr>
          </a:p>
          <a:p>
            <a:pPr eaLnBrk="1" hangingPunct="1"/>
            <a:endParaRPr lang="zh-CN" altLang="en-US" b="1" dirty="0">
              <a:solidFill>
                <a:srgbClr val="000000"/>
              </a:solidFill>
              <a:cs typeface="Times New Roman" panose="02020603050405020304" pitchFamily="18" charset="0"/>
              <a:sym typeface="黑体" panose="02010609060101010101" pitchFamily="49" charset="-122"/>
            </a:endParaRPr>
          </a:p>
          <a:p>
            <a:pPr eaLnBrk="1" hangingPunct="1"/>
            <a:r>
              <a:rPr lang="zh-CN" altLang="en-US" b="1" dirty="0">
                <a:solidFill>
                  <a:srgbClr val="000000"/>
                </a:solidFill>
                <a:cs typeface="Times New Roman" panose="02020603050405020304" pitchFamily="18" charset="0"/>
                <a:sym typeface="黑体" panose="02010609060101010101" pitchFamily="49" charset="-122"/>
              </a:rPr>
              <a:t>P(no|d)= (2/9)</a:t>
            </a:r>
            <a:r>
              <a:rPr lang="zh-CN" altLang="en-US" b="1" baseline="30000" dirty="0">
                <a:solidFill>
                  <a:srgbClr val="000000"/>
                </a:solidFill>
                <a:cs typeface="Times New Roman" panose="02020603050405020304" pitchFamily="18" charset="0"/>
                <a:sym typeface="黑体" panose="02010609060101010101" pitchFamily="49" charset="-122"/>
              </a:rPr>
              <a:t>3</a:t>
            </a:r>
            <a:r>
              <a:rPr lang="zh-CN" altLang="en-US" b="1" dirty="0">
                <a:solidFill>
                  <a:srgbClr val="000000"/>
                </a:solidFill>
                <a:cs typeface="Times New Roman" panose="02020603050405020304" pitchFamily="18" charset="0"/>
                <a:sym typeface="黑体" panose="02010609060101010101" pitchFamily="49" charset="-122"/>
              </a:rPr>
              <a:t>×2/9×2/9×3/11=32/216513≈0.00014780</a:t>
            </a:r>
            <a:endParaRPr lang="zh-CN" altLang="en-US" b="1" dirty="0">
              <a:solidFill>
                <a:srgbClr val="000000"/>
              </a:solidFill>
              <a:cs typeface="Times New Roman" panose="02020603050405020304" pitchFamily="18" charset="0"/>
              <a:sym typeface="黑体" panose="02010609060101010101" pitchFamily="49" charset="-122"/>
            </a:endParaRPr>
          </a:p>
          <a:p>
            <a:pPr eaLnBrk="1" hangingPunct="1"/>
            <a:r>
              <a:rPr lang="zh-CN" altLang="en-US" sz="2000" b="1" dirty="0">
                <a:solidFill>
                  <a:srgbClr val="000000"/>
                </a:solidFill>
                <a:cs typeface="Times New Roman" panose="02020603050405020304" pitchFamily="18" charset="0"/>
                <a:sym typeface="黑体" panose="02010609060101010101" pitchFamily="49" charset="-122"/>
              </a:rPr>
              <a:t>因此，这个文档属于类别china。</a:t>
            </a:r>
            <a:endParaRPr lang="zh-CN" altLang="en-US" sz="2000" b="1" dirty="0">
              <a:solidFill>
                <a:srgbClr val="000000"/>
              </a:solidFill>
              <a:cs typeface="Times New Roman" panose="02020603050405020304" pitchFamily="18" charset="0"/>
              <a:sym typeface="黑体" panose="02010609060101010101" pitchFamily="49" charset="-122"/>
            </a:endParaRPr>
          </a:p>
        </p:txBody>
      </p:sp>
      <p:sp>
        <p:nvSpPr>
          <p:cNvPr id="2" name="矩形 1"/>
          <p:cNvSpPr/>
          <p:nvPr/>
        </p:nvSpPr>
        <p:spPr>
          <a:xfrm>
            <a:off x="304799" y="298574"/>
            <a:ext cx="3347391" cy="461665"/>
          </a:xfrm>
          <a:prstGeom prst="rect">
            <a:avLst/>
          </a:prstGeom>
        </p:spPr>
        <p:txBody>
          <a:bodyPr wrap="none">
            <a:spAutoFit/>
          </a:bodyPr>
          <a:lstStyle/>
          <a:p>
            <a:r>
              <a:rPr lang="zh-CN" altLang="en-US" sz="2400" dirty="0">
                <a:solidFill>
                  <a:srgbClr val="000000"/>
                </a:solidFill>
                <a:latin typeface="Helvetica" panose="020B0604020202020204" pitchFamily="34" charset="0"/>
              </a:rPr>
              <a:t>类条件概率计算如下： </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400050" y="1604963"/>
            <a:ext cx="8343900" cy="3648075"/>
          </a:xfrm>
          <a:prstGeom prst="rect">
            <a:avLst/>
          </a:prstGeom>
          <a:noFill/>
          <a:ln w="9525">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34817"/>
          <p:cNvSpPr>
            <a:spLocks noGrp="1" noChangeArrowheads="1"/>
          </p:cNvSpPr>
          <p:nvPr>
            <p:ph type="title" idx="4294967295"/>
          </p:nvPr>
        </p:nvSpPr>
        <p:spPr>
          <a:xfrm>
            <a:off x="285750" y="-507423"/>
            <a:ext cx="7772400" cy="1143000"/>
          </a:xfrm>
        </p:spPr>
        <p:txBody>
          <a:bodyPr>
            <a:normAutofit/>
          </a:bodyPr>
          <a:lstStyle/>
          <a:p>
            <a:pPr algn="ctr"/>
            <a:r>
              <a:rPr lang="zh-CN" altLang="en-US" sz="3200" b="1" dirty="0">
                <a:latin typeface="Times New Roman" panose="02020603050405020304" pitchFamily="18" charset="0"/>
                <a:ea typeface="宋体" panose="02010600030101010101" pitchFamily="2" charset="-122"/>
                <a:cs typeface="+mn-cs"/>
              </a:rPr>
              <a:t>伯努利模型</a:t>
            </a:r>
            <a:endParaRPr lang="zh-CN" altLang="en-US" sz="3200" b="1" dirty="0">
              <a:latin typeface="Times New Roman" panose="02020603050405020304" pitchFamily="18" charset="0"/>
              <a:ea typeface="宋体" panose="02010600030101010101" pitchFamily="2" charset="-122"/>
              <a:cs typeface="+mn-cs"/>
            </a:endParaRPr>
          </a:p>
        </p:txBody>
      </p:sp>
      <p:sp>
        <p:nvSpPr>
          <p:cNvPr id="52227" name="文本占位符 34818"/>
          <p:cNvSpPr>
            <a:spLocks noGrp="1" noChangeArrowheads="1"/>
          </p:cNvSpPr>
          <p:nvPr>
            <p:ph idx="4294967295"/>
          </p:nvPr>
        </p:nvSpPr>
        <p:spPr>
          <a:xfrm>
            <a:off x="0" y="892175"/>
            <a:ext cx="7772400" cy="4114800"/>
          </a:xfrm>
        </p:spPr>
        <p:txBody>
          <a:bodyPr/>
          <a:lstStyle/>
          <a:p>
            <a:pPr eaLnBrk="1" hangingPunct="1"/>
            <a:r>
              <a:rPr lang="en-US" altLang="zh-CN" smtClean="0"/>
              <a:t>1</a:t>
            </a:r>
            <a:r>
              <a:rPr lang="zh-CN" altLang="en-US" smtClean="0"/>
              <a:t>、基本原理</a:t>
            </a:r>
            <a:endParaRPr lang="zh-CN" altLang="en-US" smtClean="0"/>
          </a:p>
          <a:p>
            <a:pPr eaLnBrk="1" hangingPunct="1"/>
            <a:endParaRPr lang="zh-CN" altLang="en-US" smtClean="0"/>
          </a:p>
          <a:p>
            <a:pPr eaLnBrk="1" hangingPunct="1"/>
            <a:endParaRPr lang="zh-CN" altLang="en-US" smtClean="0"/>
          </a:p>
        </p:txBody>
      </p:sp>
      <p:graphicFrame>
        <p:nvGraphicFramePr>
          <p:cNvPr id="52228" name="对象 34819"/>
          <p:cNvGraphicFramePr>
            <a:graphicFrameLocks noChangeAspect="1"/>
          </p:cNvGraphicFramePr>
          <p:nvPr/>
        </p:nvGraphicFramePr>
        <p:xfrm>
          <a:off x="1425575" y="1616177"/>
          <a:ext cx="5481638" cy="815975"/>
        </p:xfrm>
        <a:graphic>
          <a:graphicData uri="http://schemas.openxmlformats.org/presentationml/2006/ole">
            <mc:AlternateContent xmlns:mc="http://schemas.openxmlformats.org/markup-compatibility/2006">
              <mc:Choice xmlns:v="urn:schemas-microsoft-com:vml" Requires="v">
                <p:oleObj spid="_x0000_s309448" name="" r:id="rId1" imgW="2819400" imgH="419100" progId="Equation.3">
                  <p:embed/>
                </p:oleObj>
              </mc:Choice>
              <mc:Fallback>
                <p:oleObj name="" r:id="rId1" imgW="2819400" imgH="419100" progId="Equation.3">
                  <p:embed/>
                  <p:pic>
                    <p:nvPicPr>
                      <p:cNvPr id="0" name="图片 3094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1616177"/>
                        <a:ext cx="54816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29" name="对象 34820"/>
          <p:cNvGraphicFramePr>
            <a:graphicFrameLocks noChangeAspect="1"/>
          </p:cNvGraphicFramePr>
          <p:nvPr/>
        </p:nvGraphicFramePr>
        <p:xfrm>
          <a:off x="1479550" y="2470252"/>
          <a:ext cx="4968875" cy="706438"/>
        </p:xfrm>
        <a:graphic>
          <a:graphicData uri="http://schemas.openxmlformats.org/presentationml/2006/ole">
            <mc:AlternateContent xmlns:mc="http://schemas.openxmlformats.org/markup-compatibility/2006">
              <mc:Choice xmlns:v="urn:schemas-microsoft-com:vml" Requires="v">
                <p:oleObj spid="_x0000_s309449" name="" r:id="rId3" imgW="2946400" imgH="419100" progId="Equation.3">
                  <p:embed/>
                </p:oleObj>
              </mc:Choice>
              <mc:Fallback>
                <p:oleObj name="" r:id="rId3" imgW="2946400" imgH="419100" progId="Equation.3">
                  <p:embed/>
                  <p:pic>
                    <p:nvPicPr>
                      <p:cNvPr id="0" name="图片 3094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550" y="2470252"/>
                        <a:ext cx="4968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0" name="文本框 34821"/>
          <p:cNvSpPr txBox="1">
            <a:spLocks noChangeArrowheads="1"/>
          </p:cNvSpPr>
          <p:nvPr/>
        </p:nvSpPr>
        <p:spPr bwMode="auto">
          <a:xfrm>
            <a:off x="1030288" y="3295752"/>
            <a:ext cx="4416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在这里，</a:t>
            </a:r>
            <a:r>
              <a:rPr lang="en-US" altLang="zh-CN"/>
              <a:t>m=2, p=1/2</a:t>
            </a:r>
            <a:r>
              <a:rPr lang="zh-CN" altLang="en-US"/>
              <a:t>。</a:t>
            </a:r>
            <a:endParaRPr lang="zh-CN" altLang="en-US"/>
          </a:p>
        </p:txBody>
      </p:sp>
      <p:sp>
        <p:nvSpPr>
          <p:cNvPr id="52231" name="文本框 34822"/>
          <p:cNvSpPr txBox="1">
            <a:spLocks noChangeArrowheads="1"/>
          </p:cNvSpPr>
          <p:nvPr/>
        </p:nvSpPr>
        <p:spPr bwMode="auto">
          <a:xfrm>
            <a:off x="996950" y="3943452"/>
            <a:ext cx="635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p(    |c=YES)=          p(   |c=yes)(1-p(   |c=yes)</a:t>
            </a:r>
            <a:endParaRPr lang="zh-CN" altLang="en-US"/>
          </a:p>
        </p:txBody>
      </p:sp>
      <p:graphicFrame>
        <p:nvGraphicFramePr>
          <p:cNvPr id="52232" name="对象 34823"/>
          <p:cNvGraphicFramePr>
            <a:graphicFrameLocks noChangeAspect="1"/>
          </p:cNvGraphicFramePr>
          <p:nvPr/>
        </p:nvGraphicFramePr>
        <p:xfrm>
          <a:off x="3790950" y="3949802"/>
          <a:ext cx="371475" cy="460375"/>
        </p:xfrm>
        <a:graphic>
          <a:graphicData uri="http://schemas.openxmlformats.org/presentationml/2006/ole">
            <mc:AlternateContent xmlns:mc="http://schemas.openxmlformats.org/markup-compatibility/2006">
              <mc:Choice xmlns:v="urn:schemas-microsoft-com:vml" Requires="v">
                <p:oleObj spid="_x0000_s309450" name="" r:id="rId5" imgW="153035" imgH="217170" progId="Equation.3">
                  <p:embed/>
                </p:oleObj>
              </mc:Choice>
              <mc:Fallback>
                <p:oleObj name="" r:id="rId5" imgW="153035" imgH="217170" progId="Equation.3">
                  <p:embed/>
                  <p:pic>
                    <p:nvPicPr>
                      <p:cNvPr id="0" name="图片 3094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950" y="3949802"/>
                        <a:ext cx="371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3" name="对象 34824"/>
          <p:cNvGraphicFramePr>
            <a:graphicFrameLocks noChangeAspect="1"/>
          </p:cNvGraphicFramePr>
          <p:nvPr/>
        </p:nvGraphicFramePr>
        <p:xfrm>
          <a:off x="1325563" y="3991077"/>
          <a:ext cx="371475" cy="458788"/>
        </p:xfrm>
        <a:graphic>
          <a:graphicData uri="http://schemas.openxmlformats.org/presentationml/2006/ole">
            <mc:AlternateContent xmlns:mc="http://schemas.openxmlformats.org/markup-compatibility/2006">
              <mc:Choice xmlns:v="urn:schemas-microsoft-com:vml" Requires="v">
                <p:oleObj spid="_x0000_s309451" name="" r:id="rId7" imgW="153035" imgH="217170" progId="Equation.3">
                  <p:embed/>
                </p:oleObj>
              </mc:Choice>
              <mc:Fallback>
                <p:oleObj name="" r:id="rId7" imgW="153035" imgH="217170" progId="Equation.3">
                  <p:embed/>
                  <p:pic>
                    <p:nvPicPr>
                      <p:cNvPr id="0" name="图片 3094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563" y="3991077"/>
                        <a:ext cx="3714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5" name="对象 34826"/>
          <p:cNvGraphicFramePr>
            <a:graphicFrameLocks noChangeAspect="1"/>
          </p:cNvGraphicFramePr>
          <p:nvPr/>
        </p:nvGraphicFramePr>
        <p:xfrm>
          <a:off x="5529263" y="3975202"/>
          <a:ext cx="414337" cy="506413"/>
        </p:xfrm>
        <a:graphic>
          <a:graphicData uri="http://schemas.openxmlformats.org/presentationml/2006/ole">
            <mc:AlternateContent xmlns:mc="http://schemas.openxmlformats.org/markup-compatibility/2006">
              <mc:Choice xmlns:v="urn:schemas-microsoft-com:vml" Requires="v">
                <p:oleObj spid="_x0000_s309452" name="" r:id="rId8" imgW="140335" imgH="217170" progId="Equation.3">
                  <p:embed/>
                </p:oleObj>
              </mc:Choice>
              <mc:Fallback>
                <p:oleObj name="" r:id="rId8" imgW="140335" imgH="217170" progId="Equation.3">
                  <p:embed/>
                  <p:pic>
                    <p:nvPicPr>
                      <p:cNvPr id="0" name="图片 3094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9263" y="3975202"/>
                        <a:ext cx="41433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6" name="对象 34827"/>
          <p:cNvGraphicFramePr>
            <a:graphicFrameLocks noChangeAspect="1"/>
          </p:cNvGraphicFramePr>
          <p:nvPr/>
        </p:nvGraphicFramePr>
        <p:xfrm>
          <a:off x="3013075" y="3911702"/>
          <a:ext cx="749300" cy="576263"/>
        </p:xfrm>
        <a:graphic>
          <a:graphicData uri="http://schemas.openxmlformats.org/presentationml/2006/ole">
            <mc:AlternateContent xmlns:mc="http://schemas.openxmlformats.org/markup-compatibility/2006">
              <mc:Choice xmlns:v="urn:schemas-microsoft-com:vml" Requires="v">
                <p:oleObj spid="_x0000_s309453" name="" r:id="rId10" imgW="331470" imgH="254635" progId="Equation.3">
                  <p:embed/>
                </p:oleObj>
              </mc:Choice>
              <mc:Fallback>
                <p:oleObj name="" r:id="rId10" imgW="331470" imgH="254635" progId="Equation.3">
                  <p:embed/>
                  <p:pic>
                    <p:nvPicPr>
                      <p:cNvPr id="0" name="图片 3094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3075" y="3911702"/>
                        <a:ext cx="749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 name="组合 3" descr="7b0a202020202274657874626f78223a20227b5c2263617465676f72795f69645c223a31303430392c5c2269645c223a32303334323130397d220a7d0a"/>
          <p:cNvGrpSpPr/>
          <p:nvPr/>
        </p:nvGrpSpPr>
        <p:grpSpPr>
          <a:xfrm>
            <a:off x="3763010" y="4878070"/>
            <a:ext cx="4676140" cy="1445207"/>
            <a:chOff x="6028" y="3676"/>
            <a:chExt cx="7143" cy="3448"/>
          </a:xfrm>
        </p:grpSpPr>
        <p:grpSp>
          <p:nvGrpSpPr>
            <p:cNvPr id="119" name="图形 117"/>
            <p:cNvGrpSpPr/>
            <p:nvPr/>
          </p:nvGrpSpPr>
          <p:grpSpPr>
            <a:xfrm>
              <a:off x="6028" y="3676"/>
              <a:ext cx="7143" cy="3448"/>
              <a:chOff x="3828046" y="2334126"/>
              <a:chExt cx="4535908" cy="2189748"/>
            </a:xfrm>
          </p:grpSpPr>
          <p:sp>
            <p:nvSpPr>
              <p:cNvPr id="120" name="任意多边形: 形状 119"/>
              <p:cNvSpPr/>
              <p:nvPr/>
            </p:nvSpPr>
            <p:spPr>
              <a:xfrm>
                <a:off x="3866547" y="2496552"/>
                <a:ext cx="4498610" cy="2030931"/>
              </a:xfrm>
              <a:custGeom>
                <a:avLst/>
                <a:gdLst>
                  <a:gd name="connsiteX0" fmla="*/ 4473344 w 4498610"/>
                  <a:gd name="connsiteY0" fmla="*/ 24063 h 2030931"/>
                  <a:gd name="connsiteX1" fmla="*/ 4438452 w 4498610"/>
                  <a:gd name="connsiteY1" fmla="*/ 969746 h 2030931"/>
                  <a:gd name="connsiteX2" fmla="*/ 4374685 w 4498610"/>
                  <a:gd name="connsiteY2" fmla="*/ 1635092 h 2030931"/>
                  <a:gd name="connsiteX3" fmla="*/ 4286854 w 4498610"/>
                  <a:gd name="connsiteY3" fmla="*/ 1917834 h 2030931"/>
                  <a:gd name="connsiteX4" fmla="*/ 4286854 w 4498610"/>
                  <a:gd name="connsiteY4" fmla="*/ 1917834 h 2030931"/>
                  <a:gd name="connsiteX5" fmla="*/ 4285651 w 4498610"/>
                  <a:gd name="connsiteY5" fmla="*/ 1917834 h 2030931"/>
                  <a:gd name="connsiteX6" fmla="*/ 4284448 w 4498610"/>
                  <a:gd name="connsiteY6" fmla="*/ 1917834 h 2030931"/>
                  <a:gd name="connsiteX7" fmla="*/ 64971 w 4498610"/>
                  <a:gd name="connsiteY7" fmla="*/ 2005665 h 2030931"/>
                  <a:gd name="connsiteX8" fmla="*/ 137160 w 4498610"/>
                  <a:gd name="connsiteY8" fmla="*/ 1714501 h 2030931"/>
                  <a:gd name="connsiteX9" fmla="*/ 182880 w 4498610"/>
                  <a:gd name="connsiteY9" fmla="*/ 1014262 h 2030931"/>
                  <a:gd name="connsiteX10" fmla="*/ 184083 w 4498610"/>
                  <a:gd name="connsiteY10" fmla="*/ 24063 h 2030931"/>
                  <a:gd name="connsiteX11" fmla="*/ 4473344 w 4498610"/>
                  <a:gd name="connsiteY11" fmla="*/ 24063 h 2030931"/>
                  <a:gd name="connsiteX12" fmla="*/ 4498610 w 4498610"/>
                  <a:gd name="connsiteY12" fmla="*/ 0 h 2030931"/>
                  <a:gd name="connsiteX13" fmla="*/ 160020 w 4498610"/>
                  <a:gd name="connsiteY13" fmla="*/ 0 h 2030931"/>
                  <a:gd name="connsiteX14" fmla="*/ 0 w 4498610"/>
                  <a:gd name="connsiteY14" fmla="*/ 2030931 h 2030931"/>
                  <a:gd name="connsiteX15" fmla="*/ 4285651 w 4498610"/>
                  <a:gd name="connsiteY15" fmla="*/ 1943101 h 2030931"/>
                  <a:gd name="connsiteX16" fmla="*/ 4286854 w 4498610"/>
                  <a:gd name="connsiteY16" fmla="*/ 1943101 h 2030931"/>
                  <a:gd name="connsiteX17" fmla="*/ 4498610 w 4498610"/>
                  <a:gd name="connsiteY17" fmla="*/ 0 h 2030931"/>
                  <a:gd name="connsiteX18" fmla="*/ 4498610 w 4498610"/>
                  <a:gd name="connsiteY18" fmla="*/ 0 h 20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8610" h="2030931">
                    <a:moveTo>
                      <a:pt x="4473344" y="24063"/>
                    </a:moveTo>
                    <a:cubicBezTo>
                      <a:pt x="4472141" y="128738"/>
                      <a:pt x="4463719" y="552250"/>
                      <a:pt x="4438452" y="969746"/>
                    </a:cubicBezTo>
                    <a:cubicBezTo>
                      <a:pt x="4421608" y="1251285"/>
                      <a:pt x="4399951" y="1475072"/>
                      <a:pt x="4374685" y="1635092"/>
                    </a:cubicBezTo>
                    <a:cubicBezTo>
                      <a:pt x="4330168" y="1915428"/>
                      <a:pt x="4286854" y="1917834"/>
                      <a:pt x="4286854" y="1917834"/>
                    </a:cubicBezTo>
                    <a:lnTo>
                      <a:pt x="4286854" y="1917834"/>
                    </a:lnTo>
                    <a:lnTo>
                      <a:pt x="4285651" y="1917834"/>
                    </a:lnTo>
                    <a:lnTo>
                      <a:pt x="4284448" y="1917834"/>
                    </a:lnTo>
                    <a:lnTo>
                      <a:pt x="64971" y="2005665"/>
                    </a:lnTo>
                    <a:cubicBezTo>
                      <a:pt x="95050" y="1952726"/>
                      <a:pt x="117910" y="1857676"/>
                      <a:pt x="137160" y="1714501"/>
                    </a:cubicBezTo>
                    <a:cubicBezTo>
                      <a:pt x="158817" y="1544855"/>
                      <a:pt x="174458" y="1309036"/>
                      <a:pt x="182880" y="1014262"/>
                    </a:cubicBezTo>
                    <a:cubicBezTo>
                      <a:pt x="194912" y="575110"/>
                      <a:pt x="186490" y="132347"/>
                      <a:pt x="184083" y="24063"/>
                    </a:cubicBezTo>
                    <a:lnTo>
                      <a:pt x="4473344" y="24063"/>
                    </a:lnTo>
                    <a:moveTo>
                      <a:pt x="4498610" y="0"/>
                    </a:moveTo>
                    <a:lnTo>
                      <a:pt x="160020" y="0"/>
                    </a:lnTo>
                    <a:cubicBezTo>
                      <a:pt x="160020" y="0"/>
                      <a:pt x="210553" y="2024915"/>
                      <a:pt x="0" y="2030931"/>
                    </a:cubicBezTo>
                    <a:lnTo>
                      <a:pt x="4285651" y="1943101"/>
                    </a:lnTo>
                    <a:cubicBezTo>
                      <a:pt x="4285651" y="1943101"/>
                      <a:pt x="4286854" y="1943101"/>
                      <a:pt x="4286854" y="1943101"/>
                    </a:cubicBezTo>
                    <a:cubicBezTo>
                      <a:pt x="4473344" y="1944304"/>
                      <a:pt x="4498610" y="0"/>
                      <a:pt x="4498610" y="0"/>
                    </a:cubicBezTo>
                    <a:lnTo>
                      <a:pt x="4498610"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形状 120"/>
              <p:cNvSpPr/>
              <p:nvPr/>
            </p:nvSpPr>
            <p:spPr>
              <a:xfrm>
                <a:off x="4025364" y="2591601"/>
                <a:ext cx="4242337" cy="1823987"/>
              </a:xfrm>
              <a:custGeom>
                <a:avLst/>
                <a:gdLst>
                  <a:gd name="connsiteX0" fmla="*/ 4242338 w 4242337"/>
                  <a:gd name="connsiteY0" fmla="*/ 0 h 1823987"/>
                  <a:gd name="connsiteX1" fmla="*/ 4218274 w 4242337"/>
                  <a:gd name="connsiteY1" fmla="*/ 0 h 1823987"/>
                  <a:gd name="connsiteX2" fmla="*/ 4218274 w 4242337"/>
                  <a:gd name="connsiteY2" fmla="*/ 12032 h 1823987"/>
                  <a:gd name="connsiteX3" fmla="*/ 4242338 w 4242337"/>
                  <a:gd name="connsiteY3" fmla="*/ 12032 h 1823987"/>
                  <a:gd name="connsiteX4" fmla="*/ 4242338 w 4242337"/>
                  <a:gd name="connsiteY4" fmla="*/ 0 h 1823987"/>
                  <a:gd name="connsiteX5" fmla="*/ 4242338 w 4242337"/>
                  <a:gd name="connsiteY5" fmla="*/ 0 h 1823987"/>
                  <a:gd name="connsiteX6" fmla="*/ 4194211 w 4242337"/>
                  <a:gd name="connsiteY6" fmla="*/ 0 h 1823987"/>
                  <a:gd name="connsiteX7" fmla="*/ 4170148 w 4242337"/>
                  <a:gd name="connsiteY7" fmla="*/ 0 h 1823987"/>
                  <a:gd name="connsiteX8" fmla="*/ 4170148 w 4242337"/>
                  <a:gd name="connsiteY8" fmla="*/ 12032 h 1823987"/>
                  <a:gd name="connsiteX9" fmla="*/ 4194211 w 4242337"/>
                  <a:gd name="connsiteY9" fmla="*/ 12032 h 1823987"/>
                  <a:gd name="connsiteX10" fmla="*/ 4194211 w 4242337"/>
                  <a:gd name="connsiteY10" fmla="*/ 0 h 1823987"/>
                  <a:gd name="connsiteX11" fmla="*/ 4194211 w 4242337"/>
                  <a:gd name="connsiteY11" fmla="*/ 0 h 1823987"/>
                  <a:gd name="connsiteX12" fmla="*/ 4146085 w 4242337"/>
                  <a:gd name="connsiteY12" fmla="*/ 0 h 1823987"/>
                  <a:gd name="connsiteX13" fmla="*/ 4122022 w 4242337"/>
                  <a:gd name="connsiteY13" fmla="*/ 0 h 1823987"/>
                  <a:gd name="connsiteX14" fmla="*/ 4122022 w 4242337"/>
                  <a:gd name="connsiteY14" fmla="*/ 12032 h 1823987"/>
                  <a:gd name="connsiteX15" fmla="*/ 4146085 w 4242337"/>
                  <a:gd name="connsiteY15" fmla="*/ 12032 h 1823987"/>
                  <a:gd name="connsiteX16" fmla="*/ 4146085 w 4242337"/>
                  <a:gd name="connsiteY16" fmla="*/ 0 h 1823987"/>
                  <a:gd name="connsiteX17" fmla="*/ 4146085 w 4242337"/>
                  <a:gd name="connsiteY17" fmla="*/ 0 h 1823987"/>
                  <a:gd name="connsiteX18" fmla="*/ 4097958 w 4242337"/>
                  <a:gd name="connsiteY18" fmla="*/ 0 h 1823987"/>
                  <a:gd name="connsiteX19" fmla="*/ 4073895 w 4242337"/>
                  <a:gd name="connsiteY19" fmla="*/ 0 h 1823987"/>
                  <a:gd name="connsiteX20" fmla="*/ 4073895 w 4242337"/>
                  <a:gd name="connsiteY20" fmla="*/ 12032 h 1823987"/>
                  <a:gd name="connsiteX21" fmla="*/ 4097958 w 4242337"/>
                  <a:gd name="connsiteY21" fmla="*/ 12032 h 1823987"/>
                  <a:gd name="connsiteX22" fmla="*/ 4097958 w 4242337"/>
                  <a:gd name="connsiteY22" fmla="*/ 0 h 1823987"/>
                  <a:gd name="connsiteX23" fmla="*/ 4097958 w 4242337"/>
                  <a:gd name="connsiteY23" fmla="*/ 0 h 1823987"/>
                  <a:gd name="connsiteX24" fmla="*/ 4049832 w 4242337"/>
                  <a:gd name="connsiteY24" fmla="*/ 0 h 1823987"/>
                  <a:gd name="connsiteX25" fmla="*/ 4025769 w 4242337"/>
                  <a:gd name="connsiteY25" fmla="*/ 0 h 1823987"/>
                  <a:gd name="connsiteX26" fmla="*/ 4025769 w 4242337"/>
                  <a:gd name="connsiteY26" fmla="*/ 12032 h 1823987"/>
                  <a:gd name="connsiteX27" fmla="*/ 4049832 w 4242337"/>
                  <a:gd name="connsiteY27" fmla="*/ 12032 h 1823987"/>
                  <a:gd name="connsiteX28" fmla="*/ 4049832 w 4242337"/>
                  <a:gd name="connsiteY28" fmla="*/ 0 h 1823987"/>
                  <a:gd name="connsiteX29" fmla="*/ 4049832 w 4242337"/>
                  <a:gd name="connsiteY29" fmla="*/ 0 h 1823987"/>
                  <a:gd name="connsiteX30" fmla="*/ 4001706 w 4242337"/>
                  <a:gd name="connsiteY30" fmla="*/ 0 h 1823987"/>
                  <a:gd name="connsiteX31" fmla="*/ 3977643 w 4242337"/>
                  <a:gd name="connsiteY31" fmla="*/ 0 h 1823987"/>
                  <a:gd name="connsiteX32" fmla="*/ 3977643 w 4242337"/>
                  <a:gd name="connsiteY32" fmla="*/ 12032 h 1823987"/>
                  <a:gd name="connsiteX33" fmla="*/ 4001706 w 4242337"/>
                  <a:gd name="connsiteY33" fmla="*/ 12032 h 1823987"/>
                  <a:gd name="connsiteX34" fmla="*/ 4001706 w 4242337"/>
                  <a:gd name="connsiteY34" fmla="*/ 0 h 1823987"/>
                  <a:gd name="connsiteX35" fmla="*/ 4001706 w 4242337"/>
                  <a:gd name="connsiteY35" fmla="*/ 0 h 1823987"/>
                  <a:gd name="connsiteX36" fmla="*/ 3953579 w 4242337"/>
                  <a:gd name="connsiteY36" fmla="*/ 0 h 1823987"/>
                  <a:gd name="connsiteX37" fmla="*/ 3929516 w 4242337"/>
                  <a:gd name="connsiteY37" fmla="*/ 0 h 1823987"/>
                  <a:gd name="connsiteX38" fmla="*/ 3929516 w 4242337"/>
                  <a:gd name="connsiteY38" fmla="*/ 12032 h 1823987"/>
                  <a:gd name="connsiteX39" fmla="*/ 3953579 w 4242337"/>
                  <a:gd name="connsiteY39" fmla="*/ 12032 h 1823987"/>
                  <a:gd name="connsiteX40" fmla="*/ 3953579 w 4242337"/>
                  <a:gd name="connsiteY40" fmla="*/ 0 h 1823987"/>
                  <a:gd name="connsiteX41" fmla="*/ 3953579 w 4242337"/>
                  <a:gd name="connsiteY41" fmla="*/ 0 h 1823987"/>
                  <a:gd name="connsiteX42" fmla="*/ 3905453 w 4242337"/>
                  <a:gd name="connsiteY42" fmla="*/ 0 h 1823987"/>
                  <a:gd name="connsiteX43" fmla="*/ 3881390 w 4242337"/>
                  <a:gd name="connsiteY43" fmla="*/ 0 h 1823987"/>
                  <a:gd name="connsiteX44" fmla="*/ 3881390 w 4242337"/>
                  <a:gd name="connsiteY44" fmla="*/ 12032 h 1823987"/>
                  <a:gd name="connsiteX45" fmla="*/ 3905453 w 4242337"/>
                  <a:gd name="connsiteY45" fmla="*/ 12032 h 1823987"/>
                  <a:gd name="connsiteX46" fmla="*/ 3905453 w 4242337"/>
                  <a:gd name="connsiteY46" fmla="*/ 0 h 1823987"/>
                  <a:gd name="connsiteX47" fmla="*/ 3905453 w 4242337"/>
                  <a:gd name="connsiteY47" fmla="*/ 0 h 1823987"/>
                  <a:gd name="connsiteX48" fmla="*/ 3857327 w 4242337"/>
                  <a:gd name="connsiteY48" fmla="*/ 0 h 1823987"/>
                  <a:gd name="connsiteX49" fmla="*/ 3833263 w 4242337"/>
                  <a:gd name="connsiteY49" fmla="*/ 0 h 1823987"/>
                  <a:gd name="connsiteX50" fmla="*/ 3833263 w 4242337"/>
                  <a:gd name="connsiteY50" fmla="*/ 12032 h 1823987"/>
                  <a:gd name="connsiteX51" fmla="*/ 3857327 w 4242337"/>
                  <a:gd name="connsiteY51" fmla="*/ 12032 h 1823987"/>
                  <a:gd name="connsiteX52" fmla="*/ 3857327 w 4242337"/>
                  <a:gd name="connsiteY52" fmla="*/ 0 h 1823987"/>
                  <a:gd name="connsiteX53" fmla="*/ 3857327 w 4242337"/>
                  <a:gd name="connsiteY53" fmla="*/ 0 h 1823987"/>
                  <a:gd name="connsiteX54" fmla="*/ 3809200 w 4242337"/>
                  <a:gd name="connsiteY54" fmla="*/ 0 h 1823987"/>
                  <a:gd name="connsiteX55" fmla="*/ 3785137 w 4242337"/>
                  <a:gd name="connsiteY55" fmla="*/ 0 h 1823987"/>
                  <a:gd name="connsiteX56" fmla="*/ 3785137 w 4242337"/>
                  <a:gd name="connsiteY56" fmla="*/ 12032 h 1823987"/>
                  <a:gd name="connsiteX57" fmla="*/ 3809200 w 4242337"/>
                  <a:gd name="connsiteY57" fmla="*/ 12032 h 1823987"/>
                  <a:gd name="connsiteX58" fmla="*/ 3809200 w 4242337"/>
                  <a:gd name="connsiteY58" fmla="*/ 0 h 1823987"/>
                  <a:gd name="connsiteX59" fmla="*/ 3809200 w 4242337"/>
                  <a:gd name="connsiteY59" fmla="*/ 0 h 1823987"/>
                  <a:gd name="connsiteX60" fmla="*/ 3761074 w 4242337"/>
                  <a:gd name="connsiteY60" fmla="*/ 0 h 1823987"/>
                  <a:gd name="connsiteX61" fmla="*/ 3737011 w 4242337"/>
                  <a:gd name="connsiteY61" fmla="*/ 0 h 1823987"/>
                  <a:gd name="connsiteX62" fmla="*/ 3737011 w 4242337"/>
                  <a:gd name="connsiteY62" fmla="*/ 12032 h 1823987"/>
                  <a:gd name="connsiteX63" fmla="*/ 3761074 w 4242337"/>
                  <a:gd name="connsiteY63" fmla="*/ 12032 h 1823987"/>
                  <a:gd name="connsiteX64" fmla="*/ 3761074 w 4242337"/>
                  <a:gd name="connsiteY64" fmla="*/ 0 h 1823987"/>
                  <a:gd name="connsiteX65" fmla="*/ 3761074 w 4242337"/>
                  <a:gd name="connsiteY65" fmla="*/ 0 h 1823987"/>
                  <a:gd name="connsiteX66" fmla="*/ 3712948 w 4242337"/>
                  <a:gd name="connsiteY66" fmla="*/ 0 h 1823987"/>
                  <a:gd name="connsiteX67" fmla="*/ 3688884 w 4242337"/>
                  <a:gd name="connsiteY67" fmla="*/ 0 h 1823987"/>
                  <a:gd name="connsiteX68" fmla="*/ 3688884 w 4242337"/>
                  <a:gd name="connsiteY68" fmla="*/ 12032 h 1823987"/>
                  <a:gd name="connsiteX69" fmla="*/ 3712948 w 4242337"/>
                  <a:gd name="connsiteY69" fmla="*/ 12032 h 1823987"/>
                  <a:gd name="connsiteX70" fmla="*/ 3712948 w 4242337"/>
                  <a:gd name="connsiteY70" fmla="*/ 0 h 1823987"/>
                  <a:gd name="connsiteX71" fmla="*/ 3712948 w 4242337"/>
                  <a:gd name="connsiteY71" fmla="*/ 0 h 1823987"/>
                  <a:gd name="connsiteX72" fmla="*/ 3664821 w 4242337"/>
                  <a:gd name="connsiteY72" fmla="*/ 0 h 1823987"/>
                  <a:gd name="connsiteX73" fmla="*/ 3640758 w 4242337"/>
                  <a:gd name="connsiteY73" fmla="*/ 0 h 1823987"/>
                  <a:gd name="connsiteX74" fmla="*/ 3640758 w 4242337"/>
                  <a:gd name="connsiteY74" fmla="*/ 12032 h 1823987"/>
                  <a:gd name="connsiteX75" fmla="*/ 3664821 w 4242337"/>
                  <a:gd name="connsiteY75" fmla="*/ 12032 h 1823987"/>
                  <a:gd name="connsiteX76" fmla="*/ 3664821 w 4242337"/>
                  <a:gd name="connsiteY76" fmla="*/ 0 h 1823987"/>
                  <a:gd name="connsiteX77" fmla="*/ 3664821 w 4242337"/>
                  <a:gd name="connsiteY77" fmla="*/ 0 h 1823987"/>
                  <a:gd name="connsiteX78" fmla="*/ 3616695 w 4242337"/>
                  <a:gd name="connsiteY78" fmla="*/ 0 h 1823987"/>
                  <a:gd name="connsiteX79" fmla="*/ 3592632 w 4242337"/>
                  <a:gd name="connsiteY79" fmla="*/ 0 h 1823987"/>
                  <a:gd name="connsiteX80" fmla="*/ 3592632 w 4242337"/>
                  <a:gd name="connsiteY80" fmla="*/ 12032 h 1823987"/>
                  <a:gd name="connsiteX81" fmla="*/ 3616695 w 4242337"/>
                  <a:gd name="connsiteY81" fmla="*/ 12032 h 1823987"/>
                  <a:gd name="connsiteX82" fmla="*/ 3616695 w 4242337"/>
                  <a:gd name="connsiteY82" fmla="*/ 0 h 1823987"/>
                  <a:gd name="connsiteX83" fmla="*/ 3616695 w 4242337"/>
                  <a:gd name="connsiteY83" fmla="*/ 0 h 1823987"/>
                  <a:gd name="connsiteX84" fmla="*/ 3568569 w 4242337"/>
                  <a:gd name="connsiteY84" fmla="*/ 0 h 1823987"/>
                  <a:gd name="connsiteX85" fmla="*/ 3544505 w 4242337"/>
                  <a:gd name="connsiteY85" fmla="*/ 0 h 1823987"/>
                  <a:gd name="connsiteX86" fmla="*/ 3544505 w 4242337"/>
                  <a:gd name="connsiteY86" fmla="*/ 12032 h 1823987"/>
                  <a:gd name="connsiteX87" fmla="*/ 3568569 w 4242337"/>
                  <a:gd name="connsiteY87" fmla="*/ 12032 h 1823987"/>
                  <a:gd name="connsiteX88" fmla="*/ 3568569 w 4242337"/>
                  <a:gd name="connsiteY88" fmla="*/ 0 h 1823987"/>
                  <a:gd name="connsiteX89" fmla="*/ 3568569 w 4242337"/>
                  <a:gd name="connsiteY89" fmla="*/ 0 h 1823987"/>
                  <a:gd name="connsiteX90" fmla="*/ 3520442 w 4242337"/>
                  <a:gd name="connsiteY90" fmla="*/ 0 h 1823987"/>
                  <a:gd name="connsiteX91" fmla="*/ 3496379 w 4242337"/>
                  <a:gd name="connsiteY91" fmla="*/ 0 h 1823987"/>
                  <a:gd name="connsiteX92" fmla="*/ 3496379 w 4242337"/>
                  <a:gd name="connsiteY92" fmla="*/ 12032 h 1823987"/>
                  <a:gd name="connsiteX93" fmla="*/ 3520442 w 4242337"/>
                  <a:gd name="connsiteY93" fmla="*/ 12032 h 1823987"/>
                  <a:gd name="connsiteX94" fmla="*/ 3520442 w 4242337"/>
                  <a:gd name="connsiteY94" fmla="*/ 0 h 1823987"/>
                  <a:gd name="connsiteX95" fmla="*/ 3520442 w 4242337"/>
                  <a:gd name="connsiteY95" fmla="*/ 0 h 1823987"/>
                  <a:gd name="connsiteX96" fmla="*/ 3472316 w 4242337"/>
                  <a:gd name="connsiteY96" fmla="*/ 0 h 1823987"/>
                  <a:gd name="connsiteX97" fmla="*/ 3448253 w 4242337"/>
                  <a:gd name="connsiteY97" fmla="*/ 0 h 1823987"/>
                  <a:gd name="connsiteX98" fmla="*/ 3448253 w 4242337"/>
                  <a:gd name="connsiteY98" fmla="*/ 12032 h 1823987"/>
                  <a:gd name="connsiteX99" fmla="*/ 3472316 w 4242337"/>
                  <a:gd name="connsiteY99" fmla="*/ 12032 h 1823987"/>
                  <a:gd name="connsiteX100" fmla="*/ 3472316 w 4242337"/>
                  <a:gd name="connsiteY100" fmla="*/ 0 h 1823987"/>
                  <a:gd name="connsiteX101" fmla="*/ 3472316 w 4242337"/>
                  <a:gd name="connsiteY101" fmla="*/ 0 h 1823987"/>
                  <a:gd name="connsiteX102" fmla="*/ 3424190 w 4242337"/>
                  <a:gd name="connsiteY102" fmla="*/ 0 h 1823987"/>
                  <a:gd name="connsiteX103" fmla="*/ 3400126 w 4242337"/>
                  <a:gd name="connsiteY103" fmla="*/ 0 h 1823987"/>
                  <a:gd name="connsiteX104" fmla="*/ 3400126 w 4242337"/>
                  <a:gd name="connsiteY104" fmla="*/ 12032 h 1823987"/>
                  <a:gd name="connsiteX105" fmla="*/ 3424190 w 4242337"/>
                  <a:gd name="connsiteY105" fmla="*/ 12032 h 1823987"/>
                  <a:gd name="connsiteX106" fmla="*/ 3424190 w 4242337"/>
                  <a:gd name="connsiteY106" fmla="*/ 0 h 1823987"/>
                  <a:gd name="connsiteX107" fmla="*/ 3424190 w 4242337"/>
                  <a:gd name="connsiteY107" fmla="*/ 0 h 1823987"/>
                  <a:gd name="connsiteX108" fmla="*/ 3376063 w 4242337"/>
                  <a:gd name="connsiteY108" fmla="*/ 0 h 1823987"/>
                  <a:gd name="connsiteX109" fmla="*/ 3352000 w 4242337"/>
                  <a:gd name="connsiteY109" fmla="*/ 0 h 1823987"/>
                  <a:gd name="connsiteX110" fmla="*/ 3352000 w 4242337"/>
                  <a:gd name="connsiteY110" fmla="*/ 12032 h 1823987"/>
                  <a:gd name="connsiteX111" fmla="*/ 3376063 w 4242337"/>
                  <a:gd name="connsiteY111" fmla="*/ 12032 h 1823987"/>
                  <a:gd name="connsiteX112" fmla="*/ 3376063 w 4242337"/>
                  <a:gd name="connsiteY112" fmla="*/ 0 h 1823987"/>
                  <a:gd name="connsiteX113" fmla="*/ 3376063 w 4242337"/>
                  <a:gd name="connsiteY113" fmla="*/ 0 h 1823987"/>
                  <a:gd name="connsiteX114" fmla="*/ 3327937 w 4242337"/>
                  <a:gd name="connsiteY114" fmla="*/ 0 h 1823987"/>
                  <a:gd name="connsiteX115" fmla="*/ 3303874 w 4242337"/>
                  <a:gd name="connsiteY115" fmla="*/ 0 h 1823987"/>
                  <a:gd name="connsiteX116" fmla="*/ 3303874 w 4242337"/>
                  <a:gd name="connsiteY116" fmla="*/ 12032 h 1823987"/>
                  <a:gd name="connsiteX117" fmla="*/ 3327937 w 4242337"/>
                  <a:gd name="connsiteY117" fmla="*/ 12032 h 1823987"/>
                  <a:gd name="connsiteX118" fmla="*/ 3327937 w 4242337"/>
                  <a:gd name="connsiteY118" fmla="*/ 0 h 1823987"/>
                  <a:gd name="connsiteX119" fmla="*/ 3327937 w 4242337"/>
                  <a:gd name="connsiteY119" fmla="*/ 0 h 1823987"/>
                  <a:gd name="connsiteX120" fmla="*/ 3279811 w 4242337"/>
                  <a:gd name="connsiteY120" fmla="*/ 0 h 1823987"/>
                  <a:gd name="connsiteX121" fmla="*/ 3255747 w 4242337"/>
                  <a:gd name="connsiteY121" fmla="*/ 0 h 1823987"/>
                  <a:gd name="connsiteX122" fmla="*/ 3255747 w 4242337"/>
                  <a:gd name="connsiteY122" fmla="*/ 12032 h 1823987"/>
                  <a:gd name="connsiteX123" fmla="*/ 3279811 w 4242337"/>
                  <a:gd name="connsiteY123" fmla="*/ 12032 h 1823987"/>
                  <a:gd name="connsiteX124" fmla="*/ 3279811 w 4242337"/>
                  <a:gd name="connsiteY124" fmla="*/ 0 h 1823987"/>
                  <a:gd name="connsiteX125" fmla="*/ 3279811 w 4242337"/>
                  <a:gd name="connsiteY125" fmla="*/ 0 h 1823987"/>
                  <a:gd name="connsiteX126" fmla="*/ 3231684 w 4242337"/>
                  <a:gd name="connsiteY126" fmla="*/ 0 h 1823987"/>
                  <a:gd name="connsiteX127" fmla="*/ 3207621 w 4242337"/>
                  <a:gd name="connsiteY127" fmla="*/ 0 h 1823987"/>
                  <a:gd name="connsiteX128" fmla="*/ 3207621 w 4242337"/>
                  <a:gd name="connsiteY128" fmla="*/ 12032 h 1823987"/>
                  <a:gd name="connsiteX129" fmla="*/ 3231684 w 4242337"/>
                  <a:gd name="connsiteY129" fmla="*/ 12032 h 1823987"/>
                  <a:gd name="connsiteX130" fmla="*/ 3231684 w 4242337"/>
                  <a:gd name="connsiteY130" fmla="*/ 0 h 1823987"/>
                  <a:gd name="connsiteX131" fmla="*/ 3231684 w 4242337"/>
                  <a:gd name="connsiteY131" fmla="*/ 0 h 1823987"/>
                  <a:gd name="connsiteX132" fmla="*/ 3183558 w 4242337"/>
                  <a:gd name="connsiteY132" fmla="*/ 0 h 1823987"/>
                  <a:gd name="connsiteX133" fmla="*/ 3159495 w 4242337"/>
                  <a:gd name="connsiteY133" fmla="*/ 0 h 1823987"/>
                  <a:gd name="connsiteX134" fmla="*/ 3159495 w 4242337"/>
                  <a:gd name="connsiteY134" fmla="*/ 12032 h 1823987"/>
                  <a:gd name="connsiteX135" fmla="*/ 3183558 w 4242337"/>
                  <a:gd name="connsiteY135" fmla="*/ 12032 h 1823987"/>
                  <a:gd name="connsiteX136" fmla="*/ 3183558 w 4242337"/>
                  <a:gd name="connsiteY136" fmla="*/ 0 h 1823987"/>
                  <a:gd name="connsiteX137" fmla="*/ 3183558 w 4242337"/>
                  <a:gd name="connsiteY137" fmla="*/ 0 h 1823987"/>
                  <a:gd name="connsiteX138" fmla="*/ 3135431 w 4242337"/>
                  <a:gd name="connsiteY138" fmla="*/ 0 h 1823987"/>
                  <a:gd name="connsiteX139" fmla="*/ 3111368 w 4242337"/>
                  <a:gd name="connsiteY139" fmla="*/ 0 h 1823987"/>
                  <a:gd name="connsiteX140" fmla="*/ 3111368 w 4242337"/>
                  <a:gd name="connsiteY140" fmla="*/ 12032 h 1823987"/>
                  <a:gd name="connsiteX141" fmla="*/ 3135431 w 4242337"/>
                  <a:gd name="connsiteY141" fmla="*/ 12032 h 1823987"/>
                  <a:gd name="connsiteX142" fmla="*/ 3135431 w 4242337"/>
                  <a:gd name="connsiteY142" fmla="*/ 0 h 1823987"/>
                  <a:gd name="connsiteX143" fmla="*/ 3135431 w 4242337"/>
                  <a:gd name="connsiteY143" fmla="*/ 0 h 1823987"/>
                  <a:gd name="connsiteX144" fmla="*/ 3087305 w 4242337"/>
                  <a:gd name="connsiteY144" fmla="*/ 0 h 1823987"/>
                  <a:gd name="connsiteX145" fmla="*/ 3063242 w 4242337"/>
                  <a:gd name="connsiteY145" fmla="*/ 0 h 1823987"/>
                  <a:gd name="connsiteX146" fmla="*/ 3063242 w 4242337"/>
                  <a:gd name="connsiteY146" fmla="*/ 12032 h 1823987"/>
                  <a:gd name="connsiteX147" fmla="*/ 3087305 w 4242337"/>
                  <a:gd name="connsiteY147" fmla="*/ 12032 h 1823987"/>
                  <a:gd name="connsiteX148" fmla="*/ 3087305 w 4242337"/>
                  <a:gd name="connsiteY148" fmla="*/ 0 h 1823987"/>
                  <a:gd name="connsiteX149" fmla="*/ 3087305 w 4242337"/>
                  <a:gd name="connsiteY149" fmla="*/ 0 h 1823987"/>
                  <a:gd name="connsiteX150" fmla="*/ 3039179 w 4242337"/>
                  <a:gd name="connsiteY150" fmla="*/ 0 h 1823987"/>
                  <a:gd name="connsiteX151" fmla="*/ 3015116 w 4242337"/>
                  <a:gd name="connsiteY151" fmla="*/ 0 h 1823987"/>
                  <a:gd name="connsiteX152" fmla="*/ 3015116 w 4242337"/>
                  <a:gd name="connsiteY152" fmla="*/ 12032 h 1823987"/>
                  <a:gd name="connsiteX153" fmla="*/ 3039179 w 4242337"/>
                  <a:gd name="connsiteY153" fmla="*/ 12032 h 1823987"/>
                  <a:gd name="connsiteX154" fmla="*/ 3039179 w 4242337"/>
                  <a:gd name="connsiteY154" fmla="*/ 0 h 1823987"/>
                  <a:gd name="connsiteX155" fmla="*/ 3039179 w 4242337"/>
                  <a:gd name="connsiteY155" fmla="*/ 0 h 1823987"/>
                  <a:gd name="connsiteX156" fmla="*/ 2991052 w 4242337"/>
                  <a:gd name="connsiteY156" fmla="*/ 0 h 1823987"/>
                  <a:gd name="connsiteX157" fmla="*/ 2966989 w 4242337"/>
                  <a:gd name="connsiteY157" fmla="*/ 0 h 1823987"/>
                  <a:gd name="connsiteX158" fmla="*/ 2966989 w 4242337"/>
                  <a:gd name="connsiteY158" fmla="*/ 12032 h 1823987"/>
                  <a:gd name="connsiteX159" fmla="*/ 2991052 w 4242337"/>
                  <a:gd name="connsiteY159" fmla="*/ 12032 h 1823987"/>
                  <a:gd name="connsiteX160" fmla="*/ 2991052 w 4242337"/>
                  <a:gd name="connsiteY160" fmla="*/ 0 h 1823987"/>
                  <a:gd name="connsiteX161" fmla="*/ 2991052 w 4242337"/>
                  <a:gd name="connsiteY161" fmla="*/ 0 h 1823987"/>
                  <a:gd name="connsiteX162" fmla="*/ 2942926 w 4242337"/>
                  <a:gd name="connsiteY162" fmla="*/ 0 h 1823987"/>
                  <a:gd name="connsiteX163" fmla="*/ 2918863 w 4242337"/>
                  <a:gd name="connsiteY163" fmla="*/ 0 h 1823987"/>
                  <a:gd name="connsiteX164" fmla="*/ 2918863 w 4242337"/>
                  <a:gd name="connsiteY164" fmla="*/ 12032 h 1823987"/>
                  <a:gd name="connsiteX165" fmla="*/ 2942926 w 4242337"/>
                  <a:gd name="connsiteY165" fmla="*/ 12032 h 1823987"/>
                  <a:gd name="connsiteX166" fmla="*/ 2942926 w 4242337"/>
                  <a:gd name="connsiteY166" fmla="*/ 0 h 1823987"/>
                  <a:gd name="connsiteX167" fmla="*/ 2942926 w 4242337"/>
                  <a:gd name="connsiteY167" fmla="*/ 0 h 1823987"/>
                  <a:gd name="connsiteX168" fmla="*/ 2894800 w 4242337"/>
                  <a:gd name="connsiteY168" fmla="*/ 0 h 1823987"/>
                  <a:gd name="connsiteX169" fmla="*/ 2870737 w 4242337"/>
                  <a:gd name="connsiteY169" fmla="*/ 0 h 1823987"/>
                  <a:gd name="connsiteX170" fmla="*/ 2870737 w 4242337"/>
                  <a:gd name="connsiteY170" fmla="*/ 12032 h 1823987"/>
                  <a:gd name="connsiteX171" fmla="*/ 2894800 w 4242337"/>
                  <a:gd name="connsiteY171" fmla="*/ 12032 h 1823987"/>
                  <a:gd name="connsiteX172" fmla="*/ 2894800 w 4242337"/>
                  <a:gd name="connsiteY172" fmla="*/ 0 h 1823987"/>
                  <a:gd name="connsiteX173" fmla="*/ 2894800 w 4242337"/>
                  <a:gd name="connsiteY173" fmla="*/ 0 h 1823987"/>
                  <a:gd name="connsiteX174" fmla="*/ 2846673 w 4242337"/>
                  <a:gd name="connsiteY174" fmla="*/ 0 h 1823987"/>
                  <a:gd name="connsiteX175" fmla="*/ 2822610 w 4242337"/>
                  <a:gd name="connsiteY175" fmla="*/ 0 h 1823987"/>
                  <a:gd name="connsiteX176" fmla="*/ 2822610 w 4242337"/>
                  <a:gd name="connsiteY176" fmla="*/ 12032 h 1823987"/>
                  <a:gd name="connsiteX177" fmla="*/ 2846673 w 4242337"/>
                  <a:gd name="connsiteY177" fmla="*/ 12032 h 1823987"/>
                  <a:gd name="connsiteX178" fmla="*/ 2846673 w 4242337"/>
                  <a:gd name="connsiteY178" fmla="*/ 0 h 1823987"/>
                  <a:gd name="connsiteX179" fmla="*/ 2846673 w 4242337"/>
                  <a:gd name="connsiteY179" fmla="*/ 0 h 1823987"/>
                  <a:gd name="connsiteX180" fmla="*/ 2798547 w 4242337"/>
                  <a:gd name="connsiteY180" fmla="*/ 0 h 1823987"/>
                  <a:gd name="connsiteX181" fmla="*/ 2774484 w 4242337"/>
                  <a:gd name="connsiteY181" fmla="*/ 0 h 1823987"/>
                  <a:gd name="connsiteX182" fmla="*/ 2774484 w 4242337"/>
                  <a:gd name="connsiteY182" fmla="*/ 12032 h 1823987"/>
                  <a:gd name="connsiteX183" fmla="*/ 2798547 w 4242337"/>
                  <a:gd name="connsiteY183" fmla="*/ 12032 h 1823987"/>
                  <a:gd name="connsiteX184" fmla="*/ 2798547 w 4242337"/>
                  <a:gd name="connsiteY184" fmla="*/ 0 h 1823987"/>
                  <a:gd name="connsiteX185" fmla="*/ 2798547 w 4242337"/>
                  <a:gd name="connsiteY185" fmla="*/ 0 h 1823987"/>
                  <a:gd name="connsiteX186" fmla="*/ 2750421 w 4242337"/>
                  <a:gd name="connsiteY186" fmla="*/ 0 h 1823987"/>
                  <a:gd name="connsiteX187" fmla="*/ 2726358 w 4242337"/>
                  <a:gd name="connsiteY187" fmla="*/ 0 h 1823987"/>
                  <a:gd name="connsiteX188" fmla="*/ 2726358 w 4242337"/>
                  <a:gd name="connsiteY188" fmla="*/ 12032 h 1823987"/>
                  <a:gd name="connsiteX189" fmla="*/ 2750421 w 4242337"/>
                  <a:gd name="connsiteY189" fmla="*/ 12032 h 1823987"/>
                  <a:gd name="connsiteX190" fmla="*/ 2750421 w 4242337"/>
                  <a:gd name="connsiteY190" fmla="*/ 0 h 1823987"/>
                  <a:gd name="connsiteX191" fmla="*/ 2750421 w 4242337"/>
                  <a:gd name="connsiteY191" fmla="*/ 0 h 1823987"/>
                  <a:gd name="connsiteX192" fmla="*/ 2702294 w 4242337"/>
                  <a:gd name="connsiteY192" fmla="*/ 0 h 1823987"/>
                  <a:gd name="connsiteX193" fmla="*/ 2678231 w 4242337"/>
                  <a:gd name="connsiteY193" fmla="*/ 0 h 1823987"/>
                  <a:gd name="connsiteX194" fmla="*/ 2678231 w 4242337"/>
                  <a:gd name="connsiteY194" fmla="*/ 12032 h 1823987"/>
                  <a:gd name="connsiteX195" fmla="*/ 2702294 w 4242337"/>
                  <a:gd name="connsiteY195" fmla="*/ 12032 h 1823987"/>
                  <a:gd name="connsiteX196" fmla="*/ 2702294 w 4242337"/>
                  <a:gd name="connsiteY196" fmla="*/ 0 h 1823987"/>
                  <a:gd name="connsiteX197" fmla="*/ 2702294 w 4242337"/>
                  <a:gd name="connsiteY197" fmla="*/ 0 h 1823987"/>
                  <a:gd name="connsiteX198" fmla="*/ 2654168 w 4242337"/>
                  <a:gd name="connsiteY198" fmla="*/ 0 h 1823987"/>
                  <a:gd name="connsiteX199" fmla="*/ 2630105 w 4242337"/>
                  <a:gd name="connsiteY199" fmla="*/ 0 h 1823987"/>
                  <a:gd name="connsiteX200" fmla="*/ 2630105 w 4242337"/>
                  <a:gd name="connsiteY200" fmla="*/ 12032 h 1823987"/>
                  <a:gd name="connsiteX201" fmla="*/ 2654168 w 4242337"/>
                  <a:gd name="connsiteY201" fmla="*/ 12032 h 1823987"/>
                  <a:gd name="connsiteX202" fmla="*/ 2654168 w 4242337"/>
                  <a:gd name="connsiteY202" fmla="*/ 0 h 1823987"/>
                  <a:gd name="connsiteX203" fmla="*/ 2654168 w 4242337"/>
                  <a:gd name="connsiteY203" fmla="*/ 0 h 1823987"/>
                  <a:gd name="connsiteX204" fmla="*/ 2606042 w 4242337"/>
                  <a:gd name="connsiteY204" fmla="*/ 0 h 1823987"/>
                  <a:gd name="connsiteX205" fmla="*/ 2581979 w 4242337"/>
                  <a:gd name="connsiteY205" fmla="*/ 0 h 1823987"/>
                  <a:gd name="connsiteX206" fmla="*/ 2581979 w 4242337"/>
                  <a:gd name="connsiteY206" fmla="*/ 12032 h 1823987"/>
                  <a:gd name="connsiteX207" fmla="*/ 2606042 w 4242337"/>
                  <a:gd name="connsiteY207" fmla="*/ 12032 h 1823987"/>
                  <a:gd name="connsiteX208" fmla="*/ 2606042 w 4242337"/>
                  <a:gd name="connsiteY208" fmla="*/ 0 h 1823987"/>
                  <a:gd name="connsiteX209" fmla="*/ 2606042 w 4242337"/>
                  <a:gd name="connsiteY209" fmla="*/ 0 h 1823987"/>
                  <a:gd name="connsiteX210" fmla="*/ 2557915 w 4242337"/>
                  <a:gd name="connsiteY210" fmla="*/ 0 h 1823987"/>
                  <a:gd name="connsiteX211" fmla="*/ 2533852 w 4242337"/>
                  <a:gd name="connsiteY211" fmla="*/ 0 h 1823987"/>
                  <a:gd name="connsiteX212" fmla="*/ 2533852 w 4242337"/>
                  <a:gd name="connsiteY212" fmla="*/ 12032 h 1823987"/>
                  <a:gd name="connsiteX213" fmla="*/ 2557915 w 4242337"/>
                  <a:gd name="connsiteY213" fmla="*/ 12032 h 1823987"/>
                  <a:gd name="connsiteX214" fmla="*/ 2557915 w 4242337"/>
                  <a:gd name="connsiteY214" fmla="*/ 0 h 1823987"/>
                  <a:gd name="connsiteX215" fmla="*/ 2557915 w 4242337"/>
                  <a:gd name="connsiteY215" fmla="*/ 0 h 1823987"/>
                  <a:gd name="connsiteX216" fmla="*/ 2509789 w 4242337"/>
                  <a:gd name="connsiteY216" fmla="*/ 0 h 1823987"/>
                  <a:gd name="connsiteX217" fmla="*/ 2485726 w 4242337"/>
                  <a:gd name="connsiteY217" fmla="*/ 0 h 1823987"/>
                  <a:gd name="connsiteX218" fmla="*/ 2485726 w 4242337"/>
                  <a:gd name="connsiteY218" fmla="*/ 12032 h 1823987"/>
                  <a:gd name="connsiteX219" fmla="*/ 2509789 w 4242337"/>
                  <a:gd name="connsiteY219" fmla="*/ 12032 h 1823987"/>
                  <a:gd name="connsiteX220" fmla="*/ 2509789 w 4242337"/>
                  <a:gd name="connsiteY220" fmla="*/ 0 h 1823987"/>
                  <a:gd name="connsiteX221" fmla="*/ 2509789 w 4242337"/>
                  <a:gd name="connsiteY221" fmla="*/ 0 h 1823987"/>
                  <a:gd name="connsiteX222" fmla="*/ 2461663 w 4242337"/>
                  <a:gd name="connsiteY222" fmla="*/ 0 h 1823987"/>
                  <a:gd name="connsiteX223" fmla="*/ 2437599 w 4242337"/>
                  <a:gd name="connsiteY223" fmla="*/ 0 h 1823987"/>
                  <a:gd name="connsiteX224" fmla="*/ 2437599 w 4242337"/>
                  <a:gd name="connsiteY224" fmla="*/ 12032 h 1823987"/>
                  <a:gd name="connsiteX225" fmla="*/ 2461663 w 4242337"/>
                  <a:gd name="connsiteY225" fmla="*/ 12032 h 1823987"/>
                  <a:gd name="connsiteX226" fmla="*/ 2461663 w 4242337"/>
                  <a:gd name="connsiteY226" fmla="*/ 0 h 1823987"/>
                  <a:gd name="connsiteX227" fmla="*/ 2461663 w 4242337"/>
                  <a:gd name="connsiteY227" fmla="*/ 0 h 1823987"/>
                  <a:gd name="connsiteX228" fmla="*/ 2413536 w 4242337"/>
                  <a:gd name="connsiteY228" fmla="*/ 0 h 1823987"/>
                  <a:gd name="connsiteX229" fmla="*/ 2389473 w 4242337"/>
                  <a:gd name="connsiteY229" fmla="*/ 0 h 1823987"/>
                  <a:gd name="connsiteX230" fmla="*/ 2389473 w 4242337"/>
                  <a:gd name="connsiteY230" fmla="*/ 12032 h 1823987"/>
                  <a:gd name="connsiteX231" fmla="*/ 2413536 w 4242337"/>
                  <a:gd name="connsiteY231" fmla="*/ 12032 h 1823987"/>
                  <a:gd name="connsiteX232" fmla="*/ 2413536 w 4242337"/>
                  <a:gd name="connsiteY232" fmla="*/ 0 h 1823987"/>
                  <a:gd name="connsiteX233" fmla="*/ 2413536 w 4242337"/>
                  <a:gd name="connsiteY233" fmla="*/ 0 h 1823987"/>
                  <a:gd name="connsiteX234" fmla="*/ 2365410 w 4242337"/>
                  <a:gd name="connsiteY234" fmla="*/ 0 h 1823987"/>
                  <a:gd name="connsiteX235" fmla="*/ 2341347 w 4242337"/>
                  <a:gd name="connsiteY235" fmla="*/ 0 h 1823987"/>
                  <a:gd name="connsiteX236" fmla="*/ 2341347 w 4242337"/>
                  <a:gd name="connsiteY236" fmla="*/ 12032 h 1823987"/>
                  <a:gd name="connsiteX237" fmla="*/ 2365410 w 4242337"/>
                  <a:gd name="connsiteY237" fmla="*/ 12032 h 1823987"/>
                  <a:gd name="connsiteX238" fmla="*/ 2365410 w 4242337"/>
                  <a:gd name="connsiteY238" fmla="*/ 0 h 1823987"/>
                  <a:gd name="connsiteX239" fmla="*/ 2365410 w 4242337"/>
                  <a:gd name="connsiteY239" fmla="*/ 0 h 1823987"/>
                  <a:gd name="connsiteX240" fmla="*/ 2317284 w 4242337"/>
                  <a:gd name="connsiteY240" fmla="*/ 0 h 1823987"/>
                  <a:gd name="connsiteX241" fmla="*/ 2293220 w 4242337"/>
                  <a:gd name="connsiteY241" fmla="*/ 0 h 1823987"/>
                  <a:gd name="connsiteX242" fmla="*/ 2293220 w 4242337"/>
                  <a:gd name="connsiteY242" fmla="*/ 12032 h 1823987"/>
                  <a:gd name="connsiteX243" fmla="*/ 2317284 w 4242337"/>
                  <a:gd name="connsiteY243" fmla="*/ 12032 h 1823987"/>
                  <a:gd name="connsiteX244" fmla="*/ 2317284 w 4242337"/>
                  <a:gd name="connsiteY244" fmla="*/ 0 h 1823987"/>
                  <a:gd name="connsiteX245" fmla="*/ 2317284 w 4242337"/>
                  <a:gd name="connsiteY245" fmla="*/ 0 h 1823987"/>
                  <a:gd name="connsiteX246" fmla="*/ 2269157 w 4242337"/>
                  <a:gd name="connsiteY246" fmla="*/ 0 h 1823987"/>
                  <a:gd name="connsiteX247" fmla="*/ 2245094 w 4242337"/>
                  <a:gd name="connsiteY247" fmla="*/ 0 h 1823987"/>
                  <a:gd name="connsiteX248" fmla="*/ 2245094 w 4242337"/>
                  <a:gd name="connsiteY248" fmla="*/ 12032 h 1823987"/>
                  <a:gd name="connsiteX249" fmla="*/ 2269157 w 4242337"/>
                  <a:gd name="connsiteY249" fmla="*/ 12032 h 1823987"/>
                  <a:gd name="connsiteX250" fmla="*/ 2269157 w 4242337"/>
                  <a:gd name="connsiteY250" fmla="*/ 0 h 1823987"/>
                  <a:gd name="connsiteX251" fmla="*/ 2269157 w 4242337"/>
                  <a:gd name="connsiteY251" fmla="*/ 0 h 1823987"/>
                  <a:gd name="connsiteX252" fmla="*/ 2221031 w 4242337"/>
                  <a:gd name="connsiteY252" fmla="*/ 0 h 1823987"/>
                  <a:gd name="connsiteX253" fmla="*/ 2196968 w 4242337"/>
                  <a:gd name="connsiteY253" fmla="*/ 0 h 1823987"/>
                  <a:gd name="connsiteX254" fmla="*/ 2196968 w 4242337"/>
                  <a:gd name="connsiteY254" fmla="*/ 12032 h 1823987"/>
                  <a:gd name="connsiteX255" fmla="*/ 2221031 w 4242337"/>
                  <a:gd name="connsiteY255" fmla="*/ 12032 h 1823987"/>
                  <a:gd name="connsiteX256" fmla="*/ 2221031 w 4242337"/>
                  <a:gd name="connsiteY256" fmla="*/ 0 h 1823987"/>
                  <a:gd name="connsiteX257" fmla="*/ 2221031 w 4242337"/>
                  <a:gd name="connsiteY257" fmla="*/ 0 h 1823987"/>
                  <a:gd name="connsiteX258" fmla="*/ 2172905 w 4242337"/>
                  <a:gd name="connsiteY258" fmla="*/ 0 h 1823987"/>
                  <a:gd name="connsiteX259" fmla="*/ 2148841 w 4242337"/>
                  <a:gd name="connsiteY259" fmla="*/ 0 h 1823987"/>
                  <a:gd name="connsiteX260" fmla="*/ 2148841 w 4242337"/>
                  <a:gd name="connsiteY260" fmla="*/ 12032 h 1823987"/>
                  <a:gd name="connsiteX261" fmla="*/ 2172905 w 4242337"/>
                  <a:gd name="connsiteY261" fmla="*/ 12032 h 1823987"/>
                  <a:gd name="connsiteX262" fmla="*/ 2172905 w 4242337"/>
                  <a:gd name="connsiteY262" fmla="*/ 0 h 1823987"/>
                  <a:gd name="connsiteX263" fmla="*/ 2172905 w 4242337"/>
                  <a:gd name="connsiteY263" fmla="*/ 0 h 1823987"/>
                  <a:gd name="connsiteX264" fmla="*/ 2124778 w 4242337"/>
                  <a:gd name="connsiteY264" fmla="*/ 0 h 1823987"/>
                  <a:gd name="connsiteX265" fmla="*/ 2100715 w 4242337"/>
                  <a:gd name="connsiteY265" fmla="*/ 0 h 1823987"/>
                  <a:gd name="connsiteX266" fmla="*/ 2100715 w 4242337"/>
                  <a:gd name="connsiteY266" fmla="*/ 12032 h 1823987"/>
                  <a:gd name="connsiteX267" fmla="*/ 2124778 w 4242337"/>
                  <a:gd name="connsiteY267" fmla="*/ 12032 h 1823987"/>
                  <a:gd name="connsiteX268" fmla="*/ 2124778 w 4242337"/>
                  <a:gd name="connsiteY268" fmla="*/ 0 h 1823987"/>
                  <a:gd name="connsiteX269" fmla="*/ 2124778 w 4242337"/>
                  <a:gd name="connsiteY269" fmla="*/ 0 h 1823987"/>
                  <a:gd name="connsiteX270" fmla="*/ 2076652 w 4242337"/>
                  <a:gd name="connsiteY270" fmla="*/ 0 h 1823987"/>
                  <a:gd name="connsiteX271" fmla="*/ 2052589 w 4242337"/>
                  <a:gd name="connsiteY271" fmla="*/ 0 h 1823987"/>
                  <a:gd name="connsiteX272" fmla="*/ 2052589 w 4242337"/>
                  <a:gd name="connsiteY272" fmla="*/ 12032 h 1823987"/>
                  <a:gd name="connsiteX273" fmla="*/ 2076652 w 4242337"/>
                  <a:gd name="connsiteY273" fmla="*/ 12032 h 1823987"/>
                  <a:gd name="connsiteX274" fmla="*/ 2076652 w 4242337"/>
                  <a:gd name="connsiteY274" fmla="*/ 0 h 1823987"/>
                  <a:gd name="connsiteX275" fmla="*/ 2076652 w 4242337"/>
                  <a:gd name="connsiteY275" fmla="*/ 0 h 1823987"/>
                  <a:gd name="connsiteX276" fmla="*/ 2028526 w 4242337"/>
                  <a:gd name="connsiteY276" fmla="*/ 0 h 1823987"/>
                  <a:gd name="connsiteX277" fmla="*/ 2004462 w 4242337"/>
                  <a:gd name="connsiteY277" fmla="*/ 0 h 1823987"/>
                  <a:gd name="connsiteX278" fmla="*/ 2004462 w 4242337"/>
                  <a:gd name="connsiteY278" fmla="*/ 12032 h 1823987"/>
                  <a:gd name="connsiteX279" fmla="*/ 2028526 w 4242337"/>
                  <a:gd name="connsiteY279" fmla="*/ 12032 h 1823987"/>
                  <a:gd name="connsiteX280" fmla="*/ 2028526 w 4242337"/>
                  <a:gd name="connsiteY280" fmla="*/ 0 h 1823987"/>
                  <a:gd name="connsiteX281" fmla="*/ 2028526 w 4242337"/>
                  <a:gd name="connsiteY281" fmla="*/ 0 h 1823987"/>
                  <a:gd name="connsiteX282" fmla="*/ 1980399 w 4242337"/>
                  <a:gd name="connsiteY282" fmla="*/ 0 h 1823987"/>
                  <a:gd name="connsiteX283" fmla="*/ 1956336 w 4242337"/>
                  <a:gd name="connsiteY283" fmla="*/ 0 h 1823987"/>
                  <a:gd name="connsiteX284" fmla="*/ 1956336 w 4242337"/>
                  <a:gd name="connsiteY284" fmla="*/ 12032 h 1823987"/>
                  <a:gd name="connsiteX285" fmla="*/ 1980399 w 4242337"/>
                  <a:gd name="connsiteY285" fmla="*/ 12032 h 1823987"/>
                  <a:gd name="connsiteX286" fmla="*/ 1980399 w 4242337"/>
                  <a:gd name="connsiteY286" fmla="*/ 0 h 1823987"/>
                  <a:gd name="connsiteX287" fmla="*/ 1980399 w 4242337"/>
                  <a:gd name="connsiteY287" fmla="*/ 0 h 1823987"/>
                  <a:gd name="connsiteX288" fmla="*/ 1932273 w 4242337"/>
                  <a:gd name="connsiteY288" fmla="*/ 0 h 1823987"/>
                  <a:gd name="connsiteX289" fmla="*/ 1908210 w 4242337"/>
                  <a:gd name="connsiteY289" fmla="*/ 0 h 1823987"/>
                  <a:gd name="connsiteX290" fmla="*/ 1908210 w 4242337"/>
                  <a:gd name="connsiteY290" fmla="*/ 12032 h 1823987"/>
                  <a:gd name="connsiteX291" fmla="*/ 1932273 w 4242337"/>
                  <a:gd name="connsiteY291" fmla="*/ 12032 h 1823987"/>
                  <a:gd name="connsiteX292" fmla="*/ 1932273 w 4242337"/>
                  <a:gd name="connsiteY292" fmla="*/ 0 h 1823987"/>
                  <a:gd name="connsiteX293" fmla="*/ 1932273 w 4242337"/>
                  <a:gd name="connsiteY293" fmla="*/ 0 h 1823987"/>
                  <a:gd name="connsiteX294" fmla="*/ 1884146 w 4242337"/>
                  <a:gd name="connsiteY294" fmla="*/ 0 h 1823987"/>
                  <a:gd name="connsiteX295" fmla="*/ 1860083 w 4242337"/>
                  <a:gd name="connsiteY295" fmla="*/ 0 h 1823987"/>
                  <a:gd name="connsiteX296" fmla="*/ 1860083 w 4242337"/>
                  <a:gd name="connsiteY296" fmla="*/ 12032 h 1823987"/>
                  <a:gd name="connsiteX297" fmla="*/ 1884146 w 4242337"/>
                  <a:gd name="connsiteY297" fmla="*/ 12032 h 1823987"/>
                  <a:gd name="connsiteX298" fmla="*/ 1884146 w 4242337"/>
                  <a:gd name="connsiteY298" fmla="*/ 0 h 1823987"/>
                  <a:gd name="connsiteX299" fmla="*/ 1884146 w 4242337"/>
                  <a:gd name="connsiteY299" fmla="*/ 0 h 1823987"/>
                  <a:gd name="connsiteX300" fmla="*/ 1836020 w 4242337"/>
                  <a:gd name="connsiteY300" fmla="*/ 0 h 1823987"/>
                  <a:gd name="connsiteX301" fmla="*/ 1811957 w 4242337"/>
                  <a:gd name="connsiteY301" fmla="*/ 0 h 1823987"/>
                  <a:gd name="connsiteX302" fmla="*/ 1811957 w 4242337"/>
                  <a:gd name="connsiteY302" fmla="*/ 12032 h 1823987"/>
                  <a:gd name="connsiteX303" fmla="*/ 1836020 w 4242337"/>
                  <a:gd name="connsiteY303" fmla="*/ 12032 h 1823987"/>
                  <a:gd name="connsiteX304" fmla="*/ 1836020 w 4242337"/>
                  <a:gd name="connsiteY304" fmla="*/ 0 h 1823987"/>
                  <a:gd name="connsiteX305" fmla="*/ 1836020 w 4242337"/>
                  <a:gd name="connsiteY305" fmla="*/ 0 h 1823987"/>
                  <a:gd name="connsiteX306" fmla="*/ 1787894 w 4242337"/>
                  <a:gd name="connsiteY306" fmla="*/ 0 h 1823987"/>
                  <a:gd name="connsiteX307" fmla="*/ 1763831 w 4242337"/>
                  <a:gd name="connsiteY307" fmla="*/ 0 h 1823987"/>
                  <a:gd name="connsiteX308" fmla="*/ 1763831 w 4242337"/>
                  <a:gd name="connsiteY308" fmla="*/ 12032 h 1823987"/>
                  <a:gd name="connsiteX309" fmla="*/ 1787894 w 4242337"/>
                  <a:gd name="connsiteY309" fmla="*/ 12032 h 1823987"/>
                  <a:gd name="connsiteX310" fmla="*/ 1787894 w 4242337"/>
                  <a:gd name="connsiteY310" fmla="*/ 0 h 1823987"/>
                  <a:gd name="connsiteX311" fmla="*/ 1787894 w 4242337"/>
                  <a:gd name="connsiteY311" fmla="*/ 0 h 1823987"/>
                  <a:gd name="connsiteX312" fmla="*/ 1739767 w 4242337"/>
                  <a:gd name="connsiteY312" fmla="*/ 0 h 1823987"/>
                  <a:gd name="connsiteX313" fmla="*/ 1715704 w 4242337"/>
                  <a:gd name="connsiteY313" fmla="*/ 0 h 1823987"/>
                  <a:gd name="connsiteX314" fmla="*/ 1715704 w 4242337"/>
                  <a:gd name="connsiteY314" fmla="*/ 12032 h 1823987"/>
                  <a:gd name="connsiteX315" fmla="*/ 1739767 w 4242337"/>
                  <a:gd name="connsiteY315" fmla="*/ 12032 h 1823987"/>
                  <a:gd name="connsiteX316" fmla="*/ 1739767 w 4242337"/>
                  <a:gd name="connsiteY316" fmla="*/ 0 h 1823987"/>
                  <a:gd name="connsiteX317" fmla="*/ 1739767 w 4242337"/>
                  <a:gd name="connsiteY317" fmla="*/ 0 h 1823987"/>
                  <a:gd name="connsiteX318" fmla="*/ 1691641 w 4242337"/>
                  <a:gd name="connsiteY318" fmla="*/ 0 h 1823987"/>
                  <a:gd name="connsiteX319" fmla="*/ 1667578 w 4242337"/>
                  <a:gd name="connsiteY319" fmla="*/ 0 h 1823987"/>
                  <a:gd name="connsiteX320" fmla="*/ 1667578 w 4242337"/>
                  <a:gd name="connsiteY320" fmla="*/ 12032 h 1823987"/>
                  <a:gd name="connsiteX321" fmla="*/ 1691641 w 4242337"/>
                  <a:gd name="connsiteY321" fmla="*/ 12032 h 1823987"/>
                  <a:gd name="connsiteX322" fmla="*/ 1691641 w 4242337"/>
                  <a:gd name="connsiteY322" fmla="*/ 0 h 1823987"/>
                  <a:gd name="connsiteX323" fmla="*/ 1691641 w 4242337"/>
                  <a:gd name="connsiteY323" fmla="*/ 0 h 1823987"/>
                  <a:gd name="connsiteX324" fmla="*/ 1643515 w 4242337"/>
                  <a:gd name="connsiteY324" fmla="*/ 0 h 1823987"/>
                  <a:gd name="connsiteX325" fmla="*/ 1619452 w 4242337"/>
                  <a:gd name="connsiteY325" fmla="*/ 0 h 1823987"/>
                  <a:gd name="connsiteX326" fmla="*/ 1619452 w 4242337"/>
                  <a:gd name="connsiteY326" fmla="*/ 12032 h 1823987"/>
                  <a:gd name="connsiteX327" fmla="*/ 1643515 w 4242337"/>
                  <a:gd name="connsiteY327" fmla="*/ 12032 h 1823987"/>
                  <a:gd name="connsiteX328" fmla="*/ 1643515 w 4242337"/>
                  <a:gd name="connsiteY328" fmla="*/ 0 h 1823987"/>
                  <a:gd name="connsiteX329" fmla="*/ 1643515 w 4242337"/>
                  <a:gd name="connsiteY329" fmla="*/ 0 h 1823987"/>
                  <a:gd name="connsiteX330" fmla="*/ 1595388 w 4242337"/>
                  <a:gd name="connsiteY330" fmla="*/ 0 h 1823987"/>
                  <a:gd name="connsiteX331" fmla="*/ 1571325 w 4242337"/>
                  <a:gd name="connsiteY331" fmla="*/ 0 h 1823987"/>
                  <a:gd name="connsiteX332" fmla="*/ 1571325 w 4242337"/>
                  <a:gd name="connsiteY332" fmla="*/ 12032 h 1823987"/>
                  <a:gd name="connsiteX333" fmla="*/ 1595388 w 4242337"/>
                  <a:gd name="connsiteY333" fmla="*/ 12032 h 1823987"/>
                  <a:gd name="connsiteX334" fmla="*/ 1595388 w 4242337"/>
                  <a:gd name="connsiteY334" fmla="*/ 0 h 1823987"/>
                  <a:gd name="connsiteX335" fmla="*/ 1595388 w 4242337"/>
                  <a:gd name="connsiteY335" fmla="*/ 0 h 1823987"/>
                  <a:gd name="connsiteX336" fmla="*/ 1547262 w 4242337"/>
                  <a:gd name="connsiteY336" fmla="*/ 0 h 1823987"/>
                  <a:gd name="connsiteX337" fmla="*/ 1523199 w 4242337"/>
                  <a:gd name="connsiteY337" fmla="*/ 0 h 1823987"/>
                  <a:gd name="connsiteX338" fmla="*/ 1523199 w 4242337"/>
                  <a:gd name="connsiteY338" fmla="*/ 12032 h 1823987"/>
                  <a:gd name="connsiteX339" fmla="*/ 1547262 w 4242337"/>
                  <a:gd name="connsiteY339" fmla="*/ 12032 h 1823987"/>
                  <a:gd name="connsiteX340" fmla="*/ 1547262 w 4242337"/>
                  <a:gd name="connsiteY340" fmla="*/ 0 h 1823987"/>
                  <a:gd name="connsiteX341" fmla="*/ 1547262 w 4242337"/>
                  <a:gd name="connsiteY341" fmla="*/ 0 h 1823987"/>
                  <a:gd name="connsiteX342" fmla="*/ 1499136 w 4242337"/>
                  <a:gd name="connsiteY342" fmla="*/ 0 h 1823987"/>
                  <a:gd name="connsiteX343" fmla="*/ 1475073 w 4242337"/>
                  <a:gd name="connsiteY343" fmla="*/ 0 h 1823987"/>
                  <a:gd name="connsiteX344" fmla="*/ 1475073 w 4242337"/>
                  <a:gd name="connsiteY344" fmla="*/ 12032 h 1823987"/>
                  <a:gd name="connsiteX345" fmla="*/ 1499136 w 4242337"/>
                  <a:gd name="connsiteY345" fmla="*/ 12032 h 1823987"/>
                  <a:gd name="connsiteX346" fmla="*/ 1499136 w 4242337"/>
                  <a:gd name="connsiteY346" fmla="*/ 0 h 1823987"/>
                  <a:gd name="connsiteX347" fmla="*/ 1499136 w 4242337"/>
                  <a:gd name="connsiteY347" fmla="*/ 0 h 1823987"/>
                  <a:gd name="connsiteX348" fmla="*/ 1451009 w 4242337"/>
                  <a:gd name="connsiteY348" fmla="*/ 0 h 1823987"/>
                  <a:gd name="connsiteX349" fmla="*/ 1426946 w 4242337"/>
                  <a:gd name="connsiteY349" fmla="*/ 0 h 1823987"/>
                  <a:gd name="connsiteX350" fmla="*/ 1426946 w 4242337"/>
                  <a:gd name="connsiteY350" fmla="*/ 12032 h 1823987"/>
                  <a:gd name="connsiteX351" fmla="*/ 1451009 w 4242337"/>
                  <a:gd name="connsiteY351" fmla="*/ 12032 h 1823987"/>
                  <a:gd name="connsiteX352" fmla="*/ 1451009 w 4242337"/>
                  <a:gd name="connsiteY352" fmla="*/ 0 h 1823987"/>
                  <a:gd name="connsiteX353" fmla="*/ 1451009 w 4242337"/>
                  <a:gd name="connsiteY353" fmla="*/ 0 h 1823987"/>
                  <a:gd name="connsiteX354" fmla="*/ 1402883 w 4242337"/>
                  <a:gd name="connsiteY354" fmla="*/ 0 h 1823987"/>
                  <a:gd name="connsiteX355" fmla="*/ 1378820 w 4242337"/>
                  <a:gd name="connsiteY355" fmla="*/ 0 h 1823987"/>
                  <a:gd name="connsiteX356" fmla="*/ 1378820 w 4242337"/>
                  <a:gd name="connsiteY356" fmla="*/ 12032 h 1823987"/>
                  <a:gd name="connsiteX357" fmla="*/ 1402883 w 4242337"/>
                  <a:gd name="connsiteY357" fmla="*/ 12032 h 1823987"/>
                  <a:gd name="connsiteX358" fmla="*/ 1402883 w 4242337"/>
                  <a:gd name="connsiteY358" fmla="*/ 0 h 1823987"/>
                  <a:gd name="connsiteX359" fmla="*/ 1402883 w 4242337"/>
                  <a:gd name="connsiteY359" fmla="*/ 0 h 1823987"/>
                  <a:gd name="connsiteX360" fmla="*/ 1354757 w 4242337"/>
                  <a:gd name="connsiteY360" fmla="*/ 0 h 1823987"/>
                  <a:gd name="connsiteX361" fmla="*/ 1330694 w 4242337"/>
                  <a:gd name="connsiteY361" fmla="*/ 0 h 1823987"/>
                  <a:gd name="connsiteX362" fmla="*/ 1330694 w 4242337"/>
                  <a:gd name="connsiteY362" fmla="*/ 12032 h 1823987"/>
                  <a:gd name="connsiteX363" fmla="*/ 1354757 w 4242337"/>
                  <a:gd name="connsiteY363" fmla="*/ 12032 h 1823987"/>
                  <a:gd name="connsiteX364" fmla="*/ 1354757 w 4242337"/>
                  <a:gd name="connsiteY364" fmla="*/ 0 h 1823987"/>
                  <a:gd name="connsiteX365" fmla="*/ 1354757 w 4242337"/>
                  <a:gd name="connsiteY365" fmla="*/ 0 h 1823987"/>
                  <a:gd name="connsiteX366" fmla="*/ 1306630 w 4242337"/>
                  <a:gd name="connsiteY366" fmla="*/ 0 h 1823987"/>
                  <a:gd name="connsiteX367" fmla="*/ 1282567 w 4242337"/>
                  <a:gd name="connsiteY367" fmla="*/ 0 h 1823987"/>
                  <a:gd name="connsiteX368" fmla="*/ 1282567 w 4242337"/>
                  <a:gd name="connsiteY368" fmla="*/ 12032 h 1823987"/>
                  <a:gd name="connsiteX369" fmla="*/ 1306630 w 4242337"/>
                  <a:gd name="connsiteY369" fmla="*/ 12032 h 1823987"/>
                  <a:gd name="connsiteX370" fmla="*/ 1306630 w 4242337"/>
                  <a:gd name="connsiteY370" fmla="*/ 0 h 1823987"/>
                  <a:gd name="connsiteX371" fmla="*/ 1306630 w 4242337"/>
                  <a:gd name="connsiteY371" fmla="*/ 0 h 1823987"/>
                  <a:gd name="connsiteX372" fmla="*/ 1258504 w 4242337"/>
                  <a:gd name="connsiteY372" fmla="*/ 0 h 1823987"/>
                  <a:gd name="connsiteX373" fmla="*/ 1234441 w 4242337"/>
                  <a:gd name="connsiteY373" fmla="*/ 0 h 1823987"/>
                  <a:gd name="connsiteX374" fmla="*/ 1234441 w 4242337"/>
                  <a:gd name="connsiteY374" fmla="*/ 12032 h 1823987"/>
                  <a:gd name="connsiteX375" fmla="*/ 1258504 w 4242337"/>
                  <a:gd name="connsiteY375" fmla="*/ 12032 h 1823987"/>
                  <a:gd name="connsiteX376" fmla="*/ 1258504 w 4242337"/>
                  <a:gd name="connsiteY376" fmla="*/ 0 h 1823987"/>
                  <a:gd name="connsiteX377" fmla="*/ 1258504 w 4242337"/>
                  <a:gd name="connsiteY377" fmla="*/ 0 h 1823987"/>
                  <a:gd name="connsiteX378" fmla="*/ 1210378 w 4242337"/>
                  <a:gd name="connsiteY378" fmla="*/ 0 h 1823987"/>
                  <a:gd name="connsiteX379" fmla="*/ 1186314 w 4242337"/>
                  <a:gd name="connsiteY379" fmla="*/ 0 h 1823987"/>
                  <a:gd name="connsiteX380" fmla="*/ 1186314 w 4242337"/>
                  <a:gd name="connsiteY380" fmla="*/ 12032 h 1823987"/>
                  <a:gd name="connsiteX381" fmla="*/ 1210378 w 4242337"/>
                  <a:gd name="connsiteY381" fmla="*/ 12032 h 1823987"/>
                  <a:gd name="connsiteX382" fmla="*/ 1210378 w 4242337"/>
                  <a:gd name="connsiteY382" fmla="*/ 0 h 1823987"/>
                  <a:gd name="connsiteX383" fmla="*/ 1210378 w 4242337"/>
                  <a:gd name="connsiteY383" fmla="*/ 0 h 1823987"/>
                  <a:gd name="connsiteX384" fmla="*/ 1162251 w 4242337"/>
                  <a:gd name="connsiteY384" fmla="*/ 0 h 1823987"/>
                  <a:gd name="connsiteX385" fmla="*/ 1138188 w 4242337"/>
                  <a:gd name="connsiteY385" fmla="*/ 0 h 1823987"/>
                  <a:gd name="connsiteX386" fmla="*/ 1138188 w 4242337"/>
                  <a:gd name="connsiteY386" fmla="*/ 12032 h 1823987"/>
                  <a:gd name="connsiteX387" fmla="*/ 1162251 w 4242337"/>
                  <a:gd name="connsiteY387" fmla="*/ 12032 h 1823987"/>
                  <a:gd name="connsiteX388" fmla="*/ 1162251 w 4242337"/>
                  <a:gd name="connsiteY388" fmla="*/ 0 h 1823987"/>
                  <a:gd name="connsiteX389" fmla="*/ 1162251 w 4242337"/>
                  <a:gd name="connsiteY389" fmla="*/ 0 h 1823987"/>
                  <a:gd name="connsiteX390" fmla="*/ 1114125 w 4242337"/>
                  <a:gd name="connsiteY390" fmla="*/ 0 h 1823987"/>
                  <a:gd name="connsiteX391" fmla="*/ 1090062 w 4242337"/>
                  <a:gd name="connsiteY391" fmla="*/ 0 h 1823987"/>
                  <a:gd name="connsiteX392" fmla="*/ 1090062 w 4242337"/>
                  <a:gd name="connsiteY392" fmla="*/ 12032 h 1823987"/>
                  <a:gd name="connsiteX393" fmla="*/ 1114125 w 4242337"/>
                  <a:gd name="connsiteY393" fmla="*/ 12032 h 1823987"/>
                  <a:gd name="connsiteX394" fmla="*/ 1114125 w 4242337"/>
                  <a:gd name="connsiteY394" fmla="*/ 0 h 1823987"/>
                  <a:gd name="connsiteX395" fmla="*/ 1114125 w 4242337"/>
                  <a:gd name="connsiteY395" fmla="*/ 0 h 1823987"/>
                  <a:gd name="connsiteX396" fmla="*/ 1065999 w 4242337"/>
                  <a:gd name="connsiteY396" fmla="*/ 0 h 1823987"/>
                  <a:gd name="connsiteX397" fmla="*/ 1041935 w 4242337"/>
                  <a:gd name="connsiteY397" fmla="*/ 0 h 1823987"/>
                  <a:gd name="connsiteX398" fmla="*/ 1041935 w 4242337"/>
                  <a:gd name="connsiteY398" fmla="*/ 12032 h 1823987"/>
                  <a:gd name="connsiteX399" fmla="*/ 1065999 w 4242337"/>
                  <a:gd name="connsiteY399" fmla="*/ 12032 h 1823987"/>
                  <a:gd name="connsiteX400" fmla="*/ 1065999 w 4242337"/>
                  <a:gd name="connsiteY400" fmla="*/ 0 h 1823987"/>
                  <a:gd name="connsiteX401" fmla="*/ 1065999 w 4242337"/>
                  <a:gd name="connsiteY401" fmla="*/ 0 h 1823987"/>
                  <a:gd name="connsiteX402" fmla="*/ 1017872 w 4242337"/>
                  <a:gd name="connsiteY402" fmla="*/ 0 h 1823987"/>
                  <a:gd name="connsiteX403" fmla="*/ 993809 w 4242337"/>
                  <a:gd name="connsiteY403" fmla="*/ 0 h 1823987"/>
                  <a:gd name="connsiteX404" fmla="*/ 993809 w 4242337"/>
                  <a:gd name="connsiteY404" fmla="*/ 12032 h 1823987"/>
                  <a:gd name="connsiteX405" fmla="*/ 1017872 w 4242337"/>
                  <a:gd name="connsiteY405" fmla="*/ 12032 h 1823987"/>
                  <a:gd name="connsiteX406" fmla="*/ 1017872 w 4242337"/>
                  <a:gd name="connsiteY406" fmla="*/ 0 h 1823987"/>
                  <a:gd name="connsiteX407" fmla="*/ 1017872 w 4242337"/>
                  <a:gd name="connsiteY407" fmla="*/ 0 h 1823987"/>
                  <a:gd name="connsiteX408" fmla="*/ 969746 w 4242337"/>
                  <a:gd name="connsiteY408" fmla="*/ 0 h 1823987"/>
                  <a:gd name="connsiteX409" fmla="*/ 945683 w 4242337"/>
                  <a:gd name="connsiteY409" fmla="*/ 0 h 1823987"/>
                  <a:gd name="connsiteX410" fmla="*/ 945683 w 4242337"/>
                  <a:gd name="connsiteY410" fmla="*/ 12032 h 1823987"/>
                  <a:gd name="connsiteX411" fmla="*/ 969746 w 4242337"/>
                  <a:gd name="connsiteY411" fmla="*/ 12032 h 1823987"/>
                  <a:gd name="connsiteX412" fmla="*/ 969746 w 4242337"/>
                  <a:gd name="connsiteY412" fmla="*/ 0 h 1823987"/>
                  <a:gd name="connsiteX413" fmla="*/ 969746 w 4242337"/>
                  <a:gd name="connsiteY413" fmla="*/ 0 h 1823987"/>
                  <a:gd name="connsiteX414" fmla="*/ 921620 w 4242337"/>
                  <a:gd name="connsiteY414" fmla="*/ 0 h 1823987"/>
                  <a:gd name="connsiteX415" fmla="*/ 897556 w 4242337"/>
                  <a:gd name="connsiteY415" fmla="*/ 0 h 1823987"/>
                  <a:gd name="connsiteX416" fmla="*/ 897556 w 4242337"/>
                  <a:gd name="connsiteY416" fmla="*/ 12032 h 1823987"/>
                  <a:gd name="connsiteX417" fmla="*/ 921620 w 4242337"/>
                  <a:gd name="connsiteY417" fmla="*/ 12032 h 1823987"/>
                  <a:gd name="connsiteX418" fmla="*/ 921620 w 4242337"/>
                  <a:gd name="connsiteY418" fmla="*/ 0 h 1823987"/>
                  <a:gd name="connsiteX419" fmla="*/ 921620 w 4242337"/>
                  <a:gd name="connsiteY419" fmla="*/ 0 h 1823987"/>
                  <a:gd name="connsiteX420" fmla="*/ 873493 w 4242337"/>
                  <a:gd name="connsiteY420" fmla="*/ 0 h 1823987"/>
                  <a:gd name="connsiteX421" fmla="*/ 849430 w 4242337"/>
                  <a:gd name="connsiteY421" fmla="*/ 0 h 1823987"/>
                  <a:gd name="connsiteX422" fmla="*/ 849430 w 4242337"/>
                  <a:gd name="connsiteY422" fmla="*/ 12032 h 1823987"/>
                  <a:gd name="connsiteX423" fmla="*/ 873493 w 4242337"/>
                  <a:gd name="connsiteY423" fmla="*/ 12032 h 1823987"/>
                  <a:gd name="connsiteX424" fmla="*/ 873493 w 4242337"/>
                  <a:gd name="connsiteY424" fmla="*/ 0 h 1823987"/>
                  <a:gd name="connsiteX425" fmla="*/ 873493 w 4242337"/>
                  <a:gd name="connsiteY425" fmla="*/ 0 h 1823987"/>
                  <a:gd name="connsiteX426" fmla="*/ 825367 w 4242337"/>
                  <a:gd name="connsiteY426" fmla="*/ 0 h 1823987"/>
                  <a:gd name="connsiteX427" fmla="*/ 801304 w 4242337"/>
                  <a:gd name="connsiteY427" fmla="*/ 0 h 1823987"/>
                  <a:gd name="connsiteX428" fmla="*/ 801304 w 4242337"/>
                  <a:gd name="connsiteY428" fmla="*/ 12032 h 1823987"/>
                  <a:gd name="connsiteX429" fmla="*/ 825367 w 4242337"/>
                  <a:gd name="connsiteY429" fmla="*/ 12032 h 1823987"/>
                  <a:gd name="connsiteX430" fmla="*/ 825367 w 4242337"/>
                  <a:gd name="connsiteY430" fmla="*/ 0 h 1823987"/>
                  <a:gd name="connsiteX431" fmla="*/ 825367 w 4242337"/>
                  <a:gd name="connsiteY431" fmla="*/ 0 h 1823987"/>
                  <a:gd name="connsiteX432" fmla="*/ 777241 w 4242337"/>
                  <a:gd name="connsiteY432" fmla="*/ 0 h 1823987"/>
                  <a:gd name="connsiteX433" fmla="*/ 753177 w 4242337"/>
                  <a:gd name="connsiteY433" fmla="*/ 0 h 1823987"/>
                  <a:gd name="connsiteX434" fmla="*/ 753177 w 4242337"/>
                  <a:gd name="connsiteY434" fmla="*/ 12032 h 1823987"/>
                  <a:gd name="connsiteX435" fmla="*/ 777241 w 4242337"/>
                  <a:gd name="connsiteY435" fmla="*/ 12032 h 1823987"/>
                  <a:gd name="connsiteX436" fmla="*/ 777241 w 4242337"/>
                  <a:gd name="connsiteY436" fmla="*/ 0 h 1823987"/>
                  <a:gd name="connsiteX437" fmla="*/ 777241 w 4242337"/>
                  <a:gd name="connsiteY437" fmla="*/ 0 h 1823987"/>
                  <a:gd name="connsiteX438" fmla="*/ 729114 w 4242337"/>
                  <a:gd name="connsiteY438" fmla="*/ 0 h 1823987"/>
                  <a:gd name="connsiteX439" fmla="*/ 705051 w 4242337"/>
                  <a:gd name="connsiteY439" fmla="*/ 0 h 1823987"/>
                  <a:gd name="connsiteX440" fmla="*/ 705051 w 4242337"/>
                  <a:gd name="connsiteY440" fmla="*/ 12032 h 1823987"/>
                  <a:gd name="connsiteX441" fmla="*/ 729114 w 4242337"/>
                  <a:gd name="connsiteY441" fmla="*/ 12032 h 1823987"/>
                  <a:gd name="connsiteX442" fmla="*/ 729114 w 4242337"/>
                  <a:gd name="connsiteY442" fmla="*/ 0 h 1823987"/>
                  <a:gd name="connsiteX443" fmla="*/ 729114 w 4242337"/>
                  <a:gd name="connsiteY443" fmla="*/ 0 h 1823987"/>
                  <a:gd name="connsiteX444" fmla="*/ 680988 w 4242337"/>
                  <a:gd name="connsiteY444" fmla="*/ 0 h 1823987"/>
                  <a:gd name="connsiteX445" fmla="*/ 656925 w 4242337"/>
                  <a:gd name="connsiteY445" fmla="*/ 0 h 1823987"/>
                  <a:gd name="connsiteX446" fmla="*/ 656925 w 4242337"/>
                  <a:gd name="connsiteY446" fmla="*/ 12032 h 1823987"/>
                  <a:gd name="connsiteX447" fmla="*/ 680988 w 4242337"/>
                  <a:gd name="connsiteY447" fmla="*/ 12032 h 1823987"/>
                  <a:gd name="connsiteX448" fmla="*/ 680988 w 4242337"/>
                  <a:gd name="connsiteY448" fmla="*/ 0 h 1823987"/>
                  <a:gd name="connsiteX449" fmla="*/ 680988 w 4242337"/>
                  <a:gd name="connsiteY449" fmla="*/ 0 h 1823987"/>
                  <a:gd name="connsiteX450" fmla="*/ 632861 w 4242337"/>
                  <a:gd name="connsiteY450" fmla="*/ 0 h 1823987"/>
                  <a:gd name="connsiteX451" fmla="*/ 608798 w 4242337"/>
                  <a:gd name="connsiteY451" fmla="*/ 0 h 1823987"/>
                  <a:gd name="connsiteX452" fmla="*/ 608798 w 4242337"/>
                  <a:gd name="connsiteY452" fmla="*/ 12032 h 1823987"/>
                  <a:gd name="connsiteX453" fmla="*/ 632861 w 4242337"/>
                  <a:gd name="connsiteY453" fmla="*/ 12032 h 1823987"/>
                  <a:gd name="connsiteX454" fmla="*/ 632861 w 4242337"/>
                  <a:gd name="connsiteY454" fmla="*/ 0 h 1823987"/>
                  <a:gd name="connsiteX455" fmla="*/ 632861 w 4242337"/>
                  <a:gd name="connsiteY455" fmla="*/ 0 h 1823987"/>
                  <a:gd name="connsiteX456" fmla="*/ 584735 w 4242337"/>
                  <a:gd name="connsiteY456" fmla="*/ 0 h 1823987"/>
                  <a:gd name="connsiteX457" fmla="*/ 560672 w 4242337"/>
                  <a:gd name="connsiteY457" fmla="*/ 0 h 1823987"/>
                  <a:gd name="connsiteX458" fmla="*/ 560672 w 4242337"/>
                  <a:gd name="connsiteY458" fmla="*/ 12032 h 1823987"/>
                  <a:gd name="connsiteX459" fmla="*/ 584735 w 4242337"/>
                  <a:gd name="connsiteY459" fmla="*/ 12032 h 1823987"/>
                  <a:gd name="connsiteX460" fmla="*/ 584735 w 4242337"/>
                  <a:gd name="connsiteY460" fmla="*/ 0 h 1823987"/>
                  <a:gd name="connsiteX461" fmla="*/ 584735 w 4242337"/>
                  <a:gd name="connsiteY461" fmla="*/ 0 h 1823987"/>
                  <a:gd name="connsiteX462" fmla="*/ 536609 w 4242337"/>
                  <a:gd name="connsiteY462" fmla="*/ 0 h 1823987"/>
                  <a:gd name="connsiteX463" fmla="*/ 512546 w 4242337"/>
                  <a:gd name="connsiteY463" fmla="*/ 0 h 1823987"/>
                  <a:gd name="connsiteX464" fmla="*/ 512546 w 4242337"/>
                  <a:gd name="connsiteY464" fmla="*/ 12032 h 1823987"/>
                  <a:gd name="connsiteX465" fmla="*/ 536609 w 4242337"/>
                  <a:gd name="connsiteY465" fmla="*/ 12032 h 1823987"/>
                  <a:gd name="connsiteX466" fmla="*/ 536609 w 4242337"/>
                  <a:gd name="connsiteY466" fmla="*/ 0 h 1823987"/>
                  <a:gd name="connsiteX467" fmla="*/ 536609 w 4242337"/>
                  <a:gd name="connsiteY467" fmla="*/ 0 h 1823987"/>
                  <a:gd name="connsiteX468" fmla="*/ 488482 w 4242337"/>
                  <a:gd name="connsiteY468" fmla="*/ 0 h 1823987"/>
                  <a:gd name="connsiteX469" fmla="*/ 464419 w 4242337"/>
                  <a:gd name="connsiteY469" fmla="*/ 0 h 1823987"/>
                  <a:gd name="connsiteX470" fmla="*/ 464419 w 4242337"/>
                  <a:gd name="connsiteY470" fmla="*/ 12032 h 1823987"/>
                  <a:gd name="connsiteX471" fmla="*/ 488482 w 4242337"/>
                  <a:gd name="connsiteY471" fmla="*/ 12032 h 1823987"/>
                  <a:gd name="connsiteX472" fmla="*/ 488482 w 4242337"/>
                  <a:gd name="connsiteY472" fmla="*/ 0 h 1823987"/>
                  <a:gd name="connsiteX473" fmla="*/ 488482 w 4242337"/>
                  <a:gd name="connsiteY473" fmla="*/ 0 h 1823987"/>
                  <a:gd name="connsiteX474" fmla="*/ 440356 w 4242337"/>
                  <a:gd name="connsiteY474" fmla="*/ 0 h 1823987"/>
                  <a:gd name="connsiteX475" fmla="*/ 416293 w 4242337"/>
                  <a:gd name="connsiteY475" fmla="*/ 0 h 1823987"/>
                  <a:gd name="connsiteX476" fmla="*/ 416293 w 4242337"/>
                  <a:gd name="connsiteY476" fmla="*/ 12032 h 1823987"/>
                  <a:gd name="connsiteX477" fmla="*/ 440356 w 4242337"/>
                  <a:gd name="connsiteY477" fmla="*/ 12032 h 1823987"/>
                  <a:gd name="connsiteX478" fmla="*/ 440356 w 4242337"/>
                  <a:gd name="connsiteY478" fmla="*/ 0 h 1823987"/>
                  <a:gd name="connsiteX479" fmla="*/ 440356 w 4242337"/>
                  <a:gd name="connsiteY479" fmla="*/ 0 h 1823987"/>
                  <a:gd name="connsiteX480" fmla="*/ 392230 w 4242337"/>
                  <a:gd name="connsiteY480" fmla="*/ 0 h 1823987"/>
                  <a:gd name="connsiteX481" fmla="*/ 368167 w 4242337"/>
                  <a:gd name="connsiteY481" fmla="*/ 0 h 1823987"/>
                  <a:gd name="connsiteX482" fmla="*/ 368167 w 4242337"/>
                  <a:gd name="connsiteY482" fmla="*/ 12032 h 1823987"/>
                  <a:gd name="connsiteX483" fmla="*/ 392230 w 4242337"/>
                  <a:gd name="connsiteY483" fmla="*/ 12032 h 1823987"/>
                  <a:gd name="connsiteX484" fmla="*/ 392230 w 4242337"/>
                  <a:gd name="connsiteY484" fmla="*/ 0 h 1823987"/>
                  <a:gd name="connsiteX485" fmla="*/ 392230 w 4242337"/>
                  <a:gd name="connsiteY485" fmla="*/ 0 h 1823987"/>
                  <a:gd name="connsiteX486" fmla="*/ 344103 w 4242337"/>
                  <a:gd name="connsiteY486" fmla="*/ 0 h 1823987"/>
                  <a:gd name="connsiteX487" fmla="*/ 320040 w 4242337"/>
                  <a:gd name="connsiteY487" fmla="*/ 0 h 1823987"/>
                  <a:gd name="connsiteX488" fmla="*/ 320040 w 4242337"/>
                  <a:gd name="connsiteY488" fmla="*/ 12032 h 1823987"/>
                  <a:gd name="connsiteX489" fmla="*/ 344103 w 4242337"/>
                  <a:gd name="connsiteY489" fmla="*/ 12032 h 1823987"/>
                  <a:gd name="connsiteX490" fmla="*/ 344103 w 4242337"/>
                  <a:gd name="connsiteY490" fmla="*/ 0 h 1823987"/>
                  <a:gd name="connsiteX491" fmla="*/ 344103 w 4242337"/>
                  <a:gd name="connsiteY491" fmla="*/ 0 h 1823987"/>
                  <a:gd name="connsiteX492" fmla="*/ 295977 w 4242337"/>
                  <a:gd name="connsiteY492" fmla="*/ 0 h 1823987"/>
                  <a:gd name="connsiteX493" fmla="*/ 271914 w 4242337"/>
                  <a:gd name="connsiteY493" fmla="*/ 0 h 1823987"/>
                  <a:gd name="connsiteX494" fmla="*/ 271914 w 4242337"/>
                  <a:gd name="connsiteY494" fmla="*/ 12032 h 1823987"/>
                  <a:gd name="connsiteX495" fmla="*/ 295977 w 4242337"/>
                  <a:gd name="connsiteY495" fmla="*/ 12032 h 1823987"/>
                  <a:gd name="connsiteX496" fmla="*/ 295977 w 4242337"/>
                  <a:gd name="connsiteY496" fmla="*/ 0 h 1823987"/>
                  <a:gd name="connsiteX497" fmla="*/ 295977 w 4242337"/>
                  <a:gd name="connsiteY497" fmla="*/ 0 h 1823987"/>
                  <a:gd name="connsiteX498" fmla="*/ 247851 w 4242337"/>
                  <a:gd name="connsiteY498" fmla="*/ 0 h 1823987"/>
                  <a:gd name="connsiteX499" fmla="*/ 223788 w 4242337"/>
                  <a:gd name="connsiteY499" fmla="*/ 0 h 1823987"/>
                  <a:gd name="connsiteX500" fmla="*/ 223788 w 4242337"/>
                  <a:gd name="connsiteY500" fmla="*/ 12032 h 1823987"/>
                  <a:gd name="connsiteX501" fmla="*/ 247851 w 4242337"/>
                  <a:gd name="connsiteY501" fmla="*/ 12032 h 1823987"/>
                  <a:gd name="connsiteX502" fmla="*/ 247851 w 4242337"/>
                  <a:gd name="connsiteY502" fmla="*/ 0 h 1823987"/>
                  <a:gd name="connsiteX503" fmla="*/ 247851 w 4242337"/>
                  <a:gd name="connsiteY503" fmla="*/ 0 h 1823987"/>
                  <a:gd name="connsiteX504" fmla="*/ 199724 w 4242337"/>
                  <a:gd name="connsiteY504" fmla="*/ 0 h 1823987"/>
                  <a:gd name="connsiteX505" fmla="*/ 175661 w 4242337"/>
                  <a:gd name="connsiteY505" fmla="*/ 0 h 1823987"/>
                  <a:gd name="connsiteX506" fmla="*/ 175661 w 4242337"/>
                  <a:gd name="connsiteY506" fmla="*/ 12032 h 1823987"/>
                  <a:gd name="connsiteX507" fmla="*/ 199724 w 4242337"/>
                  <a:gd name="connsiteY507" fmla="*/ 12032 h 1823987"/>
                  <a:gd name="connsiteX508" fmla="*/ 199724 w 4242337"/>
                  <a:gd name="connsiteY508" fmla="*/ 0 h 1823987"/>
                  <a:gd name="connsiteX509" fmla="*/ 199724 w 4242337"/>
                  <a:gd name="connsiteY509" fmla="*/ 0 h 1823987"/>
                  <a:gd name="connsiteX510" fmla="*/ 151598 w 4242337"/>
                  <a:gd name="connsiteY510" fmla="*/ 0 h 1823987"/>
                  <a:gd name="connsiteX511" fmla="*/ 127535 w 4242337"/>
                  <a:gd name="connsiteY511" fmla="*/ 0 h 1823987"/>
                  <a:gd name="connsiteX512" fmla="*/ 127535 w 4242337"/>
                  <a:gd name="connsiteY512" fmla="*/ 12032 h 1823987"/>
                  <a:gd name="connsiteX513" fmla="*/ 151598 w 4242337"/>
                  <a:gd name="connsiteY513" fmla="*/ 12032 h 1823987"/>
                  <a:gd name="connsiteX514" fmla="*/ 151598 w 4242337"/>
                  <a:gd name="connsiteY514" fmla="*/ 0 h 1823987"/>
                  <a:gd name="connsiteX515" fmla="*/ 151598 w 4242337"/>
                  <a:gd name="connsiteY515" fmla="*/ 0 h 1823987"/>
                  <a:gd name="connsiteX516" fmla="*/ 103472 w 4242337"/>
                  <a:gd name="connsiteY516" fmla="*/ 0 h 1823987"/>
                  <a:gd name="connsiteX517" fmla="*/ 91440 w 4242337"/>
                  <a:gd name="connsiteY517" fmla="*/ 0 h 1823987"/>
                  <a:gd name="connsiteX518" fmla="*/ 91440 w 4242337"/>
                  <a:gd name="connsiteY518" fmla="*/ 0 h 1823987"/>
                  <a:gd name="connsiteX519" fmla="*/ 91440 w 4242337"/>
                  <a:gd name="connsiteY519" fmla="*/ 12032 h 1823987"/>
                  <a:gd name="connsiteX520" fmla="*/ 103472 w 4242337"/>
                  <a:gd name="connsiteY520" fmla="*/ 12032 h 1823987"/>
                  <a:gd name="connsiteX521" fmla="*/ 103472 w 4242337"/>
                  <a:gd name="connsiteY521" fmla="*/ 12032 h 1823987"/>
                  <a:gd name="connsiteX522" fmla="*/ 103472 w 4242337"/>
                  <a:gd name="connsiteY522" fmla="*/ 12032 h 1823987"/>
                  <a:gd name="connsiteX523" fmla="*/ 103472 w 4242337"/>
                  <a:gd name="connsiteY523" fmla="*/ 3609 h 1823987"/>
                  <a:gd name="connsiteX524" fmla="*/ 103472 w 4242337"/>
                  <a:gd name="connsiteY524" fmla="*/ 0 h 1823987"/>
                  <a:gd name="connsiteX525" fmla="*/ 103472 w 4242337"/>
                  <a:gd name="connsiteY525" fmla="*/ 0 h 1823987"/>
                  <a:gd name="connsiteX526" fmla="*/ 103472 w 4242337"/>
                  <a:gd name="connsiteY526" fmla="*/ 34892 h 1823987"/>
                  <a:gd name="connsiteX527" fmla="*/ 91440 w 4242337"/>
                  <a:gd name="connsiteY527" fmla="*/ 34892 h 1823987"/>
                  <a:gd name="connsiteX528" fmla="*/ 91440 w 4242337"/>
                  <a:gd name="connsiteY528" fmla="*/ 36095 h 1823987"/>
                  <a:gd name="connsiteX529" fmla="*/ 91440 w 4242337"/>
                  <a:gd name="connsiteY529" fmla="*/ 58955 h 1823987"/>
                  <a:gd name="connsiteX530" fmla="*/ 103472 w 4242337"/>
                  <a:gd name="connsiteY530" fmla="*/ 58955 h 1823987"/>
                  <a:gd name="connsiteX531" fmla="*/ 103472 w 4242337"/>
                  <a:gd name="connsiteY531" fmla="*/ 34892 h 1823987"/>
                  <a:gd name="connsiteX532" fmla="*/ 103472 w 4242337"/>
                  <a:gd name="connsiteY532" fmla="*/ 34892 h 1823987"/>
                  <a:gd name="connsiteX533" fmla="*/ 104675 w 4242337"/>
                  <a:gd name="connsiteY533" fmla="*/ 83018 h 1823987"/>
                  <a:gd name="connsiteX534" fmla="*/ 92643 w 4242337"/>
                  <a:gd name="connsiteY534" fmla="*/ 83018 h 1823987"/>
                  <a:gd name="connsiteX535" fmla="*/ 92643 w 4242337"/>
                  <a:gd name="connsiteY535" fmla="*/ 84221 h 1823987"/>
                  <a:gd name="connsiteX536" fmla="*/ 92643 w 4242337"/>
                  <a:gd name="connsiteY536" fmla="*/ 92643 h 1823987"/>
                  <a:gd name="connsiteX537" fmla="*/ 92643 w 4242337"/>
                  <a:gd name="connsiteY537" fmla="*/ 92643 h 1823987"/>
                  <a:gd name="connsiteX538" fmla="*/ 92643 w 4242337"/>
                  <a:gd name="connsiteY538" fmla="*/ 92643 h 1823987"/>
                  <a:gd name="connsiteX539" fmla="*/ 92643 w 4242337"/>
                  <a:gd name="connsiteY539" fmla="*/ 107081 h 1823987"/>
                  <a:gd name="connsiteX540" fmla="*/ 104675 w 4242337"/>
                  <a:gd name="connsiteY540" fmla="*/ 107081 h 1823987"/>
                  <a:gd name="connsiteX541" fmla="*/ 104675 w 4242337"/>
                  <a:gd name="connsiteY541" fmla="*/ 83018 h 1823987"/>
                  <a:gd name="connsiteX542" fmla="*/ 104675 w 4242337"/>
                  <a:gd name="connsiteY542" fmla="*/ 83018 h 1823987"/>
                  <a:gd name="connsiteX543" fmla="*/ 104675 w 4242337"/>
                  <a:gd name="connsiteY543" fmla="*/ 131144 h 1823987"/>
                  <a:gd name="connsiteX544" fmla="*/ 92643 w 4242337"/>
                  <a:gd name="connsiteY544" fmla="*/ 131144 h 1823987"/>
                  <a:gd name="connsiteX545" fmla="*/ 92643 w 4242337"/>
                  <a:gd name="connsiteY545" fmla="*/ 140770 h 1823987"/>
                  <a:gd name="connsiteX546" fmla="*/ 92643 w 4242337"/>
                  <a:gd name="connsiteY546" fmla="*/ 155207 h 1823987"/>
                  <a:gd name="connsiteX547" fmla="*/ 104675 w 4242337"/>
                  <a:gd name="connsiteY547" fmla="*/ 155207 h 1823987"/>
                  <a:gd name="connsiteX548" fmla="*/ 104675 w 4242337"/>
                  <a:gd name="connsiteY548" fmla="*/ 131144 h 1823987"/>
                  <a:gd name="connsiteX549" fmla="*/ 104675 w 4242337"/>
                  <a:gd name="connsiteY549" fmla="*/ 131144 h 1823987"/>
                  <a:gd name="connsiteX550" fmla="*/ 104675 w 4242337"/>
                  <a:gd name="connsiteY550" fmla="*/ 179271 h 1823987"/>
                  <a:gd name="connsiteX551" fmla="*/ 92643 w 4242337"/>
                  <a:gd name="connsiteY551" fmla="*/ 179271 h 1823987"/>
                  <a:gd name="connsiteX552" fmla="*/ 92643 w 4242337"/>
                  <a:gd name="connsiteY552" fmla="*/ 193708 h 1823987"/>
                  <a:gd name="connsiteX553" fmla="*/ 92643 w 4242337"/>
                  <a:gd name="connsiteY553" fmla="*/ 203334 h 1823987"/>
                  <a:gd name="connsiteX554" fmla="*/ 104675 w 4242337"/>
                  <a:gd name="connsiteY554" fmla="*/ 203334 h 1823987"/>
                  <a:gd name="connsiteX555" fmla="*/ 104675 w 4242337"/>
                  <a:gd name="connsiteY555" fmla="*/ 179271 h 1823987"/>
                  <a:gd name="connsiteX556" fmla="*/ 104675 w 4242337"/>
                  <a:gd name="connsiteY556" fmla="*/ 179271 h 1823987"/>
                  <a:gd name="connsiteX557" fmla="*/ 105878 w 4242337"/>
                  <a:gd name="connsiteY557" fmla="*/ 227397 h 1823987"/>
                  <a:gd name="connsiteX558" fmla="*/ 93846 w 4242337"/>
                  <a:gd name="connsiteY558" fmla="*/ 227397 h 1823987"/>
                  <a:gd name="connsiteX559" fmla="*/ 93846 w 4242337"/>
                  <a:gd name="connsiteY559" fmla="*/ 241835 h 1823987"/>
                  <a:gd name="connsiteX560" fmla="*/ 93846 w 4242337"/>
                  <a:gd name="connsiteY560" fmla="*/ 251460 h 1823987"/>
                  <a:gd name="connsiteX561" fmla="*/ 105878 w 4242337"/>
                  <a:gd name="connsiteY561" fmla="*/ 251460 h 1823987"/>
                  <a:gd name="connsiteX562" fmla="*/ 105878 w 4242337"/>
                  <a:gd name="connsiteY562" fmla="*/ 227397 h 1823987"/>
                  <a:gd name="connsiteX563" fmla="*/ 105878 w 4242337"/>
                  <a:gd name="connsiteY563" fmla="*/ 227397 h 1823987"/>
                  <a:gd name="connsiteX564" fmla="*/ 105878 w 4242337"/>
                  <a:gd name="connsiteY564" fmla="*/ 275523 h 1823987"/>
                  <a:gd name="connsiteX565" fmla="*/ 93846 w 4242337"/>
                  <a:gd name="connsiteY565" fmla="*/ 275523 h 1823987"/>
                  <a:gd name="connsiteX566" fmla="*/ 93846 w 4242337"/>
                  <a:gd name="connsiteY566" fmla="*/ 299586 h 1823987"/>
                  <a:gd name="connsiteX567" fmla="*/ 105878 w 4242337"/>
                  <a:gd name="connsiteY567" fmla="*/ 299586 h 1823987"/>
                  <a:gd name="connsiteX568" fmla="*/ 105878 w 4242337"/>
                  <a:gd name="connsiteY568" fmla="*/ 275523 h 1823987"/>
                  <a:gd name="connsiteX569" fmla="*/ 105878 w 4242337"/>
                  <a:gd name="connsiteY569" fmla="*/ 275523 h 1823987"/>
                  <a:gd name="connsiteX570" fmla="*/ 105878 w 4242337"/>
                  <a:gd name="connsiteY570" fmla="*/ 323650 h 1823987"/>
                  <a:gd name="connsiteX571" fmla="*/ 93846 w 4242337"/>
                  <a:gd name="connsiteY571" fmla="*/ 323650 h 1823987"/>
                  <a:gd name="connsiteX572" fmla="*/ 93846 w 4242337"/>
                  <a:gd name="connsiteY572" fmla="*/ 334478 h 1823987"/>
                  <a:gd name="connsiteX573" fmla="*/ 93846 w 4242337"/>
                  <a:gd name="connsiteY573" fmla="*/ 340494 h 1823987"/>
                  <a:gd name="connsiteX574" fmla="*/ 93846 w 4242337"/>
                  <a:gd name="connsiteY574" fmla="*/ 347713 h 1823987"/>
                  <a:gd name="connsiteX575" fmla="*/ 105878 w 4242337"/>
                  <a:gd name="connsiteY575" fmla="*/ 347713 h 1823987"/>
                  <a:gd name="connsiteX576" fmla="*/ 105878 w 4242337"/>
                  <a:gd name="connsiteY576" fmla="*/ 323650 h 1823987"/>
                  <a:gd name="connsiteX577" fmla="*/ 105878 w 4242337"/>
                  <a:gd name="connsiteY577" fmla="*/ 323650 h 1823987"/>
                  <a:gd name="connsiteX578" fmla="*/ 105878 w 4242337"/>
                  <a:gd name="connsiteY578" fmla="*/ 372979 h 1823987"/>
                  <a:gd name="connsiteX579" fmla="*/ 93846 w 4242337"/>
                  <a:gd name="connsiteY579" fmla="*/ 372979 h 1823987"/>
                  <a:gd name="connsiteX580" fmla="*/ 93846 w 4242337"/>
                  <a:gd name="connsiteY580" fmla="*/ 397042 h 1823987"/>
                  <a:gd name="connsiteX581" fmla="*/ 105878 w 4242337"/>
                  <a:gd name="connsiteY581" fmla="*/ 397042 h 1823987"/>
                  <a:gd name="connsiteX582" fmla="*/ 105878 w 4242337"/>
                  <a:gd name="connsiteY582" fmla="*/ 372979 h 1823987"/>
                  <a:gd name="connsiteX583" fmla="*/ 105878 w 4242337"/>
                  <a:gd name="connsiteY583" fmla="*/ 372979 h 1823987"/>
                  <a:gd name="connsiteX584" fmla="*/ 105878 w 4242337"/>
                  <a:gd name="connsiteY584" fmla="*/ 421105 h 1823987"/>
                  <a:gd name="connsiteX585" fmla="*/ 93846 w 4242337"/>
                  <a:gd name="connsiteY585" fmla="*/ 421105 h 1823987"/>
                  <a:gd name="connsiteX586" fmla="*/ 93846 w 4242337"/>
                  <a:gd name="connsiteY586" fmla="*/ 445169 h 1823987"/>
                  <a:gd name="connsiteX587" fmla="*/ 105878 w 4242337"/>
                  <a:gd name="connsiteY587" fmla="*/ 445169 h 1823987"/>
                  <a:gd name="connsiteX588" fmla="*/ 105878 w 4242337"/>
                  <a:gd name="connsiteY588" fmla="*/ 421105 h 1823987"/>
                  <a:gd name="connsiteX589" fmla="*/ 105878 w 4242337"/>
                  <a:gd name="connsiteY589" fmla="*/ 421105 h 1823987"/>
                  <a:gd name="connsiteX590" fmla="*/ 93846 w 4242337"/>
                  <a:gd name="connsiteY590" fmla="*/ 469232 h 1823987"/>
                  <a:gd name="connsiteX591" fmla="*/ 93846 w 4242337"/>
                  <a:gd name="connsiteY591" fmla="*/ 476451 h 1823987"/>
                  <a:gd name="connsiteX592" fmla="*/ 93846 w 4242337"/>
                  <a:gd name="connsiteY592" fmla="*/ 493295 h 1823987"/>
                  <a:gd name="connsiteX593" fmla="*/ 105878 w 4242337"/>
                  <a:gd name="connsiteY593" fmla="*/ 493295 h 1823987"/>
                  <a:gd name="connsiteX594" fmla="*/ 105878 w 4242337"/>
                  <a:gd name="connsiteY594" fmla="*/ 469232 h 1823987"/>
                  <a:gd name="connsiteX595" fmla="*/ 93846 w 4242337"/>
                  <a:gd name="connsiteY595" fmla="*/ 469232 h 1823987"/>
                  <a:gd name="connsiteX596" fmla="*/ 93846 w 4242337"/>
                  <a:gd name="connsiteY596" fmla="*/ 469232 h 1823987"/>
                  <a:gd name="connsiteX597" fmla="*/ 93846 w 4242337"/>
                  <a:gd name="connsiteY597" fmla="*/ 517358 h 1823987"/>
                  <a:gd name="connsiteX598" fmla="*/ 93846 w 4242337"/>
                  <a:gd name="connsiteY598" fmla="*/ 519764 h 1823987"/>
                  <a:gd name="connsiteX599" fmla="*/ 93846 w 4242337"/>
                  <a:gd name="connsiteY599" fmla="*/ 540218 h 1823987"/>
                  <a:gd name="connsiteX600" fmla="*/ 93846 w 4242337"/>
                  <a:gd name="connsiteY600" fmla="*/ 541421 h 1823987"/>
                  <a:gd name="connsiteX601" fmla="*/ 105878 w 4242337"/>
                  <a:gd name="connsiteY601" fmla="*/ 541421 h 1823987"/>
                  <a:gd name="connsiteX602" fmla="*/ 105878 w 4242337"/>
                  <a:gd name="connsiteY602" fmla="*/ 517358 h 1823987"/>
                  <a:gd name="connsiteX603" fmla="*/ 93846 w 4242337"/>
                  <a:gd name="connsiteY603" fmla="*/ 517358 h 1823987"/>
                  <a:gd name="connsiteX604" fmla="*/ 93846 w 4242337"/>
                  <a:gd name="connsiteY604" fmla="*/ 517358 h 1823987"/>
                  <a:gd name="connsiteX605" fmla="*/ 93846 w 4242337"/>
                  <a:gd name="connsiteY605" fmla="*/ 565484 h 1823987"/>
                  <a:gd name="connsiteX606" fmla="*/ 93846 w 4242337"/>
                  <a:gd name="connsiteY606" fmla="*/ 572703 h 1823987"/>
                  <a:gd name="connsiteX607" fmla="*/ 93846 w 4242337"/>
                  <a:gd name="connsiteY607" fmla="*/ 584735 h 1823987"/>
                  <a:gd name="connsiteX608" fmla="*/ 93846 w 4242337"/>
                  <a:gd name="connsiteY608" fmla="*/ 590751 h 1823987"/>
                  <a:gd name="connsiteX609" fmla="*/ 105878 w 4242337"/>
                  <a:gd name="connsiteY609" fmla="*/ 590751 h 1823987"/>
                  <a:gd name="connsiteX610" fmla="*/ 105878 w 4242337"/>
                  <a:gd name="connsiteY610" fmla="*/ 566688 h 1823987"/>
                  <a:gd name="connsiteX611" fmla="*/ 93846 w 4242337"/>
                  <a:gd name="connsiteY611" fmla="*/ 565484 h 1823987"/>
                  <a:gd name="connsiteX612" fmla="*/ 93846 w 4242337"/>
                  <a:gd name="connsiteY612" fmla="*/ 565484 h 1823987"/>
                  <a:gd name="connsiteX613" fmla="*/ 93846 w 4242337"/>
                  <a:gd name="connsiteY613" fmla="*/ 613611 h 1823987"/>
                  <a:gd name="connsiteX614" fmla="*/ 93846 w 4242337"/>
                  <a:gd name="connsiteY614" fmla="*/ 619627 h 1823987"/>
                  <a:gd name="connsiteX615" fmla="*/ 93846 w 4242337"/>
                  <a:gd name="connsiteY615" fmla="*/ 629252 h 1823987"/>
                  <a:gd name="connsiteX616" fmla="*/ 93846 w 4242337"/>
                  <a:gd name="connsiteY616" fmla="*/ 629252 h 1823987"/>
                  <a:gd name="connsiteX617" fmla="*/ 93846 w 4242337"/>
                  <a:gd name="connsiteY617" fmla="*/ 629252 h 1823987"/>
                  <a:gd name="connsiteX618" fmla="*/ 93846 w 4242337"/>
                  <a:gd name="connsiteY618" fmla="*/ 637674 h 1823987"/>
                  <a:gd name="connsiteX619" fmla="*/ 105878 w 4242337"/>
                  <a:gd name="connsiteY619" fmla="*/ 637674 h 1823987"/>
                  <a:gd name="connsiteX620" fmla="*/ 105878 w 4242337"/>
                  <a:gd name="connsiteY620" fmla="*/ 613611 h 1823987"/>
                  <a:gd name="connsiteX621" fmla="*/ 93846 w 4242337"/>
                  <a:gd name="connsiteY621" fmla="*/ 613611 h 1823987"/>
                  <a:gd name="connsiteX622" fmla="*/ 93846 w 4242337"/>
                  <a:gd name="connsiteY622" fmla="*/ 613611 h 1823987"/>
                  <a:gd name="connsiteX623" fmla="*/ 92643 w 4242337"/>
                  <a:gd name="connsiteY623" fmla="*/ 661737 h 1823987"/>
                  <a:gd name="connsiteX624" fmla="*/ 92643 w 4242337"/>
                  <a:gd name="connsiteY624" fmla="*/ 685800 h 1823987"/>
                  <a:gd name="connsiteX625" fmla="*/ 104675 w 4242337"/>
                  <a:gd name="connsiteY625" fmla="*/ 685800 h 1823987"/>
                  <a:gd name="connsiteX626" fmla="*/ 104675 w 4242337"/>
                  <a:gd name="connsiteY626" fmla="*/ 661737 h 1823987"/>
                  <a:gd name="connsiteX627" fmla="*/ 92643 w 4242337"/>
                  <a:gd name="connsiteY627" fmla="*/ 661737 h 1823987"/>
                  <a:gd name="connsiteX628" fmla="*/ 92643 w 4242337"/>
                  <a:gd name="connsiteY628" fmla="*/ 661737 h 1823987"/>
                  <a:gd name="connsiteX629" fmla="*/ 92643 w 4242337"/>
                  <a:gd name="connsiteY629" fmla="*/ 709863 h 1823987"/>
                  <a:gd name="connsiteX630" fmla="*/ 92643 w 4242337"/>
                  <a:gd name="connsiteY630" fmla="*/ 733927 h 1823987"/>
                  <a:gd name="connsiteX631" fmla="*/ 104675 w 4242337"/>
                  <a:gd name="connsiteY631" fmla="*/ 733927 h 1823987"/>
                  <a:gd name="connsiteX632" fmla="*/ 104675 w 4242337"/>
                  <a:gd name="connsiteY632" fmla="*/ 709863 h 1823987"/>
                  <a:gd name="connsiteX633" fmla="*/ 92643 w 4242337"/>
                  <a:gd name="connsiteY633" fmla="*/ 709863 h 1823987"/>
                  <a:gd name="connsiteX634" fmla="*/ 92643 w 4242337"/>
                  <a:gd name="connsiteY634" fmla="*/ 709863 h 1823987"/>
                  <a:gd name="connsiteX635" fmla="*/ 92643 w 4242337"/>
                  <a:gd name="connsiteY635" fmla="*/ 757990 h 1823987"/>
                  <a:gd name="connsiteX636" fmla="*/ 92643 w 4242337"/>
                  <a:gd name="connsiteY636" fmla="*/ 773631 h 1823987"/>
                  <a:gd name="connsiteX637" fmla="*/ 92643 w 4242337"/>
                  <a:gd name="connsiteY637" fmla="*/ 782053 h 1823987"/>
                  <a:gd name="connsiteX638" fmla="*/ 104675 w 4242337"/>
                  <a:gd name="connsiteY638" fmla="*/ 782053 h 1823987"/>
                  <a:gd name="connsiteX639" fmla="*/ 104675 w 4242337"/>
                  <a:gd name="connsiteY639" fmla="*/ 757990 h 1823987"/>
                  <a:gd name="connsiteX640" fmla="*/ 92643 w 4242337"/>
                  <a:gd name="connsiteY640" fmla="*/ 757990 h 1823987"/>
                  <a:gd name="connsiteX641" fmla="*/ 92643 w 4242337"/>
                  <a:gd name="connsiteY641" fmla="*/ 757990 h 1823987"/>
                  <a:gd name="connsiteX642" fmla="*/ 91440 w 4242337"/>
                  <a:gd name="connsiteY642" fmla="*/ 806116 h 1823987"/>
                  <a:gd name="connsiteX643" fmla="*/ 91440 w 4242337"/>
                  <a:gd name="connsiteY643" fmla="*/ 810929 h 1823987"/>
                  <a:gd name="connsiteX644" fmla="*/ 91440 w 4242337"/>
                  <a:gd name="connsiteY644" fmla="*/ 810929 h 1823987"/>
                  <a:gd name="connsiteX645" fmla="*/ 91440 w 4242337"/>
                  <a:gd name="connsiteY645" fmla="*/ 812132 h 1823987"/>
                  <a:gd name="connsiteX646" fmla="*/ 91440 w 4242337"/>
                  <a:gd name="connsiteY646" fmla="*/ 813335 h 1823987"/>
                  <a:gd name="connsiteX647" fmla="*/ 91440 w 4242337"/>
                  <a:gd name="connsiteY647" fmla="*/ 813335 h 1823987"/>
                  <a:gd name="connsiteX648" fmla="*/ 91440 w 4242337"/>
                  <a:gd name="connsiteY648" fmla="*/ 830179 h 1823987"/>
                  <a:gd name="connsiteX649" fmla="*/ 103472 w 4242337"/>
                  <a:gd name="connsiteY649" fmla="*/ 830179 h 1823987"/>
                  <a:gd name="connsiteX650" fmla="*/ 103472 w 4242337"/>
                  <a:gd name="connsiteY650" fmla="*/ 806116 h 1823987"/>
                  <a:gd name="connsiteX651" fmla="*/ 91440 w 4242337"/>
                  <a:gd name="connsiteY651" fmla="*/ 806116 h 1823987"/>
                  <a:gd name="connsiteX652" fmla="*/ 91440 w 4242337"/>
                  <a:gd name="connsiteY652" fmla="*/ 806116 h 1823987"/>
                  <a:gd name="connsiteX653" fmla="*/ 90237 w 4242337"/>
                  <a:gd name="connsiteY653" fmla="*/ 854242 h 1823987"/>
                  <a:gd name="connsiteX654" fmla="*/ 90237 w 4242337"/>
                  <a:gd name="connsiteY654" fmla="*/ 878306 h 1823987"/>
                  <a:gd name="connsiteX655" fmla="*/ 102268 w 4242337"/>
                  <a:gd name="connsiteY655" fmla="*/ 878306 h 1823987"/>
                  <a:gd name="connsiteX656" fmla="*/ 102268 w 4242337"/>
                  <a:gd name="connsiteY656" fmla="*/ 854242 h 1823987"/>
                  <a:gd name="connsiteX657" fmla="*/ 90237 w 4242337"/>
                  <a:gd name="connsiteY657" fmla="*/ 854242 h 1823987"/>
                  <a:gd name="connsiteX658" fmla="*/ 90237 w 4242337"/>
                  <a:gd name="connsiteY658" fmla="*/ 854242 h 1823987"/>
                  <a:gd name="connsiteX659" fmla="*/ 90237 w 4242337"/>
                  <a:gd name="connsiteY659" fmla="*/ 902369 h 1823987"/>
                  <a:gd name="connsiteX660" fmla="*/ 90237 w 4242337"/>
                  <a:gd name="connsiteY660" fmla="*/ 902369 h 1823987"/>
                  <a:gd name="connsiteX661" fmla="*/ 90237 w 4242337"/>
                  <a:gd name="connsiteY661" fmla="*/ 904775 h 1823987"/>
                  <a:gd name="connsiteX662" fmla="*/ 90237 w 4242337"/>
                  <a:gd name="connsiteY662" fmla="*/ 907181 h 1823987"/>
                  <a:gd name="connsiteX663" fmla="*/ 90237 w 4242337"/>
                  <a:gd name="connsiteY663" fmla="*/ 908385 h 1823987"/>
                  <a:gd name="connsiteX664" fmla="*/ 90237 w 4242337"/>
                  <a:gd name="connsiteY664" fmla="*/ 909588 h 1823987"/>
                  <a:gd name="connsiteX665" fmla="*/ 90237 w 4242337"/>
                  <a:gd name="connsiteY665" fmla="*/ 911994 h 1823987"/>
                  <a:gd name="connsiteX666" fmla="*/ 90237 w 4242337"/>
                  <a:gd name="connsiteY666" fmla="*/ 911994 h 1823987"/>
                  <a:gd name="connsiteX667" fmla="*/ 90237 w 4242337"/>
                  <a:gd name="connsiteY667" fmla="*/ 926432 h 1823987"/>
                  <a:gd name="connsiteX668" fmla="*/ 102268 w 4242337"/>
                  <a:gd name="connsiteY668" fmla="*/ 926432 h 1823987"/>
                  <a:gd name="connsiteX669" fmla="*/ 102268 w 4242337"/>
                  <a:gd name="connsiteY669" fmla="*/ 902369 h 1823987"/>
                  <a:gd name="connsiteX670" fmla="*/ 90237 w 4242337"/>
                  <a:gd name="connsiteY670" fmla="*/ 902369 h 1823987"/>
                  <a:gd name="connsiteX671" fmla="*/ 90237 w 4242337"/>
                  <a:gd name="connsiteY671" fmla="*/ 902369 h 1823987"/>
                  <a:gd name="connsiteX672" fmla="*/ 89034 w 4242337"/>
                  <a:gd name="connsiteY672" fmla="*/ 950495 h 1823987"/>
                  <a:gd name="connsiteX673" fmla="*/ 89034 w 4242337"/>
                  <a:gd name="connsiteY673" fmla="*/ 950495 h 1823987"/>
                  <a:gd name="connsiteX674" fmla="*/ 89034 w 4242337"/>
                  <a:gd name="connsiteY674" fmla="*/ 961324 h 1823987"/>
                  <a:gd name="connsiteX675" fmla="*/ 89034 w 4242337"/>
                  <a:gd name="connsiteY675" fmla="*/ 974558 h 1823987"/>
                  <a:gd name="connsiteX676" fmla="*/ 101065 w 4242337"/>
                  <a:gd name="connsiteY676" fmla="*/ 974558 h 1823987"/>
                  <a:gd name="connsiteX677" fmla="*/ 101065 w 4242337"/>
                  <a:gd name="connsiteY677" fmla="*/ 950495 h 1823987"/>
                  <a:gd name="connsiteX678" fmla="*/ 89034 w 4242337"/>
                  <a:gd name="connsiteY678" fmla="*/ 950495 h 1823987"/>
                  <a:gd name="connsiteX679" fmla="*/ 89034 w 4242337"/>
                  <a:gd name="connsiteY679" fmla="*/ 950495 h 1823987"/>
                  <a:gd name="connsiteX680" fmla="*/ 87831 w 4242337"/>
                  <a:gd name="connsiteY680" fmla="*/ 997418 h 1823987"/>
                  <a:gd name="connsiteX681" fmla="*/ 87831 w 4242337"/>
                  <a:gd name="connsiteY681" fmla="*/ 997418 h 1823987"/>
                  <a:gd name="connsiteX682" fmla="*/ 87831 w 4242337"/>
                  <a:gd name="connsiteY682" fmla="*/ 1014262 h 1823987"/>
                  <a:gd name="connsiteX683" fmla="*/ 87831 w 4242337"/>
                  <a:gd name="connsiteY683" fmla="*/ 1021481 h 1823987"/>
                  <a:gd name="connsiteX684" fmla="*/ 99862 w 4242337"/>
                  <a:gd name="connsiteY684" fmla="*/ 1021481 h 1823987"/>
                  <a:gd name="connsiteX685" fmla="*/ 101065 w 4242337"/>
                  <a:gd name="connsiteY685" fmla="*/ 997418 h 1823987"/>
                  <a:gd name="connsiteX686" fmla="*/ 87831 w 4242337"/>
                  <a:gd name="connsiteY686" fmla="*/ 997418 h 1823987"/>
                  <a:gd name="connsiteX687" fmla="*/ 87831 w 4242337"/>
                  <a:gd name="connsiteY687" fmla="*/ 997418 h 1823987"/>
                  <a:gd name="connsiteX688" fmla="*/ 86627 w 4242337"/>
                  <a:gd name="connsiteY688" fmla="*/ 1045545 h 1823987"/>
                  <a:gd name="connsiteX689" fmla="*/ 85424 w 4242337"/>
                  <a:gd name="connsiteY689" fmla="*/ 1069608 h 1823987"/>
                  <a:gd name="connsiteX690" fmla="*/ 97456 w 4242337"/>
                  <a:gd name="connsiteY690" fmla="*/ 1069608 h 1823987"/>
                  <a:gd name="connsiteX691" fmla="*/ 98659 w 4242337"/>
                  <a:gd name="connsiteY691" fmla="*/ 1045545 h 1823987"/>
                  <a:gd name="connsiteX692" fmla="*/ 86627 w 4242337"/>
                  <a:gd name="connsiteY692" fmla="*/ 1045545 h 1823987"/>
                  <a:gd name="connsiteX693" fmla="*/ 86627 w 4242337"/>
                  <a:gd name="connsiteY693" fmla="*/ 1045545 h 1823987"/>
                  <a:gd name="connsiteX694" fmla="*/ 85424 w 4242337"/>
                  <a:gd name="connsiteY694" fmla="*/ 1093671 h 1823987"/>
                  <a:gd name="connsiteX695" fmla="*/ 84221 w 4242337"/>
                  <a:gd name="connsiteY695" fmla="*/ 1117734 h 1823987"/>
                  <a:gd name="connsiteX696" fmla="*/ 96253 w 4242337"/>
                  <a:gd name="connsiteY696" fmla="*/ 1117734 h 1823987"/>
                  <a:gd name="connsiteX697" fmla="*/ 97456 w 4242337"/>
                  <a:gd name="connsiteY697" fmla="*/ 1093671 h 1823987"/>
                  <a:gd name="connsiteX698" fmla="*/ 85424 w 4242337"/>
                  <a:gd name="connsiteY698" fmla="*/ 1093671 h 1823987"/>
                  <a:gd name="connsiteX699" fmla="*/ 85424 w 4242337"/>
                  <a:gd name="connsiteY699" fmla="*/ 1093671 h 1823987"/>
                  <a:gd name="connsiteX700" fmla="*/ 83018 w 4242337"/>
                  <a:gd name="connsiteY700" fmla="*/ 1141797 h 1823987"/>
                  <a:gd name="connsiteX701" fmla="*/ 83018 w 4242337"/>
                  <a:gd name="connsiteY701" fmla="*/ 1158641 h 1823987"/>
                  <a:gd name="connsiteX702" fmla="*/ 83018 w 4242337"/>
                  <a:gd name="connsiteY702" fmla="*/ 1165860 h 1823987"/>
                  <a:gd name="connsiteX703" fmla="*/ 95050 w 4242337"/>
                  <a:gd name="connsiteY703" fmla="*/ 1165860 h 1823987"/>
                  <a:gd name="connsiteX704" fmla="*/ 96253 w 4242337"/>
                  <a:gd name="connsiteY704" fmla="*/ 1141797 h 1823987"/>
                  <a:gd name="connsiteX705" fmla="*/ 83018 w 4242337"/>
                  <a:gd name="connsiteY705" fmla="*/ 1141797 h 1823987"/>
                  <a:gd name="connsiteX706" fmla="*/ 83018 w 4242337"/>
                  <a:gd name="connsiteY706" fmla="*/ 1141797 h 1823987"/>
                  <a:gd name="connsiteX707" fmla="*/ 81815 w 4242337"/>
                  <a:gd name="connsiteY707" fmla="*/ 1189924 h 1823987"/>
                  <a:gd name="connsiteX708" fmla="*/ 80612 w 4242337"/>
                  <a:gd name="connsiteY708" fmla="*/ 1210377 h 1823987"/>
                  <a:gd name="connsiteX709" fmla="*/ 80612 w 4242337"/>
                  <a:gd name="connsiteY709" fmla="*/ 1213987 h 1823987"/>
                  <a:gd name="connsiteX710" fmla="*/ 92643 w 4242337"/>
                  <a:gd name="connsiteY710" fmla="*/ 1213987 h 1823987"/>
                  <a:gd name="connsiteX711" fmla="*/ 93846 w 4242337"/>
                  <a:gd name="connsiteY711" fmla="*/ 1189924 h 1823987"/>
                  <a:gd name="connsiteX712" fmla="*/ 81815 w 4242337"/>
                  <a:gd name="connsiteY712" fmla="*/ 1189924 h 1823987"/>
                  <a:gd name="connsiteX713" fmla="*/ 81815 w 4242337"/>
                  <a:gd name="connsiteY713" fmla="*/ 1189924 h 1823987"/>
                  <a:gd name="connsiteX714" fmla="*/ 79408 w 4242337"/>
                  <a:gd name="connsiteY714" fmla="*/ 1238050 h 1823987"/>
                  <a:gd name="connsiteX715" fmla="*/ 79408 w 4242337"/>
                  <a:gd name="connsiteY715" fmla="*/ 1248878 h 1823987"/>
                  <a:gd name="connsiteX716" fmla="*/ 79408 w 4242337"/>
                  <a:gd name="connsiteY716" fmla="*/ 1248878 h 1823987"/>
                  <a:gd name="connsiteX717" fmla="*/ 79408 w 4242337"/>
                  <a:gd name="connsiteY717" fmla="*/ 1248878 h 1823987"/>
                  <a:gd name="connsiteX718" fmla="*/ 79408 w 4242337"/>
                  <a:gd name="connsiteY718" fmla="*/ 1259707 h 1823987"/>
                  <a:gd name="connsiteX719" fmla="*/ 79408 w 4242337"/>
                  <a:gd name="connsiteY719" fmla="*/ 1259707 h 1823987"/>
                  <a:gd name="connsiteX720" fmla="*/ 79408 w 4242337"/>
                  <a:gd name="connsiteY720" fmla="*/ 1259707 h 1823987"/>
                  <a:gd name="connsiteX721" fmla="*/ 79408 w 4242337"/>
                  <a:gd name="connsiteY721" fmla="*/ 1259707 h 1823987"/>
                  <a:gd name="connsiteX722" fmla="*/ 91440 w 4242337"/>
                  <a:gd name="connsiteY722" fmla="*/ 1259707 h 1823987"/>
                  <a:gd name="connsiteX723" fmla="*/ 92643 w 4242337"/>
                  <a:gd name="connsiteY723" fmla="*/ 1235644 h 1823987"/>
                  <a:gd name="connsiteX724" fmla="*/ 79408 w 4242337"/>
                  <a:gd name="connsiteY724" fmla="*/ 1238050 h 1823987"/>
                  <a:gd name="connsiteX725" fmla="*/ 79408 w 4242337"/>
                  <a:gd name="connsiteY725" fmla="*/ 1238050 h 1823987"/>
                  <a:gd name="connsiteX726" fmla="*/ 77002 w 4242337"/>
                  <a:gd name="connsiteY726" fmla="*/ 1286176 h 1823987"/>
                  <a:gd name="connsiteX727" fmla="*/ 75799 w 4242337"/>
                  <a:gd name="connsiteY727" fmla="*/ 1304224 h 1823987"/>
                  <a:gd name="connsiteX728" fmla="*/ 75799 w 4242337"/>
                  <a:gd name="connsiteY728" fmla="*/ 1310239 h 1823987"/>
                  <a:gd name="connsiteX729" fmla="*/ 87831 w 4242337"/>
                  <a:gd name="connsiteY729" fmla="*/ 1311442 h 1823987"/>
                  <a:gd name="connsiteX730" fmla="*/ 89034 w 4242337"/>
                  <a:gd name="connsiteY730" fmla="*/ 1287379 h 1823987"/>
                  <a:gd name="connsiteX731" fmla="*/ 77002 w 4242337"/>
                  <a:gd name="connsiteY731" fmla="*/ 1286176 h 1823987"/>
                  <a:gd name="connsiteX732" fmla="*/ 77002 w 4242337"/>
                  <a:gd name="connsiteY732" fmla="*/ 1286176 h 1823987"/>
                  <a:gd name="connsiteX733" fmla="*/ 74596 w 4242337"/>
                  <a:gd name="connsiteY733" fmla="*/ 1334303 h 1823987"/>
                  <a:gd name="connsiteX734" fmla="*/ 73393 w 4242337"/>
                  <a:gd name="connsiteY734" fmla="*/ 1358366 h 1823987"/>
                  <a:gd name="connsiteX735" fmla="*/ 85424 w 4242337"/>
                  <a:gd name="connsiteY735" fmla="*/ 1359569 h 1823987"/>
                  <a:gd name="connsiteX736" fmla="*/ 86627 w 4242337"/>
                  <a:gd name="connsiteY736" fmla="*/ 1335506 h 1823987"/>
                  <a:gd name="connsiteX737" fmla="*/ 74596 w 4242337"/>
                  <a:gd name="connsiteY737" fmla="*/ 1334303 h 1823987"/>
                  <a:gd name="connsiteX738" fmla="*/ 74596 w 4242337"/>
                  <a:gd name="connsiteY738" fmla="*/ 1334303 h 1823987"/>
                  <a:gd name="connsiteX739" fmla="*/ 72190 w 4242337"/>
                  <a:gd name="connsiteY739" fmla="*/ 1382429 h 1823987"/>
                  <a:gd name="connsiteX740" fmla="*/ 70986 w 4242337"/>
                  <a:gd name="connsiteY740" fmla="*/ 1406492 h 1823987"/>
                  <a:gd name="connsiteX741" fmla="*/ 83018 w 4242337"/>
                  <a:gd name="connsiteY741" fmla="*/ 1407695 h 1823987"/>
                  <a:gd name="connsiteX742" fmla="*/ 84221 w 4242337"/>
                  <a:gd name="connsiteY742" fmla="*/ 1383632 h 1823987"/>
                  <a:gd name="connsiteX743" fmla="*/ 72190 w 4242337"/>
                  <a:gd name="connsiteY743" fmla="*/ 1382429 h 1823987"/>
                  <a:gd name="connsiteX744" fmla="*/ 72190 w 4242337"/>
                  <a:gd name="connsiteY744" fmla="*/ 1382429 h 1823987"/>
                  <a:gd name="connsiteX745" fmla="*/ 69783 w 4242337"/>
                  <a:gd name="connsiteY745" fmla="*/ 1430555 h 1823987"/>
                  <a:gd name="connsiteX746" fmla="*/ 69783 w 4242337"/>
                  <a:gd name="connsiteY746" fmla="*/ 1436571 h 1823987"/>
                  <a:gd name="connsiteX747" fmla="*/ 69783 w 4242337"/>
                  <a:gd name="connsiteY747" fmla="*/ 1436571 h 1823987"/>
                  <a:gd name="connsiteX748" fmla="*/ 69783 w 4242337"/>
                  <a:gd name="connsiteY748" fmla="*/ 1436571 h 1823987"/>
                  <a:gd name="connsiteX749" fmla="*/ 69783 w 4242337"/>
                  <a:gd name="connsiteY749" fmla="*/ 1436571 h 1823987"/>
                  <a:gd name="connsiteX750" fmla="*/ 69783 w 4242337"/>
                  <a:gd name="connsiteY750" fmla="*/ 1436571 h 1823987"/>
                  <a:gd name="connsiteX751" fmla="*/ 69783 w 4242337"/>
                  <a:gd name="connsiteY751" fmla="*/ 1437774 h 1823987"/>
                  <a:gd name="connsiteX752" fmla="*/ 69783 w 4242337"/>
                  <a:gd name="connsiteY752" fmla="*/ 1437774 h 1823987"/>
                  <a:gd name="connsiteX753" fmla="*/ 68580 w 4242337"/>
                  <a:gd name="connsiteY753" fmla="*/ 1453415 h 1823987"/>
                  <a:gd name="connsiteX754" fmla="*/ 80612 w 4242337"/>
                  <a:gd name="connsiteY754" fmla="*/ 1454618 h 1823987"/>
                  <a:gd name="connsiteX755" fmla="*/ 81815 w 4242337"/>
                  <a:gd name="connsiteY755" fmla="*/ 1430555 h 1823987"/>
                  <a:gd name="connsiteX756" fmla="*/ 69783 w 4242337"/>
                  <a:gd name="connsiteY756" fmla="*/ 1430555 h 1823987"/>
                  <a:gd name="connsiteX757" fmla="*/ 69783 w 4242337"/>
                  <a:gd name="connsiteY757" fmla="*/ 1430555 h 1823987"/>
                  <a:gd name="connsiteX758" fmla="*/ 66174 w 4242337"/>
                  <a:gd name="connsiteY758" fmla="*/ 1478682 h 1823987"/>
                  <a:gd name="connsiteX759" fmla="*/ 66174 w 4242337"/>
                  <a:gd name="connsiteY759" fmla="*/ 1478682 h 1823987"/>
                  <a:gd name="connsiteX760" fmla="*/ 66174 w 4242337"/>
                  <a:gd name="connsiteY760" fmla="*/ 1478682 h 1823987"/>
                  <a:gd name="connsiteX761" fmla="*/ 64971 w 4242337"/>
                  <a:gd name="connsiteY761" fmla="*/ 1489510 h 1823987"/>
                  <a:gd name="connsiteX762" fmla="*/ 64971 w 4242337"/>
                  <a:gd name="connsiteY762" fmla="*/ 1489510 h 1823987"/>
                  <a:gd name="connsiteX763" fmla="*/ 64971 w 4242337"/>
                  <a:gd name="connsiteY763" fmla="*/ 1489510 h 1823987"/>
                  <a:gd name="connsiteX764" fmla="*/ 63767 w 4242337"/>
                  <a:gd name="connsiteY764" fmla="*/ 1502745 h 1823987"/>
                  <a:gd name="connsiteX765" fmla="*/ 75799 w 4242337"/>
                  <a:gd name="connsiteY765" fmla="*/ 1503948 h 1823987"/>
                  <a:gd name="connsiteX766" fmla="*/ 78205 w 4242337"/>
                  <a:gd name="connsiteY766" fmla="*/ 1479885 h 1823987"/>
                  <a:gd name="connsiteX767" fmla="*/ 66174 w 4242337"/>
                  <a:gd name="connsiteY767" fmla="*/ 1478682 h 1823987"/>
                  <a:gd name="connsiteX768" fmla="*/ 66174 w 4242337"/>
                  <a:gd name="connsiteY768" fmla="*/ 1478682 h 1823987"/>
                  <a:gd name="connsiteX769" fmla="*/ 61361 w 4242337"/>
                  <a:gd name="connsiteY769" fmla="*/ 1526808 h 1823987"/>
                  <a:gd name="connsiteX770" fmla="*/ 61361 w 4242337"/>
                  <a:gd name="connsiteY770" fmla="*/ 1529214 h 1823987"/>
                  <a:gd name="connsiteX771" fmla="*/ 60158 w 4242337"/>
                  <a:gd name="connsiteY771" fmla="*/ 1536433 h 1823987"/>
                  <a:gd name="connsiteX772" fmla="*/ 60158 w 4242337"/>
                  <a:gd name="connsiteY772" fmla="*/ 1536433 h 1823987"/>
                  <a:gd name="connsiteX773" fmla="*/ 60158 w 4242337"/>
                  <a:gd name="connsiteY773" fmla="*/ 1536433 h 1823987"/>
                  <a:gd name="connsiteX774" fmla="*/ 60158 w 4242337"/>
                  <a:gd name="connsiteY774" fmla="*/ 1536433 h 1823987"/>
                  <a:gd name="connsiteX775" fmla="*/ 60158 w 4242337"/>
                  <a:gd name="connsiteY775" fmla="*/ 1536433 h 1823987"/>
                  <a:gd name="connsiteX776" fmla="*/ 58955 w 4242337"/>
                  <a:gd name="connsiteY776" fmla="*/ 1550871 h 1823987"/>
                  <a:gd name="connsiteX777" fmla="*/ 70986 w 4242337"/>
                  <a:gd name="connsiteY777" fmla="*/ 1552074 h 1823987"/>
                  <a:gd name="connsiteX778" fmla="*/ 73393 w 4242337"/>
                  <a:gd name="connsiteY778" fmla="*/ 1528011 h 1823987"/>
                  <a:gd name="connsiteX779" fmla="*/ 61361 w 4242337"/>
                  <a:gd name="connsiteY779" fmla="*/ 1526808 h 1823987"/>
                  <a:gd name="connsiteX780" fmla="*/ 61361 w 4242337"/>
                  <a:gd name="connsiteY780" fmla="*/ 1526808 h 1823987"/>
                  <a:gd name="connsiteX781" fmla="*/ 57752 w 4242337"/>
                  <a:gd name="connsiteY781" fmla="*/ 1574934 h 1823987"/>
                  <a:gd name="connsiteX782" fmla="*/ 57752 w 4242337"/>
                  <a:gd name="connsiteY782" fmla="*/ 1579747 h 1823987"/>
                  <a:gd name="connsiteX783" fmla="*/ 57752 w 4242337"/>
                  <a:gd name="connsiteY783" fmla="*/ 1579747 h 1823987"/>
                  <a:gd name="connsiteX784" fmla="*/ 57752 w 4242337"/>
                  <a:gd name="connsiteY784" fmla="*/ 1579747 h 1823987"/>
                  <a:gd name="connsiteX785" fmla="*/ 57752 w 4242337"/>
                  <a:gd name="connsiteY785" fmla="*/ 1579747 h 1823987"/>
                  <a:gd name="connsiteX786" fmla="*/ 57752 w 4242337"/>
                  <a:gd name="connsiteY786" fmla="*/ 1579747 h 1823987"/>
                  <a:gd name="connsiteX787" fmla="*/ 55345 w 4242337"/>
                  <a:gd name="connsiteY787" fmla="*/ 1598997 h 1823987"/>
                  <a:gd name="connsiteX788" fmla="*/ 67377 w 4242337"/>
                  <a:gd name="connsiteY788" fmla="*/ 1600200 h 1823987"/>
                  <a:gd name="connsiteX789" fmla="*/ 69783 w 4242337"/>
                  <a:gd name="connsiteY789" fmla="*/ 1576137 h 1823987"/>
                  <a:gd name="connsiteX790" fmla="*/ 57752 w 4242337"/>
                  <a:gd name="connsiteY790" fmla="*/ 1574934 h 1823987"/>
                  <a:gd name="connsiteX791" fmla="*/ 57752 w 4242337"/>
                  <a:gd name="connsiteY791" fmla="*/ 1574934 h 1823987"/>
                  <a:gd name="connsiteX792" fmla="*/ 51736 w 4242337"/>
                  <a:gd name="connsiteY792" fmla="*/ 1621857 h 1823987"/>
                  <a:gd name="connsiteX793" fmla="*/ 51736 w 4242337"/>
                  <a:gd name="connsiteY793" fmla="*/ 1626670 h 1823987"/>
                  <a:gd name="connsiteX794" fmla="*/ 51736 w 4242337"/>
                  <a:gd name="connsiteY794" fmla="*/ 1626670 h 1823987"/>
                  <a:gd name="connsiteX795" fmla="*/ 51736 w 4242337"/>
                  <a:gd name="connsiteY795" fmla="*/ 1626670 h 1823987"/>
                  <a:gd name="connsiteX796" fmla="*/ 49330 w 4242337"/>
                  <a:gd name="connsiteY796" fmla="*/ 1644717 h 1823987"/>
                  <a:gd name="connsiteX797" fmla="*/ 49330 w 4242337"/>
                  <a:gd name="connsiteY797" fmla="*/ 1645921 h 1823987"/>
                  <a:gd name="connsiteX798" fmla="*/ 61361 w 4242337"/>
                  <a:gd name="connsiteY798" fmla="*/ 1647124 h 1823987"/>
                  <a:gd name="connsiteX799" fmla="*/ 64971 w 4242337"/>
                  <a:gd name="connsiteY799" fmla="*/ 1623061 h 1823987"/>
                  <a:gd name="connsiteX800" fmla="*/ 51736 w 4242337"/>
                  <a:gd name="connsiteY800" fmla="*/ 1621857 h 1823987"/>
                  <a:gd name="connsiteX801" fmla="*/ 51736 w 4242337"/>
                  <a:gd name="connsiteY801" fmla="*/ 1621857 h 1823987"/>
                  <a:gd name="connsiteX802" fmla="*/ 45720 w 4242337"/>
                  <a:gd name="connsiteY802" fmla="*/ 1669984 h 1823987"/>
                  <a:gd name="connsiteX803" fmla="*/ 44517 w 4242337"/>
                  <a:gd name="connsiteY803" fmla="*/ 1675999 h 1823987"/>
                  <a:gd name="connsiteX804" fmla="*/ 42111 w 4242337"/>
                  <a:gd name="connsiteY804" fmla="*/ 1689234 h 1823987"/>
                  <a:gd name="connsiteX805" fmla="*/ 42111 w 4242337"/>
                  <a:gd name="connsiteY805" fmla="*/ 1689234 h 1823987"/>
                  <a:gd name="connsiteX806" fmla="*/ 42111 w 4242337"/>
                  <a:gd name="connsiteY806" fmla="*/ 1689234 h 1823987"/>
                  <a:gd name="connsiteX807" fmla="*/ 40907 w 4242337"/>
                  <a:gd name="connsiteY807" fmla="*/ 1692844 h 1823987"/>
                  <a:gd name="connsiteX808" fmla="*/ 52939 w 4242337"/>
                  <a:gd name="connsiteY808" fmla="*/ 1695250 h 1823987"/>
                  <a:gd name="connsiteX809" fmla="*/ 56548 w 4242337"/>
                  <a:gd name="connsiteY809" fmla="*/ 1671187 h 1823987"/>
                  <a:gd name="connsiteX810" fmla="*/ 45720 w 4242337"/>
                  <a:gd name="connsiteY810" fmla="*/ 1669984 h 1823987"/>
                  <a:gd name="connsiteX811" fmla="*/ 45720 w 4242337"/>
                  <a:gd name="connsiteY811" fmla="*/ 1669984 h 1823987"/>
                  <a:gd name="connsiteX812" fmla="*/ 37298 w 4242337"/>
                  <a:gd name="connsiteY812" fmla="*/ 1718110 h 1823987"/>
                  <a:gd name="connsiteX813" fmla="*/ 33688 w 4242337"/>
                  <a:gd name="connsiteY813" fmla="*/ 1733751 h 1823987"/>
                  <a:gd name="connsiteX814" fmla="*/ 33688 w 4242337"/>
                  <a:gd name="connsiteY814" fmla="*/ 1733751 h 1823987"/>
                  <a:gd name="connsiteX815" fmla="*/ 33688 w 4242337"/>
                  <a:gd name="connsiteY815" fmla="*/ 1733751 h 1823987"/>
                  <a:gd name="connsiteX816" fmla="*/ 32485 w 4242337"/>
                  <a:gd name="connsiteY816" fmla="*/ 1740970 h 1823987"/>
                  <a:gd name="connsiteX817" fmla="*/ 44517 w 4242337"/>
                  <a:gd name="connsiteY817" fmla="*/ 1743376 h 1823987"/>
                  <a:gd name="connsiteX818" fmla="*/ 49330 w 4242337"/>
                  <a:gd name="connsiteY818" fmla="*/ 1719313 h 1823987"/>
                  <a:gd name="connsiteX819" fmla="*/ 37298 w 4242337"/>
                  <a:gd name="connsiteY819" fmla="*/ 1718110 h 1823987"/>
                  <a:gd name="connsiteX820" fmla="*/ 37298 w 4242337"/>
                  <a:gd name="connsiteY820" fmla="*/ 1718110 h 1823987"/>
                  <a:gd name="connsiteX821" fmla="*/ 26469 w 4242337"/>
                  <a:gd name="connsiteY821" fmla="*/ 1765033 h 1823987"/>
                  <a:gd name="connsiteX822" fmla="*/ 21657 w 4242337"/>
                  <a:gd name="connsiteY822" fmla="*/ 1781877 h 1823987"/>
                  <a:gd name="connsiteX823" fmla="*/ 21657 w 4242337"/>
                  <a:gd name="connsiteY823" fmla="*/ 1781877 h 1823987"/>
                  <a:gd name="connsiteX824" fmla="*/ 21657 w 4242337"/>
                  <a:gd name="connsiteY824" fmla="*/ 1781877 h 1823987"/>
                  <a:gd name="connsiteX825" fmla="*/ 21657 w 4242337"/>
                  <a:gd name="connsiteY825" fmla="*/ 1781877 h 1823987"/>
                  <a:gd name="connsiteX826" fmla="*/ 21657 w 4242337"/>
                  <a:gd name="connsiteY826" fmla="*/ 1781877 h 1823987"/>
                  <a:gd name="connsiteX827" fmla="*/ 21657 w 4242337"/>
                  <a:gd name="connsiteY827" fmla="*/ 1781877 h 1823987"/>
                  <a:gd name="connsiteX828" fmla="*/ 21657 w 4242337"/>
                  <a:gd name="connsiteY828" fmla="*/ 1781877 h 1823987"/>
                  <a:gd name="connsiteX829" fmla="*/ 21657 w 4242337"/>
                  <a:gd name="connsiteY829" fmla="*/ 1781877 h 1823987"/>
                  <a:gd name="connsiteX830" fmla="*/ 21657 w 4242337"/>
                  <a:gd name="connsiteY830" fmla="*/ 1781877 h 1823987"/>
                  <a:gd name="connsiteX831" fmla="*/ 19251 w 4242337"/>
                  <a:gd name="connsiteY831" fmla="*/ 1787893 h 1823987"/>
                  <a:gd name="connsiteX832" fmla="*/ 30079 w 4242337"/>
                  <a:gd name="connsiteY832" fmla="*/ 1791503 h 1823987"/>
                  <a:gd name="connsiteX833" fmla="*/ 37298 w 4242337"/>
                  <a:gd name="connsiteY833" fmla="*/ 1767440 h 1823987"/>
                  <a:gd name="connsiteX834" fmla="*/ 26469 w 4242337"/>
                  <a:gd name="connsiteY834" fmla="*/ 1765033 h 1823987"/>
                  <a:gd name="connsiteX835" fmla="*/ 26469 w 4242337"/>
                  <a:gd name="connsiteY835" fmla="*/ 1765033 h 1823987"/>
                  <a:gd name="connsiteX836" fmla="*/ 10828 w 4242337"/>
                  <a:gd name="connsiteY836" fmla="*/ 1809550 h 1823987"/>
                  <a:gd name="connsiteX837" fmla="*/ 8422 w 4242337"/>
                  <a:gd name="connsiteY837" fmla="*/ 1813160 h 1823987"/>
                  <a:gd name="connsiteX838" fmla="*/ 8422 w 4242337"/>
                  <a:gd name="connsiteY838" fmla="*/ 1813160 h 1823987"/>
                  <a:gd name="connsiteX839" fmla="*/ 8422 w 4242337"/>
                  <a:gd name="connsiteY839" fmla="*/ 1813160 h 1823987"/>
                  <a:gd name="connsiteX840" fmla="*/ 8422 w 4242337"/>
                  <a:gd name="connsiteY840" fmla="*/ 1813160 h 1823987"/>
                  <a:gd name="connsiteX841" fmla="*/ 8422 w 4242337"/>
                  <a:gd name="connsiteY841" fmla="*/ 1813160 h 1823987"/>
                  <a:gd name="connsiteX842" fmla="*/ 8422 w 4242337"/>
                  <a:gd name="connsiteY842" fmla="*/ 1813160 h 1823987"/>
                  <a:gd name="connsiteX843" fmla="*/ 8422 w 4242337"/>
                  <a:gd name="connsiteY843" fmla="*/ 1813160 h 1823987"/>
                  <a:gd name="connsiteX844" fmla="*/ 8422 w 4242337"/>
                  <a:gd name="connsiteY844" fmla="*/ 1813160 h 1823987"/>
                  <a:gd name="connsiteX845" fmla="*/ 8422 w 4242337"/>
                  <a:gd name="connsiteY845" fmla="*/ 1813160 h 1823987"/>
                  <a:gd name="connsiteX846" fmla="*/ 8422 w 4242337"/>
                  <a:gd name="connsiteY846" fmla="*/ 1813160 h 1823987"/>
                  <a:gd name="connsiteX847" fmla="*/ 8422 w 4242337"/>
                  <a:gd name="connsiteY847" fmla="*/ 1813160 h 1823987"/>
                  <a:gd name="connsiteX848" fmla="*/ 8422 w 4242337"/>
                  <a:gd name="connsiteY848" fmla="*/ 1813160 h 1823987"/>
                  <a:gd name="connsiteX849" fmla="*/ 8422 w 4242337"/>
                  <a:gd name="connsiteY849" fmla="*/ 1813160 h 1823987"/>
                  <a:gd name="connsiteX850" fmla="*/ 8422 w 4242337"/>
                  <a:gd name="connsiteY850" fmla="*/ 1813160 h 1823987"/>
                  <a:gd name="connsiteX851" fmla="*/ 8422 w 4242337"/>
                  <a:gd name="connsiteY851" fmla="*/ 1813160 h 1823987"/>
                  <a:gd name="connsiteX852" fmla="*/ 8422 w 4242337"/>
                  <a:gd name="connsiteY852" fmla="*/ 1813160 h 1823987"/>
                  <a:gd name="connsiteX853" fmla="*/ 8422 w 4242337"/>
                  <a:gd name="connsiteY853" fmla="*/ 1813160 h 1823987"/>
                  <a:gd name="connsiteX854" fmla="*/ 8422 w 4242337"/>
                  <a:gd name="connsiteY854" fmla="*/ 1813160 h 1823987"/>
                  <a:gd name="connsiteX855" fmla="*/ 8422 w 4242337"/>
                  <a:gd name="connsiteY855" fmla="*/ 1813160 h 1823987"/>
                  <a:gd name="connsiteX856" fmla="*/ 8422 w 4242337"/>
                  <a:gd name="connsiteY856" fmla="*/ 1813160 h 1823987"/>
                  <a:gd name="connsiteX857" fmla="*/ 8422 w 4242337"/>
                  <a:gd name="connsiteY857" fmla="*/ 1813160 h 1823987"/>
                  <a:gd name="connsiteX858" fmla="*/ 8422 w 4242337"/>
                  <a:gd name="connsiteY858" fmla="*/ 1813160 h 1823987"/>
                  <a:gd name="connsiteX859" fmla="*/ 8422 w 4242337"/>
                  <a:gd name="connsiteY859" fmla="*/ 1813160 h 1823987"/>
                  <a:gd name="connsiteX860" fmla="*/ 8422 w 4242337"/>
                  <a:gd name="connsiteY860" fmla="*/ 1813160 h 1823987"/>
                  <a:gd name="connsiteX861" fmla="*/ 8422 w 4242337"/>
                  <a:gd name="connsiteY861" fmla="*/ 1813160 h 1823987"/>
                  <a:gd name="connsiteX862" fmla="*/ 8422 w 4242337"/>
                  <a:gd name="connsiteY862" fmla="*/ 1813160 h 1823987"/>
                  <a:gd name="connsiteX863" fmla="*/ 8422 w 4242337"/>
                  <a:gd name="connsiteY863" fmla="*/ 1813160 h 1823987"/>
                  <a:gd name="connsiteX864" fmla="*/ 8422 w 4242337"/>
                  <a:gd name="connsiteY864" fmla="*/ 1813160 h 1823987"/>
                  <a:gd name="connsiteX865" fmla="*/ 8422 w 4242337"/>
                  <a:gd name="connsiteY865" fmla="*/ 1813160 h 1823987"/>
                  <a:gd name="connsiteX866" fmla="*/ 8422 w 4242337"/>
                  <a:gd name="connsiteY866" fmla="*/ 1813160 h 1823987"/>
                  <a:gd name="connsiteX867" fmla="*/ 8422 w 4242337"/>
                  <a:gd name="connsiteY867" fmla="*/ 1813160 h 1823987"/>
                  <a:gd name="connsiteX868" fmla="*/ 8422 w 4242337"/>
                  <a:gd name="connsiteY868" fmla="*/ 1813160 h 1823987"/>
                  <a:gd name="connsiteX869" fmla="*/ 8422 w 4242337"/>
                  <a:gd name="connsiteY869" fmla="*/ 1813160 h 1823987"/>
                  <a:gd name="connsiteX870" fmla="*/ 0 w 4242337"/>
                  <a:gd name="connsiteY870" fmla="*/ 1823988 h 1823987"/>
                  <a:gd name="connsiteX871" fmla="*/ 0 w 4242337"/>
                  <a:gd name="connsiteY871" fmla="*/ 1823988 h 1823987"/>
                  <a:gd name="connsiteX872" fmla="*/ 0 w 4242337"/>
                  <a:gd name="connsiteY872" fmla="*/ 1823988 h 1823987"/>
                  <a:gd name="connsiteX873" fmla="*/ 0 w 4242337"/>
                  <a:gd name="connsiteY873" fmla="*/ 1823988 h 1823987"/>
                  <a:gd name="connsiteX874" fmla="*/ 0 w 4242337"/>
                  <a:gd name="connsiteY874" fmla="*/ 1823988 h 1823987"/>
                  <a:gd name="connsiteX875" fmla="*/ 0 w 4242337"/>
                  <a:gd name="connsiteY875" fmla="*/ 1823988 h 1823987"/>
                  <a:gd name="connsiteX876" fmla="*/ 0 w 4242337"/>
                  <a:gd name="connsiteY876" fmla="*/ 1823988 h 1823987"/>
                  <a:gd name="connsiteX877" fmla="*/ 0 w 4242337"/>
                  <a:gd name="connsiteY877" fmla="*/ 1823988 h 1823987"/>
                  <a:gd name="connsiteX878" fmla="*/ 0 w 4242337"/>
                  <a:gd name="connsiteY878" fmla="*/ 1823988 h 1823987"/>
                  <a:gd name="connsiteX879" fmla="*/ 15641 w 4242337"/>
                  <a:gd name="connsiteY879" fmla="*/ 1823988 h 1823987"/>
                  <a:gd name="connsiteX880" fmla="*/ 21657 w 4242337"/>
                  <a:gd name="connsiteY880" fmla="*/ 1814363 h 1823987"/>
                  <a:gd name="connsiteX881" fmla="*/ 10828 w 4242337"/>
                  <a:gd name="connsiteY881" fmla="*/ 1809550 h 1823987"/>
                  <a:gd name="connsiteX882" fmla="*/ 10828 w 4242337"/>
                  <a:gd name="connsiteY882" fmla="*/ 1809550 h 1823987"/>
                  <a:gd name="connsiteX883" fmla="*/ 52939 w 4242337"/>
                  <a:gd name="connsiteY883" fmla="*/ 1811956 h 1823987"/>
                  <a:gd name="connsiteX884" fmla="*/ 28876 w 4242337"/>
                  <a:gd name="connsiteY884" fmla="*/ 1811956 h 1823987"/>
                  <a:gd name="connsiteX885" fmla="*/ 28876 w 4242337"/>
                  <a:gd name="connsiteY885" fmla="*/ 1823988 h 1823987"/>
                  <a:gd name="connsiteX886" fmla="*/ 52939 w 4242337"/>
                  <a:gd name="connsiteY886" fmla="*/ 1823988 h 1823987"/>
                  <a:gd name="connsiteX887" fmla="*/ 52939 w 4242337"/>
                  <a:gd name="connsiteY887" fmla="*/ 1811956 h 1823987"/>
                  <a:gd name="connsiteX888" fmla="*/ 52939 w 4242337"/>
                  <a:gd name="connsiteY888" fmla="*/ 1811956 h 1823987"/>
                  <a:gd name="connsiteX889" fmla="*/ 101065 w 4242337"/>
                  <a:gd name="connsiteY889" fmla="*/ 1811956 h 1823987"/>
                  <a:gd name="connsiteX890" fmla="*/ 77002 w 4242337"/>
                  <a:gd name="connsiteY890" fmla="*/ 1811956 h 1823987"/>
                  <a:gd name="connsiteX891" fmla="*/ 77002 w 4242337"/>
                  <a:gd name="connsiteY891" fmla="*/ 1823988 h 1823987"/>
                  <a:gd name="connsiteX892" fmla="*/ 101065 w 4242337"/>
                  <a:gd name="connsiteY892" fmla="*/ 1823988 h 1823987"/>
                  <a:gd name="connsiteX893" fmla="*/ 101065 w 4242337"/>
                  <a:gd name="connsiteY893" fmla="*/ 1811956 h 1823987"/>
                  <a:gd name="connsiteX894" fmla="*/ 101065 w 4242337"/>
                  <a:gd name="connsiteY894" fmla="*/ 1811956 h 1823987"/>
                  <a:gd name="connsiteX895" fmla="*/ 149192 w 4242337"/>
                  <a:gd name="connsiteY895" fmla="*/ 1810753 h 1823987"/>
                  <a:gd name="connsiteX896" fmla="*/ 125128 w 4242337"/>
                  <a:gd name="connsiteY896" fmla="*/ 1810753 h 1823987"/>
                  <a:gd name="connsiteX897" fmla="*/ 125128 w 4242337"/>
                  <a:gd name="connsiteY897" fmla="*/ 1822785 h 1823987"/>
                  <a:gd name="connsiteX898" fmla="*/ 149192 w 4242337"/>
                  <a:gd name="connsiteY898" fmla="*/ 1822785 h 1823987"/>
                  <a:gd name="connsiteX899" fmla="*/ 149192 w 4242337"/>
                  <a:gd name="connsiteY899" fmla="*/ 1810753 h 1823987"/>
                  <a:gd name="connsiteX900" fmla="*/ 149192 w 4242337"/>
                  <a:gd name="connsiteY900" fmla="*/ 1810753 h 1823987"/>
                  <a:gd name="connsiteX901" fmla="*/ 197318 w 4242337"/>
                  <a:gd name="connsiteY901" fmla="*/ 1809550 h 1823987"/>
                  <a:gd name="connsiteX902" fmla="*/ 173255 w 4242337"/>
                  <a:gd name="connsiteY902" fmla="*/ 1809550 h 1823987"/>
                  <a:gd name="connsiteX903" fmla="*/ 173255 w 4242337"/>
                  <a:gd name="connsiteY903" fmla="*/ 1821582 h 1823987"/>
                  <a:gd name="connsiteX904" fmla="*/ 197318 w 4242337"/>
                  <a:gd name="connsiteY904" fmla="*/ 1821582 h 1823987"/>
                  <a:gd name="connsiteX905" fmla="*/ 197318 w 4242337"/>
                  <a:gd name="connsiteY905" fmla="*/ 1809550 h 1823987"/>
                  <a:gd name="connsiteX906" fmla="*/ 197318 w 4242337"/>
                  <a:gd name="connsiteY906" fmla="*/ 1809550 h 1823987"/>
                  <a:gd name="connsiteX907" fmla="*/ 245444 w 4242337"/>
                  <a:gd name="connsiteY907" fmla="*/ 1809550 h 1823987"/>
                  <a:gd name="connsiteX908" fmla="*/ 221381 w 4242337"/>
                  <a:gd name="connsiteY908" fmla="*/ 1809550 h 1823987"/>
                  <a:gd name="connsiteX909" fmla="*/ 221381 w 4242337"/>
                  <a:gd name="connsiteY909" fmla="*/ 1821582 h 1823987"/>
                  <a:gd name="connsiteX910" fmla="*/ 245444 w 4242337"/>
                  <a:gd name="connsiteY910" fmla="*/ 1821582 h 1823987"/>
                  <a:gd name="connsiteX911" fmla="*/ 245444 w 4242337"/>
                  <a:gd name="connsiteY911" fmla="*/ 1809550 h 1823987"/>
                  <a:gd name="connsiteX912" fmla="*/ 245444 w 4242337"/>
                  <a:gd name="connsiteY912" fmla="*/ 1809550 h 1823987"/>
                  <a:gd name="connsiteX913" fmla="*/ 293571 w 4242337"/>
                  <a:gd name="connsiteY913" fmla="*/ 1808347 h 1823987"/>
                  <a:gd name="connsiteX914" fmla="*/ 269508 w 4242337"/>
                  <a:gd name="connsiteY914" fmla="*/ 1808347 h 1823987"/>
                  <a:gd name="connsiteX915" fmla="*/ 269508 w 4242337"/>
                  <a:gd name="connsiteY915" fmla="*/ 1820378 h 1823987"/>
                  <a:gd name="connsiteX916" fmla="*/ 293571 w 4242337"/>
                  <a:gd name="connsiteY916" fmla="*/ 1820378 h 1823987"/>
                  <a:gd name="connsiteX917" fmla="*/ 293571 w 4242337"/>
                  <a:gd name="connsiteY917" fmla="*/ 1808347 h 1823987"/>
                  <a:gd name="connsiteX918" fmla="*/ 293571 w 4242337"/>
                  <a:gd name="connsiteY918" fmla="*/ 1808347 h 1823987"/>
                  <a:gd name="connsiteX919" fmla="*/ 341697 w 4242337"/>
                  <a:gd name="connsiteY919" fmla="*/ 1807144 h 1823987"/>
                  <a:gd name="connsiteX920" fmla="*/ 317634 w 4242337"/>
                  <a:gd name="connsiteY920" fmla="*/ 1807144 h 1823987"/>
                  <a:gd name="connsiteX921" fmla="*/ 317634 w 4242337"/>
                  <a:gd name="connsiteY921" fmla="*/ 1819175 h 1823987"/>
                  <a:gd name="connsiteX922" fmla="*/ 341697 w 4242337"/>
                  <a:gd name="connsiteY922" fmla="*/ 1819175 h 1823987"/>
                  <a:gd name="connsiteX923" fmla="*/ 341697 w 4242337"/>
                  <a:gd name="connsiteY923" fmla="*/ 1807144 h 1823987"/>
                  <a:gd name="connsiteX924" fmla="*/ 341697 w 4242337"/>
                  <a:gd name="connsiteY924" fmla="*/ 1807144 h 1823987"/>
                  <a:gd name="connsiteX925" fmla="*/ 389823 w 4242337"/>
                  <a:gd name="connsiteY925" fmla="*/ 1807144 h 1823987"/>
                  <a:gd name="connsiteX926" fmla="*/ 365760 w 4242337"/>
                  <a:gd name="connsiteY926" fmla="*/ 1807144 h 1823987"/>
                  <a:gd name="connsiteX927" fmla="*/ 365760 w 4242337"/>
                  <a:gd name="connsiteY927" fmla="*/ 1819175 h 1823987"/>
                  <a:gd name="connsiteX928" fmla="*/ 365760 w 4242337"/>
                  <a:gd name="connsiteY928" fmla="*/ 1819175 h 1823987"/>
                  <a:gd name="connsiteX929" fmla="*/ 365760 w 4242337"/>
                  <a:gd name="connsiteY929" fmla="*/ 1819175 h 1823987"/>
                  <a:gd name="connsiteX930" fmla="*/ 365760 w 4242337"/>
                  <a:gd name="connsiteY930" fmla="*/ 1819175 h 1823987"/>
                  <a:gd name="connsiteX931" fmla="*/ 365760 w 4242337"/>
                  <a:gd name="connsiteY931" fmla="*/ 1819175 h 1823987"/>
                  <a:gd name="connsiteX932" fmla="*/ 365760 w 4242337"/>
                  <a:gd name="connsiteY932" fmla="*/ 1819175 h 1823987"/>
                  <a:gd name="connsiteX933" fmla="*/ 365760 w 4242337"/>
                  <a:gd name="connsiteY933" fmla="*/ 1819175 h 1823987"/>
                  <a:gd name="connsiteX934" fmla="*/ 365760 w 4242337"/>
                  <a:gd name="connsiteY934" fmla="*/ 1819175 h 1823987"/>
                  <a:gd name="connsiteX935" fmla="*/ 365760 w 4242337"/>
                  <a:gd name="connsiteY935" fmla="*/ 1819175 h 1823987"/>
                  <a:gd name="connsiteX936" fmla="*/ 365760 w 4242337"/>
                  <a:gd name="connsiteY936" fmla="*/ 1819175 h 1823987"/>
                  <a:gd name="connsiteX937" fmla="*/ 365760 w 4242337"/>
                  <a:gd name="connsiteY937" fmla="*/ 1819175 h 1823987"/>
                  <a:gd name="connsiteX938" fmla="*/ 365760 w 4242337"/>
                  <a:gd name="connsiteY938" fmla="*/ 1819175 h 1823987"/>
                  <a:gd name="connsiteX939" fmla="*/ 365760 w 4242337"/>
                  <a:gd name="connsiteY939" fmla="*/ 1819175 h 1823987"/>
                  <a:gd name="connsiteX940" fmla="*/ 365760 w 4242337"/>
                  <a:gd name="connsiteY940" fmla="*/ 1819175 h 1823987"/>
                  <a:gd name="connsiteX941" fmla="*/ 365760 w 4242337"/>
                  <a:gd name="connsiteY941" fmla="*/ 1819175 h 1823987"/>
                  <a:gd name="connsiteX942" fmla="*/ 365760 w 4242337"/>
                  <a:gd name="connsiteY942" fmla="*/ 1819175 h 1823987"/>
                  <a:gd name="connsiteX943" fmla="*/ 365760 w 4242337"/>
                  <a:gd name="connsiteY943" fmla="*/ 1819175 h 1823987"/>
                  <a:gd name="connsiteX944" fmla="*/ 365760 w 4242337"/>
                  <a:gd name="connsiteY944" fmla="*/ 1819175 h 1823987"/>
                  <a:gd name="connsiteX945" fmla="*/ 365760 w 4242337"/>
                  <a:gd name="connsiteY945" fmla="*/ 1819175 h 1823987"/>
                  <a:gd name="connsiteX946" fmla="*/ 365760 w 4242337"/>
                  <a:gd name="connsiteY946" fmla="*/ 1819175 h 1823987"/>
                  <a:gd name="connsiteX947" fmla="*/ 365760 w 4242337"/>
                  <a:gd name="connsiteY947" fmla="*/ 1819175 h 1823987"/>
                  <a:gd name="connsiteX948" fmla="*/ 365760 w 4242337"/>
                  <a:gd name="connsiteY948" fmla="*/ 1819175 h 1823987"/>
                  <a:gd name="connsiteX949" fmla="*/ 365760 w 4242337"/>
                  <a:gd name="connsiteY949" fmla="*/ 1819175 h 1823987"/>
                  <a:gd name="connsiteX950" fmla="*/ 365760 w 4242337"/>
                  <a:gd name="connsiteY950" fmla="*/ 1819175 h 1823987"/>
                  <a:gd name="connsiteX951" fmla="*/ 365760 w 4242337"/>
                  <a:gd name="connsiteY951" fmla="*/ 1819175 h 1823987"/>
                  <a:gd name="connsiteX952" fmla="*/ 365760 w 4242337"/>
                  <a:gd name="connsiteY952" fmla="*/ 1819175 h 1823987"/>
                  <a:gd name="connsiteX953" fmla="*/ 365760 w 4242337"/>
                  <a:gd name="connsiteY953" fmla="*/ 1819175 h 1823987"/>
                  <a:gd name="connsiteX954" fmla="*/ 365760 w 4242337"/>
                  <a:gd name="connsiteY954" fmla="*/ 1819175 h 1823987"/>
                  <a:gd name="connsiteX955" fmla="*/ 365760 w 4242337"/>
                  <a:gd name="connsiteY955" fmla="*/ 1819175 h 1823987"/>
                  <a:gd name="connsiteX956" fmla="*/ 365760 w 4242337"/>
                  <a:gd name="connsiteY956" fmla="*/ 1819175 h 1823987"/>
                  <a:gd name="connsiteX957" fmla="*/ 365760 w 4242337"/>
                  <a:gd name="connsiteY957" fmla="*/ 1819175 h 1823987"/>
                  <a:gd name="connsiteX958" fmla="*/ 365760 w 4242337"/>
                  <a:gd name="connsiteY958" fmla="*/ 1819175 h 1823987"/>
                  <a:gd name="connsiteX959" fmla="*/ 365760 w 4242337"/>
                  <a:gd name="connsiteY959" fmla="*/ 1819175 h 1823987"/>
                  <a:gd name="connsiteX960" fmla="*/ 365760 w 4242337"/>
                  <a:gd name="connsiteY960" fmla="*/ 1819175 h 1823987"/>
                  <a:gd name="connsiteX961" fmla="*/ 365760 w 4242337"/>
                  <a:gd name="connsiteY961" fmla="*/ 1819175 h 1823987"/>
                  <a:gd name="connsiteX962" fmla="*/ 365760 w 4242337"/>
                  <a:gd name="connsiteY962" fmla="*/ 1819175 h 1823987"/>
                  <a:gd name="connsiteX963" fmla="*/ 365760 w 4242337"/>
                  <a:gd name="connsiteY963" fmla="*/ 1819175 h 1823987"/>
                  <a:gd name="connsiteX964" fmla="*/ 365760 w 4242337"/>
                  <a:gd name="connsiteY964" fmla="*/ 1819175 h 1823987"/>
                  <a:gd name="connsiteX965" fmla="*/ 365760 w 4242337"/>
                  <a:gd name="connsiteY965" fmla="*/ 1819175 h 1823987"/>
                  <a:gd name="connsiteX966" fmla="*/ 365760 w 4242337"/>
                  <a:gd name="connsiteY966" fmla="*/ 1819175 h 1823987"/>
                  <a:gd name="connsiteX967" fmla="*/ 388620 w 4242337"/>
                  <a:gd name="connsiteY967" fmla="*/ 1819175 h 1823987"/>
                  <a:gd name="connsiteX968" fmla="*/ 389823 w 4242337"/>
                  <a:gd name="connsiteY968" fmla="*/ 1807144 h 1823987"/>
                  <a:gd name="connsiteX969" fmla="*/ 389823 w 4242337"/>
                  <a:gd name="connsiteY969" fmla="*/ 1807144 h 1823987"/>
                  <a:gd name="connsiteX970" fmla="*/ 437950 w 4242337"/>
                  <a:gd name="connsiteY970" fmla="*/ 1805941 h 1823987"/>
                  <a:gd name="connsiteX971" fmla="*/ 413887 w 4242337"/>
                  <a:gd name="connsiteY971" fmla="*/ 1805941 h 1823987"/>
                  <a:gd name="connsiteX972" fmla="*/ 413887 w 4242337"/>
                  <a:gd name="connsiteY972" fmla="*/ 1817972 h 1823987"/>
                  <a:gd name="connsiteX973" fmla="*/ 429528 w 4242337"/>
                  <a:gd name="connsiteY973" fmla="*/ 1817972 h 1823987"/>
                  <a:gd name="connsiteX974" fmla="*/ 437950 w 4242337"/>
                  <a:gd name="connsiteY974" fmla="*/ 1817972 h 1823987"/>
                  <a:gd name="connsiteX975" fmla="*/ 437950 w 4242337"/>
                  <a:gd name="connsiteY975" fmla="*/ 1805941 h 1823987"/>
                  <a:gd name="connsiteX976" fmla="*/ 437950 w 4242337"/>
                  <a:gd name="connsiteY976" fmla="*/ 1805941 h 1823987"/>
                  <a:gd name="connsiteX977" fmla="*/ 486076 w 4242337"/>
                  <a:gd name="connsiteY977" fmla="*/ 1804737 h 1823987"/>
                  <a:gd name="connsiteX978" fmla="*/ 462013 w 4242337"/>
                  <a:gd name="connsiteY978" fmla="*/ 1804737 h 1823987"/>
                  <a:gd name="connsiteX979" fmla="*/ 462013 w 4242337"/>
                  <a:gd name="connsiteY979" fmla="*/ 1816769 h 1823987"/>
                  <a:gd name="connsiteX980" fmla="*/ 465622 w 4242337"/>
                  <a:gd name="connsiteY980" fmla="*/ 1816769 h 1823987"/>
                  <a:gd name="connsiteX981" fmla="*/ 465622 w 4242337"/>
                  <a:gd name="connsiteY981" fmla="*/ 1816769 h 1823987"/>
                  <a:gd name="connsiteX982" fmla="*/ 465622 w 4242337"/>
                  <a:gd name="connsiteY982" fmla="*/ 1816769 h 1823987"/>
                  <a:gd name="connsiteX983" fmla="*/ 465622 w 4242337"/>
                  <a:gd name="connsiteY983" fmla="*/ 1816769 h 1823987"/>
                  <a:gd name="connsiteX984" fmla="*/ 465622 w 4242337"/>
                  <a:gd name="connsiteY984" fmla="*/ 1816769 h 1823987"/>
                  <a:gd name="connsiteX985" fmla="*/ 465622 w 4242337"/>
                  <a:gd name="connsiteY985" fmla="*/ 1816769 h 1823987"/>
                  <a:gd name="connsiteX986" fmla="*/ 465622 w 4242337"/>
                  <a:gd name="connsiteY986" fmla="*/ 1816769 h 1823987"/>
                  <a:gd name="connsiteX987" fmla="*/ 465622 w 4242337"/>
                  <a:gd name="connsiteY987" fmla="*/ 1816769 h 1823987"/>
                  <a:gd name="connsiteX988" fmla="*/ 465622 w 4242337"/>
                  <a:gd name="connsiteY988" fmla="*/ 1816769 h 1823987"/>
                  <a:gd name="connsiteX989" fmla="*/ 484873 w 4242337"/>
                  <a:gd name="connsiteY989" fmla="*/ 1816769 h 1823987"/>
                  <a:gd name="connsiteX990" fmla="*/ 486076 w 4242337"/>
                  <a:gd name="connsiteY990" fmla="*/ 1804737 h 1823987"/>
                  <a:gd name="connsiteX991" fmla="*/ 486076 w 4242337"/>
                  <a:gd name="connsiteY991" fmla="*/ 1804737 h 1823987"/>
                  <a:gd name="connsiteX992" fmla="*/ 534202 w 4242337"/>
                  <a:gd name="connsiteY992" fmla="*/ 1804737 h 1823987"/>
                  <a:gd name="connsiteX993" fmla="*/ 510139 w 4242337"/>
                  <a:gd name="connsiteY993" fmla="*/ 1804737 h 1823987"/>
                  <a:gd name="connsiteX994" fmla="*/ 510139 w 4242337"/>
                  <a:gd name="connsiteY994" fmla="*/ 1816769 h 1823987"/>
                  <a:gd name="connsiteX995" fmla="*/ 523374 w 4242337"/>
                  <a:gd name="connsiteY995" fmla="*/ 1816769 h 1823987"/>
                  <a:gd name="connsiteX996" fmla="*/ 523374 w 4242337"/>
                  <a:gd name="connsiteY996" fmla="*/ 1816769 h 1823987"/>
                  <a:gd name="connsiteX997" fmla="*/ 523374 w 4242337"/>
                  <a:gd name="connsiteY997" fmla="*/ 1816769 h 1823987"/>
                  <a:gd name="connsiteX998" fmla="*/ 534202 w 4242337"/>
                  <a:gd name="connsiteY998" fmla="*/ 1816769 h 1823987"/>
                  <a:gd name="connsiteX999" fmla="*/ 534202 w 4242337"/>
                  <a:gd name="connsiteY999" fmla="*/ 1804737 h 1823987"/>
                  <a:gd name="connsiteX1000" fmla="*/ 534202 w 4242337"/>
                  <a:gd name="connsiteY1000" fmla="*/ 1804737 h 1823987"/>
                  <a:gd name="connsiteX1001" fmla="*/ 582329 w 4242337"/>
                  <a:gd name="connsiteY1001" fmla="*/ 1803534 h 1823987"/>
                  <a:gd name="connsiteX1002" fmla="*/ 558266 w 4242337"/>
                  <a:gd name="connsiteY1002" fmla="*/ 1803534 h 1823987"/>
                  <a:gd name="connsiteX1003" fmla="*/ 558266 w 4242337"/>
                  <a:gd name="connsiteY1003" fmla="*/ 1815566 h 1823987"/>
                  <a:gd name="connsiteX1004" fmla="*/ 566688 w 4242337"/>
                  <a:gd name="connsiteY1004" fmla="*/ 1815566 h 1823987"/>
                  <a:gd name="connsiteX1005" fmla="*/ 566688 w 4242337"/>
                  <a:gd name="connsiteY1005" fmla="*/ 1815566 h 1823987"/>
                  <a:gd name="connsiteX1006" fmla="*/ 566688 w 4242337"/>
                  <a:gd name="connsiteY1006" fmla="*/ 1815566 h 1823987"/>
                  <a:gd name="connsiteX1007" fmla="*/ 566688 w 4242337"/>
                  <a:gd name="connsiteY1007" fmla="*/ 1815566 h 1823987"/>
                  <a:gd name="connsiteX1008" fmla="*/ 566688 w 4242337"/>
                  <a:gd name="connsiteY1008" fmla="*/ 1815566 h 1823987"/>
                  <a:gd name="connsiteX1009" fmla="*/ 566688 w 4242337"/>
                  <a:gd name="connsiteY1009" fmla="*/ 1815566 h 1823987"/>
                  <a:gd name="connsiteX1010" fmla="*/ 566688 w 4242337"/>
                  <a:gd name="connsiteY1010" fmla="*/ 1815566 h 1823987"/>
                  <a:gd name="connsiteX1011" fmla="*/ 566688 w 4242337"/>
                  <a:gd name="connsiteY1011" fmla="*/ 1815566 h 1823987"/>
                  <a:gd name="connsiteX1012" fmla="*/ 566688 w 4242337"/>
                  <a:gd name="connsiteY1012" fmla="*/ 1815566 h 1823987"/>
                  <a:gd name="connsiteX1013" fmla="*/ 566688 w 4242337"/>
                  <a:gd name="connsiteY1013" fmla="*/ 1815566 h 1823987"/>
                  <a:gd name="connsiteX1014" fmla="*/ 566688 w 4242337"/>
                  <a:gd name="connsiteY1014" fmla="*/ 1815566 h 1823987"/>
                  <a:gd name="connsiteX1015" fmla="*/ 566688 w 4242337"/>
                  <a:gd name="connsiteY1015" fmla="*/ 1815566 h 1823987"/>
                  <a:gd name="connsiteX1016" fmla="*/ 566688 w 4242337"/>
                  <a:gd name="connsiteY1016" fmla="*/ 1815566 h 1823987"/>
                  <a:gd name="connsiteX1017" fmla="*/ 566688 w 4242337"/>
                  <a:gd name="connsiteY1017" fmla="*/ 1815566 h 1823987"/>
                  <a:gd name="connsiteX1018" fmla="*/ 566688 w 4242337"/>
                  <a:gd name="connsiteY1018" fmla="*/ 1815566 h 1823987"/>
                  <a:gd name="connsiteX1019" fmla="*/ 581126 w 4242337"/>
                  <a:gd name="connsiteY1019" fmla="*/ 1815566 h 1823987"/>
                  <a:gd name="connsiteX1020" fmla="*/ 582329 w 4242337"/>
                  <a:gd name="connsiteY1020" fmla="*/ 1803534 h 1823987"/>
                  <a:gd name="connsiteX1021" fmla="*/ 582329 w 4242337"/>
                  <a:gd name="connsiteY1021" fmla="*/ 1803534 h 1823987"/>
                  <a:gd name="connsiteX1022" fmla="*/ 630455 w 4242337"/>
                  <a:gd name="connsiteY1022" fmla="*/ 1802331 h 1823987"/>
                  <a:gd name="connsiteX1023" fmla="*/ 606392 w 4242337"/>
                  <a:gd name="connsiteY1023" fmla="*/ 1802331 h 1823987"/>
                  <a:gd name="connsiteX1024" fmla="*/ 606392 w 4242337"/>
                  <a:gd name="connsiteY1024" fmla="*/ 1814363 h 1823987"/>
                  <a:gd name="connsiteX1025" fmla="*/ 618424 w 4242337"/>
                  <a:gd name="connsiteY1025" fmla="*/ 1814363 h 1823987"/>
                  <a:gd name="connsiteX1026" fmla="*/ 630455 w 4242337"/>
                  <a:gd name="connsiteY1026" fmla="*/ 1814363 h 1823987"/>
                  <a:gd name="connsiteX1027" fmla="*/ 630455 w 4242337"/>
                  <a:gd name="connsiteY1027" fmla="*/ 1802331 h 1823987"/>
                  <a:gd name="connsiteX1028" fmla="*/ 630455 w 4242337"/>
                  <a:gd name="connsiteY1028" fmla="*/ 1802331 h 1823987"/>
                  <a:gd name="connsiteX1029" fmla="*/ 678582 w 4242337"/>
                  <a:gd name="connsiteY1029" fmla="*/ 1802331 h 1823987"/>
                  <a:gd name="connsiteX1030" fmla="*/ 654518 w 4242337"/>
                  <a:gd name="connsiteY1030" fmla="*/ 1802331 h 1823987"/>
                  <a:gd name="connsiteX1031" fmla="*/ 654518 w 4242337"/>
                  <a:gd name="connsiteY1031" fmla="*/ 1814363 h 1823987"/>
                  <a:gd name="connsiteX1032" fmla="*/ 667753 w 4242337"/>
                  <a:gd name="connsiteY1032" fmla="*/ 1814363 h 1823987"/>
                  <a:gd name="connsiteX1033" fmla="*/ 667753 w 4242337"/>
                  <a:gd name="connsiteY1033" fmla="*/ 1814363 h 1823987"/>
                  <a:gd name="connsiteX1034" fmla="*/ 667753 w 4242337"/>
                  <a:gd name="connsiteY1034" fmla="*/ 1814363 h 1823987"/>
                  <a:gd name="connsiteX1035" fmla="*/ 678582 w 4242337"/>
                  <a:gd name="connsiteY1035" fmla="*/ 1814363 h 1823987"/>
                  <a:gd name="connsiteX1036" fmla="*/ 678582 w 4242337"/>
                  <a:gd name="connsiteY1036" fmla="*/ 1802331 h 1823987"/>
                  <a:gd name="connsiteX1037" fmla="*/ 678582 w 4242337"/>
                  <a:gd name="connsiteY1037" fmla="*/ 1802331 h 1823987"/>
                  <a:gd name="connsiteX1038" fmla="*/ 726708 w 4242337"/>
                  <a:gd name="connsiteY1038" fmla="*/ 1801128 h 1823987"/>
                  <a:gd name="connsiteX1039" fmla="*/ 702645 w 4242337"/>
                  <a:gd name="connsiteY1039" fmla="*/ 1801128 h 1823987"/>
                  <a:gd name="connsiteX1040" fmla="*/ 702645 w 4242337"/>
                  <a:gd name="connsiteY1040" fmla="*/ 1813160 h 1823987"/>
                  <a:gd name="connsiteX1041" fmla="*/ 713473 w 4242337"/>
                  <a:gd name="connsiteY1041" fmla="*/ 1813160 h 1823987"/>
                  <a:gd name="connsiteX1042" fmla="*/ 713473 w 4242337"/>
                  <a:gd name="connsiteY1042" fmla="*/ 1813160 h 1823987"/>
                  <a:gd name="connsiteX1043" fmla="*/ 713473 w 4242337"/>
                  <a:gd name="connsiteY1043" fmla="*/ 1813160 h 1823987"/>
                  <a:gd name="connsiteX1044" fmla="*/ 726708 w 4242337"/>
                  <a:gd name="connsiteY1044" fmla="*/ 1813160 h 1823987"/>
                  <a:gd name="connsiteX1045" fmla="*/ 726708 w 4242337"/>
                  <a:gd name="connsiteY1045" fmla="*/ 1801128 h 1823987"/>
                  <a:gd name="connsiteX1046" fmla="*/ 726708 w 4242337"/>
                  <a:gd name="connsiteY1046" fmla="*/ 1801128 h 1823987"/>
                  <a:gd name="connsiteX1047" fmla="*/ 774834 w 4242337"/>
                  <a:gd name="connsiteY1047" fmla="*/ 1799925 h 1823987"/>
                  <a:gd name="connsiteX1048" fmla="*/ 750771 w 4242337"/>
                  <a:gd name="connsiteY1048" fmla="*/ 1799925 h 1823987"/>
                  <a:gd name="connsiteX1049" fmla="*/ 750771 w 4242337"/>
                  <a:gd name="connsiteY1049" fmla="*/ 1811956 h 1823987"/>
                  <a:gd name="connsiteX1050" fmla="*/ 768818 w 4242337"/>
                  <a:gd name="connsiteY1050" fmla="*/ 1811956 h 1823987"/>
                  <a:gd name="connsiteX1051" fmla="*/ 768818 w 4242337"/>
                  <a:gd name="connsiteY1051" fmla="*/ 1811956 h 1823987"/>
                  <a:gd name="connsiteX1052" fmla="*/ 768818 w 4242337"/>
                  <a:gd name="connsiteY1052" fmla="*/ 1811956 h 1823987"/>
                  <a:gd name="connsiteX1053" fmla="*/ 768818 w 4242337"/>
                  <a:gd name="connsiteY1053" fmla="*/ 1811956 h 1823987"/>
                  <a:gd name="connsiteX1054" fmla="*/ 768818 w 4242337"/>
                  <a:gd name="connsiteY1054" fmla="*/ 1811956 h 1823987"/>
                  <a:gd name="connsiteX1055" fmla="*/ 768818 w 4242337"/>
                  <a:gd name="connsiteY1055" fmla="*/ 1811956 h 1823987"/>
                  <a:gd name="connsiteX1056" fmla="*/ 768818 w 4242337"/>
                  <a:gd name="connsiteY1056" fmla="*/ 1811956 h 1823987"/>
                  <a:gd name="connsiteX1057" fmla="*/ 768818 w 4242337"/>
                  <a:gd name="connsiteY1057" fmla="*/ 1811956 h 1823987"/>
                  <a:gd name="connsiteX1058" fmla="*/ 768818 w 4242337"/>
                  <a:gd name="connsiteY1058" fmla="*/ 1811956 h 1823987"/>
                  <a:gd name="connsiteX1059" fmla="*/ 768818 w 4242337"/>
                  <a:gd name="connsiteY1059" fmla="*/ 1811956 h 1823987"/>
                  <a:gd name="connsiteX1060" fmla="*/ 768818 w 4242337"/>
                  <a:gd name="connsiteY1060" fmla="*/ 1811956 h 1823987"/>
                  <a:gd name="connsiteX1061" fmla="*/ 774834 w 4242337"/>
                  <a:gd name="connsiteY1061" fmla="*/ 1811956 h 1823987"/>
                  <a:gd name="connsiteX1062" fmla="*/ 774834 w 4242337"/>
                  <a:gd name="connsiteY1062" fmla="*/ 1799925 h 1823987"/>
                  <a:gd name="connsiteX1063" fmla="*/ 774834 w 4242337"/>
                  <a:gd name="connsiteY1063" fmla="*/ 1799925 h 1823987"/>
                  <a:gd name="connsiteX1064" fmla="*/ 822961 w 4242337"/>
                  <a:gd name="connsiteY1064" fmla="*/ 1799925 h 1823987"/>
                  <a:gd name="connsiteX1065" fmla="*/ 798897 w 4242337"/>
                  <a:gd name="connsiteY1065" fmla="*/ 1799925 h 1823987"/>
                  <a:gd name="connsiteX1066" fmla="*/ 798897 w 4242337"/>
                  <a:gd name="connsiteY1066" fmla="*/ 1811956 h 1823987"/>
                  <a:gd name="connsiteX1067" fmla="*/ 808523 w 4242337"/>
                  <a:gd name="connsiteY1067" fmla="*/ 1811956 h 1823987"/>
                  <a:gd name="connsiteX1068" fmla="*/ 822961 w 4242337"/>
                  <a:gd name="connsiteY1068" fmla="*/ 1811956 h 1823987"/>
                  <a:gd name="connsiteX1069" fmla="*/ 822961 w 4242337"/>
                  <a:gd name="connsiteY1069" fmla="*/ 1799925 h 1823987"/>
                  <a:gd name="connsiteX1070" fmla="*/ 822961 w 4242337"/>
                  <a:gd name="connsiteY1070" fmla="*/ 1799925 h 1823987"/>
                  <a:gd name="connsiteX1071" fmla="*/ 871087 w 4242337"/>
                  <a:gd name="connsiteY1071" fmla="*/ 1798722 h 1823987"/>
                  <a:gd name="connsiteX1072" fmla="*/ 847024 w 4242337"/>
                  <a:gd name="connsiteY1072" fmla="*/ 1798722 h 1823987"/>
                  <a:gd name="connsiteX1073" fmla="*/ 847024 w 4242337"/>
                  <a:gd name="connsiteY1073" fmla="*/ 1810753 h 1823987"/>
                  <a:gd name="connsiteX1074" fmla="*/ 869884 w 4242337"/>
                  <a:gd name="connsiteY1074" fmla="*/ 1810753 h 1823987"/>
                  <a:gd name="connsiteX1075" fmla="*/ 869884 w 4242337"/>
                  <a:gd name="connsiteY1075" fmla="*/ 1810753 h 1823987"/>
                  <a:gd name="connsiteX1076" fmla="*/ 869884 w 4242337"/>
                  <a:gd name="connsiteY1076" fmla="*/ 1810753 h 1823987"/>
                  <a:gd name="connsiteX1077" fmla="*/ 869884 w 4242337"/>
                  <a:gd name="connsiteY1077" fmla="*/ 1810753 h 1823987"/>
                  <a:gd name="connsiteX1078" fmla="*/ 869884 w 4242337"/>
                  <a:gd name="connsiteY1078" fmla="*/ 1810753 h 1823987"/>
                  <a:gd name="connsiteX1079" fmla="*/ 869884 w 4242337"/>
                  <a:gd name="connsiteY1079" fmla="*/ 1810753 h 1823987"/>
                  <a:gd name="connsiteX1080" fmla="*/ 869884 w 4242337"/>
                  <a:gd name="connsiteY1080" fmla="*/ 1810753 h 1823987"/>
                  <a:gd name="connsiteX1081" fmla="*/ 869884 w 4242337"/>
                  <a:gd name="connsiteY1081" fmla="*/ 1810753 h 1823987"/>
                  <a:gd name="connsiteX1082" fmla="*/ 869884 w 4242337"/>
                  <a:gd name="connsiteY1082" fmla="*/ 1810753 h 1823987"/>
                  <a:gd name="connsiteX1083" fmla="*/ 869884 w 4242337"/>
                  <a:gd name="connsiteY1083" fmla="*/ 1810753 h 1823987"/>
                  <a:gd name="connsiteX1084" fmla="*/ 869884 w 4242337"/>
                  <a:gd name="connsiteY1084" fmla="*/ 1810753 h 1823987"/>
                  <a:gd name="connsiteX1085" fmla="*/ 869884 w 4242337"/>
                  <a:gd name="connsiteY1085" fmla="*/ 1810753 h 1823987"/>
                  <a:gd name="connsiteX1086" fmla="*/ 869884 w 4242337"/>
                  <a:gd name="connsiteY1086" fmla="*/ 1810753 h 1823987"/>
                  <a:gd name="connsiteX1087" fmla="*/ 869884 w 4242337"/>
                  <a:gd name="connsiteY1087" fmla="*/ 1810753 h 1823987"/>
                  <a:gd name="connsiteX1088" fmla="*/ 869884 w 4242337"/>
                  <a:gd name="connsiteY1088" fmla="*/ 1810753 h 1823987"/>
                  <a:gd name="connsiteX1089" fmla="*/ 869884 w 4242337"/>
                  <a:gd name="connsiteY1089" fmla="*/ 1810753 h 1823987"/>
                  <a:gd name="connsiteX1090" fmla="*/ 871087 w 4242337"/>
                  <a:gd name="connsiteY1090" fmla="*/ 1798722 h 1823987"/>
                  <a:gd name="connsiteX1091" fmla="*/ 871087 w 4242337"/>
                  <a:gd name="connsiteY1091" fmla="*/ 1798722 h 1823987"/>
                  <a:gd name="connsiteX1092" fmla="*/ 919213 w 4242337"/>
                  <a:gd name="connsiteY1092" fmla="*/ 1797519 h 1823987"/>
                  <a:gd name="connsiteX1093" fmla="*/ 895150 w 4242337"/>
                  <a:gd name="connsiteY1093" fmla="*/ 1797519 h 1823987"/>
                  <a:gd name="connsiteX1094" fmla="*/ 895150 w 4242337"/>
                  <a:gd name="connsiteY1094" fmla="*/ 1809550 h 1823987"/>
                  <a:gd name="connsiteX1095" fmla="*/ 919213 w 4242337"/>
                  <a:gd name="connsiteY1095" fmla="*/ 1809550 h 1823987"/>
                  <a:gd name="connsiteX1096" fmla="*/ 919213 w 4242337"/>
                  <a:gd name="connsiteY1096" fmla="*/ 1797519 h 1823987"/>
                  <a:gd name="connsiteX1097" fmla="*/ 919213 w 4242337"/>
                  <a:gd name="connsiteY1097" fmla="*/ 1797519 h 1823987"/>
                  <a:gd name="connsiteX1098" fmla="*/ 967340 w 4242337"/>
                  <a:gd name="connsiteY1098" fmla="*/ 1797519 h 1823987"/>
                  <a:gd name="connsiteX1099" fmla="*/ 943276 w 4242337"/>
                  <a:gd name="connsiteY1099" fmla="*/ 1797519 h 1823987"/>
                  <a:gd name="connsiteX1100" fmla="*/ 943276 w 4242337"/>
                  <a:gd name="connsiteY1100" fmla="*/ 1809550 h 1823987"/>
                  <a:gd name="connsiteX1101" fmla="*/ 967340 w 4242337"/>
                  <a:gd name="connsiteY1101" fmla="*/ 1809550 h 1823987"/>
                  <a:gd name="connsiteX1102" fmla="*/ 967340 w 4242337"/>
                  <a:gd name="connsiteY1102" fmla="*/ 1797519 h 1823987"/>
                  <a:gd name="connsiteX1103" fmla="*/ 967340 w 4242337"/>
                  <a:gd name="connsiteY1103" fmla="*/ 1797519 h 1823987"/>
                  <a:gd name="connsiteX1104" fmla="*/ 1015466 w 4242337"/>
                  <a:gd name="connsiteY1104" fmla="*/ 1796315 h 1823987"/>
                  <a:gd name="connsiteX1105" fmla="*/ 991403 w 4242337"/>
                  <a:gd name="connsiteY1105" fmla="*/ 1796315 h 1823987"/>
                  <a:gd name="connsiteX1106" fmla="*/ 991403 w 4242337"/>
                  <a:gd name="connsiteY1106" fmla="*/ 1808347 h 1823987"/>
                  <a:gd name="connsiteX1107" fmla="*/ 1015466 w 4242337"/>
                  <a:gd name="connsiteY1107" fmla="*/ 1808347 h 1823987"/>
                  <a:gd name="connsiteX1108" fmla="*/ 1015466 w 4242337"/>
                  <a:gd name="connsiteY1108" fmla="*/ 1796315 h 1823987"/>
                  <a:gd name="connsiteX1109" fmla="*/ 1015466 w 4242337"/>
                  <a:gd name="connsiteY1109" fmla="*/ 1796315 h 1823987"/>
                  <a:gd name="connsiteX1110" fmla="*/ 1063592 w 4242337"/>
                  <a:gd name="connsiteY1110" fmla="*/ 1795112 h 1823987"/>
                  <a:gd name="connsiteX1111" fmla="*/ 1039529 w 4242337"/>
                  <a:gd name="connsiteY1111" fmla="*/ 1795112 h 1823987"/>
                  <a:gd name="connsiteX1112" fmla="*/ 1039529 w 4242337"/>
                  <a:gd name="connsiteY1112" fmla="*/ 1807144 h 1823987"/>
                  <a:gd name="connsiteX1113" fmla="*/ 1063592 w 4242337"/>
                  <a:gd name="connsiteY1113" fmla="*/ 1807144 h 1823987"/>
                  <a:gd name="connsiteX1114" fmla="*/ 1063592 w 4242337"/>
                  <a:gd name="connsiteY1114" fmla="*/ 1795112 h 1823987"/>
                  <a:gd name="connsiteX1115" fmla="*/ 1063592 w 4242337"/>
                  <a:gd name="connsiteY1115" fmla="*/ 1795112 h 1823987"/>
                  <a:gd name="connsiteX1116" fmla="*/ 1111719 w 4242337"/>
                  <a:gd name="connsiteY1116" fmla="*/ 1795112 h 1823987"/>
                  <a:gd name="connsiteX1117" fmla="*/ 1087655 w 4242337"/>
                  <a:gd name="connsiteY1117" fmla="*/ 1795112 h 1823987"/>
                  <a:gd name="connsiteX1118" fmla="*/ 1087655 w 4242337"/>
                  <a:gd name="connsiteY1118" fmla="*/ 1807144 h 1823987"/>
                  <a:gd name="connsiteX1119" fmla="*/ 1111719 w 4242337"/>
                  <a:gd name="connsiteY1119" fmla="*/ 1807144 h 1823987"/>
                  <a:gd name="connsiteX1120" fmla="*/ 1111719 w 4242337"/>
                  <a:gd name="connsiteY1120" fmla="*/ 1795112 h 1823987"/>
                  <a:gd name="connsiteX1121" fmla="*/ 1111719 w 4242337"/>
                  <a:gd name="connsiteY1121" fmla="*/ 1795112 h 1823987"/>
                  <a:gd name="connsiteX1122" fmla="*/ 1159845 w 4242337"/>
                  <a:gd name="connsiteY1122" fmla="*/ 1793909 h 1823987"/>
                  <a:gd name="connsiteX1123" fmla="*/ 1135782 w 4242337"/>
                  <a:gd name="connsiteY1123" fmla="*/ 1793909 h 1823987"/>
                  <a:gd name="connsiteX1124" fmla="*/ 1135782 w 4242337"/>
                  <a:gd name="connsiteY1124" fmla="*/ 1805941 h 1823987"/>
                  <a:gd name="connsiteX1125" fmla="*/ 1159845 w 4242337"/>
                  <a:gd name="connsiteY1125" fmla="*/ 1805941 h 1823987"/>
                  <a:gd name="connsiteX1126" fmla="*/ 1159845 w 4242337"/>
                  <a:gd name="connsiteY1126" fmla="*/ 1793909 h 1823987"/>
                  <a:gd name="connsiteX1127" fmla="*/ 1159845 w 4242337"/>
                  <a:gd name="connsiteY1127" fmla="*/ 1793909 h 1823987"/>
                  <a:gd name="connsiteX1128" fmla="*/ 1207971 w 4242337"/>
                  <a:gd name="connsiteY1128" fmla="*/ 1792706 h 1823987"/>
                  <a:gd name="connsiteX1129" fmla="*/ 1183908 w 4242337"/>
                  <a:gd name="connsiteY1129" fmla="*/ 1792706 h 1823987"/>
                  <a:gd name="connsiteX1130" fmla="*/ 1183908 w 4242337"/>
                  <a:gd name="connsiteY1130" fmla="*/ 1804737 h 1823987"/>
                  <a:gd name="connsiteX1131" fmla="*/ 1207971 w 4242337"/>
                  <a:gd name="connsiteY1131" fmla="*/ 1804737 h 1823987"/>
                  <a:gd name="connsiteX1132" fmla="*/ 1207971 w 4242337"/>
                  <a:gd name="connsiteY1132" fmla="*/ 1792706 h 1823987"/>
                  <a:gd name="connsiteX1133" fmla="*/ 1207971 w 4242337"/>
                  <a:gd name="connsiteY1133" fmla="*/ 1792706 h 1823987"/>
                  <a:gd name="connsiteX1134" fmla="*/ 1256098 w 4242337"/>
                  <a:gd name="connsiteY1134" fmla="*/ 1792706 h 1823987"/>
                  <a:gd name="connsiteX1135" fmla="*/ 1232035 w 4242337"/>
                  <a:gd name="connsiteY1135" fmla="*/ 1792706 h 1823987"/>
                  <a:gd name="connsiteX1136" fmla="*/ 1232035 w 4242337"/>
                  <a:gd name="connsiteY1136" fmla="*/ 1804737 h 1823987"/>
                  <a:gd name="connsiteX1137" fmla="*/ 1256098 w 4242337"/>
                  <a:gd name="connsiteY1137" fmla="*/ 1804737 h 1823987"/>
                  <a:gd name="connsiteX1138" fmla="*/ 1256098 w 4242337"/>
                  <a:gd name="connsiteY1138" fmla="*/ 1792706 h 1823987"/>
                  <a:gd name="connsiteX1139" fmla="*/ 1256098 w 4242337"/>
                  <a:gd name="connsiteY1139" fmla="*/ 1792706 h 1823987"/>
                  <a:gd name="connsiteX1140" fmla="*/ 1304224 w 4242337"/>
                  <a:gd name="connsiteY1140" fmla="*/ 1791503 h 1823987"/>
                  <a:gd name="connsiteX1141" fmla="*/ 1280161 w 4242337"/>
                  <a:gd name="connsiteY1141" fmla="*/ 1791503 h 1823987"/>
                  <a:gd name="connsiteX1142" fmla="*/ 1280161 w 4242337"/>
                  <a:gd name="connsiteY1142" fmla="*/ 1803534 h 1823987"/>
                  <a:gd name="connsiteX1143" fmla="*/ 1304224 w 4242337"/>
                  <a:gd name="connsiteY1143" fmla="*/ 1803534 h 1823987"/>
                  <a:gd name="connsiteX1144" fmla="*/ 1304224 w 4242337"/>
                  <a:gd name="connsiteY1144" fmla="*/ 1791503 h 1823987"/>
                  <a:gd name="connsiteX1145" fmla="*/ 1304224 w 4242337"/>
                  <a:gd name="connsiteY1145" fmla="*/ 1791503 h 1823987"/>
                  <a:gd name="connsiteX1146" fmla="*/ 1352350 w 4242337"/>
                  <a:gd name="connsiteY1146" fmla="*/ 1790299 h 1823987"/>
                  <a:gd name="connsiteX1147" fmla="*/ 1328287 w 4242337"/>
                  <a:gd name="connsiteY1147" fmla="*/ 1790299 h 1823987"/>
                  <a:gd name="connsiteX1148" fmla="*/ 1328287 w 4242337"/>
                  <a:gd name="connsiteY1148" fmla="*/ 1802331 h 1823987"/>
                  <a:gd name="connsiteX1149" fmla="*/ 1352350 w 4242337"/>
                  <a:gd name="connsiteY1149" fmla="*/ 1802331 h 1823987"/>
                  <a:gd name="connsiteX1150" fmla="*/ 1352350 w 4242337"/>
                  <a:gd name="connsiteY1150" fmla="*/ 1790299 h 1823987"/>
                  <a:gd name="connsiteX1151" fmla="*/ 1352350 w 4242337"/>
                  <a:gd name="connsiteY1151" fmla="*/ 1790299 h 1823987"/>
                  <a:gd name="connsiteX1152" fmla="*/ 1400477 w 4242337"/>
                  <a:gd name="connsiteY1152" fmla="*/ 1790299 h 1823987"/>
                  <a:gd name="connsiteX1153" fmla="*/ 1376414 w 4242337"/>
                  <a:gd name="connsiteY1153" fmla="*/ 1790299 h 1823987"/>
                  <a:gd name="connsiteX1154" fmla="*/ 1376414 w 4242337"/>
                  <a:gd name="connsiteY1154" fmla="*/ 1802331 h 1823987"/>
                  <a:gd name="connsiteX1155" fmla="*/ 1400477 w 4242337"/>
                  <a:gd name="connsiteY1155" fmla="*/ 1802331 h 1823987"/>
                  <a:gd name="connsiteX1156" fmla="*/ 1400477 w 4242337"/>
                  <a:gd name="connsiteY1156" fmla="*/ 1790299 h 1823987"/>
                  <a:gd name="connsiteX1157" fmla="*/ 1400477 w 4242337"/>
                  <a:gd name="connsiteY1157" fmla="*/ 1790299 h 1823987"/>
                  <a:gd name="connsiteX1158" fmla="*/ 1448603 w 4242337"/>
                  <a:gd name="connsiteY1158" fmla="*/ 1789096 h 1823987"/>
                  <a:gd name="connsiteX1159" fmla="*/ 1424540 w 4242337"/>
                  <a:gd name="connsiteY1159" fmla="*/ 1789096 h 1823987"/>
                  <a:gd name="connsiteX1160" fmla="*/ 1424540 w 4242337"/>
                  <a:gd name="connsiteY1160" fmla="*/ 1801128 h 1823987"/>
                  <a:gd name="connsiteX1161" fmla="*/ 1440181 w 4242337"/>
                  <a:gd name="connsiteY1161" fmla="*/ 1801128 h 1823987"/>
                  <a:gd name="connsiteX1162" fmla="*/ 1448603 w 4242337"/>
                  <a:gd name="connsiteY1162" fmla="*/ 1801128 h 1823987"/>
                  <a:gd name="connsiteX1163" fmla="*/ 1448603 w 4242337"/>
                  <a:gd name="connsiteY1163" fmla="*/ 1789096 h 1823987"/>
                  <a:gd name="connsiteX1164" fmla="*/ 1448603 w 4242337"/>
                  <a:gd name="connsiteY1164" fmla="*/ 1789096 h 1823987"/>
                  <a:gd name="connsiteX1165" fmla="*/ 1496729 w 4242337"/>
                  <a:gd name="connsiteY1165" fmla="*/ 1787893 h 1823987"/>
                  <a:gd name="connsiteX1166" fmla="*/ 1472666 w 4242337"/>
                  <a:gd name="connsiteY1166" fmla="*/ 1787893 h 1823987"/>
                  <a:gd name="connsiteX1167" fmla="*/ 1472666 w 4242337"/>
                  <a:gd name="connsiteY1167" fmla="*/ 1799925 h 1823987"/>
                  <a:gd name="connsiteX1168" fmla="*/ 1475073 w 4242337"/>
                  <a:gd name="connsiteY1168" fmla="*/ 1799925 h 1823987"/>
                  <a:gd name="connsiteX1169" fmla="*/ 1475073 w 4242337"/>
                  <a:gd name="connsiteY1169" fmla="*/ 1799925 h 1823987"/>
                  <a:gd name="connsiteX1170" fmla="*/ 1475073 w 4242337"/>
                  <a:gd name="connsiteY1170" fmla="*/ 1799925 h 1823987"/>
                  <a:gd name="connsiteX1171" fmla="*/ 1475073 w 4242337"/>
                  <a:gd name="connsiteY1171" fmla="*/ 1799925 h 1823987"/>
                  <a:gd name="connsiteX1172" fmla="*/ 1475073 w 4242337"/>
                  <a:gd name="connsiteY1172" fmla="*/ 1799925 h 1823987"/>
                  <a:gd name="connsiteX1173" fmla="*/ 1475073 w 4242337"/>
                  <a:gd name="connsiteY1173" fmla="*/ 1799925 h 1823987"/>
                  <a:gd name="connsiteX1174" fmla="*/ 1475073 w 4242337"/>
                  <a:gd name="connsiteY1174" fmla="*/ 1799925 h 1823987"/>
                  <a:gd name="connsiteX1175" fmla="*/ 1475073 w 4242337"/>
                  <a:gd name="connsiteY1175" fmla="*/ 1799925 h 1823987"/>
                  <a:gd name="connsiteX1176" fmla="*/ 1475073 w 4242337"/>
                  <a:gd name="connsiteY1176" fmla="*/ 1799925 h 1823987"/>
                  <a:gd name="connsiteX1177" fmla="*/ 1475073 w 4242337"/>
                  <a:gd name="connsiteY1177" fmla="*/ 1799925 h 1823987"/>
                  <a:gd name="connsiteX1178" fmla="*/ 1475073 w 4242337"/>
                  <a:gd name="connsiteY1178" fmla="*/ 1799925 h 1823987"/>
                  <a:gd name="connsiteX1179" fmla="*/ 1475073 w 4242337"/>
                  <a:gd name="connsiteY1179" fmla="*/ 1799925 h 1823987"/>
                  <a:gd name="connsiteX1180" fmla="*/ 1475073 w 4242337"/>
                  <a:gd name="connsiteY1180" fmla="*/ 1799925 h 1823987"/>
                  <a:gd name="connsiteX1181" fmla="*/ 1475073 w 4242337"/>
                  <a:gd name="connsiteY1181" fmla="*/ 1799925 h 1823987"/>
                  <a:gd name="connsiteX1182" fmla="*/ 1475073 w 4242337"/>
                  <a:gd name="connsiteY1182" fmla="*/ 1799925 h 1823987"/>
                  <a:gd name="connsiteX1183" fmla="*/ 1475073 w 4242337"/>
                  <a:gd name="connsiteY1183" fmla="*/ 1799925 h 1823987"/>
                  <a:gd name="connsiteX1184" fmla="*/ 1475073 w 4242337"/>
                  <a:gd name="connsiteY1184" fmla="*/ 1799925 h 1823987"/>
                  <a:gd name="connsiteX1185" fmla="*/ 1475073 w 4242337"/>
                  <a:gd name="connsiteY1185" fmla="*/ 1799925 h 1823987"/>
                  <a:gd name="connsiteX1186" fmla="*/ 1475073 w 4242337"/>
                  <a:gd name="connsiteY1186" fmla="*/ 1799925 h 1823987"/>
                  <a:gd name="connsiteX1187" fmla="*/ 1475073 w 4242337"/>
                  <a:gd name="connsiteY1187" fmla="*/ 1799925 h 1823987"/>
                  <a:gd name="connsiteX1188" fmla="*/ 1475073 w 4242337"/>
                  <a:gd name="connsiteY1188" fmla="*/ 1799925 h 1823987"/>
                  <a:gd name="connsiteX1189" fmla="*/ 1475073 w 4242337"/>
                  <a:gd name="connsiteY1189" fmla="*/ 1799925 h 1823987"/>
                  <a:gd name="connsiteX1190" fmla="*/ 1475073 w 4242337"/>
                  <a:gd name="connsiteY1190" fmla="*/ 1799925 h 1823987"/>
                  <a:gd name="connsiteX1191" fmla="*/ 1475073 w 4242337"/>
                  <a:gd name="connsiteY1191" fmla="*/ 1799925 h 1823987"/>
                  <a:gd name="connsiteX1192" fmla="*/ 1475073 w 4242337"/>
                  <a:gd name="connsiteY1192" fmla="*/ 1799925 h 1823987"/>
                  <a:gd name="connsiteX1193" fmla="*/ 1475073 w 4242337"/>
                  <a:gd name="connsiteY1193" fmla="*/ 1799925 h 1823987"/>
                  <a:gd name="connsiteX1194" fmla="*/ 1475073 w 4242337"/>
                  <a:gd name="connsiteY1194" fmla="*/ 1799925 h 1823987"/>
                  <a:gd name="connsiteX1195" fmla="*/ 1496729 w 4242337"/>
                  <a:gd name="connsiteY1195" fmla="*/ 1799925 h 1823987"/>
                  <a:gd name="connsiteX1196" fmla="*/ 1496729 w 4242337"/>
                  <a:gd name="connsiteY1196" fmla="*/ 1787893 h 1823987"/>
                  <a:gd name="connsiteX1197" fmla="*/ 1496729 w 4242337"/>
                  <a:gd name="connsiteY1197" fmla="*/ 1787893 h 1823987"/>
                  <a:gd name="connsiteX1198" fmla="*/ 1544856 w 4242337"/>
                  <a:gd name="connsiteY1198" fmla="*/ 1787893 h 1823987"/>
                  <a:gd name="connsiteX1199" fmla="*/ 1520793 w 4242337"/>
                  <a:gd name="connsiteY1199" fmla="*/ 1787893 h 1823987"/>
                  <a:gd name="connsiteX1200" fmla="*/ 1520793 w 4242337"/>
                  <a:gd name="connsiteY1200" fmla="*/ 1799925 h 1823987"/>
                  <a:gd name="connsiteX1201" fmla="*/ 1535230 w 4242337"/>
                  <a:gd name="connsiteY1201" fmla="*/ 1799925 h 1823987"/>
                  <a:gd name="connsiteX1202" fmla="*/ 1535230 w 4242337"/>
                  <a:gd name="connsiteY1202" fmla="*/ 1799925 h 1823987"/>
                  <a:gd name="connsiteX1203" fmla="*/ 1535230 w 4242337"/>
                  <a:gd name="connsiteY1203" fmla="*/ 1799925 h 1823987"/>
                  <a:gd name="connsiteX1204" fmla="*/ 1543653 w 4242337"/>
                  <a:gd name="connsiteY1204" fmla="*/ 1799925 h 1823987"/>
                  <a:gd name="connsiteX1205" fmla="*/ 1544856 w 4242337"/>
                  <a:gd name="connsiteY1205" fmla="*/ 1787893 h 1823987"/>
                  <a:gd name="connsiteX1206" fmla="*/ 1544856 w 4242337"/>
                  <a:gd name="connsiteY1206" fmla="*/ 1787893 h 1823987"/>
                  <a:gd name="connsiteX1207" fmla="*/ 1592982 w 4242337"/>
                  <a:gd name="connsiteY1207" fmla="*/ 1786690 h 1823987"/>
                  <a:gd name="connsiteX1208" fmla="*/ 1568919 w 4242337"/>
                  <a:gd name="connsiteY1208" fmla="*/ 1786690 h 1823987"/>
                  <a:gd name="connsiteX1209" fmla="*/ 1568919 w 4242337"/>
                  <a:gd name="connsiteY1209" fmla="*/ 1798722 h 1823987"/>
                  <a:gd name="connsiteX1210" fmla="*/ 1573732 w 4242337"/>
                  <a:gd name="connsiteY1210" fmla="*/ 1798722 h 1823987"/>
                  <a:gd name="connsiteX1211" fmla="*/ 1573732 w 4242337"/>
                  <a:gd name="connsiteY1211" fmla="*/ 1798722 h 1823987"/>
                  <a:gd name="connsiteX1212" fmla="*/ 1573732 w 4242337"/>
                  <a:gd name="connsiteY1212" fmla="*/ 1798722 h 1823987"/>
                  <a:gd name="connsiteX1213" fmla="*/ 1573732 w 4242337"/>
                  <a:gd name="connsiteY1213" fmla="*/ 1798722 h 1823987"/>
                  <a:gd name="connsiteX1214" fmla="*/ 1573732 w 4242337"/>
                  <a:gd name="connsiteY1214" fmla="*/ 1798722 h 1823987"/>
                  <a:gd name="connsiteX1215" fmla="*/ 1573732 w 4242337"/>
                  <a:gd name="connsiteY1215" fmla="*/ 1798722 h 1823987"/>
                  <a:gd name="connsiteX1216" fmla="*/ 1573732 w 4242337"/>
                  <a:gd name="connsiteY1216" fmla="*/ 1798722 h 1823987"/>
                  <a:gd name="connsiteX1217" fmla="*/ 1573732 w 4242337"/>
                  <a:gd name="connsiteY1217" fmla="*/ 1798722 h 1823987"/>
                  <a:gd name="connsiteX1218" fmla="*/ 1573732 w 4242337"/>
                  <a:gd name="connsiteY1218" fmla="*/ 1798722 h 1823987"/>
                  <a:gd name="connsiteX1219" fmla="*/ 1573732 w 4242337"/>
                  <a:gd name="connsiteY1219" fmla="*/ 1798722 h 1823987"/>
                  <a:gd name="connsiteX1220" fmla="*/ 1573732 w 4242337"/>
                  <a:gd name="connsiteY1220" fmla="*/ 1798722 h 1823987"/>
                  <a:gd name="connsiteX1221" fmla="*/ 1573732 w 4242337"/>
                  <a:gd name="connsiteY1221" fmla="*/ 1798722 h 1823987"/>
                  <a:gd name="connsiteX1222" fmla="*/ 1573732 w 4242337"/>
                  <a:gd name="connsiteY1222" fmla="*/ 1798722 h 1823987"/>
                  <a:gd name="connsiteX1223" fmla="*/ 1591779 w 4242337"/>
                  <a:gd name="connsiteY1223" fmla="*/ 1798722 h 1823987"/>
                  <a:gd name="connsiteX1224" fmla="*/ 1592982 w 4242337"/>
                  <a:gd name="connsiteY1224" fmla="*/ 1786690 h 1823987"/>
                  <a:gd name="connsiteX1225" fmla="*/ 1592982 w 4242337"/>
                  <a:gd name="connsiteY1225" fmla="*/ 1786690 h 1823987"/>
                  <a:gd name="connsiteX1226" fmla="*/ 1641108 w 4242337"/>
                  <a:gd name="connsiteY1226" fmla="*/ 1785487 h 1823987"/>
                  <a:gd name="connsiteX1227" fmla="*/ 1617045 w 4242337"/>
                  <a:gd name="connsiteY1227" fmla="*/ 1785487 h 1823987"/>
                  <a:gd name="connsiteX1228" fmla="*/ 1617045 w 4242337"/>
                  <a:gd name="connsiteY1228" fmla="*/ 1797519 h 1823987"/>
                  <a:gd name="connsiteX1229" fmla="*/ 1630280 w 4242337"/>
                  <a:gd name="connsiteY1229" fmla="*/ 1797519 h 1823987"/>
                  <a:gd name="connsiteX1230" fmla="*/ 1641108 w 4242337"/>
                  <a:gd name="connsiteY1230" fmla="*/ 1797519 h 1823987"/>
                  <a:gd name="connsiteX1231" fmla="*/ 1641108 w 4242337"/>
                  <a:gd name="connsiteY1231" fmla="*/ 1785487 h 1823987"/>
                  <a:gd name="connsiteX1232" fmla="*/ 1641108 w 4242337"/>
                  <a:gd name="connsiteY1232" fmla="*/ 1785487 h 1823987"/>
                  <a:gd name="connsiteX1233" fmla="*/ 1689235 w 4242337"/>
                  <a:gd name="connsiteY1233" fmla="*/ 1785487 h 1823987"/>
                  <a:gd name="connsiteX1234" fmla="*/ 1665172 w 4242337"/>
                  <a:gd name="connsiteY1234" fmla="*/ 1785487 h 1823987"/>
                  <a:gd name="connsiteX1235" fmla="*/ 1665172 w 4242337"/>
                  <a:gd name="connsiteY1235" fmla="*/ 1797519 h 1823987"/>
                  <a:gd name="connsiteX1236" fmla="*/ 1676000 w 4242337"/>
                  <a:gd name="connsiteY1236" fmla="*/ 1797519 h 1823987"/>
                  <a:gd name="connsiteX1237" fmla="*/ 1676000 w 4242337"/>
                  <a:gd name="connsiteY1237" fmla="*/ 1797519 h 1823987"/>
                  <a:gd name="connsiteX1238" fmla="*/ 1676000 w 4242337"/>
                  <a:gd name="connsiteY1238" fmla="*/ 1797519 h 1823987"/>
                  <a:gd name="connsiteX1239" fmla="*/ 1676000 w 4242337"/>
                  <a:gd name="connsiteY1239" fmla="*/ 1797519 h 1823987"/>
                  <a:gd name="connsiteX1240" fmla="*/ 1676000 w 4242337"/>
                  <a:gd name="connsiteY1240" fmla="*/ 1797519 h 1823987"/>
                  <a:gd name="connsiteX1241" fmla="*/ 1676000 w 4242337"/>
                  <a:gd name="connsiteY1241" fmla="*/ 1797519 h 1823987"/>
                  <a:gd name="connsiteX1242" fmla="*/ 1676000 w 4242337"/>
                  <a:gd name="connsiteY1242" fmla="*/ 1797519 h 1823987"/>
                  <a:gd name="connsiteX1243" fmla="*/ 1689235 w 4242337"/>
                  <a:gd name="connsiteY1243" fmla="*/ 1797519 h 1823987"/>
                  <a:gd name="connsiteX1244" fmla="*/ 1689235 w 4242337"/>
                  <a:gd name="connsiteY1244" fmla="*/ 1785487 h 1823987"/>
                  <a:gd name="connsiteX1245" fmla="*/ 1689235 w 4242337"/>
                  <a:gd name="connsiteY1245" fmla="*/ 1785487 h 1823987"/>
                  <a:gd name="connsiteX1246" fmla="*/ 1737361 w 4242337"/>
                  <a:gd name="connsiteY1246" fmla="*/ 1784284 h 1823987"/>
                  <a:gd name="connsiteX1247" fmla="*/ 1713298 w 4242337"/>
                  <a:gd name="connsiteY1247" fmla="*/ 1784284 h 1823987"/>
                  <a:gd name="connsiteX1248" fmla="*/ 1713298 w 4242337"/>
                  <a:gd name="connsiteY1248" fmla="*/ 1796315 h 1823987"/>
                  <a:gd name="connsiteX1249" fmla="*/ 1725330 w 4242337"/>
                  <a:gd name="connsiteY1249" fmla="*/ 1796315 h 1823987"/>
                  <a:gd name="connsiteX1250" fmla="*/ 1725330 w 4242337"/>
                  <a:gd name="connsiteY1250" fmla="*/ 1796315 h 1823987"/>
                  <a:gd name="connsiteX1251" fmla="*/ 1725330 w 4242337"/>
                  <a:gd name="connsiteY1251" fmla="*/ 1796315 h 1823987"/>
                  <a:gd name="connsiteX1252" fmla="*/ 1725330 w 4242337"/>
                  <a:gd name="connsiteY1252" fmla="*/ 1796315 h 1823987"/>
                  <a:gd name="connsiteX1253" fmla="*/ 1725330 w 4242337"/>
                  <a:gd name="connsiteY1253" fmla="*/ 1796315 h 1823987"/>
                  <a:gd name="connsiteX1254" fmla="*/ 1737361 w 4242337"/>
                  <a:gd name="connsiteY1254" fmla="*/ 1796315 h 1823987"/>
                  <a:gd name="connsiteX1255" fmla="*/ 1737361 w 4242337"/>
                  <a:gd name="connsiteY1255" fmla="*/ 1784284 h 1823987"/>
                  <a:gd name="connsiteX1256" fmla="*/ 1737361 w 4242337"/>
                  <a:gd name="connsiteY1256" fmla="*/ 1784284 h 1823987"/>
                  <a:gd name="connsiteX1257" fmla="*/ 1785487 w 4242337"/>
                  <a:gd name="connsiteY1257" fmla="*/ 1783081 h 1823987"/>
                  <a:gd name="connsiteX1258" fmla="*/ 1761424 w 4242337"/>
                  <a:gd name="connsiteY1258" fmla="*/ 1783081 h 1823987"/>
                  <a:gd name="connsiteX1259" fmla="*/ 1761424 w 4242337"/>
                  <a:gd name="connsiteY1259" fmla="*/ 1795112 h 1823987"/>
                  <a:gd name="connsiteX1260" fmla="*/ 1777065 w 4242337"/>
                  <a:gd name="connsiteY1260" fmla="*/ 1795112 h 1823987"/>
                  <a:gd name="connsiteX1261" fmla="*/ 1777065 w 4242337"/>
                  <a:gd name="connsiteY1261" fmla="*/ 1795112 h 1823987"/>
                  <a:gd name="connsiteX1262" fmla="*/ 1777065 w 4242337"/>
                  <a:gd name="connsiteY1262" fmla="*/ 1795112 h 1823987"/>
                  <a:gd name="connsiteX1263" fmla="*/ 1777065 w 4242337"/>
                  <a:gd name="connsiteY1263" fmla="*/ 1795112 h 1823987"/>
                  <a:gd name="connsiteX1264" fmla="*/ 1777065 w 4242337"/>
                  <a:gd name="connsiteY1264" fmla="*/ 1795112 h 1823987"/>
                  <a:gd name="connsiteX1265" fmla="*/ 1777065 w 4242337"/>
                  <a:gd name="connsiteY1265" fmla="*/ 1795112 h 1823987"/>
                  <a:gd name="connsiteX1266" fmla="*/ 1777065 w 4242337"/>
                  <a:gd name="connsiteY1266" fmla="*/ 1795112 h 1823987"/>
                  <a:gd name="connsiteX1267" fmla="*/ 1777065 w 4242337"/>
                  <a:gd name="connsiteY1267" fmla="*/ 1795112 h 1823987"/>
                  <a:gd name="connsiteX1268" fmla="*/ 1777065 w 4242337"/>
                  <a:gd name="connsiteY1268" fmla="*/ 1795112 h 1823987"/>
                  <a:gd name="connsiteX1269" fmla="*/ 1777065 w 4242337"/>
                  <a:gd name="connsiteY1269" fmla="*/ 1795112 h 1823987"/>
                  <a:gd name="connsiteX1270" fmla="*/ 1777065 w 4242337"/>
                  <a:gd name="connsiteY1270" fmla="*/ 1795112 h 1823987"/>
                  <a:gd name="connsiteX1271" fmla="*/ 1784284 w 4242337"/>
                  <a:gd name="connsiteY1271" fmla="*/ 1795112 h 1823987"/>
                  <a:gd name="connsiteX1272" fmla="*/ 1785487 w 4242337"/>
                  <a:gd name="connsiteY1272" fmla="*/ 1783081 h 1823987"/>
                  <a:gd name="connsiteX1273" fmla="*/ 1785487 w 4242337"/>
                  <a:gd name="connsiteY1273" fmla="*/ 1783081 h 1823987"/>
                  <a:gd name="connsiteX1274" fmla="*/ 1833614 w 4242337"/>
                  <a:gd name="connsiteY1274" fmla="*/ 1783081 h 1823987"/>
                  <a:gd name="connsiteX1275" fmla="*/ 1809551 w 4242337"/>
                  <a:gd name="connsiteY1275" fmla="*/ 1783081 h 1823987"/>
                  <a:gd name="connsiteX1276" fmla="*/ 1809551 w 4242337"/>
                  <a:gd name="connsiteY1276" fmla="*/ 1795112 h 1823987"/>
                  <a:gd name="connsiteX1277" fmla="*/ 1820379 w 4242337"/>
                  <a:gd name="connsiteY1277" fmla="*/ 1795112 h 1823987"/>
                  <a:gd name="connsiteX1278" fmla="*/ 1833614 w 4242337"/>
                  <a:gd name="connsiteY1278" fmla="*/ 1795112 h 1823987"/>
                  <a:gd name="connsiteX1279" fmla="*/ 1833614 w 4242337"/>
                  <a:gd name="connsiteY1279" fmla="*/ 1783081 h 1823987"/>
                  <a:gd name="connsiteX1280" fmla="*/ 1833614 w 4242337"/>
                  <a:gd name="connsiteY1280" fmla="*/ 1783081 h 1823987"/>
                  <a:gd name="connsiteX1281" fmla="*/ 1881740 w 4242337"/>
                  <a:gd name="connsiteY1281" fmla="*/ 1781877 h 1823987"/>
                  <a:gd name="connsiteX1282" fmla="*/ 1857677 w 4242337"/>
                  <a:gd name="connsiteY1282" fmla="*/ 1781877 h 1823987"/>
                  <a:gd name="connsiteX1283" fmla="*/ 1857677 w 4242337"/>
                  <a:gd name="connsiteY1283" fmla="*/ 1793909 h 1823987"/>
                  <a:gd name="connsiteX1284" fmla="*/ 1876927 w 4242337"/>
                  <a:gd name="connsiteY1284" fmla="*/ 1793909 h 1823987"/>
                  <a:gd name="connsiteX1285" fmla="*/ 1876927 w 4242337"/>
                  <a:gd name="connsiteY1285" fmla="*/ 1793909 h 1823987"/>
                  <a:gd name="connsiteX1286" fmla="*/ 1876927 w 4242337"/>
                  <a:gd name="connsiteY1286" fmla="*/ 1793909 h 1823987"/>
                  <a:gd name="connsiteX1287" fmla="*/ 1876927 w 4242337"/>
                  <a:gd name="connsiteY1287" fmla="*/ 1793909 h 1823987"/>
                  <a:gd name="connsiteX1288" fmla="*/ 1876927 w 4242337"/>
                  <a:gd name="connsiteY1288" fmla="*/ 1793909 h 1823987"/>
                  <a:gd name="connsiteX1289" fmla="*/ 1881740 w 4242337"/>
                  <a:gd name="connsiteY1289" fmla="*/ 1793909 h 1823987"/>
                  <a:gd name="connsiteX1290" fmla="*/ 1881740 w 4242337"/>
                  <a:gd name="connsiteY1290" fmla="*/ 1781877 h 1823987"/>
                  <a:gd name="connsiteX1291" fmla="*/ 1881740 w 4242337"/>
                  <a:gd name="connsiteY1291" fmla="*/ 1781877 h 1823987"/>
                  <a:gd name="connsiteX1292" fmla="*/ 1929867 w 4242337"/>
                  <a:gd name="connsiteY1292" fmla="*/ 1780674 h 1823987"/>
                  <a:gd name="connsiteX1293" fmla="*/ 1905803 w 4242337"/>
                  <a:gd name="connsiteY1293" fmla="*/ 1780674 h 1823987"/>
                  <a:gd name="connsiteX1294" fmla="*/ 1905803 w 4242337"/>
                  <a:gd name="connsiteY1294" fmla="*/ 1792706 h 1823987"/>
                  <a:gd name="connsiteX1295" fmla="*/ 1915429 w 4242337"/>
                  <a:gd name="connsiteY1295" fmla="*/ 1792706 h 1823987"/>
                  <a:gd name="connsiteX1296" fmla="*/ 1929867 w 4242337"/>
                  <a:gd name="connsiteY1296" fmla="*/ 1792706 h 1823987"/>
                  <a:gd name="connsiteX1297" fmla="*/ 1929867 w 4242337"/>
                  <a:gd name="connsiteY1297" fmla="*/ 1780674 h 1823987"/>
                  <a:gd name="connsiteX1298" fmla="*/ 1929867 w 4242337"/>
                  <a:gd name="connsiteY1298" fmla="*/ 1780674 h 1823987"/>
                  <a:gd name="connsiteX1299" fmla="*/ 1977993 w 4242337"/>
                  <a:gd name="connsiteY1299" fmla="*/ 1780674 h 1823987"/>
                  <a:gd name="connsiteX1300" fmla="*/ 1953930 w 4242337"/>
                  <a:gd name="connsiteY1300" fmla="*/ 1780674 h 1823987"/>
                  <a:gd name="connsiteX1301" fmla="*/ 1953930 w 4242337"/>
                  <a:gd name="connsiteY1301" fmla="*/ 1792706 h 1823987"/>
                  <a:gd name="connsiteX1302" fmla="*/ 1977993 w 4242337"/>
                  <a:gd name="connsiteY1302" fmla="*/ 1792706 h 1823987"/>
                  <a:gd name="connsiteX1303" fmla="*/ 1977993 w 4242337"/>
                  <a:gd name="connsiteY1303" fmla="*/ 1780674 h 1823987"/>
                  <a:gd name="connsiteX1304" fmla="*/ 1977993 w 4242337"/>
                  <a:gd name="connsiteY1304" fmla="*/ 1780674 h 1823987"/>
                  <a:gd name="connsiteX1305" fmla="*/ 2026119 w 4242337"/>
                  <a:gd name="connsiteY1305" fmla="*/ 1779471 h 1823987"/>
                  <a:gd name="connsiteX1306" fmla="*/ 2002056 w 4242337"/>
                  <a:gd name="connsiteY1306" fmla="*/ 1779471 h 1823987"/>
                  <a:gd name="connsiteX1307" fmla="*/ 2002056 w 4242337"/>
                  <a:gd name="connsiteY1307" fmla="*/ 1791503 h 1823987"/>
                  <a:gd name="connsiteX1308" fmla="*/ 2026119 w 4242337"/>
                  <a:gd name="connsiteY1308" fmla="*/ 1791503 h 1823987"/>
                  <a:gd name="connsiteX1309" fmla="*/ 2026119 w 4242337"/>
                  <a:gd name="connsiteY1309" fmla="*/ 1779471 h 1823987"/>
                  <a:gd name="connsiteX1310" fmla="*/ 2026119 w 4242337"/>
                  <a:gd name="connsiteY1310" fmla="*/ 1779471 h 1823987"/>
                  <a:gd name="connsiteX1311" fmla="*/ 2074246 w 4242337"/>
                  <a:gd name="connsiteY1311" fmla="*/ 1778268 h 1823987"/>
                  <a:gd name="connsiteX1312" fmla="*/ 2050182 w 4242337"/>
                  <a:gd name="connsiteY1312" fmla="*/ 1778268 h 1823987"/>
                  <a:gd name="connsiteX1313" fmla="*/ 2050182 w 4242337"/>
                  <a:gd name="connsiteY1313" fmla="*/ 1790299 h 1823987"/>
                  <a:gd name="connsiteX1314" fmla="*/ 2074246 w 4242337"/>
                  <a:gd name="connsiteY1314" fmla="*/ 1790299 h 1823987"/>
                  <a:gd name="connsiteX1315" fmla="*/ 2074246 w 4242337"/>
                  <a:gd name="connsiteY1315" fmla="*/ 1778268 h 1823987"/>
                  <a:gd name="connsiteX1316" fmla="*/ 2074246 w 4242337"/>
                  <a:gd name="connsiteY1316" fmla="*/ 1778268 h 1823987"/>
                  <a:gd name="connsiteX1317" fmla="*/ 2122372 w 4242337"/>
                  <a:gd name="connsiteY1317" fmla="*/ 1778268 h 1823987"/>
                  <a:gd name="connsiteX1318" fmla="*/ 2098309 w 4242337"/>
                  <a:gd name="connsiteY1318" fmla="*/ 1778268 h 1823987"/>
                  <a:gd name="connsiteX1319" fmla="*/ 2098309 w 4242337"/>
                  <a:gd name="connsiteY1319" fmla="*/ 1790299 h 1823987"/>
                  <a:gd name="connsiteX1320" fmla="*/ 2122372 w 4242337"/>
                  <a:gd name="connsiteY1320" fmla="*/ 1790299 h 1823987"/>
                  <a:gd name="connsiteX1321" fmla="*/ 2122372 w 4242337"/>
                  <a:gd name="connsiteY1321" fmla="*/ 1778268 h 1823987"/>
                  <a:gd name="connsiteX1322" fmla="*/ 2122372 w 4242337"/>
                  <a:gd name="connsiteY1322" fmla="*/ 1778268 h 1823987"/>
                  <a:gd name="connsiteX1323" fmla="*/ 2170498 w 4242337"/>
                  <a:gd name="connsiteY1323" fmla="*/ 1777065 h 1823987"/>
                  <a:gd name="connsiteX1324" fmla="*/ 2146435 w 4242337"/>
                  <a:gd name="connsiteY1324" fmla="*/ 1777065 h 1823987"/>
                  <a:gd name="connsiteX1325" fmla="*/ 2146435 w 4242337"/>
                  <a:gd name="connsiteY1325" fmla="*/ 1789096 h 1823987"/>
                  <a:gd name="connsiteX1326" fmla="*/ 2170498 w 4242337"/>
                  <a:gd name="connsiteY1326" fmla="*/ 1789096 h 1823987"/>
                  <a:gd name="connsiteX1327" fmla="*/ 2170498 w 4242337"/>
                  <a:gd name="connsiteY1327" fmla="*/ 1777065 h 1823987"/>
                  <a:gd name="connsiteX1328" fmla="*/ 2170498 w 4242337"/>
                  <a:gd name="connsiteY1328" fmla="*/ 1777065 h 1823987"/>
                  <a:gd name="connsiteX1329" fmla="*/ 2218625 w 4242337"/>
                  <a:gd name="connsiteY1329" fmla="*/ 1775862 h 1823987"/>
                  <a:gd name="connsiteX1330" fmla="*/ 2194561 w 4242337"/>
                  <a:gd name="connsiteY1330" fmla="*/ 1775862 h 1823987"/>
                  <a:gd name="connsiteX1331" fmla="*/ 2194561 w 4242337"/>
                  <a:gd name="connsiteY1331" fmla="*/ 1787893 h 1823987"/>
                  <a:gd name="connsiteX1332" fmla="*/ 2218625 w 4242337"/>
                  <a:gd name="connsiteY1332" fmla="*/ 1787893 h 1823987"/>
                  <a:gd name="connsiteX1333" fmla="*/ 2218625 w 4242337"/>
                  <a:gd name="connsiteY1333" fmla="*/ 1775862 h 1823987"/>
                  <a:gd name="connsiteX1334" fmla="*/ 2218625 w 4242337"/>
                  <a:gd name="connsiteY1334" fmla="*/ 1775862 h 1823987"/>
                  <a:gd name="connsiteX1335" fmla="*/ 2266751 w 4242337"/>
                  <a:gd name="connsiteY1335" fmla="*/ 1775862 h 1823987"/>
                  <a:gd name="connsiteX1336" fmla="*/ 2242688 w 4242337"/>
                  <a:gd name="connsiteY1336" fmla="*/ 1775862 h 1823987"/>
                  <a:gd name="connsiteX1337" fmla="*/ 2242688 w 4242337"/>
                  <a:gd name="connsiteY1337" fmla="*/ 1787893 h 1823987"/>
                  <a:gd name="connsiteX1338" fmla="*/ 2266751 w 4242337"/>
                  <a:gd name="connsiteY1338" fmla="*/ 1787893 h 1823987"/>
                  <a:gd name="connsiteX1339" fmla="*/ 2266751 w 4242337"/>
                  <a:gd name="connsiteY1339" fmla="*/ 1775862 h 1823987"/>
                  <a:gd name="connsiteX1340" fmla="*/ 2266751 w 4242337"/>
                  <a:gd name="connsiteY1340" fmla="*/ 1775862 h 1823987"/>
                  <a:gd name="connsiteX1341" fmla="*/ 2314877 w 4242337"/>
                  <a:gd name="connsiteY1341" fmla="*/ 1774658 h 1823987"/>
                  <a:gd name="connsiteX1342" fmla="*/ 2290814 w 4242337"/>
                  <a:gd name="connsiteY1342" fmla="*/ 1774658 h 1823987"/>
                  <a:gd name="connsiteX1343" fmla="*/ 2290814 w 4242337"/>
                  <a:gd name="connsiteY1343" fmla="*/ 1786690 h 1823987"/>
                  <a:gd name="connsiteX1344" fmla="*/ 2314877 w 4242337"/>
                  <a:gd name="connsiteY1344" fmla="*/ 1786690 h 1823987"/>
                  <a:gd name="connsiteX1345" fmla="*/ 2314877 w 4242337"/>
                  <a:gd name="connsiteY1345" fmla="*/ 1774658 h 1823987"/>
                  <a:gd name="connsiteX1346" fmla="*/ 2314877 w 4242337"/>
                  <a:gd name="connsiteY1346" fmla="*/ 1774658 h 1823987"/>
                  <a:gd name="connsiteX1347" fmla="*/ 2363004 w 4242337"/>
                  <a:gd name="connsiteY1347" fmla="*/ 1773455 h 1823987"/>
                  <a:gd name="connsiteX1348" fmla="*/ 2338941 w 4242337"/>
                  <a:gd name="connsiteY1348" fmla="*/ 1773455 h 1823987"/>
                  <a:gd name="connsiteX1349" fmla="*/ 2338941 w 4242337"/>
                  <a:gd name="connsiteY1349" fmla="*/ 1785487 h 1823987"/>
                  <a:gd name="connsiteX1350" fmla="*/ 2363004 w 4242337"/>
                  <a:gd name="connsiteY1350" fmla="*/ 1785487 h 1823987"/>
                  <a:gd name="connsiteX1351" fmla="*/ 2363004 w 4242337"/>
                  <a:gd name="connsiteY1351" fmla="*/ 1773455 h 1823987"/>
                  <a:gd name="connsiteX1352" fmla="*/ 2363004 w 4242337"/>
                  <a:gd name="connsiteY1352" fmla="*/ 1773455 h 1823987"/>
                  <a:gd name="connsiteX1353" fmla="*/ 2411130 w 4242337"/>
                  <a:gd name="connsiteY1353" fmla="*/ 1773455 h 1823987"/>
                  <a:gd name="connsiteX1354" fmla="*/ 2387067 w 4242337"/>
                  <a:gd name="connsiteY1354" fmla="*/ 1773455 h 1823987"/>
                  <a:gd name="connsiteX1355" fmla="*/ 2387067 w 4242337"/>
                  <a:gd name="connsiteY1355" fmla="*/ 1785487 h 1823987"/>
                  <a:gd name="connsiteX1356" fmla="*/ 2411130 w 4242337"/>
                  <a:gd name="connsiteY1356" fmla="*/ 1785487 h 1823987"/>
                  <a:gd name="connsiteX1357" fmla="*/ 2411130 w 4242337"/>
                  <a:gd name="connsiteY1357" fmla="*/ 1773455 h 1823987"/>
                  <a:gd name="connsiteX1358" fmla="*/ 2411130 w 4242337"/>
                  <a:gd name="connsiteY1358" fmla="*/ 1773455 h 1823987"/>
                  <a:gd name="connsiteX1359" fmla="*/ 2459256 w 4242337"/>
                  <a:gd name="connsiteY1359" fmla="*/ 1772252 h 1823987"/>
                  <a:gd name="connsiteX1360" fmla="*/ 2435193 w 4242337"/>
                  <a:gd name="connsiteY1360" fmla="*/ 1772252 h 1823987"/>
                  <a:gd name="connsiteX1361" fmla="*/ 2435193 w 4242337"/>
                  <a:gd name="connsiteY1361" fmla="*/ 1784284 h 1823987"/>
                  <a:gd name="connsiteX1362" fmla="*/ 2459256 w 4242337"/>
                  <a:gd name="connsiteY1362" fmla="*/ 1784284 h 1823987"/>
                  <a:gd name="connsiteX1363" fmla="*/ 2459256 w 4242337"/>
                  <a:gd name="connsiteY1363" fmla="*/ 1772252 h 1823987"/>
                  <a:gd name="connsiteX1364" fmla="*/ 2459256 w 4242337"/>
                  <a:gd name="connsiteY1364" fmla="*/ 1772252 h 1823987"/>
                  <a:gd name="connsiteX1365" fmla="*/ 2507383 w 4242337"/>
                  <a:gd name="connsiteY1365" fmla="*/ 1771049 h 1823987"/>
                  <a:gd name="connsiteX1366" fmla="*/ 2483320 w 4242337"/>
                  <a:gd name="connsiteY1366" fmla="*/ 1771049 h 1823987"/>
                  <a:gd name="connsiteX1367" fmla="*/ 2483320 w 4242337"/>
                  <a:gd name="connsiteY1367" fmla="*/ 1783081 h 1823987"/>
                  <a:gd name="connsiteX1368" fmla="*/ 2507383 w 4242337"/>
                  <a:gd name="connsiteY1368" fmla="*/ 1783081 h 1823987"/>
                  <a:gd name="connsiteX1369" fmla="*/ 2507383 w 4242337"/>
                  <a:gd name="connsiteY1369" fmla="*/ 1771049 h 1823987"/>
                  <a:gd name="connsiteX1370" fmla="*/ 2507383 w 4242337"/>
                  <a:gd name="connsiteY1370" fmla="*/ 1771049 h 1823987"/>
                  <a:gd name="connsiteX1371" fmla="*/ 2555509 w 4242337"/>
                  <a:gd name="connsiteY1371" fmla="*/ 1771049 h 1823987"/>
                  <a:gd name="connsiteX1372" fmla="*/ 2531446 w 4242337"/>
                  <a:gd name="connsiteY1372" fmla="*/ 1771049 h 1823987"/>
                  <a:gd name="connsiteX1373" fmla="*/ 2531446 w 4242337"/>
                  <a:gd name="connsiteY1373" fmla="*/ 1783081 h 1823987"/>
                  <a:gd name="connsiteX1374" fmla="*/ 2547087 w 4242337"/>
                  <a:gd name="connsiteY1374" fmla="*/ 1783081 h 1823987"/>
                  <a:gd name="connsiteX1375" fmla="*/ 2547087 w 4242337"/>
                  <a:gd name="connsiteY1375" fmla="*/ 1783081 h 1823987"/>
                  <a:gd name="connsiteX1376" fmla="*/ 2547087 w 4242337"/>
                  <a:gd name="connsiteY1376" fmla="*/ 1783081 h 1823987"/>
                  <a:gd name="connsiteX1377" fmla="*/ 2555509 w 4242337"/>
                  <a:gd name="connsiteY1377" fmla="*/ 1783081 h 1823987"/>
                  <a:gd name="connsiteX1378" fmla="*/ 2555509 w 4242337"/>
                  <a:gd name="connsiteY1378" fmla="*/ 1771049 h 1823987"/>
                  <a:gd name="connsiteX1379" fmla="*/ 2555509 w 4242337"/>
                  <a:gd name="connsiteY1379" fmla="*/ 1771049 h 1823987"/>
                  <a:gd name="connsiteX1380" fmla="*/ 2603635 w 4242337"/>
                  <a:gd name="connsiteY1380" fmla="*/ 1769846 h 1823987"/>
                  <a:gd name="connsiteX1381" fmla="*/ 2579572 w 4242337"/>
                  <a:gd name="connsiteY1381" fmla="*/ 1769846 h 1823987"/>
                  <a:gd name="connsiteX1382" fmla="*/ 2579572 w 4242337"/>
                  <a:gd name="connsiteY1382" fmla="*/ 1781877 h 1823987"/>
                  <a:gd name="connsiteX1383" fmla="*/ 2583182 w 4242337"/>
                  <a:gd name="connsiteY1383" fmla="*/ 1781877 h 1823987"/>
                  <a:gd name="connsiteX1384" fmla="*/ 2583182 w 4242337"/>
                  <a:gd name="connsiteY1384" fmla="*/ 1781877 h 1823987"/>
                  <a:gd name="connsiteX1385" fmla="*/ 2583182 w 4242337"/>
                  <a:gd name="connsiteY1385" fmla="*/ 1781877 h 1823987"/>
                  <a:gd name="connsiteX1386" fmla="*/ 2583182 w 4242337"/>
                  <a:gd name="connsiteY1386" fmla="*/ 1781877 h 1823987"/>
                  <a:gd name="connsiteX1387" fmla="*/ 2583182 w 4242337"/>
                  <a:gd name="connsiteY1387" fmla="*/ 1781877 h 1823987"/>
                  <a:gd name="connsiteX1388" fmla="*/ 2583182 w 4242337"/>
                  <a:gd name="connsiteY1388" fmla="*/ 1781877 h 1823987"/>
                  <a:gd name="connsiteX1389" fmla="*/ 2583182 w 4242337"/>
                  <a:gd name="connsiteY1389" fmla="*/ 1781877 h 1823987"/>
                  <a:gd name="connsiteX1390" fmla="*/ 2583182 w 4242337"/>
                  <a:gd name="connsiteY1390" fmla="*/ 1781877 h 1823987"/>
                  <a:gd name="connsiteX1391" fmla="*/ 2583182 w 4242337"/>
                  <a:gd name="connsiteY1391" fmla="*/ 1781877 h 1823987"/>
                  <a:gd name="connsiteX1392" fmla="*/ 2583182 w 4242337"/>
                  <a:gd name="connsiteY1392" fmla="*/ 1781877 h 1823987"/>
                  <a:gd name="connsiteX1393" fmla="*/ 2583182 w 4242337"/>
                  <a:gd name="connsiteY1393" fmla="*/ 1781877 h 1823987"/>
                  <a:gd name="connsiteX1394" fmla="*/ 2583182 w 4242337"/>
                  <a:gd name="connsiteY1394" fmla="*/ 1781877 h 1823987"/>
                  <a:gd name="connsiteX1395" fmla="*/ 2583182 w 4242337"/>
                  <a:gd name="connsiteY1395" fmla="*/ 1781877 h 1823987"/>
                  <a:gd name="connsiteX1396" fmla="*/ 2583182 w 4242337"/>
                  <a:gd name="connsiteY1396" fmla="*/ 1781877 h 1823987"/>
                  <a:gd name="connsiteX1397" fmla="*/ 2583182 w 4242337"/>
                  <a:gd name="connsiteY1397" fmla="*/ 1781877 h 1823987"/>
                  <a:gd name="connsiteX1398" fmla="*/ 2583182 w 4242337"/>
                  <a:gd name="connsiteY1398" fmla="*/ 1781877 h 1823987"/>
                  <a:gd name="connsiteX1399" fmla="*/ 2583182 w 4242337"/>
                  <a:gd name="connsiteY1399" fmla="*/ 1781877 h 1823987"/>
                  <a:gd name="connsiteX1400" fmla="*/ 2583182 w 4242337"/>
                  <a:gd name="connsiteY1400" fmla="*/ 1781877 h 1823987"/>
                  <a:gd name="connsiteX1401" fmla="*/ 2583182 w 4242337"/>
                  <a:gd name="connsiteY1401" fmla="*/ 1781877 h 1823987"/>
                  <a:gd name="connsiteX1402" fmla="*/ 2583182 w 4242337"/>
                  <a:gd name="connsiteY1402" fmla="*/ 1781877 h 1823987"/>
                  <a:gd name="connsiteX1403" fmla="*/ 2583182 w 4242337"/>
                  <a:gd name="connsiteY1403" fmla="*/ 1781877 h 1823987"/>
                  <a:gd name="connsiteX1404" fmla="*/ 2603635 w 4242337"/>
                  <a:gd name="connsiteY1404" fmla="*/ 1781877 h 1823987"/>
                  <a:gd name="connsiteX1405" fmla="*/ 2603635 w 4242337"/>
                  <a:gd name="connsiteY1405" fmla="*/ 1769846 h 1823987"/>
                  <a:gd name="connsiteX1406" fmla="*/ 2603635 w 4242337"/>
                  <a:gd name="connsiteY1406" fmla="*/ 1769846 h 1823987"/>
                  <a:gd name="connsiteX1407" fmla="*/ 2651762 w 4242337"/>
                  <a:gd name="connsiteY1407" fmla="*/ 1768643 h 1823987"/>
                  <a:gd name="connsiteX1408" fmla="*/ 2627699 w 4242337"/>
                  <a:gd name="connsiteY1408" fmla="*/ 1768643 h 1823987"/>
                  <a:gd name="connsiteX1409" fmla="*/ 2627699 w 4242337"/>
                  <a:gd name="connsiteY1409" fmla="*/ 1780674 h 1823987"/>
                  <a:gd name="connsiteX1410" fmla="*/ 2642136 w 4242337"/>
                  <a:gd name="connsiteY1410" fmla="*/ 1780674 h 1823987"/>
                  <a:gd name="connsiteX1411" fmla="*/ 2651762 w 4242337"/>
                  <a:gd name="connsiteY1411" fmla="*/ 1780674 h 1823987"/>
                  <a:gd name="connsiteX1412" fmla="*/ 2651762 w 4242337"/>
                  <a:gd name="connsiteY1412" fmla="*/ 1768643 h 1823987"/>
                  <a:gd name="connsiteX1413" fmla="*/ 2651762 w 4242337"/>
                  <a:gd name="connsiteY1413" fmla="*/ 1768643 h 1823987"/>
                  <a:gd name="connsiteX1414" fmla="*/ 2699888 w 4242337"/>
                  <a:gd name="connsiteY1414" fmla="*/ 1768643 h 1823987"/>
                  <a:gd name="connsiteX1415" fmla="*/ 2675825 w 4242337"/>
                  <a:gd name="connsiteY1415" fmla="*/ 1768643 h 1823987"/>
                  <a:gd name="connsiteX1416" fmla="*/ 2675825 w 4242337"/>
                  <a:gd name="connsiteY1416" fmla="*/ 1780674 h 1823987"/>
                  <a:gd name="connsiteX1417" fmla="*/ 2681841 w 4242337"/>
                  <a:gd name="connsiteY1417" fmla="*/ 1780674 h 1823987"/>
                  <a:gd name="connsiteX1418" fmla="*/ 2681841 w 4242337"/>
                  <a:gd name="connsiteY1418" fmla="*/ 1780674 h 1823987"/>
                  <a:gd name="connsiteX1419" fmla="*/ 2683044 w 4242337"/>
                  <a:gd name="connsiteY1419" fmla="*/ 1780674 h 1823987"/>
                  <a:gd name="connsiteX1420" fmla="*/ 2683044 w 4242337"/>
                  <a:gd name="connsiteY1420" fmla="*/ 1780674 h 1823987"/>
                  <a:gd name="connsiteX1421" fmla="*/ 2683044 w 4242337"/>
                  <a:gd name="connsiteY1421" fmla="*/ 1780674 h 1823987"/>
                  <a:gd name="connsiteX1422" fmla="*/ 2683044 w 4242337"/>
                  <a:gd name="connsiteY1422" fmla="*/ 1780674 h 1823987"/>
                  <a:gd name="connsiteX1423" fmla="*/ 2683044 w 4242337"/>
                  <a:gd name="connsiteY1423" fmla="*/ 1780674 h 1823987"/>
                  <a:gd name="connsiteX1424" fmla="*/ 2683044 w 4242337"/>
                  <a:gd name="connsiteY1424" fmla="*/ 1780674 h 1823987"/>
                  <a:gd name="connsiteX1425" fmla="*/ 2683044 w 4242337"/>
                  <a:gd name="connsiteY1425" fmla="*/ 1780674 h 1823987"/>
                  <a:gd name="connsiteX1426" fmla="*/ 2683044 w 4242337"/>
                  <a:gd name="connsiteY1426" fmla="*/ 1780674 h 1823987"/>
                  <a:gd name="connsiteX1427" fmla="*/ 2683044 w 4242337"/>
                  <a:gd name="connsiteY1427" fmla="*/ 1780674 h 1823987"/>
                  <a:gd name="connsiteX1428" fmla="*/ 2683044 w 4242337"/>
                  <a:gd name="connsiteY1428" fmla="*/ 1780674 h 1823987"/>
                  <a:gd name="connsiteX1429" fmla="*/ 2683044 w 4242337"/>
                  <a:gd name="connsiteY1429" fmla="*/ 1780674 h 1823987"/>
                  <a:gd name="connsiteX1430" fmla="*/ 2699888 w 4242337"/>
                  <a:gd name="connsiteY1430" fmla="*/ 1780674 h 1823987"/>
                  <a:gd name="connsiteX1431" fmla="*/ 2699888 w 4242337"/>
                  <a:gd name="connsiteY1431" fmla="*/ 1768643 h 1823987"/>
                  <a:gd name="connsiteX1432" fmla="*/ 2699888 w 4242337"/>
                  <a:gd name="connsiteY1432" fmla="*/ 1768643 h 1823987"/>
                  <a:gd name="connsiteX1433" fmla="*/ 2748014 w 4242337"/>
                  <a:gd name="connsiteY1433" fmla="*/ 1767440 h 1823987"/>
                  <a:gd name="connsiteX1434" fmla="*/ 2723951 w 4242337"/>
                  <a:gd name="connsiteY1434" fmla="*/ 1767440 h 1823987"/>
                  <a:gd name="connsiteX1435" fmla="*/ 2723951 w 4242337"/>
                  <a:gd name="connsiteY1435" fmla="*/ 1779471 h 1823987"/>
                  <a:gd name="connsiteX1436" fmla="*/ 2737186 w 4242337"/>
                  <a:gd name="connsiteY1436" fmla="*/ 1779471 h 1823987"/>
                  <a:gd name="connsiteX1437" fmla="*/ 2737186 w 4242337"/>
                  <a:gd name="connsiteY1437" fmla="*/ 1779471 h 1823987"/>
                  <a:gd name="connsiteX1438" fmla="*/ 2737186 w 4242337"/>
                  <a:gd name="connsiteY1438" fmla="*/ 1779471 h 1823987"/>
                  <a:gd name="connsiteX1439" fmla="*/ 2748014 w 4242337"/>
                  <a:gd name="connsiteY1439" fmla="*/ 1779471 h 1823987"/>
                  <a:gd name="connsiteX1440" fmla="*/ 2748014 w 4242337"/>
                  <a:gd name="connsiteY1440" fmla="*/ 1767440 h 1823987"/>
                  <a:gd name="connsiteX1441" fmla="*/ 2748014 w 4242337"/>
                  <a:gd name="connsiteY1441" fmla="*/ 1767440 h 1823987"/>
                  <a:gd name="connsiteX1442" fmla="*/ 2796141 w 4242337"/>
                  <a:gd name="connsiteY1442" fmla="*/ 1766236 h 1823987"/>
                  <a:gd name="connsiteX1443" fmla="*/ 2772078 w 4242337"/>
                  <a:gd name="connsiteY1443" fmla="*/ 1766236 h 1823987"/>
                  <a:gd name="connsiteX1444" fmla="*/ 2772078 w 4242337"/>
                  <a:gd name="connsiteY1444" fmla="*/ 1778268 h 1823987"/>
                  <a:gd name="connsiteX1445" fmla="*/ 2782906 w 4242337"/>
                  <a:gd name="connsiteY1445" fmla="*/ 1778268 h 1823987"/>
                  <a:gd name="connsiteX1446" fmla="*/ 2782906 w 4242337"/>
                  <a:gd name="connsiteY1446" fmla="*/ 1778268 h 1823987"/>
                  <a:gd name="connsiteX1447" fmla="*/ 2784109 w 4242337"/>
                  <a:gd name="connsiteY1447" fmla="*/ 1778268 h 1823987"/>
                  <a:gd name="connsiteX1448" fmla="*/ 2784109 w 4242337"/>
                  <a:gd name="connsiteY1448" fmla="*/ 1778268 h 1823987"/>
                  <a:gd name="connsiteX1449" fmla="*/ 2784109 w 4242337"/>
                  <a:gd name="connsiteY1449" fmla="*/ 1778268 h 1823987"/>
                  <a:gd name="connsiteX1450" fmla="*/ 2784109 w 4242337"/>
                  <a:gd name="connsiteY1450" fmla="*/ 1778268 h 1823987"/>
                  <a:gd name="connsiteX1451" fmla="*/ 2784109 w 4242337"/>
                  <a:gd name="connsiteY1451" fmla="*/ 1778268 h 1823987"/>
                  <a:gd name="connsiteX1452" fmla="*/ 2784109 w 4242337"/>
                  <a:gd name="connsiteY1452" fmla="*/ 1778268 h 1823987"/>
                  <a:gd name="connsiteX1453" fmla="*/ 2784109 w 4242337"/>
                  <a:gd name="connsiteY1453" fmla="*/ 1778268 h 1823987"/>
                  <a:gd name="connsiteX1454" fmla="*/ 2784109 w 4242337"/>
                  <a:gd name="connsiteY1454" fmla="*/ 1778268 h 1823987"/>
                  <a:gd name="connsiteX1455" fmla="*/ 2784109 w 4242337"/>
                  <a:gd name="connsiteY1455" fmla="*/ 1778268 h 1823987"/>
                  <a:gd name="connsiteX1456" fmla="*/ 2796141 w 4242337"/>
                  <a:gd name="connsiteY1456" fmla="*/ 1778268 h 1823987"/>
                  <a:gd name="connsiteX1457" fmla="*/ 2796141 w 4242337"/>
                  <a:gd name="connsiteY1457" fmla="*/ 1766236 h 1823987"/>
                  <a:gd name="connsiteX1458" fmla="*/ 2796141 w 4242337"/>
                  <a:gd name="connsiteY1458" fmla="*/ 1766236 h 1823987"/>
                  <a:gd name="connsiteX1459" fmla="*/ 2844267 w 4242337"/>
                  <a:gd name="connsiteY1459" fmla="*/ 1766236 h 1823987"/>
                  <a:gd name="connsiteX1460" fmla="*/ 2820204 w 4242337"/>
                  <a:gd name="connsiteY1460" fmla="*/ 1766236 h 1823987"/>
                  <a:gd name="connsiteX1461" fmla="*/ 2820204 w 4242337"/>
                  <a:gd name="connsiteY1461" fmla="*/ 1778268 h 1823987"/>
                  <a:gd name="connsiteX1462" fmla="*/ 2831032 w 4242337"/>
                  <a:gd name="connsiteY1462" fmla="*/ 1778268 h 1823987"/>
                  <a:gd name="connsiteX1463" fmla="*/ 2831032 w 4242337"/>
                  <a:gd name="connsiteY1463" fmla="*/ 1778268 h 1823987"/>
                  <a:gd name="connsiteX1464" fmla="*/ 2831032 w 4242337"/>
                  <a:gd name="connsiteY1464" fmla="*/ 1778268 h 1823987"/>
                  <a:gd name="connsiteX1465" fmla="*/ 2844267 w 4242337"/>
                  <a:gd name="connsiteY1465" fmla="*/ 1778268 h 1823987"/>
                  <a:gd name="connsiteX1466" fmla="*/ 2844267 w 4242337"/>
                  <a:gd name="connsiteY1466" fmla="*/ 1766236 h 1823987"/>
                  <a:gd name="connsiteX1467" fmla="*/ 2844267 w 4242337"/>
                  <a:gd name="connsiteY1467" fmla="*/ 1766236 h 1823987"/>
                  <a:gd name="connsiteX1468" fmla="*/ 2892393 w 4242337"/>
                  <a:gd name="connsiteY1468" fmla="*/ 1765033 h 1823987"/>
                  <a:gd name="connsiteX1469" fmla="*/ 2868330 w 4242337"/>
                  <a:gd name="connsiteY1469" fmla="*/ 1765033 h 1823987"/>
                  <a:gd name="connsiteX1470" fmla="*/ 2868330 w 4242337"/>
                  <a:gd name="connsiteY1470" fmla="*/ 1777065 h 1823987"/>
                  <a:gd name="connsiteX1471" fmla="*/ 2885175 w 4242337"/>
                  <a:gd name="connsiteY1471" fmla="*/ 1777065 h 1823987"/>
                  <a:gd name="connsiteX1472" fmla="*/ 2885175 w 4242337"/>
                  <a:gd name="connsiteY1472" fmla="*/ 1777065 h 1823987"/>
                  <a:gd name="connsiteX1473" fmla="*/ 2885175 w 4242337"/>
                  <a:gd name="connsiteY1473" fmla="*/ 1777065 h 1823987"/>
                  <a:gd name="connsiteX1474" fmla="*/ 2885175 w 4242337"/>
                  <a:gd name="connsiteY1474" fmla="*/ 1777065 h 1823987"/>
                  <a:gd name="connsiteX1475" fmla="*/ 2885175 w 4242337"/>
                  <a:gd name="connsiteY1475" fmla="*/ 1777065 h 1823987"/>
                  <a:gd name="connsiteX1476" fmla="*/ 2885175 w 4242337"/>
                  <a:gd name="connsiteY1476" fmla="*/ 1777065 h 1823987"/>
                  <a:gd name="connsiteX1477" fmla="*/ 2885175 w 4242337"/>
                  <a:gd name="connsiteY1477" fmla="*/ 1777065 h 1823987"/>
                  <a:gd name="connsiteX1478" fmla="*/ 2885175 w 4242337"/>
                  <a:gd name="connsiteY1478" fmla="*/ 1777065 h 1823987"/>
                  <a:gd name="connsiteX1479" fmla="*/ 2885175 w 4242337"/>
                  <a:gd name="connsiteY1479" fmla="*/ 1777065 h 1823987"/>
                  <a:gd name="connsiteX1480" fmla="*/ 2885175 w 4242337"/>
                  <a:gd name="connsiteY1480" fmla="*/ 1777065 h 1823987"/>
                  <a:gd name="connsiteX1481" fmla="*/ 2885175 w 4242337"/>
                  <a:gd name="connsiteY1481" fmla="*/ 1777065 h 1823987"/>
                  <a:gd name="connsiteX1482" fmla="*/ 2885175 w 4242337"/>
                  <a:gd name="connsiteY1482" fmla="*/ 1777065 h 1823987"/>
                  <a:gd name="connsiteX1483" fmla="*/ 2885175 w 4242337"/>
                  <a:gd name="connsiteY1483" fmla="*/ 1777065 h 1823987"/>
                  <a:gd name="connsiteX1484" fmla="*/ 2891190 w 4242337"/>
                  <a:gd name="connsiteY1484" fmla="*/ 1777065 h 1823987"/>
                  <a:gd name="connsiteX1485" fmla="*/ 2892393 w 4242337"/>
                  <a:gd name="connsiteY1485" fmla="*/ 1765033 h 1823987"/>
                  <a:gd name="connsiteX1486" fmla="*/ 2892393 w 4242337"/>
                  <a:gd name="connsiteY1486" fmla="*/ 1765033 h 1823987"/>
                  <a:gd name="connsiteX1487" fmla="*/ 2940520 w 4242337"/>
                  <a:gd name="connsiteY1487" fmla="*/ 1763830 h 1823987"/>
                  <a:gd name="connsiteX1488" fmla="*/ 2916456 w 4242337"/>
                  <a:gd name="connsiteY1488" fmla="*/ 1763830 h 1823987"/>
                  <a:gd name="connsiteX1489" fmla="*/ 2916456 w 4242337"/>
                  <a:gd name="connsiteY1489" fmla="*/ 1775862 h 1823987"/>
                  <a:gd name="connsiteX1490" fmla="*/ 2926082 w 4242337"/>
                  <a:gd name="connsiteY1490" fmla="*/ 1775862 h 1823987"/>
                  <a:gd name="connsiteX1491" fmla="*/ 2926082 w 4242337"/>
                  <a:gd name="connsiteY1491" fmla="*/ 1775862 h 1823987"/>
                  <a:gd name="connsiteX1492" fmla="*/ 2926082 w 4242337"/>
                  <a:gd name="connsiteY1492" fmla="*/ 1775862 h 1823987"/>
                  <a:gd name="connsiteX1493" fmla="*/ 2926082 w 4242337"/>
                  <a:gd name="connsiteY1493" fmla="*/ 1775862 h 1823987"/>
                  <a:gd name="connsiteX1494" fmla="*/ 2926082 w 4242337"/>
                  <a:gd name="connsiteY1494" fmla="*/ 1775862 h 1823987"/>
                  <a:gd name="connsiteX1495" fmla="*/ 2940520 w 4242337"/>
                  <a:gd name="connsiteY1495" fmla="*/ 1775862 h 1823987"/>
                  <a:gd name="connsiteX1496" fmla="*/ 2940520 w 4242337"/>
                  <a:gd name="connsiteY1496" fmla="*/ 1763830 h 1823987"/>
                  <a:gd name="connsiteX1497" fmla="*/ 2940520 w 4242337"/>
                  <a:gd name="connsiteY1497" fmla="*/ 1763830 h 1823987"/>
                  <a:gd name="connsiteX1498" fmla="*/ 2988646 w 4242337"/>
                  <a:gd name="connsiteY1498" fmla="*/ 1763830 h 1823987"/>
                  <a:gd name="connsiteX1499" fmla="*/ 2964583 w 4242337"/>
                  <a:gd name="connsiteY1499" fmla="*/ 1763830 h 1823987"/>
                  <a:gd name="connsiteX1500" fmla="*/ 2964583 w 4242337"/>
                  <a:gd name="connsiteY1500" fmla="*/ 1775862 h 1823987"/>
                  <a:gd name="connsiteX1501" fmla="*/ 2985037 w 4242337"/>
                  <a:gd name="connsiteY1501" fmla="*/ 1775862 h 1823987"/>
                  <a:gd name="connsiteX1502" fmla="*/ 2985037 w 4242337"/>
                  <a:gd name="connsiteY1502" fmla="*/ 1775862 h 1823987"/>
                  <a:gd name="connsiteX1503" fmla="*/ 2985037 w 4242337"/>
                  <a:gd name="connsiteY1503" fmla="*/ 1775862 h 1823987"/>
                  <a:gd name="connsiteX1504" fmla="*/ 2985037 w 4242337"/>
                  <a:gd name="connsiteY1504" fmla="*/ 1775862 h 1823987"/>
                  <a:gd name="connsiteX1505" fmla="*/ 2985037 w 4242337"/>
                  <a:gd name="connsiteY1505" fmla="*/ 1775862 h 1823987"/>
                  <a:gd name="connsiteX1506" fmla="*/ 2985037 w 4242337"/>
                  <a:gd name="connsiteY1506" fmla="*/ 1775862 h 1823987"/>
                  <a:gd name="connsiteX1507" fmla="*/ 2985037 w 4242337"/>
                  <a:gd name="connsiteY1507" fmla="*/ 1775862 h 1823987"/>
                  <a:gd name="connsiteX1508" fmla="*/ 2988646 w 4242337"/>
                  <a:gd name="connsiteY1508" fmla="*/ 1775862 h 1823987"/>
                  <a:gd name="connsiteX1509" fmla="*/ 2988646 w 4242337"/>
                  <a:gd name="connsiteY1509" fmla="*/ 1763830 h 1823987"/>
                  <a:gd name="connsiteX1510" fmla="*/ 2988646 w 4242337"/>
                  <a:gd name="connsiteY1510" fmla="*/ 1763830 h 1823987"/>
                  <a:gd name="connsiteX1511" fmla="*/ 3036772 w 4242337"/>
                  <a:gd name="connsiteY1511" fmla="*/ 1762627 h 1823987"/>
                  <a:gd name="connsiteX1512" fmla="*/ 3012709 w 4242337"/>
                  <a:gd name="connsiteY1512" fmla="*/ 1762627 h 1823987"/>
                  <a:gd name="connsiteX1513" fmla="*/ 3012709 w 4242337"/>
                  <a:gd name="connsiteY1513" fmla="*/ 1774658 h 1823987"/>
                  <a:gd name="connsiteX1514" fmla="*/ 3036772 w 4242337"/>
                  <a:gd name="connsiteY1514" fmla="*/ 1774658 h 1823987"/>
                  <a:gd name="connsiteX1515" fmla="*/ 3036772 w 4242337"/>
                  <a:gd name="connsiteY1515" fmla="*/ 1762627 h 1823987"/>
                  <a:gd name="connsiteX1516" fmla="*/ 3036772 w 4242337"/>
                  <a:gd name="connsiteY1516" fmla="*/ 1762627 h 1823987"/>
                  <a:gd name="connsiteX1517" fmla="*/ 3084899 w 4242337"/>
                  <a:gd name="connsiteY1517" fmla="*/ 1761424 h 1823987"/>
                  <a:gd name="connsiteX1518" fmla="*/ 3060836 w 4242337"/>
                  <a:gd name="connsiteY1518" fmla="*/ 1761424 h 1823987"/>
                  <a:gd name="connsiteX1519" fmla="*/ 3060836 w 4242337"/>
                  <a:gd name="connsiteY1519" fmla="*/ 1773455 h 1823987"/>
                  <a:gd name="connsiteX1520" fmla="*/ 3084899 w 4242337"/>
                  <a:gd name="connsiteY1520" fmla="*/ 1773455 h 1823987"/>
                  <a:gd name="connsiteX1521" fmla="*/ 3084899 w 4242337"/>
                  <a:gd name="connsiteY1521" fmla="*/ 1761424 h 1823987"/>
                  <a:gd name="connsiteX1522" fmla="*/ 3084899 w 4242337"/>
                  <a:gd name="connsiteY1522" fmla="*/ 1761424 h 1823987"/>
                  <a:gd name="connsiteX1523" fmla="*/ 3133025 w 4242337"/>
                  <a:gd name="connsiteY1523" fmla="*/ 1761424 h 1823987"/>
                  <a:gd name="connsiteX1524" fmla="*/ 3108962 w 4242337"/>
                  <a:gd name="connsiteY1524" fmla="*/ 1761424 h 1823987"/>
                  <a:gd name="connsiteX1525" fmla="*/ 3108962 w 4242337"/>
                  <a:gd name="connsiteY1525" fmla="*/ 1773455 h 1823987"/>
                  <a:gd name="connsiteX1526" fmla="*/ 3133025 w 4242337"/>
                  <a:gd name="connsiteY1526" fmla="*/ 1773455 h 1823987"/>
                  <a:gd name="connsiteX1527" fmla="*/ 3133025 w 4242337"/>
                  <a:gd name="connsiteY1527" fmla="*/ 1761424 h 1823987"/>
                  <a:gd name="connsiteX1528" fmla="*/ 3133025 w 4242337"/>
                  <a:gd name="connsiteY1528" fmla="*/ 1761424 h 1823987"/>
                  <a:gd name="connsiteX1529" fmla="*/ 3181151 w 4242337"/>
                  <a:gd name="connsiteY1529" fmla="*/ 1760221 h 1823987"/>
                  <a:gd name="connsiteX1530" fmla="*/ 3157088 w 4242337"/>
                  <a:gd name="connsiteY1530" fmla="*/ 1760221 h 1823987"/>
                  <a:gd name="connsiteX1531" fmla="*/ 3157088 w 4242337"/>
                  <a:gd name="connsiteY1531" fmla="*/ 1772252 h 1823987"/>
                  <a:gd name="connsiteX1532" fmla="*/ 3181151 w 4242337"/>
                  <a:gd name="connsiteY1532" fmla="*/ 1772252 h 1823987"/>
                  <a:gd name="connsiteX1533" fmla="*/ 3181151 w 4242337"/>
                  <a:gd name="connsiteY1533" fmla="*/ 1760221 h 1823987"/>
                  <a:gd name="connsiteX1534" fmla="*/ 3181151 w 4242337"/>
                  <a:gd name="connsiteY1534" fmla="*/ 1760221 h 1823987"/>
                  <a:gd name="connsiteX1535" fmla="*/ 3229278 w 4242337"/>
                  <a:gd name="connsiteY1535" fmla="*/ 1759017 h 1823987"/>
                  <a:gd name="connsiteX1536" fmla="*/ 3205215 w 4242337"/>
                  <a:gd name="connsiteY1536" fmla="*/ 1759017 h 1823987"/>
                  <a:gd name="connsiteX1537" fmla="*/ 3205215 w 4242337"/>
                  <a:gd name="connsiteY1537" fmla="*/ 1771049 h 1823987"/>
                  <a:gd name="connsiteX1538" fmla="*/ 3229278 w 4242337"/>
                  <a:gd name="connsiteY1538" fmla="*/ 1771049 h 1823987"/>
                  <a:gd name="connsiteX1539" fmla="*/ 3229278 w 4242337"/>
                  <a:gd name="connsiteY1539" fmla="*/ 1759017 h 1823987"/>
                  <a:gd name="connsiteX1540" fmla="*/ 3229278 w 4242337"/>
                  <a:gd name="connsiteY1540" fmla="*/ 1759017 h 1823987"/>
                  <a:gd name="connsiteX1541" fmla="*/ 3277404 w 4242337"/>
                  <a:gd name="connsiteY1541" fmla="*/ 1759017 h 1823987"/>
                  <a:gd name="connsiteX1542" fmla="*/ 3253341 w 4242337"/>
                  <a:gd name="connsiteY1542" fmla="*/ 1759017 h 1823987"/>
                  <a:gd name="connsiteX1543" fmla="*/ 3253341 w 4242337"/>
                  <a:gd name="connsiteY1543" fmla="*/ 1771049 h 1823987"/>
                  <a:gd name="connsiteX1544" fmla="*/ 3277404 w 4242337"/>
                  <a:gd name="connsiteY1544" fmla="*/ 1771049 h 1823987"/>
                  <a:gd name="connsiteX1545" fmla="*/ 3277404 w 4242337"/>
                  <a:gd name="connsiteY1545" fmla="*/ 1759017 h 1823987"/>
                  <a:gd name="connsiteX1546" fmla="*/ 3277404 w 4242337"/>
                  <a:gd name="connsiteY1546" fmla="*/ 1759017 h 1823987"/>
                  <a:gd name="connsiteX1547" fmla="*/ 3325530 w 4242337"/>
                  <a:gd name="connsiteY1547" fmla="*/ 1757814 h 1823987"/>
                  <a:gd name="connsiteX1548" fmla="*/ 3301467 w 4242337"/>
                  <a:gd name="connsiteY1548" fmla="*/ 1757814 h 1823987"/>
                  <a:gd name="connsiteX1549" fmla="*/ 3301467 w 4242337"/>
                  <a:gd name="connsiteY1549" fmla="*/ 1769846 h 1823987"/>
                  <a:gd name="connsiteX1550" fmla="*/ 3325530 w 4242337"/>
                  <a:gd name="connsiteY1550" fmla="*/ 1769846 h 1823987"/>
                  <a:gd name="connsiteX1551" fmla="*/ 3325530 w 4242337"/>
                  <a:gd name="connsiteY1551" fmla="*/ 1757814 h 1823987"/>
                  <a:gd name="connsiteX1552" fmla="*/ 3325530 w 4242337"/>
                  <a:gd name="connsiteY1552" fmla="*/ 1757814 h 1823987"/>
                  <a:gd name="connsiteX1553" fmla="*/ 3373657 w 4242337"/>
                  <a:gd name="connsiteY1553" fmla="*/ 1756611 h 1823987"/>
                  <a:gd name="connsiteX1554" fmla="*/ 3349594 w 4242337"/>
                  <a:gd name="connsiteY1554" fmla="*/ 1756611 h 1823987"/>
                  <a:gd name="connsiteX1555" fmla="*/ 3349594 w 4242337"/>
                  <a:gd name="connsiteY1555" fmla="*/ 1768643 h 1823987"/>
                  <a:gd name="connsiteX1556" fmla="*/ 3373657 w 4242337"/>
                  <a:gd name="connsiteY1556" fmla="*/ 1768643 h 1823987"/>
                  <a:gd name="connsiteX1557" fmla="*/ 3373657 w 4242337"/>
                  <a:gd name="connsiteY1557" fmla="*/ 1756611 h 1823987"/>
                  <a:gd name="connsiteX1558" fmla="*/ 3373657 w 4242337"/>
                  <a:gd name="connsiteY1558" fmla="*/ 1756611 h 1823987"/>
                  <a:gd name="connsiteX1559" fmla="*/ 3421783 w 4242337"/>
                  <a:gd name="connsiteY1559" fmla="*/ 1756611 h 1823987"/>
                  <a:gd name="connsiteX1560" fmla="*/ 3397720 w 4242337"/>
                  <a:gd name="connsiteY1560" fmla="*/ 1756611 h 1823987"/>
                  <a:gd name="connsiteX1561" fmla="*/ 3397720 w 4242337"/>
                  <a:gd name="connsiteY1561" fmla="*/ 1768643 h 1823987"/>
                  <a:gd name="connsiteX1562" fmla="*/ 3421783 w 4242337"/>
                  <a:gd name="connsiteY1562" fmla="*/ 1768643 h 1823987"/>
                  <a:gd name="connsiteX1563" fmla="*/ 3421783 w 4242337"/>
                  <a:gd name="connsiteY1563" fmla="*/ 1756611 h 1823987"/>
                  <a:gd name="connsiteX1564" fmla="*/ 3421783 w 4242337"/>
                  <a:gd name="connsiteY1564" fmla="*/ 1756611 h 1823987"/>
                  <a:gd name="connsiteX1565" fmla="*/ 3469909 w 4242337"/>
                  <a:gd name="connsiteY1565" fmla="*/ 1755408 h 1823987"/>
                  <a:gd name="connsiteX1566" fmla="*/ 3445846 w 4242337"/>
                  <a:gd name="connsiteY1566" fmla="*/ 1755408 h 1823987"/>
                  <a:gd name="connsiteX1567" fmla="*/ 3445846 w 4242337"/>
                  <a:gd name="connsiteY1567" fmla="*/ 1767440 h 1823987"/>
                  <a:gd name="connsiteX1568" fmla="*/ 3469909 w 4242337"/>
                  <a:gd name="connsiteY1568" fmla="*/ 1767440 h 1823987"/>
                  <a:gd name="connsiteX1569" fmla="*/ 3469909 w 4242337"/>
                  <a:gd name="connsiteY1569" fmla="*/ 1755408 h 1823987"/>
                  <a:gd name="connsiteX1570" fmla="*/ 3469909 w 4242337"/>
                  <a:gd name="connsiteY1570" fmla="*/ 1755408 h 1823987"/>
                  <a:gd name="connsiteX1571" fmla="*/ 3518036 w 4242337"/>
                  <a:gd name="connsiteY1571" fmla="*/ 1754205 h 1823987"/>
                  <a:gd name="connsiteX1572" fmla="*/ 3493973 w 4242337"/>
                  <a:gd name="connsiteY1572" fmla="*/ 1754205 h 1823987"/>
                  <a:gd name="connsiteX1573" fmla="*/ 3493973 w 4242337"/>
                  <a:gd name="connsiteY1573" fmla="*/ 1766236 h 1823987"/>
                  <a:gd name="connsiteX1574" fmla="*/ 3518036 w 4242337"/>
                  <a:gd name="connsiteY1574" fmla="*/ 1766236 h 1823987"/>
                  <a:gd name="connsiteX1575" fmla="*/ 3518036 w 4242337"/>
                  <a:gd name="connsiteY1575" fmla="*/ 1754205 h 1823987"/>
                  <a:gd name="connsiteX1576" fmla="*/ 3518036 w 4242337"/>
                  <a:gd name="connsiteY1576" fmla="*/ 1754205 h 1823987"/>
                  <a:gd name="connsiteX1577" fmla="*/ 3566162 w 4242337"/>
                  <a:gd name="connsiteY1577" fmla="*/ 1754205 h 1823987"/>
                  <a:gd name="connsiteX1578" fmla="*/ 3542099 w 4242337"/>
                  <a:gd name="connsiteY1578" fmla="*/ 1754205 h 1823987"/>
                  <a:gd name="connsiteX1579" fmla="*/ 3542099 w 4242337"/>
                  <a:gd name="connsiteY1579" fmla="*/ 1766236 h 1823987"/>
                  <a:gd name="connsiteX1580" fmla="*/ 3566162 w 4242337"/>
                  <a:gd name="connsiteY1580" fmla="*/ 1766236 h 1823987"/>
                  <a:gd name="connsiteX1581" fmla="*/ 3566162 w 4242337"/>
                  <a:gd name="connsiteY1581" fmla="*/ 1754205 h 1823987"/>
                  <a:gd name="connsiteX1582" fmla="*/ 3566162 w 4242337"/>
                  <a:gd name="connsiteY1582" fmla="*/ 1754205 h 1823987"/>
                  <a:gd name="connsiteX1583" fmla="*/ 3614288 w 4242337"/>
                  <a:gd name="connsiteY1583" fmla="*/ 1753002 h 1823987"/>
                  <a:gd name="connsiteX1584" fmla="*/ 3590225 w 4242337"/>
                  <a:gd name="connsiteY1584" fmla="*/ 1753002 h 1823987"/>
                  <a:gd name="connsiteX1585" fmla="*/ 3590225 w 4242337"/>
                  <a:gd name="connsiteY1585" fmla="*/ 1765033 h 1823987"/>
                  <a:gd name="connsiteX1586" fmla="*/ 3590225 w 4242337"/>
                  <a:gd name="connsiteY1586" fmla="*/ 1765033 h 1823987"/>
                  <a:gd name="connsiteX1587" fmla="*/ 3590225 w 4242337"/>
                  <a:gd name="connsiteY1587" fmla="*/ 1765033 h 1823987"/>
                  <a:gd name="connsiteX1588" fmla="*/ 3590225 w 4242337"/>
                  <a:gd name="connsiteY1588" fmla="*/ 1765033 h 1823987"/>
                  <a:gd name="connsiteX1589" fmla="*/ 3590225 w 4242337"/>
                  <a:gd name="connsiteY1589" fmla="*/ 1765033 h 1823987"/>
                  <a:gd name="connsiteX1590" fmla="*/ 3590225 w 4242337"/>
                  <a:gd name="connsiteY1590" fmla="*/ 1765033 h 1823987"/>
                  <a:gd name="connsiteX1591" fmla="*/ 3614288 w 4242337"/>
                  <a:gd name="connsiteY1591" fmla="*/ 1765033 h 1823987"/>
                  <a:gd name="connsiteX1592" fmla="*/ 3614288 w 4242337"/>
                  <a:gd name="connsiteY1592" fmla="*/ 1753002 h 1823987"/>
                  <a:gd name="connsiteX1593" fmla="*/ 3614288 w 4242337"/>
                  <a:gd name="connsiteY1593" fmla="*/ 1753002 h 1823987"/>
                  <a:gd name="connsiteX1594" fmla="*/ 3662415 w 4242337"/>
                  <a:gd name="connsiteY1594" fmla="*/ 1751798 h 1823987"/>
                  <a:gd name="connsiteX1595" fmla="*/ 3638352 w 4242337"/>
                  <a:gd name="connsiteY1595" fmla="*/ 1751798 h 1823987"/>
                  <a:gd name="connsiteX1596" fmla="*/ 3638352 w 4242337"/>
                  <a:gd name="connsiteY1596" fmla="*/ 1763830 h 1823987"/>
                  <a:gd name="connsiteX1597" fmla="*/ 3653993 w 4242337"/>
                  <a:gd name="connsiteY1597" fmla="*/ 1763830 h 1823987"/>
                  <a:gd name="connsiteX1598" fmla="*/ 3653993 w 4242337"/>
                  <a:gd name="connsiteY1598" fmla="*/ 1763830 h 1823987"/>
                  <a:gd name="connsiteX1599" fmla="*/ 3653993 w 4242337"/>
                  <a:gd name="connsiteY1599" fmla="*/ 1763830 h 1823987"/>
                  <a:gd name="connsiteX1600" fmla="*/ 3662415 w 4242337"/>
                  <a:gd name="connsiteY1600" fmla="*/ 1763830 h 1823987"/>
                  <a:gd name="connsiteX1601" fmla="*/ 3662415 w 4242337"/>
                  <a:gd name="connsiteY1601" fmla="*/ 1751798 h 1823987"/>
                  <a:gd name="connsiteX1602" fmla="*/ 3662415 w 4242337"/>
                  <a:gd name="connsiteY1602" fmla="*/ 1751798 h 1823987"/>
                  <a:gd name="connsiteX1603" fmla="*/ 3710541 w 4242337"/>
                  <a:gd name="connsiteY1603" fmla="*/ 1751798 h 1823987"/>
                  <a:gd name="connsiteX1604" fmla="*/ 3686478 w 4242337"/>
                  <a:gd name="connsiteY1604" fmla="*/ 1751798 h 1823987"/>
                  <a:gd name="connsiteX1605" fmla="*/ 3686478 w 4242337"/>
                  <a:gd name="connsiteY1605" fmla="*/ 1763830 h 1823987"/>
                  <a:gd name="connsiteX1606" fmla="*/ 3691291 w 4242337"/>
                  <a:gd name="connsiteY1606" fmla="*/ 1763830 h 1823987"/>
                  <a:gd name="connsiteX1607" fmla="*/ 3691291 w 4242337"/>
                  <a:gd name="connsiteY1607" fmla="*/ 1763830 h 1823987"/>
                  <a:gd name="connsiteX1608" fmla="*/ 3691291 w 4242337"/>
                  <a:gd name="connsiteY1608" fmla="*/ 1763830 h 1823987"/>
                  <a:gd name="connsiteX1609" fmla="*/ 3691291 w 4242337"/>
                  <a:gd name="connsiteY1609" fmla="*/ 1763830 h 1823987"/>
                  <a:gd name="connsiteX1610" fmla="*/ 3691291 w 4242337"/>
                  <a:gd name="connsiteY1610" fmla="*/ 1763830 h 1823987"/>
                  <a:gd name="connsiteX1611" fmla="*/ 3691291 w 4242337"/>
                  <a:gd name="connsiteY1611" fmla="*/ 1763830 h 1823987"/>
                  <a:gd name="connsiteX1612" fmla="*/ 3691291 w 4242337"/>
                  <a:gd name="connsiteY1612" fmla="*/ 1763830 h 1823987"/>
                  <a:gd name="connsiteX1613" fmla="*/ 3691291 w 4242337"/>
                  <a:gd name="connsiteY1613" fmla="*/ 1763830 h 1823987"/>
                  <a:gd name="connsiteX1614" fmla="*/ 3691291 w 4242337"/>
                  <a:gd name="connsiteY1614" fmla="*/ 1763830 h 1823987"/>
                  <a:gd name="connsiteX1615" fmla="*/ 3691291 w 4242337"/>
                  <a:gd name="connsiteY1615" fmla="*/ 1763830 h 1823987"/>
                  <a:gd name="connsiteX1616" fmla="*/ 3691291 w 4242337"/>
                  <a:gd name="connsiteY1616" fmla="*/ 1763830 h 1823987"/>
                  <a:gd name="connsiteX1617" fmla="*/ 3691291 w 4242337"/>
                  <a:gd name="connsiteY1617" fmla="*/ 1763830 h 1823987"/>
                  <a:gd name="connsiteX1618" fmla="*/ 3691291 w 4242337"/>
                  <a:gd name="connsiteY1618" fmla="*/ 1763830 h 1823987"/>
                  <a:gd name="connsiteX1619" fmla="*/ 3710541 w 4242337"/>
                  <a:gd name="connsiteY1619" fmla="*/ 1763830 h 1823987"/>
                  <a:gd name="connsiteX1620" fmla="*/ 3710541 w 4242337"/>
                  <a:gd name="connsiteY1620" fmla="*/ 1751798 h 1823987"/>
                  <a:gd name="connsiteX1621" fmla="*/ 3710541 w 4242337"/>
                  <a:gd name="connsiteY1621" fmla="*/ 1751798 h 1823987"/>
                  <a:gd name="connsiteX1622" fmla="*/ 3758668 w 4242337"/>
                  <a:gd name="connsiteY1622" fmla="*/ 1750595 h 1823987"/>
                  <a:gd name="connsiteX1623" fmla="*/ 3734604 w 4242337"/>
                  <a:gd name="connsiteY1623" fmla="*/ 1750595 h 1823987"/>
                  <a:gd name="connsiteX1624" fmla="*/ 3734604 w 4242337"/>
                  <a:gd name="connsiteY1624" fmla="*/ 1762627 h 1823987"/>
                  <a:gd name="connsiteX1625" fmla="*/ 3747839 w 4242337"/>
                  <a:gd name="connsiteY1625" fmla="*/ 1762627 h 1823987"/>
                  <a:gd name="connsiteX1626" fmla="*/ 3758668 w 4242337"/>
                  <a:gd name="connsiteY1626" fmla="*/ 1762627 h 1823987"/>
                  <a:gd name="connsiteX1627" fmla="*/ 3758668 w 4242337"/>
                  <a:gd name="connsiteY1627" fmla="*/ 1750595 h 1823987"/>
                  <a:gd name="connsiteX1628" fmla="*/ 3758668 w 4242337"/>
                  <a:gd name="connsiteY1628" fmla="*/ 1750595 h 1823987"/>
                  <a:gd name="connsiteX1629" fmla="*/ 3806794 w 4242337"/>
                  <a:gd name="connsiteY1629" fmla="*/ 1749392 h 1823987"/>
                  <a:gd name="connsiteX1630" fmla="*/ 3782731 w 4242337"/>
                  <a:gd name="connsiteY1630" fmla="*/ 1749392 h 1823987"/>
                  <a:gd name="connsiteX1631" fmla="*/ 3782731 w 4242337"/>
                  <a:gd name="connsiteY1631" fmla="*/ 1761424 h 1823987"/>
                  <a:gd name="connsiteX1632" fmla="*/ 3791153 w 4242337"/>
                  <a:gd name="connsiteY1632" fmla="*/ 1761424 h 1823987"/>
                  <a:gd name="connsiteX1633" fmla="*/ 3791153 w 4242337"/>
                  <a:gd name="connsiteY1633" fmla="*/ 1761424 h 1823987"/>
                  <a:gd name="connsiteX1634" fmla="*/ 3791153 w 4242337"/>
                  <a:gd name="connsiteY1634" fmla="*/ 1761424 h 1823987"/>
                  <a:gd name="connsiteX1635" fmla="*/ 3791153 w 4242337"/>
                  <a:gd name="connsiteY1635" fmla="*/ 1761424 h 1823987"/>
                  <a:gd name="connsiteX1636" fmla="*/ 3791153 w 4242337"/>
                  <a:gd name="connsiteY1636" fmla="*/ 1761424 h 1823987"/>
                  <a:gd name="connsiteX1637" fmla="*/ 3791153 w 4242337"/>
                  <a:gd name="connsiteY1637" fmla="*/ 1761424 h 1823987"/>
                  <a:gd name="connsiteX1638" fmla="*/ 3791153 w 4242337"/>
                  <a:gd name="connsiteY1638" fmla="*/ 1761424 h 1823987"/>
                  <a:gd name="connsiteX1639" fmla="*/ 3806794 w 4242337"/>
                  <a:gd name="connsiteY1639" fmla="*/ 1761424 h 1823987"/>
                  <a:gd name="connsiteX1640" fmla="*/ 3806794 w 4242337"/>
                  <a:gd name="connsiteY1640" fmla="*/ 1749392 h 1823987"/>
                  <a:gd name="connsiteX1641" fmla="*/ 3806794 w 4242337"/>
                  <a:gd name="connsiteY1641" fmla="*/ 1749392 h 1823987"/>
                  <a:gd name="connsiteX1642" fmla="*/ 3854920 w 4242337"/>
                  <a:gd name="connsiteY1642" fmla="*/ 1749392 h 1823987"/>
                  <a:gd name="connsiteX1643" fmla="*/ 3830857 w 4242337"/>
                  <a:gd name="connsiteY1643" fmla="*/ 1749392 h 1823987"/>
                  <a:gd name="connsiteX1644" fmla="*/ 3830857 w 4242337"/>
                  <a:gd name="connsiteY1644" fmla="*/ 1761424 h 1823987"/>
                  <a:gd name="connsiteX1645" fmla="*/ 3842889 w 4242337"/>
                  <a:gd name="connsiteY1645" fmla="*/ 1761424 h 1823987"/>
                  <a:gd name="connsiteX1646" fmla="*/ 3842889 w 4242337"/>
                  <a:gd name="connsiteY1646" fmla="*/ 1761424 h 1823987"/>
                  <a:gd name="connsiteX1647" fmla="*/ 3842889 w 4242337"/>
                  <a:gd name="connsiteY1647" fmla="*/ 1761424 h 1823987"/>
                  <a:gd name="connsiteX1648" fmla="*/ 3842889 w 4242337"/>
                  <a:gd name="connsiteY1648" fmla="*/ 1761424 h 1823987"/>
                  <a:gd name="connsiteX1649" fmla="*/ 3842889 w 4242337"/>
                  <a:gd name="connsiteY1649" fmla="*/ 1761424 h 1823987"/>
                  <a:gd name="connsiteX1650" fmla="*/ 3854920 w 4242337"/>
                  <a:gd name="connsiteY1650" fmla="*/ 1761424 h 1823987"/>
                  <a:gd name="connsiteX1651" fmla="*/ 3854920 w 4242337"/>
                  <a:gd name="connsiteY1651" fmla="*/ 1749392 h 1823987"/>
                  <a:gd name="connsiteX1652" fmla="*/ 3854920 w 4242337"/>
                  <a:gd name="connsiteY1652" fmla="*/ 1749392 h 1823987"/>
                  <a:gd name="connsiteX1653" fmla="*/ 3903047 w 4242337"/>
                  <a:gd name="connsiteY1653" fmla="*/ 1748189 h 1823987"/>
                  <a:gd name="connsiteX1654" fmla="*/ 3878983 w 4242337"/>
                  <a:gd name="connsiteY1654" fmla="*/ 1748189 h 1823987"/>
                  <a:gd name="connsiteX1655" fmla="*/ 3878983 w 4242337"/>
                  <a:gd name="connsiteY1655" fmla="*/ 1760221 h 1823987"/>
                  <a:gd name="connsiteX1656" fmla="*/ 3892218 w 4242337"/>
                  <a:gd name="connsiteY1656" fmla="*/ 1760221 h 1823987"/>
                  <a:gd name="connsiteX1657" fmla="*/ 3892218 w 4242337"/>
                  <a:gd name="connsiteY1657" fmla="*/ 1760221 h 1823987"/>
                  <a:gd name="connsiteX1658" fmla="*/ 3892218 w 4242337"/>
                  <a:gd name="connsiteY1658" fmla="*/ 1760221 h 1823987"/>
                  <a:gd name="connsiteX1659" fmla="*/ 3892218 w 4242337"/>
                  <a:gd name="connsiteY1659" fmla="*/ 1760221 h 1823987"/>
                  <a:gd name="connsiteX1660" fmla="*/ 3892218 w 4242337"/>
                  <a:gd name="connsiteY1660" fmla="*/ 1760221 h 1823987"/>
                  <a:gd name="connsiteX1661" fmla="*/ 3892218 w 4242337"/>
                  <a:gd name="connsiteY1661" fmla="*/ 1760221 h 1823987"/>
                  <a:gd name="connsiteX1662" fmla="*/ 3892218 w 4242337"/>
                  <a:gd name="connsiteY1662" fmla="*/ 1760221 h 1823987"/>
                  <a:gd name="connsiteX1663" fmla="*/ 3903047 w 4242337"/>
                  <a:gd name="connsiteY1663" fmla="*/ 1760221 h 1823987"/>
                  <a:gd name="connsiteX1664" fmla="*/ 3903047 w 4242337"/>
                  <a:gd name="connsiteY1664" fmla="*/ 1748189 h 1823987"/>
                  <a:gd name="connsiteX1665" fmla="*/ 3903047 w 4242337"/>
                  <a:gd name="connsiteY1665" fmla="*/ 1748189 h 1823987"/>
                  <a:gd name="connsiteX1666" fmla="*/ 3951173 w 4242337"/>
                  <a:gd name="connsiteY1666" fmla="*/ 1746986 h 1823987"/>
                  <a:gd name="connsiteX1667" fmla="*/ 3927110 w 4242337"/>
                  <a:gd name="connsiteY1667" fmla="*/ 1746986 h 1823987"/>
                  <a:gd name="connsiteX1668" fmla="*/ 3927110 w 4242337"/>
                  <a:gd name="connsiteY1668" fmla="*/ 1759017 h 1823987"/>
                  <a:gd name="connsiteX1669" fmla="*/ 3937938 w 4242337"/>
                  <a:gd name="connsiteY1669" fmla="*/ 1759017 h 1823987"/>
                  <a:gd name="connsiteX1670" fmla="*/ 3951173 w 4242337"/>
                  <a:gd name="connsiteY1670" fmla="*/ 1759017 h 1823987"/>
                  <a:gd name="connsiteX1671" fmla="*/ 3951173 w 4242337"/>
                  <a:gd name="connsiteY1671" fmla="*/ 1746986 h 1823987"/>
                  <a:gd name="connsiteX1672" fmla="*/ 3951173 w 4242337"/>
                  <a:gd name="connsiteY1672" fmla="*/ 1746986 h 1823987"/>
                  <a:gd name="connsiteX1673" fmla="*/ 3999299 w 4242337"/>
                  <a:gd name="connsiteY1673" fmla="*/ 1746986 h 1823987"/>
                  <a:gd name="connsiteX1674" fmla="*/ 3975236 w 4242337"/>
                  <a:gd name="connsiteY1674" fmla="*/ 1746986 h 1823987"/>
                  <a:gd name="connsiteX1675" fmla="*/ 3975236 w 4242337"/>
                  <a:gd name="connsiteY1675" fmla="*/ 1759017 h 1823987"/>
                  <a:gd name="connsiteX1676" fmla="*/ 3993283 w 4242337"/>
                  <a:gd name="connsiteY1676" fmla="*/ 1759017 h 1823987"/>
                  <a:gd name="connsiteX1677" fmla="*/ 3993283 w 4242337"/>
                  <a:gd name="connsiteY1677" fmla="*/ 1759017 h 1823987"/>
                  <a:gd name="connsiteX1678" fmla="*/ 3993283 w 4242337"/>
                  <a:gd name="connsiteY1678" fmla="*/ 1759017 h 1823987"/>
                  <a:gd name="connsiteX1679" fmla="*/ 3993283 w 4242337"/>
                  <a:gd name="connsiteY1679" fmla="*/ 1759017 h 1823987"/>
                  <a:gd name="connsiteX1680" fmla="*/ 3993283 w 4242337"/>
                  <a:gd name="connsiteY1680" fmla="*/ 1759017 h 1823987"/>
                  <a:gd name="connsiteX1681" fmla="*/ 3993283 w 4242337"/>
                  <a:gd name="connsiteY1681" fmla="*/ 1759017 h 1823987"/>
                  <a:gd name="connsiteX1682" fmla="*/ 3993283 w 4242337"/>
                  <a:gd name="connsiteY1682" fmla="*/ 1759017 h 1823987"/>
                  <a:gd name="connsiteX1683" fmla="*/ 3993283 w 4242337"/>
                  <a:gd name="connsiteY1683" fmla="*/ 1759017 h 1823987"/>
                  <a:gd name="connsiteX1684" fmla="*/ 3993283 w 4242337"/>
                  <a:gd name="connsiteY1684" fmla="*/ 1759017 h 1823987"/>
                  <a:gd name="connsiteX1685" fmla="*/ 3998096 w 4242337"/>
                  <a:gd name="connsiteY1685" fmla="*/ 1759017 h 1823987"/>
                  <a:gd name="connsiteX1686" fmla="*/ 3999299 w 4242337"/>
                  <a:gd name="connsiteY1686" fmla="*/ 1746986 h 1823987"/>
                  <a:gd name="connsiteX1687" fmla="*/ 3999299 w 4242337"/>
                  <a:gd name="connsiteY1687" fmla="*/ 1746986 h 1823987"/>
                  <a:gd name="connsiteX1688" fmla="*/ 4047426 w 4242337"/>
                  <a:gd name="connsiteY1688" fmla="*/ 1745783 h 1823987"/>
                  <a:gd name="connsiteX1689" fmla="*/ 4023362 w 4242337"/>
                  <a:gd name="connsiteY1689" fmla="*/ 1745783 h 1823987"/>
                  <a:gd name="connsiteX1690" fmla="*/ 4023362 w 4242337"/>
                  <a:gd name="connsiteY1690" fmla="*/ 1757814 h 1823987"/>
                  <a:gd name="connsiteX1691" fmla="*/ 4032988 w 4242337"/>
                  <a:gd name="connsiteY1691" fmla="*/ 1757814 h 1823987"/>
                  <a:gd name="connsiteX1692" fmla="*/ 4032988 w 4242337"/>
                  <a:gd name="connsiteY1692" fmla="*/ 1757814 h 1823987"/>
                  <a:gd name="connsiteX1693" fmla="*/ 4032988 w 4242337"/>
                  <a:gd name="connsiteY1693" fmla="*/ 1757814 h 1823987"/>
                  <a:gd name="connsiteX1694" fmla="*/ 4032988 w 4242337"/>
                  <a:gd name="connsiteY1694" fmla="*/ 1757814 h 1823987"/>
                  <a:gd name="connsiteX1695" fmla="*/ 4032988 w 4242337"/>
                  <a:gd name="connsiteY1695" fmla="*/ 1757814 h 1823987"/>
                  <a:gd name="connsiteX1696" fmla="*/ 4047426 w 4242337"/>
                  <a:gd name="connsiteY1696" fmla="*/ 1757814 h 1823987"/>
                  <a:gd name="connsiteX1697" fmla="*/ 4047426 w 4242337"/>
                  <a:gd name="connsiteY1697" fmla="*/ 1745783 h 1823987"/>
                  <a:gd name="connsiteX1698" fmla="*/ 4047426 w 4242337"/>
                  <a:gd name="connsiteY1698" fmla="*/ 1745783 h 1823987"/>
                  <a:gd name="connsiteX1699" fmla="*/ 4089536 w 4242337"/>
                  <a:gd name="connsiteY1699" fmla="*/ 1744579 h 1823987"/>
                  <a:gd name="connsiteX1700" fmla="*/ 4089536 w 4242337"/>
                  <a:gd name="connsiteY1700" fmla="*/ 1749392 h 1823987"/>
                  <a:gd name="connsiteX1701" fmla="*/ 4089536 w 4242337"/>
                  <a:gd name="connsiteY1701" fmla="*/ 1749392 h 1823987"/>
                  <a:gd name="connsiteX1702" fmla="*/ 4089536 w 4242337"/>
                  <a:gd name="connsiteY1702" fmla="*/ 1744579 h 1823987"/>
                  <a:gd name="connsiteX1703" fmla="*/ 4070286 w 4242337"/>
                  <a:gd name="connsiteY1703" fmla="*/ 1744579 h 1823987"/>
                  <a:gd name="connsiteX1704" fmla="*/ 4070286 w 4242337"/>
                  <a:gd name="connsiteY1704" fmla="*/ 1756611 h 1823987"/>
                  <a:gd name="connsiteX1705" fmla="*/ 4088333 w 4242337"/>
                  <a:gd name="connsiteY1705" fmla="*/ 1756611 h 1823987"/>
                  <a:gd name="connsiteX1706" fmla="*/ 4088333 w 4242337"/>
                  <a:gd name="connsiteY1706" fmla="*/ 1756611 h 1823987"/>
                  <a:gd name="connsiteX1707" fmla="*/ 4088333 w 4242337"/>
                  <a:gd name="connsiteY1707" fmla="*/ 1756611 h 1823987"/>
                  <a:gd name="connsiteX1708" fmla="*/ 4088333 w 4242337"/>
                  <a:gd name="connsiteY1708" fmla="*/ 1756611 h 1823987"/>
                  <a:gd name="connsiteX1709" fmla="*/ 4088333 w 4242337"/>
                  <a:gd name="connsiteY1709" fmla="*/ 1756611 h 1823987"/>
                  <a:gd name="connsiteX1710" fmla="*/ 4088333 w 4242337"/>
                  <a:gd name="connsiteY1710" fmla="*/ 1756611 h 1823987"/>
                  <a:gd name="connsiteX1711" fmla="*/ 4088333 w 4242337"/>
                  <a:gd name="connsiteY1711" fmla="*/ 1756611 h 1823987"/>
                  <a:gd name="connsiteX1712" fmla="*/ 4088333 w 4242337"/>
                  <a:gd name="connsiteY1712" fmla="*/ 1756611 h 1823987"/>
                  <a:gd name="connsiteX1713" fmla="*/ 4088333 w 4242337"/>
                  <a:gd name="connsiteY1713" fmla="*/ 1756611 h 1823987"/>
                  <a:gd name="connsiteX1714" fmla="*/ 4088333 w 4242337"/>
                  <a:gd name="connsiteY1714" fmla="*/ 1756611 h 1823987"/>
                  <a:gd name="connsiteX1715" fmla="*/ 4088333 w 4242337"/>
                  <a:gd name="connsiteY1715" fmla="*/ 1756611 h 1823987"/>
                  <a:gd name="connsiteX1716" fmla="*/ 4088333 w 4242337"/>
                  <a:gd name="connsiteY1716" fmla="*/ 1756611 h 1823987"/>
                  <a:gd name="connsiteX1717" fmla="*/ 4088333 w 4242337"/>
                  <a:gd name="connsiteY1717" fmla="*/ 1756611 h 1823987"/>
                  <a:gd name="connsiteX1718" fmla="*/ 4088333 w 4242337"/>
                  <a:gd name="connsiteY1718" fmla="*/ 1756611 h 1823987"/>
                  <a:gd name="connsiteX1719" fmla="*/ 4088333 w 4242337"/>
                  <a:gd name="connsiteY1719" fmla="*/ 1756611 h 1823987"/>
                  <a:gd name="connsiteX1720" fmla="*/ 4088333 w 4242337"/>
                  <a:gd name="connsiteY1720" fmla="*/ 1756611 h 1823987"/>
                  <a:gd name="connsiteX1721" fmla="*/ 4088333 w 4242337"/>
                  <a:gd name="connsiteY1721" fmla="*/ 1756611 h 1823987"/>
                  <a:gd name="connsiteX1722" fmla="*/ 4088333 w 4242337"/>
                  <a:gd name="connsiteY1722" fmla="*/ 1756611 h 1823987"/>
                  <a:gd name="connsiteX1723" fmla="*/ 4088333 w 4242337"/>
                  <a:gd name="connsiteY1723" fmla="*/ 1756611 h 1823987"/>
                  <a:gd name="connsiteX1724" fmla="*/ 4088333 w 4242337"/>
                  <a:gd name="connsiteY1724" fmla="*/ 1756611 h 1823987"/>
                  <a:gd name="connsiteX1725" fmla="*/ 4088333 w 4242337"/>
                  <a:gd name="connsiteY1725" fmla="*/ 1756611 h 1823987"/>
                  <a:gd name="connsiteX1726" fmla="*/ 4088333 w 4242337"/>
                  <a:gd name="connsiteY1726" fmla="*/ 1756611 h 1823987"/>
                  <a:gd name="connsiteX1727" fmla="*/ 4088333 w 4242337"/>
                  <a:gd name="connsiteY1727" fmla="*/ 1756611 h 1823987"/>
                  <a:gd name="connsiteX1728" fmla="*/ 4088333 w 4242337"/>
                  <a:gd name="connsiteY1728" fmla="*/ 1756611 h 1823987"/>
                  <a:gd name="connsiteX1729" fmla="*/ 4088333 w 4242337"/>
                  <a:gd name="connsiteY1729" fmla="*/ 1756611 h 1823987"/>
                  <a:gd name="connsiteX1730" fmla="*/ 4088333 w 4242337"/>
                  <a:gd name="connsiteY1730" fmla="*/ 1756611 h 1823987"/>
                  <a:gd name="connsiteX1731" fmla="*/ 4088333 w 4242337"/>
                  <a:gd name="connsiteY1731" fmla="*/ 1756611 h 1823987"/>
                  <a:gd name="connsiteX1732" fmla="*/ 4088333 w 4242337"/>
                  <a:gd name="connsiteY1732" fmla="*/ 1756611 h 1823987"/>
                  <a:gd name="connsiteX1733" fmla="*/ 4088333 w 4242337"/>
                  <a:gd name="connsiteY1733" fmla="*/ 1756611 h 1823987"/>
                  <a:gd name="connsiteX1734" fmla="*/ 4088333 w 4242337"/>
                  <a:gd name="connsiteY1734" fmla="*/ 1756611 h 1823987"/>
                  <a:gd name="connsiteX1735" fmla="*/ 4088333 w 4242337"/>
                  <a:gd name="connsiteY1735" fmla="*/ 1756611 h 1823987"/>
                  <a:gd name="connsiteX1736" fmla="*/ 4088333 w 4242337"/>
                  <a:gd name="connsiteY1736" fmla="*/ 1756611 h 1823987"/>
                  <a:gd name="connsiteX1737" fmla="*/ 4088333 w 4242337"/>
                  <a:gd name="connsiteY1737" fmla="*/ 1756611 h 1823987"/>
                  <a:gd name="connsiteX1738" fmla="*/ 4088333 w 4242337"/>
                  <a:gd name="connsiteY1738" fmla="*/ 1756611 h 1823987"/>
                  <a:gd name="connsiteX1739" fmla="*/ 4089536 w 4242337"/>
                  <a:gd name="connsiteY1739" fmla="*/ 1755408 h 1823987"/>
                  <a:gd name="connsiteX1740" fmla="*/ 4089536 w 4242337"/>
                  <a:gd name="connsiteY1740" fmla="*/ 1755408 h 1823987"/>
                  <a:gd name="connsiteX1741" fmla="*/ 4089536 w 4242337"/>
                  <a:gd name="connsiteY1741" fmla="*/ 1755408 h 1823987"/>
                  <a:gd name="connsiteX1742" fmla="*/ 4089536 w 4242337"/>
                  <a:gd name="connsiteY1742" fmla="*/ 1755408 h 1823987"/>
                  <a:gd name="connsiteX1743" fmla="*/ 4089536 w 4242337"/>
                  <a:gd name="connsiteY1743" fmla="*/ 1755408 h 1823987"/>
                  <a:gd name="connsiteX1744" fmla="*/ 4089536 w 4242337"/>
                  <a:gd name="connsiteY1744" fmla="*/ 1755408 h 1823987"/>
                  <a:gd name="connsiteX1745" fmla="*/ 4089536 w 4242337"/>
                  <a:gd name="connsiteY1745" fmla="*/ 1755408 h 1823987"/>
                  <a:gd name="connsiteX1746" fmla="*/ 4089536 w 4242337"/>
                  <a:gd name="connsiteY1746" fmla="*/ 1755408 h 1823987"/>
                  <a:gd name="connsiteX1747" fmla="*/ 4089536 w 4242337"/>
                  <a:gd name="connsiteY1747" fmla="*/ 1755408 h 1823987"/>
                  <a:gd name="connsiteX1748" fmla="*/ 4089536 w 4242337"/>
                  <a:gd name="connsiteY1748" fmla="*/ 1755408 h 1823987"/>
                  <a:gd name="connsiteX1749" fmla="*/ 4089536 w 4242337"/>
                  <a:gd name="connsiteY1749" fmla="*/ 1755408 h 1823987"/>
                  <a:gd name="connsiteX1750" fmla="*/ 4089536 w 4242337"/>
                  <a:gd name="connsiteY1750" fmla="*/ 1755408 h 1823987"/>
                  <a:gd name="connsiteX1751" fmla="*/ 4089536 w 4242337"/>
                  <a:gd name="connsiteY1751" fmla="*/ 1755408 h 1823987"/>
                  <a:gd name="connsiteX1752" fmla="*/ 4089536 w 4242337"/>
                  <a:gd name="connsiteY1752" fmla="*/ 1755408 h 1823987"/>
                  <a:gd name="connsiteX1753" fmla="*/ 4089536 w 4242337"/>
                  <a:gd name="connsiteY1753" fmla="*/ 1755408 h 1823987"/>
                  <a:gd name="connsiteX1754" fmla="*/ 4089536 w 4242337"/>
                  <a:gd name="connsiteY1754" fmla="*/ 1755408 h 1823987"/>
                  <a:gd name="connsiteX1755" fmla="*/ 4089536 w 4242337"/>
                  <a:gd name="connsiteY1755" fmla="*/ 1755408 h 1823987"/>
                  <a:gd name="connsiteX1756" fmla="*/ 4089536 w 4242337"/>
                  <a:gd name="connsiteY1756" fmla="*/ 1755408 h 1823987"/>
                  <a:gd name="connsiteX1757" fmla="*/ 4089536 w 4242337"/>
                  <a:gd name="connsiteY1757" fmla="*/ 1755408 h 1823987"/>
                  <a:gd name="connsiteX1758" fmla="*/ 4089536 w 4242337"/>
                  <a:gd name="connsiteY1758" fmla="*/ 1755408 h 1823987"/>
                  <a:gd name="connsiteX1759" fmla="*/ 4089536 w 4242337"/>
                  <a:gd name="connsiteY1759" fmla="*/ 1755408 h 1823987"/>
                  <a:gd name="connsiteX1760" fmla="*/ 4089536 w 4242337"/>
                  <a:gd name="connsiteY1760" fmla="*/ 1755408 h 1823987"/>
                  <a:gd name="connsiteX1761" fmla="*/ 4089536 w 4242337"/>
                  <a:gd name="connsiteY1761" fmla="*/ 1755408 h 1823987"/>
                  <a:gd name="connsiteX1762" fmla="*/ 4090739 w 4242337"/>
                  <a:gd name="connsiteY1762" fmla="*/ 1754205 h 1823987"/>
                  <a:gd name="connsiteX1763" fmla="*/ 4090739 w 4242337"/>
                  <a:gd name="connsiteY1763" fmla="*/ 1754205 h 1823987"/>
                  <a:gd name="connsiteX1764" fmla="*/ 4090739 w 4242337"/>
                  <a:gd name="connsiteY1764" fmla="*/ 1754205 h 1823987"/>
                  <a:gd name="connsiteX1765" fmla="*/ 4090739 w 4242337"/>
                  <a:gd name="connsiteY1765" fmla="*/ 1754205 h 1823987"/>
                  <a:gd name="connsiteX1766" fmla="*/ 4090739 w 4242337"/>
                  <a:gd name="connsiteY1766" fmla="*/ 1754205 h 1823987"/>
                  <a:gd name="connsiteX1767" fmla="*/ 4090739 w 4242337"/>
                  <a:gd name="connsiteY1767" fmla="*/ 1754205 h 1823987"/>
                  <a:gd name="connsiteX1768" fmla="*/ 4090739 w 4242337"/>
                  <a:gd name="connsiteY1768" fmla="*/ 1754205 h 1823987"/>
                  <a:gd name="connsiteX1769" fmla="*/ 4090739 w 4242337"/>
                  <a:gd name="connsiteY1769" fmla="*/ 1754205 h 1823987"/>
                  <a:gd name="connsiteX1770" fmla="*/ 4090739 w 4242337"/>
                  <a:gd name="connsiteY1770" fmla="*/ 1754205 h 1823987"/>
                  <a:gd name="connsiteX1771" fmla="*/ 4090739 w 4242337"/>
                  <a:gd name="connsiteY1771" fmla="*/ 1754205 h 1823987"/>
                  <a:gd name="connsiteX1772" fmla="*/ 4090739 w 4242337"/>
                  <a:gd name="connsiteY1772" fmla="*/ 1754205 h 1823987"/>
                  <a:gd name="connsiteX1773" fmla="*/ 4090739 w 4242337"/>
                  <a:gd name="connsiteY1773" fmla="*/ 1754205 h 1823987"/>
                  <a:gd name="connsiteX1774" fmla="*/ 4090739 w 4242337"/>
                  <a:gd name="connsiteY1774" fmla="*/ 1754205 h 1823987"/>
                  <a:gd name="connsiteX1775" fmla="*/ 4090739 w 4242337"/>
                  <a:gd name="connsiteY1775" fmla="*/ 1754205 h 1823987"/>
                  <a:gd name="connsiteX1776" fmla="*/ 4087130 w 4242337"/>
                  <a:gd name="connsiteY1776" fmla="*/ 1750595 h 1823987"/>
                  <a:gd name="connsiteX1777" fmla="*/ 4089536 w 4242337"/>
                  <a:gd name="connsiteY1777" fmla="*/ 1744579 h 1823987"/>
                  <a:gd name="connsiteX1778" fmla="*/ 4089536 w 4242337"/>
                  <a:gd name="connsiteY1778" fmla="*/ 1744579 h 1823987"/>
                  <a:gd name="connsiteX1779" fmla="*/ 4103974 w 4242337"/>
                  <a:gd name="connsiteY1779" fmla="*/ 1706078 h 1823987"/>
                  <a:gd name="connsiteX1780" fmla="*/ 4095552 w 4242337"/>
                  <a:gd name="connsiteY1780" fmla="*/ 1727735 h 1823987"/>
                  <a:gd name="connsiteX1781" fmla="*/ 4106381 w 4242337"/>
                  <a:gd name="connsiteY1781" fmla="*/ 1732548 h 1823987"/>
                  <a:gd name="connsiteX1782" fmla="*/ 4114803 w 4242337"/>
                  <a:gd name="connsiteY1782" fmla="*/ 1709688 h 1823987"/>
                  <a:gd name="connsiteX1783" fmla="*/ 4103974 w 4242337"/>
                  <a:gd name="connsiteY1783" fmla="*/ 1706078 h 1823987"/>
                  <a:gd name="connsiteX1784" fmla="*/ 4103974 w 4242337"/>
                  <a:gd name="connsiteY1784" fmla="*/ 1706078 h 1823987"/>
                  <a:gd name="connsiteX1785" fmla="*/ 4116006 w 4242337"/>
                  <a:gd name="connsiteY1785" fmla="*/ 1661562 h 1823987"/>
                  <a:gd name="connsiteX1786" fmla="*/ 4109990 w 4242337"/>
                  <a:gd name="connsiteY1786" fmla="*/ 1684422 h 1823987"/>
                  <a:gd name="connsiteX1787" fmla="*/ 4122022 w 4242337"/>
                  <a:gd name="connsiteY1787" fmla="*/ 1688031 h 1823987"/>
                  <a:gd name="connsiteX1788" fmla="*/ 4128037 w 4242337"/>
                  <a:gd name="connsiteY1788" fmla="*/ 1665171 h 1823987"/>
                  <a:gd name="connsiteX1789" fmla="*/ 4116006 w 4242337"/>
                  <a:gd name="connsiteY1789" fmla="*/ 1661562 h 1823987"/>
                  <a:gd name="connsiteX1790" fmla="*/ 4116006 w 4242337"/>
                  <a:gd name="connsiteY1790" fmla="*/ 1661562 h 1823987"/>
                  <a:gd name="connsiteX1791" fmla="*/ 4125631 w 4242337"/>
                  <a:gd name="connsiteY1791" fmla="*/ 1614639 h 1823987"/>
                  <a:gd name="connsiteX1792" fmla="*/ 4120818 w 4242337"/>
                  <a:gd name="connsiteY1792" fmla="*/ 1637498 h 1823987"/>
                  <a:gd name="connsiteX1793" fmla="*/ 4132850 w 4242337"/>
                  <a:gd name="connsiteY1793" fmla="*/ 1639905 h 1823987"/>
                  <a:gd name="connsiteX1794" fmla="*/ 4137662 w 4242337"/>
                  <a:gd name="connsiteY1794" fmla="*/ 1615842 h 1823987"/>
                  <a:gd name="connsiteX1795" fmla="*/ 4125631 w 4242337"/>
                  <a:gd name="connsiteY1795" fmla="*/ 1614639 h 1823987"/>
                  <a:gd name="connsiteX1796" fmla="*/ 4125631 w 4242337"/>
                  <a:gd name="connsiteY1796" fmla="*/ 1614639 h 1823987"/>
                  <a:gd name="connsiteX1797" fmla="*/ 4134053 w 4242337"/>
                  <a:gd name="connsiteY1797" fmla="*/ 1567715 h 1823987"/>
                  <a:gd name="connsiteX1798" fmla="*/ 4130444 w 4242337"/>
                  <a:gd name="connsiteY1798" fmla="*/ 1591778 h 1823987"/>
                  <a:gd name="connsiteX1799" fmla="*/ 4142475 w 4242337"/>
                  <a:gd name="connsiteY1799" fmla="*/ 1594185 h 1823987"/>
                  <a:gd name="connsiteX1800" fmla="*/ 4142475 w 4242337"/>
                  <a:gd name="connsiteY1800" fmla="*/ 1591778 h 1823987"/>
                  <a:gd name="connsiteX1801" fmla="*/ 4146085 w 4242337"/>
                  <a:gd name="connsiteY1801" fmla="*/ 1571325 h 1823987"/>
                  <a:gd name="connsiteX1802" fmla="*/ 4134053 w 4242337"/>
                  <a:gd name="connsiteY1802" fmla="*/ 1567715 h 1823987"/>
                  <a:gd name="connsiteX1803" fmla="*/ 4134053 w 4242337"/>
                  <a:gd name="connsiteY1803" fmla="*/ 1567715 h 1823987"/>
                  <a:gd name="connsiteX1804" fmla="*/ 4141272 w 4242337"/>
                  <a:gd name="connsiteY1804" fmla="*/ 1519589 h 1823987"/>
                  <a:gd name="connsiteX1805" fmla="*/ 4137662 w 4242337"/>
                  <a:gd name="connsiteY1805" fmla="*/ 1543652 h 1823987"/>
                  <a:gd name="connsiteX1806" fmla="*/ 4149694 w 4242337"/>
                  <a:gd name="connsiteY1806" fmla="*/ 1544855 h 1823987"/>
                  <a:gd name="connsiteX1807" fmla="*/ 4149694 w 4242337"/>
                  <a:gd name="connsiteY1807" fmla="*/ 1542449 h 1823987"/>
                  <a:gd name="connsiteX1808" fmla="*/ 4149694 w 4242337"/>
                  <a:gd name="connsiteY1808" fmla="*/ 1542449 h 1823987"/>
                  <a:gd name="connsiteX1809" fmla="*/ 4149694 w 4242337"/>
                  <a:gd name="connsiteY1809" fmla="*/ 1542449 h 1823987"/>
                  <a:gd name="connsiteX1810" fmla="*/ 4150897 w 4242337"/>
                  <a:gd name="connsiteY1810" fmla="*/ 1531620 h 1823987"/>
                  <a:gd name="connsiteX1811" fmla="*/ 4150897 w 4242337"/>
                  <a:gd name="connsiteY1811" fmla="*/ 1531620 h 1823987"/>
                  <a:gd name="connsiteX1812" fmla="*/ 4150897 w 4242337"/>
                  <a:gd name="connsiteY1812" fmla="*/ 1531620 h 1823987"/>
                  <a:gd name="connsiteX1813" fmla="*/ 4152101 w 4242337"/>
                  <a:gd name="connsiteY1813" fmla="*/ 1520792 h 1823987"/>
                  <a:gd name="connsiteX1814" fmla="*/ 4141272 w 4242337"/>
                  <a:gd name="connsiteY1814" fmla="*/ 1519589 h 1823987"/>
                  <a:gd name="connsiteX1815" fmla="*/ 4141272 w 4242337"/>
                  <a:gd name="connsiteY1815" fmla="*/ 1519589 h 1823987"/>
                  <a:gd name="connsiteX1816" fmla="*/ 4147288 w 4242337"/>
                  <a:gd name="connsiteY1816" fmla="*/ 1472666 h 1823987"/>
                  <a:gd name="connsiteX1817" fmla="*/ 4143678 w 4242337"/>
                  <a:gd name="connsiteY1817" fmla="*/ 1496729 h 1823987"/>
                  <a:gd name="connsiteX1818" fmla="*/ 4155710 w 4242337"/>
                  <a:gd name="connsiteY1818" fmla="*/ 1497932 h 1823987"/>
                  <a:gd name="connsiteX1819" fmla="*/ 4156913 w 4242337"/>
                  <a:gd name="connsiteY1819" fmla="*/ 1490713 h 1823987"/>
                  <a:gd name="connsiteX1820" fmla="*/ 4156913 w 4242337"/>
                  <a:gd name="connsiteY1820" fmla="*/ 1490713 h 1823987"/>
                  <a:gd name="connsiteX1821" fmla="*/ 4156913 w 4242337"/>
                  <a:gd name="connsiteY1821" fmla="*/ 1490713 h 1823987"/>
                  <a:gd name="connsiteX1822" fmla="*/ 4159320 w 4242337"/>
                  <a:gd name="connsiteY1822" fmla="*/ 1473869 h 1823987"/>
                  <a:gd name="connsiteX1823" fmla="*/ 4147288 w 4242337"/>
                  <a:gd name="connsiteY1823" fmla="*/ 1472666 h 1823987"/>
                  <a:gd name="connsiteX1824" fmla="*/ 4147288 w 4242337"/>
                  <a:gd name="connsiteY1824" fmla="*/ 1472666 h 1823987"/>
                  <a:gd name="connsiteX1825" fmla="*/ 4153304 w 4242337"/>
                  <a:gd name="connsiteY1825" fmla="*/ 1424539 h 1823987"/>
                  <a:gd name="connsiteX1826" fmla="*/ 4150897 w 4242337"/>
                  <a:gd name="connsiteY1826" fmla="*/ 1448603 h 1823987"/>
                  <a:gd name="connsiteX1827" fmla="*/ 4162929 w 4242337"/>
                  <a:gd name="connsiteY1827" fmla="*/ 1449806 h 1823987"/>
                  <a:gd name="connsiteX1828" fmla="*/ 4164132 w 4242337"/>
                  <a:gd name="connsiteY1828" fmla="*/ 1437774 h 1823987"/>
                  <a:gd name="connsiteX1829" fmla="*/ 4164132 w 4242337"/>
                  <a:gd name="connsiteY1829" fmla="*/ 1437774 h 1823987"/>
                  <a:gd name="connsiteX1830" fmla="*/ 4164132 w 4242337"/>
                  <a:gd name="connsiteY1830" fmla="*/ 1437774 h 1823987"/>
                  <a:gd name="connsiteX1831" fmla="*/ 4164132 w 4242337"/>
                  <a:gd name="connsiteY1831" fmla="*/ 1437774 h 1823987"/>
                  <a:gd name="connsiteX1832" fmla="*/ 4164132 w 4242337"/>
                  <a:gd name="connsiteY1832" fmla="*/ 1437774 h 1823987"/>
                  <a:gd name="connsiteX1833" fmla="*/ 4164132 w 4242337"/>
                  <a:gd name="connsiteY1833" fmla="*/ 1437774 h 1823987"/>
                  <a:gd name="connsiteX1834" fmla="*/ 4164132 w 4242337"/>
                  <a:gd name="connsiteY1834" fmla="*/ 1437774 h 1823987"/>
                  <a:gd name="connsiteX1835" fmla="*/ 4164132 w 4242337"/>
                  <a:gd name="connsiteY1835" fmla="*/ 1437774 h 1823987"/>
                  <a:gd name="connsiteX1836" fmla="*/ 4164132 w 4242337"/>
                  <a:gd name="connsiteY1836" fmla="*/ 1437774 h 1823987"/>
                  <a:gd name="connsiteX1837" fmla="*/ 4164132 w 4242337"/>
                  <a:gd name="connsiteY1837" fmla="*/ 1437774 h 1823987"/>
                  <a:gd name="connsiteX1838" fmla="*/ 4164132 w 4242337"/>
                  <a:gd name="connsiteY1838" fmla="*/ 1437774 h 1823987"/>
                  <a:gd name="connsiteX1839" fmla="*/ 4164132 w 4242337"/>
                  <a:gd name="connsiteY1839" fmla="*/ 1437774 h 1823987"/>
                  <a:gd name="connsiteX1840" fmla="*/ 4164132 w 4242337"/>
                  <a:gd name="connsiteY1840" fmla="*/ 1437774 h 1823987"/>
                  <a:gd name="connsiteX1841" fmla="*/ 4164132 w 4242337"/>
                  <a:gd name="connsiteY1841" fmla="*/ 1437774 h 1823987"/>
                  <a:gd name="connsiteX1842" fmla="*/ 4164132 w 4242337"/>
                  <a:gd name="connsiteY1842" fmla="*/ 1437774 h 1823987"/>
                  <a:gd name="connsiteX1843" fmla="*/ 4164132 w 4242337"/>
                  <a:gd name="connsiteY1843" fmla="*/ 1437774 h 1823987"/>
                  <a:gd name="connsiteX1844" fmla="*/ 4164132 w 4242337"/>
                  <a:gd name="connsiteY1844" fmla="*/ 1437774 h 1823987"/>
                  <a:gd name="connsiteX1845" fmla="*/ 4164132 w 4242337"/>
                  <a:gd name="connsiteY1845" fmla="*/ 1437774 h 1823987"/>
                  <a:gd name="connsiteX1846" fmla="*/ 4164132 w 4242337"/>
                  <a:gd name="connsiteY1846" fmla="*/ 1437774 h 1823987"/>
                  <a:gd name="connsiteX1847" fmla="*/ 4164132 w 4242337"/>
                  <a:gd name="connsiteY1847" fmla="*/ 1437774 h 1823987"/>
                  <a:gd name="connsiteX1848" fmla="*/ 4165335 w 4242337"/>
                  <a:gd name="connsiteY1848" fmla="*/ 1429352 h 1823987"/>
                  <a:gd name="connsiteX1849" fmla="*/ 4153304 w 4242337"/>
                  <a:gd name="connsiteY1849" fmla="*/ 1424539 h 1823987"/>
                  <a:gd name="connsiteX1850" fmla="*/ 4153304 w 4242337"/>
                  <a:gd name="connsiteY1850" fmla="*/ 1424539 h 1823987"/>
                  <a:gd name="connsiteX1851" fmla="*/ 4158116 w 4242337"/>
                  <a:gd name="connsiteY1851" fmla="*/ 1377616 h 1823987"/>
                  <a:gd name="connsiteX1852" fmla="*/ 4155710 w 4242337"/>
                  <a:gd name="connsiteY1852" fmla="*/ 1401679 h 1823987"/>
                  <a:gd name="connsiteX1853" fmla="*/ 4167741 w 4242337"/>
                  <a:gd name="connsiteY1853" fmla="*/ 1402883 h 1823987"/>
                  <a:gd name="connsiteX1854" fmla="*/ 4168945 w 4242337"/>
                  <a:gd name="connsiteY1854" fmla="*/ 1390851 h 1823987"/>
                  <a:gd name="connsiteX1855" fmla="*/ 4168945 w 4242337"/>
                  <a:gd name="connsiteY1855" fmla="*/ 1390851 h 1823987"/>
                  <a:gd name="connsiteX1856" fmla="*/ 4168945 w 4242337"/>
                  <a:gd name="connsiteY1856" fmla="*/ 1390851 h 1823987"/>
                  <a:gd name="connsiteX1857" fmla="*/ 4170148 w 4242337"/>
                  <a:gd name="connsiteY1857" fmla="*/ 1383632 h 1823987"/>
                  <a:gd name="connsiteX1858" fmla="*/ 4170148 w 4242337"/>
                  <a:gd name="connsiteY1858" fmla="*/ 1383632 h 1823987"/>
                  <a:gd name="connsiteX1859" fmla="*/ 4170148 w 4242337"/>
                  <a:gd name="connsiteY1859" fmla="*/ 1383632 h 1823987"/>
                  <a:gd name="connsiteX1860" fmla="*/ 4170148 w 4242337"/>
                  <a:gd name="connsiteY1860" fmla="*/ 1381226 h 1823987"/>
                  <a:gd name="connsiteX1861" fmla="*/ 4158116 w 4242337"/>
                  <a:gd name="connsiteY1861" fmla="*/ 1377616 h 1823987"/>
                  <a:gd name="connsiteX1862" fmla="*/ 4158116 w 4242337"/>
                  <a:gd name="connsiteY1862" fmla="*/ 1377616 h 1823987"/>
                  <a:gd name="connsiteX1863" fmla="*/ 4162929 w 4242337"/>
                  <a:gd name="connsiteY1863" fmla="*/ 1329490 h 1823987"/>
                  <a:gd name="connsiteX1864" fmla="*/ 4160523 w 4242337"/>
                  <a:gd name="connsiteY1864" fmla="*/ 1353553 h 1823987"/>
                  <a:gd name="connsiteX1865" fmla="*/ 4172554 w 4242337"/>
                  <a:gd name="connsiteY1865" fmla="*/ 1354756 h 1823987"/>
                  <a:gd name="connsiteX1866" fmla="*/ 4173757 w 4242337"/>
                  <a:gd name="connsiteY1866" fmla="*/ 1347537 h 1823987"/>
                  <a:gd name="connsiteX1867" fmla="*/ 4173757 w 4242337"/>
                  <a:gd name="connsiteY1867" fmla="*/ 1346334 h 1823987"/>
                  <a:gd name="connsiteX1868" fmla="*/ 4173757 w 4242337"/>
                  <a:gd name="connsiteY1868" fmla="*/ 1346334 h 1823987"/>
                  <a:gd name="connsiteX1869" fmla="*/ 4173757 w 4242337"/>
                  <a:gd name="connsiteY1869" fmla="*/ 1345131 h 1823987"/>
                  <a:gd name="connsiteX1870" fmla="*/ 4173757 w 4242337"/>
                  <a:gd name="connsiteY1870" fmla="*/ 1345131 h 1823987"/>
                  <a:gd name="connsiteX1871" fmla="*/ 4173757 w 4242337"/>
                  <a:gd name="connsiteY1871" fmla="*/ 1343928 h 1823987"/>
                  <a:gd name="connsiteX1872" fmla="*/ 4173757 w 4242337"/>
                  <a:gd name="connsiteY1872" fmla="*/ 1343928 h 1823987"/>
                  <a:gd name="connsiteX1873" fmla="*/ 4173757 w 4242337"/>
                  <a:gd name="connsiteY1873" fmla="*/ 1342725 h 1823987"/>
                  <a:gd name="connsiteX1874" fmla="*/ 4173757 w 4242337"/>
                  <a:gd name="connsiteY1874" fmla="*/ 1342725 h 1823987"/>
                  <a:gd name="connsiteX1875" fmla="*/ 4173757 w 4242337"/>
                  <a:gd name="connsiteY1875" fmla="*/ 1342725 h 1823987"/>
                  <a:gd name="connsiteX1876" fmla="*/ 4173757 w 4242337"/>
                  <a:gd name="connsiteY1876" fmla="*/ 1342725 h 1823987"/>
                  <a:gd name="connsiteX1877" fmla="*/ 4173757 w 4242337"/>
                  <a:gd name="connsiteY1877" fmla="*/ 1342725 h 1823987"/>
                  <a:gd name="connsiteX1878" fmla="*/ 4173757 w 4242337"/>
                  <a:gd name="connsiteY1878" fmla="*/ 1342725 h 1823987"/>
                  <a:gd name="connsiteX1879" fmla="*/ 4173757 w 4242337"/>
                  <a:gd name="connsiteY1879" fmla="*/ 1342725 h 1823987"/>
                  <a:gd name="connsiteX1880" fmla="*/ 4174960 w 4242337"/>
                  <a:gd name="connsiteY1880" fmla="*/ 1330693 h 1823987"/>
                  <a:gd name="connsiteX1881" fmla="*/ 4162929 w 4242337"/>
                  <a:gd name="connsiteY1881" fmla="*/ 1329490 h 1823987"/>
                  <a:gd name="connsiteX1882" fmla="*/ 4162929 w 4242337"/>
                  <a:gd name="connsiteY1882" fmla="*/ 1329490 h 1823987"/>
                  <a:gd name="connsiteX1883" fmla="*/ 4167741 w 4242337"/>
                  <a:gd name="connsiteY1883" fmla="*/ 1281364 h 1823987"/>
                  <a:gd name="connsiteX1884" fmla="*/ 4165335 w 4242337"/>
                  <a:gd name="connsiteY1884" fmla="*/ 1305427 h 1823987"/>
                  <a:gd name="connsiteX1885" fmla="*/ 4177367 w 4242337"/>
                  <a:gd name="connsiteY1885" fmla="*/ 1306630 h 1823987"/>
                  <a:gd name="connsiteX1886" fmla="*/ 4177367 w 4242337"/>
                  <a:gd name="connsiteY1886" fmla="*/ 1306630 h 1823987"/>
                  <a:gd name="connsiteX1887" fmla="*/ 4177367 w 4242337"/>
                  <a:gd name="connsiteY1887" fmla="*/ 1306630 h 1823987"/>
                  <a:gd name="connsiteX1888" fmla="*/ 4179773 w 4242337"/>
                  <a:gd name="connsiteY1888" fmla="*/ 1283770 h 1823987"/>
                  <a:gd name="connsiteX1889" fmla="*/ 4179773 w 4242337"/>
                  <a:gd name="connsiteY1889" fmla="*/ 1282567 h 1823987"/>
                  <a:gd name="connsiteX1890" fmla="*/ 4167741 w 4242337"/>
                  <a:gd name="connsiteY1890" fmla="*/ 1281364 h 1823987"/>
                  <a:gd name="connsiteX1891" fmla="*/ 4167741 w 4242337"/>
                  <a:gd name="connsiteY1891" fmla="*/ 1281364 h 1823987"/>
                  <a:gd name="connsiteX1892" fmla="*/ 4171351 w 4242337"/>
                  <a:gd name="connsiteY1892" fmla="*/ 1233237 h 1823987"/>
                  <a:gd name="connsiteX1893" fmla="*/ 4168945 w 4242337"/>
                  <a:gd name="connsiteY1893" fmla="*/ 1257300 h 1823987"/>
                  <a:gd name="connsiteX1894" fmla="*/ 4180976 w 4242337"/>
                  <a:gd name="connsiteY1894" fmla="*/ 1258504 h 1823987"/>
                  <a:gd name="connsiteX1895" fmla="*/ 4183383 w 4242337"/>
                  <a:gd name="connsiteY1895" fmla="*/ 1234440 h 1823987"/>
                  <a:gd name="connsiteX1896" fmla="*/ 4171351 w 4242337"/>
                  <a:gd name="connsiteY1896" fmla="*/ 1233237 h 1823987"/>
                  <a:gd name="connsiteX1897" fmla="*/ 4171351 w 4242337"/>
                  <a:gd name="connsiteY1897" fmla="*/ 1233237 h 1823987"/>
                  <a:gd name="connsiteX1898" fmla="*/ 4174960 w 4242337"/>
                  <a:gd name="connsiteY1898" fmla="*/ 1186314 h 1823987"/>
                  <a:gd name="connsiteX1899" fmla="*/ 4172554 w 4242337"/>
                  <a:gd name="connsiteY1899" fmla="*/ 1210377 h 1823987"/>
                  <a:gd name="connsiteX1900" fmla="*/ 4184586 w 4242337"/>
                  <a:gd name="connsiteY1900" fmla="*/ 1211580 h 1823987"/>
                  <a:gd name="connsiteX1901" fmla="*/ 4185789 w 4242337"/>
                  <a:gd name="connsiteY1901" fmla="*/ 1199549 h 1823987"/>
                  <a:gd name="connsiteX1902" fmla="*/ 4186992 w 4242337"/>
                  <a:gd name="connsiteY1902" fmla="*/ 1187517 h 1823987"/>
                  <a:gd name="connsiteX1903" fmla="*/ 4174960 w 4242337"/>
                  <a:gd name="connsiteY1903" fmla="*/ 1186314 h 1823987"/>
                  <a:gd name="connsiteX1904" fmla="*/ 4174960 w 4242337"/>
                  <a:gd name="connsiteY1904" fmla="*/ 1186314 h 1823987"/>
                  <a:gd name="connsiteX1905" fmla="*/ 4179773 w 4242337"/>
                  <a:gd name="connsiteY1905" fmla="*/ 1138188 h 1823987"/>
                  <a:gd name="connsiteX1906" fmla="*/ 4177367 w 4242337"/>
                  <a:gd name="connsiteY1906" fmla="*/ 1162251 h 1823987"/>
                  <a:gd name="connsiteX1907" fmla="*/ 4189399 w 4242337"/>
                  <a:gd name="connsiteY1907" fmla="*/ 1163454 h 1823987"/>
                  <a:gd name="connsiteX1908" fmla="*/ 4191805 w 4242337"/>
                  <a:gd name="connsiteY1908" fmla="*/ 1139391 h 1823987"/>
                  <a:gd name="connsiteX1909" fmla="*/ 4179773 w 4242337"/>
                  <a:gd name="connsiteY1909" fmla="*/ 1138188 h 1823987"/>
                  <a:gd name="connsiteX1910" fmla="*/ 4179773 w 4242337"/>
                  <a:gd name="connsiteY1910" fmla="*/ 1138188 h 1823987"/>
                  <a:gd name="connsiteX1911" fmla="*/ 4182179 w 4242337"/>
                  <a:gd name="connsiteY1911" fmla="*/ 1090061 h 1823987"/>
                  <a:gd name="connsiteX1912" fmla="*/ 4180976 w 4242337"/>
                  <a:gd name="connsiteY1912" fmla="*/ 1114125 h 1823987"/>
                  <a:gd name="connsiteX1913" fmla="*/ 4193008 w 4242337"/>
                  <a:gd name="connsiteY1913" fmla="*/ 1115328 h 1823987"/>
                  <a:gd name="connsiteX1914" fmla="*/ 4194211 w 4242337"/>
                  <a:gd name="connsiteY1914" fmla="*/ 1091265 h 1823987"/>
                  <a:gd name="connsiteX1915" fmla="*/ 4182179 w 4242337"/>
                  <a:gd name="connsiteY1915" fmla="*/ 1090061 h 1823987"/>
                  <a:gd name="connsiteX1916" fmla="*/ 4182179 w 4242337"/>
                  <a:gd name="connsiteY1916" fmla="*/ 1090061 h 1823987"/>
                  <a:gd name="connsiteX1917" fmla="*/ 4185789 w 4242337"/>
                  <a:gd name="connsiteY1917" fmla="*/ 1041935 h 1823987"/>
                  <a:gd name="connsiteX1918" fmla="*/ 4184586 w 4242337"/>
                  <a:gd name="connsiteY1918" fmla="*/ 1065998 h 1823987"/>
                  <a:gd name="connsiteX1919" fmla="*/ 4196618 w 4242337"/>
                  <a:gd name="connsiteY1919" fmla="*/ 1067201 h 1823987"/>
                  <a:gd name="connsiteX1920" fmla="*/ 4196618 w 4242337"/>
                  <a:gd name="connsiteY1920" fmla="*/ 1061186 h 1823987"/>
                  <a:gd name="connsiteX1921" fmla="*/ 4196618 w 4242337"/>
                  <a:gd name="connsiteY1921" fmla="*/ 1055170 h 1823987"/>
                  <a:gd name="connsiteX1922" fmla="*/ 4196618 w 4242337"/>
                  <a:gd name="connsiteY1922" fmla="*/ 1055170 h 1823987"/>
                  <a:gd name="connsiteX1923" fmla="*/ 4196618 w 4242337"/>
                  <a:gd name="connsiteY1923" fmla="*/ 1053967 h 1823987"/>
                  <a:gd name="connsiteX1924" fmla="*/ 4197821 w 4242337"/>
                  <a:gd name="connsiteY1924" fmla="*/ 1043138 h 1823987"/>
                  <a:gd name="connsiteX1925" fmla="*/ 4185789 w 4242337"/>
                  <a:gd name="connsiteY1925" fmla="*/ 1041935 h 1823987"/>
                  <a:gd name="connsiteX1926" fmla="*/ 4185789 w 4242337"/>
                  <a:gd name="connsiteY1926" fmla="*/ 1041935 h 1823987"/>
                  <a:gd name="connsiteX1927" fmla="*/ 4189399 w 4242337"/>
                  <a:gd name="connsiteY1927" fmla="*/ 993809 h 1823987"/>
                  <a:gd name="connsiteX1928" fmla="*/ 4188195 w 4242337"/>
                  <a:gd name="connsiteY1928" fmla="*/ 1017872 h 1823987"/>
                  <a:gd name="connsiteX1929" fmla="*/ 4200227 w 4242337"/>
                  <a:gd name="connsiteY1929" fmla="*/ 1019075 h 1823987"/>
                  <a:gd name="connsiteX1930" fmla="*/ 4200227 w 4242337"/>
                  <a:gd name="connsiteY1930" fmla="*/ 1019075 h 1823987"/>
                  <a:gd name="connsiteX1931" fmla="*/ 4200227 w 4242337"/>
                  <a:gd name="connsiteY1931" fmla="*/ 1019075 h 1823987"/>
                  <a:gd name="connsiteX1932" fmla="*/ 4201430 w 4242337"/>
                  <a:gd name="connsiteY1932" fmla="*/ 1008247 h 1823987"/>
                  <a:gd name="connsiteX1933" fmla="*/ 4201430 w 4242337"/>
                  <a:gd name="connsiteY1933" fmla="*/ 1007043 h 1823987"/>
                  <a:gd name="connsiteX1934" fmla="*/ 4201430 w 4242337"/>
                  <a:gd name="connsiteY1934" fmla="*/ 1007043 h 1823987"/>
                  <a:gd name="connsiteX1935" fmla="*/ 4202633 w 4242337"/>
                  <a:gd name="connsiteY1935" fmla="*/ 995012 h 1823987"/>
                  <a:gd name="connsiteX1936" fmla="*/ 4189399 w 4242337"/>
                  <a:gd name="connsiteY1936" fmla="*/ 993809 h 1823987"/>
                  <a:gd name="connsiteX1937" fmla="*/ 4189399 w 4242337"/>
                  <a:gd name="connsiteY1937" fmla="*/ 993809 h 1823987"/>
                  <a:gd name="connsiteX1938" fmla="*/ 4191805 w 4242337"/>
                  <a:gd name="connsiteY1938" fmla="*/ 945682 h 1823987"/>
                  <a:gd name="connsiteX1939" fmla="*/ 4190602 w 4242337"/>
                  <a:gd name="connsiteY1939" fmla="*/ 969746 h 1823987"/>
                  <a:gd name="connsiteX1940" fmla="*/ 4202633 w 4242337"/>
                  <a:gd name="connsiteY1940" fmla="*/ 970949 h 1823987"/>
                  <a:gd name="connsiteX1941" fmla="*/ 4202633 w 4242337"/>
                  <a:gd name="connsiteY1941" fmla="*/ 968542 h 1823987"/>
                  <a:gd name="connsiteX1942" fmla="*/ 4202633 w 4242337"/>
                  <a:gd name="connsiteY1942" fmla="*/ 967339 h 1823987"/>
                  <a:gd name="connsiteX1943" fmla="*/ 4202633 w 4242337"/>
                  <a:gd name="connsiteY1943" fmla="*/ 967339 h 1823987"/>
                  <a:gd name="connsiteX1944" fmla="*/ 4202633 w 4242337"/>
                  <a:gd name="connsiteY1944" fmla="*/ 961324 h 1823987"/>
                  <a:gd name="connsiteX1945" fmla="*/ 4202633 w 4242337"/>
                  <a:gd name="connsiteY1945" fmla="*/ 961324 h 1823987"/>
                  <a:gd name="connsiteX1946" fmla="*/ 4202633 w 4242337"/>
                  <a:gd name="connsiteY1946" fmla="*/ 960120 h 1823987"/>
                  <a:gd name="connsiteX1947" fmla="*/ 4203836 w 4242337"/>
                  <a:gd name="connsiteY1947" fmla="*/ 949292 h 1823987"/>
                  <a:gd name="connsiteX1948" fmla="*/ 4203836 w 4242337"/>
                  <a:gd name="connsiteY1948" fmla="*/ 946886 h 1823987"/>
                  <a:gd name="connsiteX1949" fmla="*/ 4191805 w 4242337"/>
                  <a:gd name="connsiteY1949" fmla="*/ 945682 h 1823987"/>
                  <a:gd name="connsiteX1950" fmla="*/ 4191805 w 4242337"/>
                  <a:gd name="connsiteY1950" fmla="*/ 945682 h 1823987"/>
                  <a:gd name="connsiteX1951" fmla="*/ 4195414 w 4242337"/>
                  <a:gd name="connsiteY1951" fmla="*/ 897556 h 1823987"/>
                  <a:gd name="connsiteX1952" fmla="*/ 4194211 w 4242337"/>
                  <a:gd name="connsiteY1952" fmla="*/ 921619 h 1823987"/>
                  <a:gd name="connsiteX1953" fmla="*/ 4206243 w 4242337"/>
                  <a:gd name="connsiteY1953" fmla="*/ 922822 h 1823987"/>
                  <a:gd name="connsiteX1954" fmla="*/ 4207446 w 4242337"/>
                  <a:gd name="connsiteY1954" fmla="*/ 898759 h 1823987"/>
                  <a:gd name="connsiteX1955" fmla="*/ 4195414 w 4242337"/>
                  <a:gd name="connsiteY1955" fmla="*/ 897556 h 1823987"/>
                  <a:gd name="connsiteX1956" fmla="*/ 4195414 w 4242337"/>
                  <a:gd name="connsiteY1956" fmla="*/ 897556 h 1823987"/>
                  <a:gd name="connsiteX1957" fmla="*/ 4197821 w 4242337"/>
                  <a:gd name="connsiteY1957" fmla="*/ 849430 h 1823987"/>
                  <a:gd name="connsiteX1958" fmla="*/ 4196618 w 4242337"/>
                  <a:gd name="connsiteY1958" fmla="*/ 873493 h 1823987"/>
                  <a:gd name="connsiteX1959" fmla="*/ 4208649 w 4242337"/>
                  <a:gd name="connsiteY1959" fmla="*/ 874696 h 1823987"/>
                  <a:gd name="connsiteX1960" fmla="*/ 4208649 w 4242337"/>
                  <a:gd name="connsiteY1960" fmla="*/ 867477 h 1823987"/>
                  <a:gd name="connsiteX1961" fmla="*/ 4208649 w 4242337"/>
                  <a:gd name="connsiteY1961" fmla="*/ 865071 h 1823987"/>
                  <a:gd name="connsiteX1962" fmla="*/ 4208649 w 4242337"/>
                  <a:gd name="connsiteY1962" fmla="*/ 865071 h 1823987"/>
                  <a:gd name="connsiteX1963" fmla="*/ 4209852 w 4242337"/>
                  <a:gd name="connsiteY1963" fmla="*/ 850633 h 1823987"/>
                  <a:gd name="connsiteX1964" fmla="*/ 4197821 w 4242337"/>
                  <a:gd name="connsiteY1964" fmla="*/ 849430 h 1823987"/>
                  <a:gd name="connsiteX1965" fmla="*/ 4197821 w 4242337"/>
                  <a:gd name="connsiteY1965" fmla="*/ 849430 h 1823987"/>
                  <a:gd name="connsiteX1966" fmla="*/ 4200227 w 4242337"/>
                  <a:gd name="connsiteY1966" fmla="*/ 801303 h 1823987"/>
                  <a:gd name="connsiteX1967" fmla="*/ 4199024 w 4242337"/>
                  <a:gd name="connsiteY1967" fmla="*/ 825367 h 1823987"/>
                  <a:gd name="connsiteX1968" fmla="*/ 4211055 w 4242337"/>
                  <a:gd name="connsiteY1968" fmla="*/ 826570 h 1823987"/>
                  <a:gd name="connsiteX1969" fmla="*/ 4211055 w 4242337"/>
                  <a:gd name="connsiteY1969" fmla="*/ 826570 h 1823987"/>
                  <a:gd name="connsiteX1970" fmla="*/ 4212259 w 4242337"/>
                  <a:gd name="connsiteY1970" fmla="*/ 809725 h 1823987"/>
                  <a:gd name="connsiteX1971" fmla="*/ 4212259 w 4242337"/>
                  <a:gd name="connsiteY1971" fmla="*/ 803710 h 1823987"/>
                  <a:gd name="connsiteX1972" fmla="*/ 4200227 w 4242337"/>
                  <a:gd name="connsiteY1972" fmla="*/ 801303 h 1823987"/>
                  <a:gd name="connsiteX1973" fmla="*/ 4200227 w 4242337"/>
                  <a:gd name="connsiteY1973" fmla="*/ 801303 h 1823987"/>
                  <a:gd name="connsiteX1974" fmla="*/ 4202633 w 4242337"/>
                  <a:gd name="connsiteY1974" fmla="*/ 753177 h 1823987"/>
                  <a:gd name="connsiteX1975" fmla="*/ 4201430 w 4242337"/>
                  <a:gd name="connsiteY1975" fmla="*/ 777240 h 1823987"/>
                  <a:gd name="connsiteX1976" fmla="*/ 4213462 w 4242337"/>
                  <a:gd name="connsiteY1976" fmla="*/ 778443 h 1823987"/>
                  <a:gd name="connsiteX1977" fmla="*/ 4214665 w 4242337"/>
                  <a:gd name="connsiteY1977" fmla="*/ 757990 h 1823987"/>
                  <a:gd name="connsiteX1978" fmla="*/ 4214665 w 4242337"/>
                  <a:gd name="connsiteY1978" fmla="*/ 754380 h 1823987"/>
                  <a:gd name="connsiteX1979" fmla="*/ 4202633 w 4242337"/>
                  <a:gd name="connsiteY1979" fmla="*/ 753177 h 1823987"/>
                  <a:gd name="connsiteX1980" fmla="*/ 4202633 w 4242337"/>
                  <a:gd name="connsiteY1980" fmla="*/ 753177 h 1823987"/>
                  <a:gd name="connsiteX1981" fmla="*/ 4205040 w 4242337"/>
                  <a:gd name="connsiteY1981" fmla="*/ 706254 h 1823987"/>
                  <a:gd name="connsiteX1982" fmla="*/ 4203836 w 4242337"/>
                  <a:gd name="connsiteY1982" fmla="*/ 730317 h 1823987"/>
                  <a:gd name="connsiteX1983" fmla="*/ 4215868 w 4242337"/>
                  <a:gd name="connsiteY1983" fmla="*/ 730317 h 1823987"/>
                  <a:gd name="connsiteX1984" fmla="*/ 4215868 w 4242337"/>
                  <a:gd name="connsiteY1984" fmla="*/ 729114 h 1823987"/>
                  <a:gd name="connsiteX1985" fmla="*/ 4217071 w 4242337"/>
                  <a:gd name="connsiteY1985" fmla="*/ 706254 h 1823987"/>
                  <a:gd name="connsiteX1986" fmla="*/ 4205040 w 4242337"/>
                  <a:gd name="connsiteY1986" fmla="*/ 706254 h 1823987"/>
                  <a:gd name="connsiteX1987" fmla="*/ 4205040 w 4242337"/>
                  <a:gd name="connsiteY1987" fmla="*/ 706254 h 1823987"/>
                  <a:gd name="connsiteX1988" fmla="*/ 4207446 w 4242337"/>
                  <a:gd name="connsiteY1988" fmla="*/ 658128 h 1823987"/>
                  <a:gd name="connsiteX1989" fmla="*/ 4206243 w 4242337"/>
                  <a:gd name="connsiteY1989" fmla="*/ 682191 h 1823987"/>
                  <a:gd name="connsiteX1990" fmla="*/ 4218274 w 4242337"/>
                  <a:gd name="connsiteY1990" fmla="*/ 682191 h 1823987"/>
                  <a:gd name="connsiteX1991" fmla="*/ 4218274 w 4242337"/>
                  <a:gd name="connsiteY1991" fmla="*/ 678581 h 1823987"/>
                  <a:gd name="connsiteX1992" fmla="*/ 4219478 w 4242337"/>
                  <a:gd name="connsiteY1992" fmla="*/ 658128 h 1823987"/>
                  <a:gd name="connsiteX1993" fmla="*/ 4219478 w 4242337"/>
                  <a:gd name="connsiteY1993" fmla="*/ 656924 h 1823987"/>
                  <a:gd name="connsiteX1994" fmla="*/ 4207446 w 4242337"/>
                  <a:gd name="connsiteY1994" fmla="*/ 658128 h 1823987"/>
                  <a:gd name="connsiteX1995" fmla="*/ 4207446 w 4242337"/>
                  <a:gd name="connsiteY1995" fmla="*/ 658128 h 1823987"/>
                  <a:gd name="connsiteX1996" fmla="*/ 4209852 w 4242337"/>
                  <a:gd name="connsiteY1996" fmla="*/ 610001 h 1823987"/>
                  <a:gd name="connsiteX1997" fmla="*/ 4208649 w 4242337"/>
                  <a:gd name="connsiteY1997" fmla="*/ 634064 h 1823987"/>
                  <a:gd name="connsiteX1998" fmla="*/ 4220681 w 4242337"/>
                  <a:gd name="connsiteY1998" fmla="*/ 634064 h 1823987"/>
                  <a:gd name="connsiteX1999" fmla="*/ 4221884 w 4242337"/>
                  <a:gd name="connsiteY1999" fmla="*/ 619627 h 1823987"/>
                  <a:gd name="connsiteX2000" fmla="*/ 4221884 w 4242337"/>
                  <a:gd name="connsiteY2000" fmla="*/ 610001 h 1823987"/>
                  <a:gd name="connsiteX2001" fmla="*/ 4209852 w 4242337"/>
                  <a:gd name="connsiteY2001" fmla="*/ 610001 h 1823987"/>
                  <a:gd name="connsiteX2002" fmla="*/ 4209852 w 4242337"/>
                  <a:gd name="connsiteY2002" fmla="*/ 610001 h 1823987"/>
                  <a:gd name="connsiteX2003" fmla="*/ 4211055 w 4242337"/>
                  <a:gd name="connsiteY2003" fmla="*/ 561875 h 1823987"/>
                  <a:gd name="connsiteX2004" fmla="*/ 4209852 w 4242337"/>
                  <a:gd name="connsiteY2004" fmla="*/ 585938 h 1823987"/>
                  <a:gd name="connsiteX2005" fmla="*/ 4221884 w 4242337"/>
                  <a:gd name="connsiteY2005" fmla="*/ 585938 h 1823987"/>
                  <a:gd name="connsiteX2006" fmla="*/ 4221884 w 4242337"/>
                  <a:gd name="connsiteY2006" fmla="*/ 575110 h 1823987"/>
                  <a:gd name="connsiteX2007" fmla="*/ 4221884 w 4242337"/>
                  <a:gd name="connsiteY2007" fmla="*/ 561875 h 1823987"/>
                  <a:gd name="connsiteX2008" fmla="*/ 4211055 w 4242337"/>
                  <a:gd name="connsiteY2008" fmla="*/ 561875 h 1823987"/>
                  <a:gd name="connsiteX2009" fmla="*/ 4211055 w 4242337"/>
                  <a:gd name="connsiteY2009" fmla="*/ 561875 h 1823987"/>
                  <a:gd name="connsiteX2010" fmla="*/ 4213462 w 4242337"/>
                  <a:gd name="connsiteY2010" fmla="*/ 513749 h 1823987"/>
                  <a:gd name="connsiteX2011" fmla="*/ 4212259 w 4242337"/>
                  <a:gd name="connsiteY2011" fmla="*/ 537812 h 1823987"/>
                  <a:gd name="connsiteX2012" fmla="*/ 4224290 w 4242337"/>
                  <a:gd name="connsiteY2012" fmla="*/ 537812 h 1823987"/>
                  <a:gd name="connsiteX2013" fmla="*/ 4224290 w 4242337"/>
                  <a:gd name="connsiteY2013" fmla="*/ 528187 h 1823987"/>
                  <a:gd name="connsiteX2014" fmla="*/ 4224290 w 4242337"/>
                  <a:gd name="connsiteY2014" fmla="*/ 513749 h 1823987"/>
                  <a:gd name="connsiteX2015" fmla="*/ 4213462 w 4242337"/>
                  <a:gd name="connsiteY2015" fmla="*/ 513749 h 1823987"/>
                  <a:gd name="connsiteX2016" fmla="*/ 4213462 w 4242337"/>
                  <a:gd name="connsiteY2016" fmla="*/ 513749 h 1823987"/>
                  <a:gd name="connsiteX2017" fmla="*/ 4215868 w 4242337"/>
                  <a:gd name="connsiteY2017" fmla="*/ 465622 h 1823987"/>
                  <a:gd name="connsiteX2018" fmla="*/ 4214665 w 4242337"/>
                  <a:gd name="connsiteY2018" fmla="*/ 489685 h 1823987"/>
                  <a:gd name="connsiteX2019" fmla="*/ 4226697 w 4242337"/>
                  <a:gd name="connsiteY2019" fmla="*/ 489685 h 1823987"/>
                  <a:gd name="connsiteX2020" fmla="*/ 4227900 w 4242337"/>
                  <a:gd name="connsiteY2020" fmla="*/ 465622 h 1823987"/>
                  <a:gd name="connsiteX2021" fmla="*/ 4215868 w 4242337"/>
                  <a:gd name="connsiteY2021" fmla="*/ 465622 h 1823987"/>
                  <a:gd name="connsiteX2022" fmla="*/ 4215868 w 4242337"/>
                  <a:gd name="connsiteY2022" fmla="*/ 465622 h 1823987"/>
                  <a:gd name="connsiteX2023" fmla="*/ 4217071 w 4242337"/>
                  <a:gd name="connsiteY2023" fmla="*/ 417496 h 1823987"/>
                  <a:gd name="connsiteX2024" fmla="*/ 4215868 w 4242337"/>
                  <a:gd name="connsiteY2024" fmla="*/ 441559 h 1823987"/>
                  <a:gd name="connsiteX2025" fmla="*/ 4227900 w 4242337"/>
                  <a:gd name="connsiteY2025" fmla="*/ 441559 h 1823987"/>
                  <a:gd name="connsiteX2026" fmla="*/ 4229103 w 4242337"/>
                  <a:gd name="connsiteY2026" fmla="*/ 417496 h 1823987"/>
                  <a:gd name="connsiteX2027" fmla="*/ 4217071 w 4242337"/>
                  <a:gd name="connsiteY2027" fmla="*/ 417496 h 1823987"/>
                  <a:gd name="connsiteX2028" fmla="*/ 4217071 w 4242337"/>
                  <a:gd name="connsiteY2028" fmla="*/ 417496 h 1823987"/>
                  <a:gd name="connsiteX2029" fmla="*/ 4219478 w 4242337"/>
                  <a:gd name="connsiteY2029" fmla="*/ 369370 h 1823987"/>
                  <a:gd name="connsiteX2030" fmla="*/ 4218274 w 4242337"/>
                  <a:gd name="connsiteY2030" fmla="*/ 393433 h 1823987"/>
                  <a:gd name="connsiteX2031" fmla="*/ 4230306 w 4242337"/>
                  <a:gd name="connsiteY2031" fmla="*/ 393433 h 1823987"/>
                  <a:gd name="connsiteX2032" fmla="*/ 4230306 w 4242337"/>
                  <a:gd name="connsiteY2032" fmla="*/ 392230 h 1823987"/>
                  <a:gd name="connsiteX2033" fmla="*/ 4231509 w 4242337"/>
                  <a:gd name="connsiteY2033" fmla="*/ 374182 h 1823987"/>
                  <a:gd name="connsiteX2034" fmla="*/ 4231509 w 4242337"/>
                  <a:gd name="connsiteY2034" fmla="*/ 369370 h 1823987"/>
                  <a:gd name="connsiteX2035" fmla="*/ 4219478 w 4242337"/>
                  <a:gd name="connsiteY2035" fmla="*/ 369370 h 1823987"/>
                  <a:gd name="connsiteX2036" fmla="*/ 4219478 w 4242337"/>
                  <a:gd name="connsiteY2036" fmla="*/ 369370 h 1823987"/>
                  <a:gd name="connsiteX2037" fmla="*/ 4220681 w 4242337"/>
                  <a:gd name="connsiteY2037" fmla="*/ 321243 h 1823987"/>
                  <a:gd name="connsiteX2038" fmla="*/ 4219478 w 4242337"/>
                  <a:gd name="connsiteY2038" fmla="*/ 345306 h 1823987"/>
                  <a:gd name="connsiteX2039" fmla="*/ 4231509 w 4242337"/>
                  <a:gd name="connsiteY2039" fmla="*/ 345306 h 1823987"/>
                  <a:gd name="connsiteX2040" fmla="*/ 4231509 w 4242337"/>
                  <a:gd name="connsiteY2040" fmla="*/ 329665 h 1823987"/>
                  <a:gd name="connsiteX2041" fmla="*/ 4231509 w 4242337"/>
                  <a:gd name="connsiteY2041" fmla="*/ 321243 h 1823987"/>
                  <a:gd name="connsiteX2042" fmla="*/ 4220681 w 4242337"/>
                  <a:gd name="connsiteY2042" fmla="*/ 321243 h 1823987"/>
                  <a:gd name="connsiteX2043" fmla="*/ 4220681 w 4242337"/>
                  <a:gd name="connsiteY2043" fmla="*/ 321243 h 1823987"/>
                  <a:gd name="connsiteX2044" fmla="*/ 4221884 w 4242337"/>
                  <a:gd name="connsiteY2044" fmla="*/ 273117 h 1823987"/>
                  <a:gd name="connsiteX2045" fmla="*/ 4220681 w 4242337"/>
                  <a:gd name="connsiteY2045" fmla="*/ 297180 h 1823987"/>
                  <a:gd name="connsiteX2046" fmla="*/ 4232712 w 4242337"/>
                  <a:gd name="connsiteY2046" fmla="*/ 297180 h 1823987"/>
                  <a:gd name="connsiteX2047" fmla="*/ 4232712 w 4242337"/>
                  <a:gd name="connsiteY2047" fmla="*/ 286352 h 1823987"/>
                  <a:gd name="connsiteX2048" fmla="*/ 4232712 w 4242337"/>
                  <a:gd name="connsiteY2048" fmla="*/ 286352 h 1823987"/>
                  <a:gd name="connsiteX2049" fmla="*/ 4232712 w 4242337"/>
                  <a:gd name="connsiteY2049" fmla="*/ 286352 h 1823987"/>
                  <a:gd name="connsiteX2050" fmla="*/ 4232712 w 4242337"/>
                  <a:gd name="connsiteY2050" fmla="*/ 274320 h 1823987"/>
                  <a:gd name="connsiteX2051" fmla="*/ 4232712 w 4242337"/>
                  <a:gd name="connsiteY2051" fmla="*/ 273117 h 1823987"/>
                  <a:gd name="connsiteX2052" fmla="*/ 4221884 w 4242337"/>
                  <a:gd name="connsiteY2052" fmla="*/ 273117 h 1823987"/>
                  <a:gd name="connsiteX2053" fmla="*/ 4221884 w 4242337"/>
                  <a:gd name="connsiteY2053" fmla="*/ 273117 h 1823987"/>
                  <a:gd name="connsiteX2054" fmla="*/ 4224290 w 4242337"/>
                  <a:gd name="connsiteY2054" fmla="*/ 224991 h 1823987"/>
                  <a:gd name="connsiteX2055" fmla="*/ 4223087 w 4242337"/>
                  <a:gd name="connsiteY2055" fmla="*/ 249054 h 1823987"/>
                  <a:gd name="connsiteX2056" fmla="*/ 4235119 w 4242337"/>
                  <a:gd name="connsiteY2056" fmla="*/ 249054 h 1823987"/>
                  <a:gd name="connsiteX2057" fmla="*/ 4236322 w 4242337"/>
                  <a:gd name="connsiteY2057" fmla="*/ 224991 h 1823987"/>
                  <a:gd name="connsiteX2058" fmla="*/ 4224290 w 4242337"/>
                  <a:gd name="connsiteY2058" fmla="*/ 224991 h 1823987"/>
                  <a:gd name="connsiteX2059" fmla="*/ 4224290 w 4242337"/>
                  <a:gd name="connsiteY2059" fmla="*/ 224991 h 1823987"/>
                  <a:gd name="connsiteX2060" fmla="*/ 4225493 w 4242337"/>
                  <a:gd name="connsiteY2060" fmla="*/ 176864 h 1823987"/>
                  <a:gd name="connsiteX2061" fmla="*/ 4224290 w 4242337"/>
                  <a:gd name="connsiteY2061" fmla="*/ 200927 h 1823987"/>
                  <a:gd name="connsiteX2062" fmla="*/ 4236322 w 4242337"/>
                  <a:gd name="connsiteY2062" fmla="*/ 200927 h 1823987"/>
                  <a:gd name="connsiteX2063" fmla="*/ 4236322 w 4242337"/>
                  <a:gd name="connsiteY2063" fmla="*/ 185286 h 1823987"/>
                  <a:gd name="connsiteX2064" fmla="*/ 4236322 w 4242337"/>
                  <a:gd name="connsiteY2064" fmla="*/ 185286 h 1823987"/>
                  <a:gd name="connsiteX2065" fmla="*/ 4236322 w 4242337"/>
                  <a:gd name="connsiteY2065" fmla="*/ 185286 h 1823987"/>
                  <a:gd name="connsiteX2066" fmla="*/ 4236322 w 4242337"/>
                  <a:gd name="connsiteY2066" fmla="*/ 179271 h 1823987"/>
                  <a:gd name="connsiteX2067" fmla="*/ 4236322 w 4242337"/>
                  <a:gd name="connsiteY2067" fmla="*/ 179271 h 1823987"/>
                  <a:gd name="connsiteX2068" fmla="*/ 4236322 w 4242337"/>
                  <a:gd name="connsiteY2068" fmla="*/ 179271 h 1823987"/>
                  <a:gd name="connsiteX2069" fmla="*/ 4236322 w 4242337"/>
                  <a:gd name="connsiteY2069" fmla="*/ 176864 h 1823987"/>
                  <a:gd name="connsiteX2070" fmla="*/ 4225493 w 4242337"/>
                  <a:gd name="connsiteY2070" fmla="*/ 176864 h 1823987"/>
                  <a:gd name="connsiteX2071" fmla="*/ 4225493 w 4242337"/>
                  <a:gd name="connsiteY2071" fmla="*/ 176864 h 1823987"/>
                  <a:gd name="connsiteX2072" fmla="*/ 4226697 w 4242337"/>
                  <a:gd name="connsiteY2072" fmla="*/ 128738 h 1823987"/>
                  <a:gd name="connsiteX2073" fmla="*/ 4225493 w 4242337"/>
                  <a:gd name="connsiteY2073" fmla="*/ 152801 h 1823987"/>
                  <a:gd name="connsiteX2074" fmla="*/ 4237525 w 4242337"/>
                  <a:gd name="connsiteY2074" fmla="*/ 152801 h 1823987"/>
                  <a:gd name="connsiteX2075" fmla="*/ 4237525 w 4242337"/>
                  <a:gd name="connsiteY2075" fmla="*/ 150395 h 1823987"/>
                  <a:gd name="connsiteX2076" fmla="*/ 4237525 w 4242337"/>
                  <a:gd name="connsiteY2076" fmla="*/ 135957 h 1823987"/>
                  <a:gd name="connsiteX2077" fmla="*/ 4237525 w 4242337"/>
                  <a:gd name="connsiteY2077" fmla="*/ 135957 h 1823987"/>
                  <a:gd name="connsiteX2078" fmla="*/ 4237525 w 4242337"/>
                  <a:gd name="connsiteY2078" fmla="*/ 135957 h 1823987"/>
                  <a:gd name="connsiteX2079" fmla="*/ 4237525 w 4242337"/>
                  <a:gd name="connsiteY2079" fmla="*/ 129941 h 1823987"/>
                  <a:gd name="connsiteX2080" fmla="*/ 4226697 w 4242337"/>
                  <a:gd name="connsiteY2080" fmla="*/ 128738 h 1823987"/>
                  <a:gd name="connsiteX2081" fmla="*/ 4226697 w 4242337"/>
                  <a:gd name="connsiteY2081" fmla="*/ 128738 h 1823987"/>
                  <a:gd name="connsiteX2082" fmla="*/ 4227900 w 4242337"/>
                  <a:gd name="connsiteY2082" fmla="*/ 80612 h 1823987"/>
                  <a:gd name="connsiteX2083" fmla="*/ 4226697 w 4242337"/>
                  <a:gd name="connsiteY2083" fmla="*/ 104675 h 1823987"/>
                  <a:gd name="connsiteX2084" fmla="*/ 4238728 w 4242337"/>
                  <a:gd name="connsiteY2084" fmla="*/ 104675 h 1823987"/>
                  <a:gd name="connsiteX2085" fmla="*/ 4239931 w 4242337"/>
                  <a:gd name="connsiteY2085" fmla="*/ 80612 h 1823987"/>
                  <a:gd name="connsiteX2086" fmla="*/ 4227900 w 4242337"/>
                  <a:gd name="connsiteY2086" fmla="*/ 80612 h 1823987"/>
                  <a:gd name="connsiteX2087" fmla="*/ 4227900 w 4242337"/>
                  <a:gd name="connsiteY2087" fmla="*/ 80612 h 1823987"/>
                  <a:gd name="connsiteX2088" fmla="*/ 4229103 w 4242337"/>
                  <a:gd name="connsiteY2088" fmla="*/ 32485 h 1823987"/>
                  <a:gd name="connsiteX2089" fmla="*/ 4229103 w 4242337"/>
                  <a:gd name="connsiteY2089" fmla="*/ 56548 h 1823987"/>
                  <a:gd name="connsiteX2090" fmla="*/ 4241134 w 4242337"/>
                  <a:gd name="connsiteY2090" fmla="*/ 56548 h 1823987"/>
                  <a:gd name="connsiteX2091" fmla="*/ 4241134 w 4242337"/>
                  <a:gd name="connsiteY2091" fmla="*/ 51736 h 1823987"/>
                  <a:gd name="connsiteX2092" fmla="*/ 4241134 w 4242337"/>
                  <a:gd name="connsiteY2092" fmla="*/ 51736 h 1823987"/>
                  <a:gd name="connsiteX2093" fmla="*/ 4241134 w 4242337"/>
                  <a:gd name="connsiteY2093" fmla="*/ 51736 h 1823987"/>
                  <a:gd name="connsiteX2094" fmla="*/ 4241134 w 4242337"/>
                  <a:gd name="connsiteY2094" fmla="*/ 32485 h 1823987"/>
                  <a:gd name="connsiteX2095" fmla="*/ 4229103 w 4242337"/>
                  <a:gd name="connsiteY2095" fmla="*/ 32485 h 1823987"/>
                  <a:gd name="connsiteX2096" fmla="*/ 4229103 w 4242337"/>
                  <a:gd name="connsiteY2096" fmla="*/ 32485 h 18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Lst>
                <a:rect l="l" t="t" r="r" b="b"/>
                <a:pathLst>
                  <a:path w="4242337" h="1823987">
                    <a:moveTo>
                      <a:pt x="4242338" y="0"/>
                    </a:moveTo>
                    <a:lnTo>
                      <a:pt x="4218274" y="0"/>
                    </a:lnTo>
                    <a:lnTo>
                      <a:pt x="4218274" y="12032"/>
                    </a:lnTo>
                    <a:lnTo>
                      <a:pt x="4242338" y="12032"/>
                    </a:lnTo>
                    <a:cubicBezTo>
                      <a:pt x="4242338" y="3609"/>
                      <a:pt x="4242338" y="0"/>
                      <a:pt x="4242338" y="0"/>
                    </a:cubicBezTo>
                    <a:lnTo>
                      <a:pt x="4242338" y="0"/>
                    </a:lnTo>
                    <a:close/>
                    <a:moveTo>
                      <a:pt x="4194211" y="0"/>
                    </a:moveTo>
                    <a:lnTo>
                      <a:pt x="4170148" y="0"/>
                    </a:lnTo>
                    <a:lnTo>
                      <a:pt x="4170148" y="12032"/>
                    </a:lnTo>
                    <a:lnTo>
                      <a:pt x="4194211" y="12032"/>
                    </a:lnTo>
                    <a:lnTo>
                      <a:pt x="4194211" y="0"/>
                    </a:lnTo>
                    <a:lnTo>
                      <a:pt x="4194211" y="0"/>
                    </a:lnTo>
                    <a:close/>
                    <a:moveTo>
                      <a:pt x="4146085" y="0"/>
                    </a:moveTo>
                    <a:lnTo>
                      <a:pt x="4122022" y="0"/>
                    </a:lnTo>
                    <a:lnTo>
                      <a:pt x="4122022" y="12032"/>
                    </a:lnTo>
                    <a:lnTo>
                      <a:pt x="4146085" y="12032"/>
                    </a:lnTo>
                    <a:lnTo>
                      <a:pt x="4146085" y="0"/>
                    </a:lnTo>
                    <a:lnTo>
                      <a:pt x="4146085" y="0"/>
                    </a:lnTo>
                    <a:close/>
                    <a:moveTo>
                      <a:pt x="4097958" y="0"/>
                    </a:moveTo>
                    <a:lnTo>
                      <a:pt x="4073895" y="0"/>
                    </a:lnTo>
                    <a:lnTo>
                      <a:pt x="4073895" y="12032"/>
                    </a:lnTo>
                    <a:lnTo>
                      <a:pt x="4097958" y="12032"/>
                    </a:lnTo>
                    <a:lnTo>
                      <a:pt x="4097958" y="0"/>
                    </a:lnTo>
                    <a:lnTo>
                      <a:pt x="4097958" y="0"/>
                    </a:lnTo>
                    <a:close/>
                    <a:moveTo>
                      <a:pt x="4049832" y="0"/>
                    </a:moveTo>
                    <a:lnTo>
                      <a:pt x="4025769" y="0"/>
                    </a:lnTo>
                    <a:lnTo>
                      <a:pt x="4025769" y="12032"/>
                    </a:lnTo>
                    <a:lnTo>
                      <a:pt x="4049832" y="12032"/>
                    </a:lnTo>
                    <a:lnTo>
                      <a:pt x="4049832" y="0"/>
                    </a:lnTo>
                    <a:lnTo>
                      <a:pt x="4049832" y="0"/>
                    </a:lnTo>
                    <a:close/>
                    <a:moveTo>
                      <a:pt x="4001706" y="0"/>
                    </a:moveTo>
                    <a:lnTo>
                      <a:pt x="3977643" y="0"/>
                    </a:lnTo>
                    <a:lnTo>
                      <a:pt x="3977643" y="12032"/>
                    </a:lnTo>
                    <a:lnTo>
                      <a:pt x="4001706" y="12032"/>
                    </a:lnTo>
                    <a:lnTo>
                      <a:pt x="4001706" y="0"/>
                    </a:lnTo>
                    <a:lnTo>
                      <a:pt x="4001706" y="0"/>
                    </a:lnTo>
                    <a:close/>
                    <a:moveTo>
                      <a:pt x="3953579" y="0"/>
                    </a:moveTo>
                    <a:lnTo>
                      <a:pt x="3929516" y="0"/>
                    </a:lnTo>
                    <a:lnTo>
                      <a:pt x="3929516" y="12032"/>
                    </a:lnTo>
                    <a:lnTo>
                      <a:pt x="3953579" y="12032"/>
                    </a:lnTo>
                    <a:lnTo>
                      <a:pt x="3953579" y="0"/>
                    </a:lnTo>
                    <a:lnTo>
                      <a:pt x="3953579" y="0"/>
                    </a:lnTo>
                    <a:close/>
                    <a:moveTo>
                      <a:pt x="3905453" y="0"/>
                    </a:moveTo>
                    <a:lnTo>
                      <a:pt x="3881390" y="0"/>
                    </a:lnTo>
                    <a:lnTo>
                      <a:pt x="3881390" y="12032"/>
                    </a:lnTo>
                    <a:lnTo>
                      <a:pt x="3905453" y="12032"/>
                    </a:lnTo>
                    <a:lnTo>
                      <a:pt x="3905453" y="0"/>
                    </a:lnTo>
                    <a:lnTo>
                      <a:pt x="3905453" y="0"/>
                    </a:lnTo>
                    <a:close/>
                    <a:moveTo>
                      <a:pt x="3857327" y="0"/>
                    </a:moveTo>
                    <a:lnTo>
                      <a:pt x="3833263" y="0"/>
                    </a:lnTo>
                    <a:lnTo>
                      <a:pt x="3833263" y="12032"/>
                    </a:lnTo>
                    <a:lnTo>
                      <a:pt x="3857327" y="12032"/>
                    </a:lnTo>
                    <a:lnTo>
                      <a:pt x="3857327" y="0"/>
                    </a:lnTo>
                    <a:lnTo>
                      <a:pt x="3857327" y="0"/>
                    </a:lnTo>
                    <a:close/>
                    <a:moveTo>
                      <a:pt x="3809200" y="0"/>
                    </a:moveTo>
                    <a:lnTo>
                      <a:pt x="3785137" y="0"/>
                    </a:lnTo>
                    <a:lnTo>
                      <a:pt x="3785137" y="12032"/>
                    </a:lnTo>
                    <a:lnTo>
                      <a:pt x="3809200" y="12032"/>
                    </a:lnTo>
                    <a:lnTo>
                      <a:pt x="3809200" y="0"/>
                    </a:lnTo>
                    <a:lnTo>
                      <a:pt x="3809200" y="0"/>
                    </a:lnTo>
                    <a:close/>
                    <a:moveTo>
                      <a:pt x="3761074" y="0"/>
                    </a:moveTo>
                    <a:lnTo>
                      <a:pt x="3737011" y="0"/>
                    </a:lnTo>
                    <a:lnTo>
                      <a:pt x="3737011" y="12032"/>
                    </a:lnTo>
                    <a:lnTo>
                      <a:pt x="3761074" y="12032"/>
                    </a:lnTo>
                    <a:lnTo>
                      <a:pt x="3761074" y="0"/>
                    </a:lnTo>
                    <a:lnTo>
                      <a:pt x="3761074" y="0"/>
                    </a:lnTo>
                    <a:close/>
                    <a:moveTo>
                      <a:pt x="3712948" y="0"/>
                    </a:moveTo>
                    <a:lnTo>
                      <a:pt x="3688884" y="0"/>
                    </a:lnTo>
                    <a:lnTo>
                      <a:pt x="3688884" y="12032"/>
                    </a:lnTo>
                    <a:lnTo>
                      <a:pt x="3712948" y="12032"/>
                    </a:lnTo>
                    <a:lnTo>
                      <a:pt x="3712948" y="0"/>
                    </a:lnTo>
                    <a:lnTo>
                      <a:pt x="3712948" y="0"/>
                    </a:lnTo>
                    <a:close/>
                    <a:moveTo>
                      <a:pt x="3664821" y="0"/>
                    </a:moveTo>
                    <a:lnTo>
                      <a:pt x="3640758" y="0"/>
                    </a:lnTo>
                    <a:lnTo>
                      <a:pt x="3640758" y="12032"/>
                    </a:lnTo>
                    <a:lnTo>
                      <a:pt x="3664821" y="12032"/>
                    </a:lnTo>
                    <a:lnTo>
                      <a:pt x="3664821" y="0"/>
                    </a:lnTo>
                    <a:lnTo>
                      <a:pt x="3664821" y="0"/>
                    </a:lnTo>
                    <a:close/>
                    <a:moveTo>
                      <a:pt x="3616695" y="0"/>
                    </a:moveTo>
                    <a:lnTo>
                      <a:pt x="3592632" y="0"/>
                    </a:lnTo>
                    <a:lnTo>
                      <a:pt x="3592632" y="12032"/>
                    </a:lnTo>
                    <a:lnTo>
                      <a:pt x="3616695" y="12032"/>
                    </a:lnTo>
                    <a:lnTo>
                      <a:pt x="3616695" y="0"/>
                    </a:lnTo>
                    <a:lnTo>
                      <a:pt x="3616695" y="0"/>
                    </a:lnTo>
                    <a:close/>
                    <a:moveTo>
                      <a:pt x="3568569" y="0"/>
                    </a:moveTo>
                    <a:lnTo>
                      <a:pt x="3544505" y="0"/>
                    </a:lnTo>
                    <a:lnTo>
                      <a:pt x="3544505" y="12032"/>
                    </a:lnTo>
                    <a:lnTo>
                      <a:pt x="3568569" y="12032"/>
                    </a:lnTo>
                    <a:lnTo>
                      <a:pt x="3568569" y="0"/>
                    </a:lnTo>
                    <a:lnTo>
                      <a:pt x="3568569" y="0"/>
                    </a:lnTo>
                    <a:close/>
                    <a:moveTo>
                      <a:pt x="3520442" y="0"/>
                    </a:moveTo>
                    <a:lnTo>
                      <a:pt x="3496379" y="0"/>
                    </a:lnTo>
                    <a:lnTo>
                      <a:pt x="3496379" y="12032"/>
                    </a:lnTo>
                    <a:lnTo>
                      <a:pt x="3520442" y="12032"/>
                    </a:lnTo>
                    <a:lnTo>
                      <a:pt x="3520442" y="0"/>
                    </a:lnTo>
                    <a:lnTo>
                      <a:pt x="3520442" y="0"/>
                    </a:lnTo>
                    <a:close/>
                    <a:moveTo>
                      <a:pt x="3472316" y="0"/>
                    </a:moveTo>
                    <a:lnTo>
                      <a:pt x="3448253" y="0"/>
                    </a:lnTo>
                    <a:lnTo>
                      <a:pt x="3448253" y="12032"/>
                    </a:lnTo>
                    <a:lnTo>
                      <a:pt x="3472316" y="12032"/>
                    </a:lnTo>
                    <a:lnTo>
                      <a:pt x="3472316" y="0"/>
                    </a:lnTo>
                    <a:lnTo>
                      <a:pt x="3472316" y="0"/>
                    </a:lnTo>
                    <a:close/>
                    <a:moveTo>
                      <a:pt x="3424190" y="0"/>
                    </a:moveTo>
                    <a:lnTo>
                      <a:pt x="3400126" y="0"/>
                    </a:lnTo>
                    <a:lnTo>
                      <a:pt x="3400126" y="12032"/>
                    </a:lnTo>
                    <a:lnTo>
                      <a:pt x="3424190" y="12032"/>
                    </a:lnTo>
                    <a:lnTo>
                      <a:pt x="3424190" y="0"/>
                    </a:lnTo>
                    <a:lnTo>
                      <a:pt x="3424190" y="0"/>
                    </a:lnTo>
                    <a:close/>
                    <a:moveTo>
                      <a:pt x="3376063" y="0"/>
                    </a:moveTo>
                    <a:lnTo>
                      <a:pt x="3352000" y="0"/>
                    </a:lnTo>
                    <a:lnTo>
                      <a:pt x="3352000" y="12032"/>
                    </a:lnTo>
                    <a:lnTo>
                      <a:pt x="3376063" y="12032"/>
                    </a:lnTo>
                    <a:lnTo>
                      <a:pt x="3376063" y="0"/>
                    </a:lnTo>
                    <a:lnTo>
                      <a:pt x="3376063" y="0"/>
                    </a:lnTo>
                    <a:close/>
                    <a:moveTo>
                      <a:pt x="3327937" y="0"/>
                    </a:moveTo>
                    <a:lnTo>
                      <a:pt x="3303874" y="0"/>
                    </a:lnTo>
                    <a:lnTo>
                      <a:pt x="3303874" y="12032"/>
                    </a:lnTo>
                    <a:lnTo>
                      <a:pt x="3327937" y="12032"/>
                    </a:lnTo>
                    <a:lnTo>
                      <a:pt x="3327937" y="0"/>
                    </a:lnTo>
                    <a:lnTo>
                      <a:pt x="3327937" y="0"/>
                    </a:lnTo>
                    <a:close/>
                    <a:moveTo>
                      <a:pt x="3279811" y="0"/>
                    </a:moveTo>
                    <a:lnTo>
                      <a:pt x="3255747" y="0"/>
                    </a:lnTo>
                    <a:lnTo>
                      <a:pt x="3255747" y="12032"/>
                    </a:lnTo>
                    <a:lnTo>
                      <a:pt x="3279811" y="12032"/>
                    </a:lnTo>
                    <a:lnTo>
                      <a:pt x="3279811" y="0"/>
                    </a:lnTo>
                    <a:lnTo>
                      <a:pt x="3279811" y="0"/>
                    </a:lnTo>
                    <a:close/>
                    <a:moveTo>
                      <a:pt x="3231684" y="0"/>
                    </a:moveTo>
                    <a:lnTo>
                      <a:pt x="3207621" y="0"/>
                    </a:lnTo>
                    <a:lnTo>
                      <a:pt x="3207621" y="12032"/>
                    </a:lnTo>
                    <a:lnTo>
                      <a:pt x="3231684" y="12032"/>
                    </a:lnTo>
                    <a:lnTo>
                      <a:pt x="3231684" y="0"/>
                    </a:lnTo>
                    <a:lnTo>
                      <a:pt x="3231684" y="0"/>
                    </a:lnTo>
                    <a:close/>
                    <a:moveTo>
                      <a:pt x="3183558" y="0"/>
                    </a:moveTo>
                    <a:lnTo>
                      <a:pt x="3159495" y="0"/>
                    </a:lnTo>
                    <a:lnTo>
                      <a:pt x="3159495" y="12032"/>
                    </a:lnTo>
                    <a:lnTo>
                      <a:pt x="3183558" y="12032"/>
                    </a:lnTo>
                    <a:lnTo>
                      <a:pt x="3183558" y="0"/>
                    </a:lnTo>
                    <a:lnTo>
                      <a:pt x="3183558" y="0"/>
                    </a:lnTo>
                    <a:close/>
                    <a:moveTo>
                      <a:pt x="3135431" y="0"/>
                    </a:moveTo>
                    <a:lnTo>
                      <a:pt x="3111368" y="0"/>
                    </a:lnTo>
                    <a:lnTo>
                      <a:pt x="3111368" y="12032"/>
                    </a:lnTo>
                    <a:lnTo>
                      <a:pt x="3135431" y="12032"/>
                    </a:lnTo>
                    <a:lnTo>
                      <a:pt x="3135431" y="0"/>
                    </a:lnTo>
                    <a:lnTo>
                      <a:pt x="3135431" y="0"/>
                    </a:lnTo>
                    <a:close/>
                    <a:moveTo>
                      <a:pt x="3087305" y="0"/>
                    </a:moveTo>
                    <a:lnTo>
                      <a:pt x="3063242" y="0"/>
                    </a:lnTo>
                    <a:lnTo>
                      <a:pt x="3063242" y="12032"/>
                    </a:lnTo>
                    <a:lnTo>
                      <a:pt x="3087305" y="12032"/>
                    </a:lnTo>
                    <a:lnTo>
                      <a:pt x="3087305" y="0"/>
                    </a:lnTo>
                    <a:lnTo>
                      <a:pt x="3087305" y="0"/>
                    </a:lnTo>
                    <a:close/>
                    <a:moveTo>
                      <a:pt x="3039179" y="0"/>
                    </a:moveTo>
                    <a:lnTo>
                      <a:pt x="3015116" y="0"/>
                    </a:lnTo>
                    <a:lnTo>
                      <a:pt x="3015116" y="12032"/>
                    </a:lnTo>
                    <a:lnTo>
                      <a:pt x="3039179" y="12032"/>
                    </a:lnTo>
                    <a:lnTo>
                      <a:pt x="3039179" y="0"/>
                    </a:lnTo>
                    <a:lnTo>
                      <a:pt x="3039179" y="0"/>
                    </a:lnTo>
                    <a:close/>
                    <a:moveTo>
                      <a:pt x="2991052" y="0"/>
                    </a:moveTo>
                    <a:lnTo>
                      <a:pt x="2966989" y="0"/>
                    </a:lnTo>
                    <a:lnTo>
                      <a:pt x="2966989" y="12032"/>
                    </a:lnTo>
                    <a:lnTo>
                      <a:pt x="2991052" y="12032"/>
                    </a:lnTo>
                    <a:lnTo>
                      <a:pt x="2991052" y="0"/>
                    </a:lnTo>
                    <a:lnTo>
                      <a:pt x="2991052" y="0"/>
                    </a:lnTo>
                    <a:close/>
                    <a:moveTo>
                      <a:pt x="2942926" y="0"/>
                    </a:moveTo>
                    <a:lnTo>
                      <a:pt x="2918863" y="0"/>
                    </a:lnTo>
                    <a:lnTo>
                      <a:pt x="2918863" y="12032"/>
                    </a:lnTo>
                    <a:lnTo>
                      <a:pt x="2942926" y="12032"/>
                    </a:lnTo>
                    <a:lnTo>
                      <a:pt x="2942926" y="0"/>
                    </a:lnTo>
                    <a:lnTo>
                      <a:pt x="2942926" y="0"/>
                    </a:lnTo>
                    <a:close/>
                    <a:moveTo>
                      <a:pt x="2894800" y="0"/>
                    </a:moveTo>
                    <a:lnTo>
                      <a:pt x="2870737" y="0"/>
                    </a:lnTo>
                    <a:lnTo>
                      <a:pt x="2870737" y="12032"/>
                    </a:lnTo>
                    <a:lnTo>
                      <a:pt x="2894800" y="12032"/>
                    </a:lnTo>
                    <a:lnTo>
                      <a:pt x="2894800" y="0"/>
                    </a:lnTo>
                    <a:lnTo>
                      <a:pt x="2894800" y="0"/>
                    </a:lnTo>
                    <a:close/>
                    <a:moveTo>
                      <a:pt x="2846673" y="0"/>
                    </a:moveTo>
                    <a:lnTo>
                      <a:pt x="2822610" y="0"/>
                    </a:lnTo>
                    <a:lnTo>
                      <a:pt x="2822610" y="12032"/>
                    </a:lnTo>
                    <a:lnTo>
                      <a:pt x="2846673" y="12032"/>
                    </a:lnTo>
                    <a:lnTo>
                      <a:pt x="2846673" y="0"/>
                    </a:lnTo>
                    <a:lnTo>
                      <a:pt x="2846673" y="0"/>
                    </a:lnTo>
                    <a:close/>
                    <a:moveTo>
                      <a:pt x="2798547" y="0"/>
                    </a:moveTo>
                    <a:lnTo>
                      <a:pt x="2774484" y="0"/>
                    </a:lnTo>
                    <a:lnTo>
                      <a:pt x="2774484" y="12032"/>
                    </a:lnTo>
                    <a:lnTo>
                      <a:pt x="2798547" y="12032"/>
                    </a:lnTo>
                    <a:lnTo>
                      <a:pt x="2798547" y="0"/>
                    </a:lnTo>
                    <a:lnTo>
                      <a:pt x="2798547" y="0"/>
                    </a:lnTo>
                    <a:close/>
                    <a:moveTo>
                      <a:pt x="2750421" y="0"/>
                    </a:moveTo>
                    <a:lnTo>
                      <a:pt x="2726358" y="0"/>
                    </a:lnTo>
                    <a:lnTo>
                      <a:pt x="2726358" y="12032"/>
                    </a:lnTo>
                    <a:lnTo>
                      <a:pt x="2750421" y="12032"/>
                    </a:lnTo>
                    <a:lnTo>
                      <a:pt x="2750421" y="0"/>
                    </a:lnTo>
                    <a:lnTo>
                      <a:pt x="2750421" y="0"/>
                    </a:lnTo>
                    <a:close/>
                    <a:moveTo>
                      <a:pt x="2702294" y="0"/>
                    </a:moveTo>
                    <a:lnTo>
                      <a:pt x="2678231" y="0"/>
                    </a:lnTo>
                    <a:lnTo>
                      <a:pt x="2678231" y="12032"/>
                    </a:lnTo>
                    <a:lnTo>
                      <a:pt x="2702294" y="12032"/>
                    </a:lnTo>
                    <a:lnTo>
                      <a:pt x="2702294" y="0"/>
                    </a:lnTo>
                    <a:lnTo>
                      <a:pt x="2702294" y="0"/>
                    </a:lnTo>
                    <a:close/>
                    <a:moveTo>
                      <a:pt x="2654168" y="0"/>
                    </a:moveTo>
                    <a:lnTo>
                      <a:pt x="2630105" y="0"/>
                    </a:lnTo>
                    <a:lnTo>
                      <a:pt x="2630105" y="12032"/>
                    </a:lnTo>
                    <a:lnTo>
                      <a:pt x="2654168" y="12032"/>
                    </a:lnTo>
                    <a:lnTo>
                      <a:pt x="2654168" y="0"/>
                    </a:lnTo>
                    <a:lnTo>
                      <a:pt x="2654168" y="0"/>
                    </a:lnTo>
                    <a:close/>
                    <a:moveTo>
                      <a:pt x="2606042" y="0"/>
                    </a:moveTo>
                    <a:lnTo>
                      <a:pt x="2581979" y="0"/>
                    </a:lnTo>
                    <a:lnTo>
                      <a:pt x="2581979" y="12032"/>
                    </a:lnTo>
                    <a:lnTo>
                      <a:pt x="2606042" y="12032"/>
                    </a:lnTo>
                    <a:lnTo>
                      <a:pt x="2606042" y="0"/>
                    </a:lnTo>
                    <a:lnTo>
                      <a:pt x="2606042" y="0"/>
                    </a:lnTo>
                    <a:close/>
                    <a:moveTo>
                      <a:pt x="2557915" y="0"/>
                    </a:moveTo>
                    <a:lnTo>
                      <a:pt x="2533852" y="0"/>
                    </a:lnTo>
                    <a:lnTo>
                      <a:pt x="2533852" y="12032"/>
                    </a:lnTo>
                    <a:lnTo>
                      <a:pt x="2557915" y="12032"/>
                    </a:lnTo>
                    <a:lnTo>
                      <a:pt x="2557915" y="0"/>
                    </a:lnTo>
                    <a:lnTo>
                      <a:pt x="2557915" y="0"/>
                    </a:lnTo>
                    <a:close/>
                    <a:moveTo>
                      <a:pt x="2509789" y="0"/>
                    </a:moveTo>
                    <a:lnTo>
                      <a:pt x="2485726" y="0"/>
                    </a:lnTo>
                    <a:lnTo>
                      <a:pt x="2485726" y="12032"/>
                    </a:lnTo>
                    <a:lnTo>
                      <a:pt x="2509789" y="12032"/>
                    </a:lnTo>
                    <a:lnTo>
                      <a:pt x="2509789" y="0"/>
                    </a:lnTo>
                    <a:lnTo>
                      <a:pt x="2509789" y="0"/>
                    </a:lnTo>
                    <a:close/>
                    <a:moveTo>
                      <a:pt x="2461663" y="0"/>
                    </a:moveTo>
                    <a:lnTo>
                      <a:pt x="2437599" y="0"/>
                    </a:lnTo>
                    <a:lnTo>
                      <a:pt x="2437599" y="12032"/>
                    </a:lnTo>
                    <a:lnTo>
                      <a:pt x="2461663" y="12032"/>
                    </a:lnTo>
                    <a:lnTo>
                      <a:pt x="2461663" y="0"/>
                    </a:lnTo>
                    <a:lnTo>
                      <a:pt x="2461663" y="0"/>
                    </a:lnTo>
                    <a:close/>
                    <a:moveTo>
                      <a:pt x="2413536" y="0"/>
                    </a:moveTo>
                    <a:lnTo>
                      <a:pt x="2389473" y="0"/>
                    </a:lnTo>
                    <a:lnTo>
                      <a:pt x="2389473" y="12032"/>
                    </a:lnTo>
                    <a:lnTo>
                      <a:pt x="2413536" y="12032"/>
                    </a:lnTo>
                    <a:lnTo>
                      <a:pt x="2413536" y="0"/>
                    </a:lnTo>
                    <a:lnTo>
                      <a:pt x="2413536" y="0"/>
                    </a:lnTo>
                    <a:close/>
                    <a:moveTo>
                      <a:pt x="2365410" y="0"/>
                    </a:moveTo>
                    <a:lnTo>
                      <a:pt x="2341347" y="0"/>
                    </a:lnTo>
                    <a:lnTo>
                      <a:pt x="2341347" y="12032"/>
                    </a:lnTo>
                    <a:lnTo>
                      <a:pt x="2365410" y="12032"/>
                    </a:lnTo>
                    <a:lnTo>
                      <a:pt x="2365410" y="0"/>
                    </a:lnTo>
                    <a:lnTo>
                      <a:pt x="2365410" y="0"/>
                    </a:lnTo>
                    <a:close/>
                    <a:moveTo>
                      <a:pt x="2317284" y="0"/>
                    </a:moveTo>
                    <a:lnTo>
                      <a:pt x="2293220" y="0"/>
                    </a:lnTo>
                    <a:lnTo>
                      <a:pt x="2293220" y="12032"/>
                    </a:lnTo>
                    <a:lnTo>
                      <a:pt x="2317284" y="12032"/>
                    </a:lnTo>
                    <a:lnTo>
                      <a:pt x="2317284" y="0"/>
                    </a:lnTo>
                    <a:lnTo>
                      <a:pt x="2317284" y="0"/>
                    </a:lnTo>
                    <a:close/>
                    <a:moveTo>
                      <a:pt x="2269157" y="0"/>
                    </a:moveTo>
                    <a:lnTo>
                      <a:pt x="2245094" y="0"/>
                    </a:lnTo>
                    <a:lnTo>
                      <a:pt x="2245094" y="12032"/>
                    </a:lnTo>
                    <a:lnTo>
                      <a:pt x="2269157" y="12032"/>
                    </a:lnTo>
                    <a:lnTo>
                      <a:pt x="2269157" y="0"/>
                    </a:lnTo>
                    <a:lnTo>
                      <a:pt x="2269157" y="0"/>
                    </a:lnTo>
                    <a:close/>
                    <a:moveTo>
                      <a:pt x="2221031" y="0"/>
                    </a:moveTo>
                    <a:lnTo>
                      <a:pt x="2196968" y="0"/>
                    </a:lnTo>
                    <a:lnTo>
                      <a:pt x="2196968" y="12032"/>
                    </a:lnTo>
                    <a:lnTo>
                      <a:pt x="2221031" y="12032"/>
                    </a:lnTo>
                    <a:lnTo>
                      <a:pt x="2221031" y="0"/>
                    </a:lnTo>
                    <a:lnTo>
                      <a:pt x="2221031" y="0"/>
                    </a:lnTo>
                    <a:close/>
                    <a:moveTo>
                      <a:pt x="2172905" y="0"/>
                    </a:moveTo>
                    <a:lnTo>
                      <a:pt x="2148841" y="0"/>
                    </a:lnTo>
                    <a:lnTo>
                      <a:pt x="2148841" y="12032"/>
                    </a:lnTo>
                    <a:lnTo>
                      <a:pt x="2172905" y="12032"/>
                    </a:lnTo>
                    <a:lnTo>
                      <a:pt x="2172905" y="0"/>
                    </a:lnTo>
                    <a:lnTo>
                      <a:pt x="2172905" y="0"/>
                    </a:lnTo>
                    <a:close/>
                    <a:moveTo>
                      <a:pt x="2124778" y="0"/>
                    </a:moveTo>
                    <a:lnTo>
                      <a:pt x="2100715" y="0"/>
                    </a:lnTo>
                    <a:lnTo>
                      <a:pt x="2100715" y="12032"/>
                    </a:lnTo>
                    <a:lnTo>
                      <a:pt x="2124778" y="12032"/>
                    </a:lnTo>
                    <a:lnTo>
                      <a:pt x="2124778" y="0"/>
                    </a:lnTo>
                    <a:lnTo>
                      <a:pt x="2124778" y="0"/>
                    </a:lnTo>
                    <a:close/>
                    <a:moveTo>
                      <a:pt x="2076652" y="0"/>
                    </a:moveTo>
                    <a:lnTo>
                      <a:pt x="2052589" y="0"/>
                    </a:lnTo>
                    <a:lnTo>
                      <a:pt x="2052589" y="12032"/>
                    </a:lnTo>
                    <a:lnTo>
                      <a:pt x="2076652" y="12032"/>
                    </a:lnTo>
                    <a:lnTo>
                      <a:pt x="2076652" y="0"/>
                    </a:lnTo>
                    <a:lnTo>
                      <a:pt x="2076652" y="0"/>
                    </a:lnTo>
                    <a:close/>
                    <a:moveTo>
                      <a:pt x="2028526" y="0"/>
                    </a:moveTo>
                    <a:lnTo>
                      <a:pt x="2004462" y="0"/>
                    </a:lnTo>
                    <a:lnTo>
                      <a:pt x="2004462" y="12032"/>
                    </a:lnTo>
                    <a:lnTo>
                      <a:pt x="2028526" y="12032"/>
                    </a:lnTo>
                    <a:lnTo>
                      <a:pt x="2028526" y="0"/>
                    </a:lnTo>
                    <a:lnTo>
                      <a:pt x="2028526" y="0"/>
                    </a:lnTo>
                    <a:close/>
                    <a:moveTo>
                      <a:pt x="1980399" y="0"/>
                    </a:moveTo>
                    <a:lnTo>
                      <a:pt x="1956336" y="0"/>
                    </a:lnTo>
                    <a:lnTo>
                      <a:pt x="1956336" y="12032"/>
                    </a:lnTo>
                    <a:lnTo>
                      <a:pt x="1980399" y="12032"/>
                    </a:lnTo>
                    <a:lnTo>
                      <a:pt x="1980399" y="0"/>
                    </a:lnTo>
                    <a:lnTo>
                      <a:pt x="1980399" y="0"/>
                    </a:lnTo>
                    <a:close/>
                    <a:moveTo>
                      <a:pt x="1932273" y="0"/>
                    </a:moveTo>
                    <a:lnTo>
                      <a:pt x="1908210" y="0"/>
                    </a:lnTo>
                    <a:lnTo>
                      <a:pt x="1908210" y="12032"/>
                    </a:lnTo>
                    <a:lnTo>
                      <a:pt x="1932273" y="12032"/>
                    </a:lnTo>
                    <a:lnTo>
                      <a:pt x="1932273" y="0"/>
                    </a:lnTo>
                    <a:lnTo>
                      <a:pt x="1932273" y="0"/>
                    </a:lnTo>
                    <a:close/>
                    <a:moveTo>
                      <a:pt x="1884146" y="0"/>
                    </a:moveTo>
                    <a:lnTo>
                      <a:pt x="1860083" y="0"/>
                    </a:lnTo>
                    <a:lnTo>
                      <a:pt x="1860083" y="12032"/>
                    </a:lnTo>
                    <a:lnTo>
                      <a:pt x="1884146" y="12032"/>
                    </a:lnTo>
                    <a:lnTo>
                      <a:pt x="1884146" y="0"/>
                    </a:lnTo>
                    <a:lnTo>
                      <a:pt x="1884146" y="0"/>
                    </a:lnTo>
                    <a:close/>
                    <a:moveTo>
                      <a:pt x="1836020" y="0"/>
                    </a:moveTo>
                    <a:lnTo>
                      <a:pt x="1811957" y="0"/>
                    </a:lnTo>
                    <a:lnTo>
                      <a:pt x="1811957" y="12032"/>
                    </a:lnTo>
                    <a:lnTo>
                      <a:pt x="1836020" y="12032"/>
                    </a:lnTo>
                    <a:lnTo>
                      <a:pt x="1836020" y="0"/>
                    </a:lnTo>
                    <a:lnTo>
                      <a:pt x="1836020" y="0"/>
                    </a:lnTo>
                    <a:close/>
                    <a:moveTo>
                      <a:pt x="1787894" y="0"/>
                    </a:moveTo>
                    <a:lnTo>
                      <a:pt x="1763831" y="0"/>
                    </a:lnTo>
                    <a:lnTo>
                      <a:pt x="1763831" y="12032"/>
                    </a:lnTo>
                    <a:lnTo>
                      <a:pt x="1787894" y="12032"/>
                    </a:lnTo>
                    <a:lnTo>
                      <a:pt x="1787894" y="0"/>
                    </a:lnTo>
                    <a:lnTo>
                      <a:pt x="1787894" y="0"/>
                    </a:lnTo>
                    <a:close/>
                    <a:moveTo>
                      <a:pt x="1739767" y="0"/>
                    </a:moveTo>
                    <a:lnTo>
                      <a:pt x="1715704" y="0"/>
                    </a:lnTo>
                    <a:lnTo>
                      <a:pt x="1715704" y="12032"/>
                    </a:lnTo>
                    <a:lnTo>
                      <a:pt x="1739767" y="12032"/>
                    </a:lnTo>
                    <a:lnTo>
                      <a:pt x="1739767" y="0"/>
                    </a:lnTo>
                    <a:lnTo>
                      <a:pt x="1739767" y="0"/>
                    </a:lnTo>
                    <a:close/>
                    <a:moveTo>
                      <a:pt x="1691641" y="0"/>
                    </a:moveTo>
                    <a:lnTo>
                      <a:pt x="1667578" y="0"/>
                    </a:lnTo>
                    <a:lnTo>
                      <a:pt x="1667578" y="12032"/>
                    </a:lnTo>
                    <a:lnTo>
                      <a:pt x="1691641" y="12032"/>
                    </a:lnTo>
                    <a:lnTo>
                      <a:pt x="1691641" y="0"/>
                    </a:lnTo>
                    <a:lnTo>
                      <a:pt x="1691641" y="0"/>
                    </a:lnTo>
                    <a:close/>
                    <a:moveTo>
                      <a:pt x="1643515" y="0"/>
                    </a:moveTo>
                    <a:lnTo>
                      <a:pt x="1619452" y="0"/>
                    </a:lnTo>
                    <a:lnTo>
                      <a:pt x="1619452" y="12032"/>
                    </a:lnTo>
                    <a:lnTo>
                      <a:pt x="1643515" y="12032"/>
                    </a:lnTo>
                    <a:lnTo>
                      <a:pt x="1643515" y="0"/>
                    </a:lnTo>
                    <a:lnTo>
                      <a:pt x="1643515" y="0"/>
                    </a:lnTo>
                    <a:close/>
                    <a:moveTo>
                      <a:pt x="1595388" y="0"/>
                    </a:moveTo>
                    <a:lnTo>
                      <a:pt x="1571325" y="0"/>
                    </a:lnTo>
                    <a:lnTo>
                      <a:pt x="1571325" y="12032"/>
                    </a:lnTo>
                    <a:lnTo>
                      <a:pt x="1595388" y="12032"/>
                    </a:lnTo>
                    <a:lnTo>
                      <a:pt x="1595388" y="0"/>
                    </a:lnTo>
                    <a:lnTo>
                      <a:pt x="1595388" y="0"/>
                    </a:lnTo>
                    <a:close/>
                    <a:moveTo>
                      <a:pt x="1547262" y="0"/>
                    </a:moveTo>
                    <a:lnTo>
                      <a:pt x="1523199" y="0"/>
                    </a:lnTo>
                    <a:lnTo>
                      <a:pt x="1523199" y="12032"/>
                    </a:lnTo>
                    <a:lnTo>
                      <a:pt x="1547262" y="12032"/>
                    </a:lnTo>
                    <a:lnTo>
                      <a:pt x="1547262" y="0"/>
                    </a:lnTo>
                    <a:lnTo>
                      <a:pt x="1547262" y="0"/>
                    </a:lnTo>
                    <a:close/>
                    <a:moveTo>
                      <a:pt x="1499136" y="0"/>
                    </a:moveTo>
                    <a:lnTo>
                      <a:pt x="1475073" y="0"/>
                    </a:lnTo>
                    <a:lnTo>
                      <a:pt x="1475073" y="12032"/>
                    </a:lnTo>
                    <a:lnTo>
                      <a:pt x="1499136" y="12032"/>
                    </a:lnTo>
                    <a:lnTo>
                      <a:pt x="1499136" y="0"/>
                    </a:lnTo>
                    <a:lnTo>
                      <a:pt x="1499136" y="0"/>
                    </a:lnTo>
                    <a:close/>
                    <a:moveTo>
                      <a:pt x="1451009" y="0"/>
                    </a:moveTo>
                    <a:lnTo>
                      <a:pt x="1426946" y="0"/>
                    </a:lnTo>
                    <a:lnTo>
                      <a:pt x="1426946" y="12032"/>
                    </a:lnTo>
                    <a:lnTo>
                      <a:pt x="1451009" y="12032"/>
                    </a:lnTo>
                    <a:lnTo>
                      <a:pt x="1451009" y="0"/>
                    </a:lnTo>
                    <a:lnTo>
                      <a:pt x="1451009" y="0"/>
                    </a:lnTo>
                    <a:close/>
                    <a:moveTo>
                      <a:pt x="1402883" y="0"/>
                    </a:moveTo>
                    <a:lnTo>
                      <a:pt x="1378820" y="0"/>
                    </a:lnTo>
                    <a:lnTo>
                      <a:pt x="1378820" y="12032"/>
                    </a:lnTo>
                    <a:lnTo>
                      <a:pt x="1402883" y="12032"/>
                    </a:lnTo>
                    <a:lnTo>
                      <a:pt x="1402883" y="0"/>
                    </a:lnTo>
                    <a:lnTo>
                      <a:pt x="1402883" y="0"/>
                    </a:lnTo>
                    <a:close/>
                    <a:moveTo>
                      <a:pt x="1354757" y="0"/>
                    </a:moveTo>
                    <a:lnTo>
                      <a:pt x="1330694" y="0"/>
                    </a:lnTo>
                    <a:lnTo>
                      <a:pt x="1330694" y="12032"/>
                    </a:lnTo>
                    <a:lnTo>
                      <a:pt x="1354757" y="12032"/>
                    </a:lnTo>
                    <a:lnTo>
                      <a:pt x="1354757" y="0"/>
                    </a:lnTo>
                    <a:lnTo>
                      <a:pt x="1354757" y="0"/>
                    </a:lnTo>
                    <a:close/>
                    <a:moveTo>
                      <a:pt x="1306630" y="0"/>
                    </a:moveTo>
                    <a:lnTo>
                      <a:pt x="1282567" y="0"/>
                    </a:lnTo>
                    <a:lnTo>
                      <a:pt x="1282567" y="12032"/>
                    </a:lnTo>
                    <a:lnTo>
                      <a:pt x="1306630" y="12032"/>
                    </a:lnTo>
                    <a:lnTo>
                      <a:pt x="1306630" y="0"/>
                    </a:lnTo>
                    <a:lnTo>
                      <a:pt x="1306630" y="0"/>
                    </a:lnTo>
                    <a:close/>
                    <a:moveTo>
                      <a:pt x="1258504" y="0"/>
                    </a:moveTo>
                    <a:lnTo>
                      <a:pt x="1234441" y="0"/>
                    </a:lnTo>
                    <a:lnTo>
                      <a:pt x="1234441" y="12032"/>
                    </a:lnTo>
                    <a:lnTo>
                      <a:pt x="1258504" y="12032"/>
                    </a:lnTo>
                    <a:lnTo>
                      <a:pt x="1258504" y="0"/>
                    </a:lnTo>
                    <a:lnTo>
                      <a:pt x="1258504" y="0"/>
                    </a:lnTo>
                    <a:close/>
                    <a:moveTo>
                      <a:pt x="1210378" y="0"/>
                    </a:moveTo>
                    <a:lnTo>
                      <a:pt x="1186314" y="0"/>
                    </a:lnTo>
                    <a:lnTo>
                      <a:pt x="1186314" y="12032"/>
                    </a:lnTo>
                    <a:lnTo>
                      <a:pt x="1210378" y="12032"/>
                    </a:lnTo>
                    <a:lnTo>
                      <a:pt x="1210378" y="0"/>
                    </a:lnTo>
                    <a:lnTo>
                      <a:pt x="1210378" y="0"/>
                    </a:lnTo>
                    <a:close/>
                    <a:moveTo>
                      <a:pt x="1162251" y="0"/>
                    </a:moveTo>
                    <a:lnTo>
                      <a:pt x="1138188" y="0"/>
                    </a:lnTo>
                    <a:lnTo>
                      <a:pt x="1138188" y="12032"/>
                    </a:lnTo>
                    <a:lnTo>
                      <a:pt x="1162251" y="12032"/>
                    </a:lnTo>
                    <a:lnTo>
                      <a:pt x="1162251" y="0"/>
                    </a:lnTo>
                    <a:lnTo>
                      <a:pt x="1162251" y="0"/>
                    </a:lnTo>
                    <a:close/>
                    <a:moveTo>
                      <a:pt x="1114125" y="0"/>
                    </a:moveTo>
                    <a:lnTo>
                      <a:pt x="1090062" y="0"/>
                    </a:lnTo>
                    <a:lnTo>
                      <a:pt x="1090062" y="12032"/>
                    </a:lnTo>
                    <a:lnTo>
                      <a:pt x="1114125" y="12032"/>
                    </a:lnTo>
                    <a:lnTo>
                      <a:pt x="1114125" y="0"/>
                    </a:lnTo>
                    <a:lnTo>
                      <a:pt x="1114125" y="0"/>
                    </a:lnTo>
                    <a:close/>
                    <a:moveTo>
                      <a:pt x="1065999" y="0"/>
                    </a:moveTo>
                    <a:lnTo>
                      <a:pt x="1041935" y="0"/>
                    </a:lnTo>
                    <a:lnTo>
                      <a:pt x="1041935" y="12032"/>
                    </a:lnTo>
                    <a:lnTo>
                      <a:pt x="1065999" y="12032"/>
                    </a:lnTo>
                    <a:lnTo>
                      <a:pt x="1065999" y="0"/>
                    </a:lnTo>
                    <a:lnTo>
                      <a:pt x="1065999" y="0"/>
                    </a:lnTo>
                    <a:close/>
                    <a:moveTo>
                      <a:pt x="1017872" y="0"/>
                    </a:moveTo>
                    <a:lnTo>
                      <a:pt x="993809" y="0"/>
                    </a:lnTo>
                    <a:lnTo>
                      <a:pt x="993809" y="12032"/>
                    </a:lnTo>
                    <a:lnTo>
                      <a:pt x="1017872" y="12032"/>
                    </a:lnTo>
                    <a:lnTo>
                      <a:pt x="1017872" y="0"/>
                    </a:lnTo>
                    <a:lnTo>
                      <a:pt x="1017872" y="0"/>
                    </a:lnTo>
                    <a:close/>
                    <a:moveTo>
                      <a:pt x="969746" y="0"/>
                    </a:moveTo>
                    <a:lnTo>
                      <a:pt x="945683" y="0"/>
                    </a:lnTo>
                    <a:lnTo>
                      <a:pt x="945683" y="12032"/>
                    </a:lnTo>
                    <a:lnTo>
                      <a:pt x="969746" y="12032"/>
                    </a:lnTo>
                    <a:lnTo>
                      <a:pt x="969746" y="0"/>
                    </a:lnTo>
                    <a:lnTo>
                      <a:pt x="969746" y="0"/>
                    </a:lnTo>
                    <a:close/>
                    <a:moveTo>
                      <a:pt x="921620" y="0"/>
                    </a:moveTo>
                    <a:lnTo>
                      <a:pt x="897556" y="0"/>
                    </a:lnTo>
                    <a:lnTo>
                      <a:pt x="897556" y="12032"/>
                    </a:lnTo>
                    <a:lnTo>
                      <a:pt x="921620" y="12032"/>
                    </a:lnTo>
                    <a:lnTo>
                      <a:pt x="921620" y="0"/>
                    </a:lnTo>
                    <a:lnTo>
                      <a:pt x="921620" y="0"/>
                    </a:lnTo>
                    <a:close/>
                    <a:moveTo>
                      <a:pt x="873493" y="0"/>
                    </a:moveTo>
                    <a:lnTo>
                      <a:pt x="849430" y="0"/>
                    </a:lnTo>
                    <a:lnTo>
                      <a:pt x="849430" y="12032"/>
                    </a:lnTo>
                    <a:lnTo>
                      <a:pt x="873493" y="12032"/>
                    </a:lnTo>
                    <a:lnTo>
                      <a:pt x="873493" y="0"/>
                    </a:lnTo>
                    <a:lnTo>
                      <a:pt x="873493" y="0"/>
                    </a:lnTo>
                    <a:close/>
                    <a:moveTo>
                      <a:pt x="825367" y="0"/>
                    </a:moveTo>
                    <a:lnTo>
                      <a:pt x="801304" y="0"/>
                    </a:lnTo>
                    <a:lnTo>
                      <a:pt x="801304" y="12032"/>
                    </a:lnTo>
                    <a:lnTo>
                      <a:pt x="825367" y="12032"/>
                    </a:lnTo>
                    <a:lnTo>
                      <a:pt x="825367" y="0"/>
                    </a:lnTo>
                    <a:lnTo>
                      <a:pt x="825367" y="0"/>
                    </a:lnTo>
                    <a:close/>
                    <a:moveTo>
                      <a:pt x="777241" y="0"/>
                    </a:moveTo>
                    <a:lnTo>
                      <a:pt x="753177" y="0"/>
                    </a:lnTo>
                    <a:lnTo>
                      <a:pt x="753177" y="12032"/>
                    </a:lnTo>
                    <a:lnTo>
                      <a:pt x="777241" y="12032"/>
                    </a:lnTo>
                    <a:lnTo>
                      <a:pt x="777241" y="0"/>
                    </a:lnTo>
                    <a:lnTo>
                      <a:pt x="777241" y="0"/>
                    </a:lnTo>
                    <a:close/>
                    <a:moveTo>
                      <a:pt x="729114" y="0"/>
                    </a:moveTo>
                    <a:lnTo>
                      <a:pt x="705051" y="0"/>
                    </a:lnTo>
                    <a:lnTo>
                      <a:pt x="705051" y="12032"/>
                    </a:lnTo>
                    <a:lnTo>
                      <a:pt x="729114" y="12032"/>
                    </a:lnTo>
                    <a:lnTo>
                      <a:pt x="729114" y="0"/>
                    </a:lnTo>
                    <a:lnTo>
                      <a:pt x="729114" y="0"/>
                    </a:lnTo>
                    <a:close/>
                    <a:moveTo>
                      <a:pt x="680988" y="0"/>
                    </a:moveTo>
                    <a:lnTo>
                      <a:pt x="656925" y="0"/>
                    </a:lnTo>
                    <a:lnTo>
                      <a:pt x="656925" y="12032"/>
                    </a:lnTo>
                    <a:lnTo>
                      <a:pt x="680988" y="12032"/>
                    </a:lnTo>
                    <a:lnTo>
                      <a:pt x="680988" y="0"/>
                    </a:lnTo>
                    <a:lnTo>
                      <a:pt x="680988" y="0"/>
                    </a:lnTo>
                    <a:close/>
                    <a:moveTo>
                      <a:pt x="632861" y="0"/>
                    </a:moveTo>
                    <a:lnTo>
                      <a:pt x="608798" y="0"/>
                    </a:lnTo>
                    <a:lnTo>
                      <a:pt x="608798" y="12032"/>
                    </a:lnTo>
                    <a:lnTo>
                      <a:pt x="632861" y="12032"/>
                    </a:lnTo>
                    <a:lnTo>
                      <a:pt x="632861" y="0"/>
                    </a:lnTo>
                    <a:lnTo>
                      <a:pt x="632861" y="0"/>
                    </a:lnTo>
                    <a:close/>
                    <a:moveTo>
                      <a:pt x="584735" y="0"/>
                    </a:moveTo>
                    <a:lnTo>
                      <a:pt x="560672" y="0"/>
                    </a:lnTo>
                    <a:lnTo>
                      <a:pt x="560672" y="12032"/>
                    </a:lnTo>
                    <a:lnTo>
                      <a:pt x="584735" y="12032"/>
                    </a:lnTo>
                    <a:lnTo>
                      <a:pt x="584735" y="0"/>
                    </a:lnTo>
                    <a:lnTo>
                      <a:pt x="584735" y="0"/>
                    </a:lnTo>
                    <a:close/>
                    <a:moveTo>
                      <a:pt x="536609" y="0"/>
                    </a:moveTo>
                    <a:lnTo>
                      <a:pt x="512546" y="0"/>
                    </a:lnTo>
                    <a:lnTo>
                      <a:pt x="512546" y="12032"/>
                    </a:lnTo>
                    <a:lnTo>
                      <a:pt x="536609" y="12032"/>
                    </a:lnTo>
                    <a:lnTo>
                      <a:pt x="536609" y="0"/>
                    </a:lnTo>
                    <a:lnTo>
                      <a:pt x="536609" y="0"/>
                    </a:lnTo>
                    <a:close/>
                    <a:moveTo>
                      <a:pt x="488482" y="0"/>
                    </a:moveTo>
                    <a:lnTo>
                      <a:pt x="464419" y="0"/>
                    </a:lnTo>
                    <a:lnTo>
                      <a:pt x="464419" y="12032"/>
                    </a:lnTo>
                    <a:lnTo>
                      <a:pt x="488482" y="12032"/>
                    </a:lnTo>
                    <a:lnTo>
                      <a:pt x="488482" y="0"/>
                    </a:lnTo>
                    <a:lnTo>
                      <a:pt x="488482" y="0"/>
                    </a:lnTo>
                    <a:close/>
                    <a:moveTo>
                      <a:pt x="440356" y="0"/>
                    </a:moveTo>
                    <a:lnTo>
                      <a:pt x="416293" y="0"/>
                    </a:lnTo>
                    <a:lnTo>
                      <a:pt x="416293" y="12032"/>
                    </a:lnTo>
                    <a:lnTo>
                      <a:pt x="440356" y="12032"/>
                    </a:lnTo>
                    <a:lnTo>
                      <a:pt x="440356" y="0"/>
                    </a:lnTo>
                    <a:lnTo>
                      <a:pt x="440356" y="0"/>
                    </a:lnTo>
                    <a:close/>
                    <a:moveTo>
                      <a:pt x="392230" y="0"/>
                    </a:moveTo>
                    <a:lnTo>
                      <a:pt x="368167" y="0"/>
                    </a:lnTo>
                    <a:lnTo>
                      <a:pt x="368167" y="12032"/>
                    </a:lnTo>
                    <a:lnTo>
                      <a:pt x="392230" y="12032"/>
                    </a:lnTo>
                    <a:lnTo>
                      <a:pt x="392230" y="0"/>
                    </a:lnTo>
                    <a:lnTo>
                      <a:pt x="392230" y="0"/>
                    </a:lnTo>
                    <a:close/>
                    <a:moveTo>
                      <a:pt x="344103" y="0"/>
                    </a:moveTo>
                    <a:lnTo>
                      <a:pt x="320040" y="0"/>
                    </a:lnTo>
                    <a:lnTo>
                      <a:pt x="320040" y="12032"/>
                    </a:lnTo>
                    <a:lnTo>
                      <a:pt x="344103" y="12032"/>
                    </a:lnTo>
                    <a:lnTo>
                      <a:pt x="344103" y="0"/>
                    </a:lnTo>
                    <a:lnTo>
                      <a:pt x="344103" y="0"/>
                    </a:lnTo>
                    <a:close/>
                    <a:moveTo>
                      <a:pt x="295977" y="0"/>
                    </a:moveTo>
                    <a:lnTo>
                      <a:pt x="271914" y="0"/>
                    </a:lnTo>
                    <a:lnTo>
                      <a:pt x="271914" y="12032"/>
                    </a:lnTo>
                    <a:lnTo>
                      <a:pt x="295977" y="12032"/>
                    </a:lnTo>
                    <a:lnTo>
                      <a:pt x="295977" y="0"/>
                    </a:lnTo>
                    <a:lnTo>
                      <a:pt x="295977" y="0"/>
                    </a:lnTo>
                    <a:close/>
                    <a:moveTo>
                      <a:pt x="247851" y="0"/>
                    </a:moveTo>
                    <a:lnTo>
                      <a:pt x="223788" y="0"/>
                    </a:lnTo>
                    <a:lnTo>
                      <a:pt x="223788" y="12032"/>
                    </a:lnTo>
                    <a:lnTo>
                      <a:pt x="247851" y="12032"/>
                    </a:lnTo>
                    <a:lnTo>
                      <a:pt x="247851" y="0"/>
                    </a:lnTo>
                    <a:lnTo>
                      <a:pt x="247851" y="0"/>
                    </a:lnTo>
                    <a:close/>
                    <a:moveTo>
                      <a:pt x="199724" y="0"/>
                    </a:moveTo>
                    <a:lnTo>
                      <a:pt x="175661" y="0"/>
                    </a:lnTo>
                    <a:lnTo>
                      <a:pt x="175661" y="12032"/>
                    </a:lnTo>
                    <a:lnTo>
                      <a:pt x="199724" y="12032"/>
                    </a:lnTo>
                    <a:lnTo>
                      <a:pt x="199724" y="0"/>
                    </a:lnTo>
                    <a:lnTo>
                      <a:pt x="199724" y="0"/>
                    </a:lnTo>
                    <a:close/>
                    <a:moveTo>
                      <a:pt x="151598" y="0"/>
                    </a:moveTo>
                    <a:lnTo>
                      <a:pt x="127535" y="0"/>
                    </a:lnTo>
                    <a:lnTo>
                      <a:pt x="127535" y="12032"/>
                    </a:lnTo>
                    <a:lnTo>
                      <a:pt x="151598" y="12032"/>
                    </a:lnTo>
                    <a:lnTo>
                      <a:pt x="151598" y="0"/>
                    </a:lnTo>
                    <a:lnTo>
                      <a:pt x="151598" y="0"/>
                    </a:lnTo>
                    <a:close/>
                    <a:moveTo>
                      <a:pt x="103472" y="0"/>
                    </a:moveTo>
                    <a:lnTo>
                      <a:pt x="91440" y="0"/>
                    </a:lnTo>
                    <a:lnTo>
                      <a:pt x="91440" y="0"/>
                    </a:lnTo>
                    <a:cubicBezTo>
                      <a:pt x="91440" y="0"/>
                      <a:pt x="91440" y="3609"/>
                      <a:pt x="91440" y="12032"/>
                    </a:cubicBezTo>
                    <a:lnTo>
                      <a:pt x="103472" y="12032"/>
                    </a:lnTo>
                    <a:lnTo>
                      <a:pt x="103472" y="12032"/>
                    </a:lnTo>
                    <a:lnTo>
                      <a:pt x="103472" y="12032"/>
                    </a:lnTo>
                    <a:lnTo>
                      <a:pt x="103472" y="3609"/>
                    </a:lnTo>
                    <a:lnTo>
                      <a:pt x="103472" y="0"/>
                    </a:lnTo>
                    <a:lnTo>
                      <a:pt x="103472" y="0"/>
                    </a:lnTo>
                    <a:close/>
                    <a:moveTo>
                      <a:pt x="103472" y="34892"/>
                    </a:moveTo>
                    <a:lnTo>
                      <a:pt x="91440" y="34892"/>
                    </a:lnTo>
                    <a:cubicBezTo>
                      <a:pt x="91440" y="34892"/>
                      <a:pt x="91440" y="36095"/>
                      <a:pt x="91440" y="36095"/>
                    </a:cubicBezTo>
                    <a:cubicBezTo>
                      <a:pt x="91440" y="43314"/>
                      <a:pt x="91440" y="50533"/>
                      <a:pt x="91440" y="58955"/>
                    </a:cubicBezTo>
                    <a:lnTo>
                      <a:pt x="103472" y="58955"/>
                    </a:lnTo>
                    <a:lnTo>
                      <a:pt x="103472" y="34892"/>
                    </a:lnTo>
                    <a:lnTo>
                      <a:pt x="103472" y="34892"/>
                    </a:lnTo>
                    <a:close/>
                    <a:moveTo>
                      <a:pt x="104675" y="83018"/>
                    </a:moveTo>
                    <a:lnTo>
                      <a:pt x="92643" y="83018"/>
                    </a:lnTo>
                    <a:cubicBezTo>
                      <a:pt x="92643" y="83018"/>
                      <a:pt x="92643" y="84221"/>
                      <a:pt x="92643" y="84221"/>
                    </a:cubicBezTo>
                    <a:cubicBezTo>
                      <a:pt x="92643" y="86627"/>
                      <a:pt x="92643" y="89034"/>
                      <a:pt x="92643" y="92643"/>
                    </a:cubicBezTo>
                    <a:cubicBezTo>
                      <a:pt x="92643" y="92643"/>
                      <a:pt x="92643" y="92643"/>
                      <a:pt x="92643" y="92643"/>
                    </a:cubicBezTo>
                    <a:cubicBezTo>
                      <a:pt x="92643" y="92643"/>
                      <a:pt x="92643" y="92643"/>
                      <a:pt x="92643" y="92643"/>
                    </a:cubicBezTo>
                    <a:cubicBezTo>
                      <a:pt x="92643" y="97456"/>
                      <a:pt x="92643" y="102268"/>
                      <a:pt x="92643" y="107081"/>
                    </a:cubicBezTo>
                    <a:lnTo>
                      <a:pt x="104675" y="107081"/>
                    </a:lnTo>
                    <a:lnTo>
                      <a:pt x="104675" y="83018"/>
                    </a:lnTo>
                    <a:lnTo>
                      <a:pt x="104675" y="83018"/>
                    </a:lnTo>
                    <a:close/>
                    <a:moveTo>
                      <a:pt x="104675" y="131144"/>
                    </a:moveTo>
                    <a:lnTo>
                      <a:pt x="92643" y="131144"/>
                    </a:lnTo>
                    <a:cubicBezTo>
                      <a:pt x="92643" y="133551"/>
                      <a:pt x="92643" y="137160"/>
                      <a:pt x="92643" y="140770"/>
                    </a:cubicBezTo>
                    <a:cubicBezTo>
                      <a:pt x="92643" y="145582"/>
                      <a:pt x="92643" y="150395"/>
                      <a:pt x="92643" y="155207"/>
                    </a:cubicBezTo>
                    <a:lnTo>
                      <a:pt x="104675" y="155207"/>
                    </a:lnTo>
                    <a:lnTo>
                      <a:pt x="104675" y="131144"/>
                    </a:lnTo>
                    <a:lnTo>
                      <a:pt x="104675" y="131144"/>
                    </a:lnTo>
                    <a:close/>
                    <a:moveTo>
                      <a:pt x="104675" y="179271"/>
                    </a:moveTo>
                    <a:lnTo>
                      <a:pt x="92643" y="179271"/>
                    </a:lnTo>
                    <a:cubicBezTo>
                      <a:pt x="92643" y="184083"/>
                      <a:pt x="92643" y="188896"/>
                      <a:pt x="92643" y="193708"/>
                    </a:cubicBezTo>
                    <a:cubicBezTo>
                      <a:pt x="92643" y="197318"/>
                      <a:pt x="92643" y="199724"/>
                      <a:pt x="92643" y="203334"/>
                    </a:cubicBezTo>
                    <a:lnTo>
                      <a:pt x="104675" y="203334"/>
                    </a:lnTo>
                    <a:lnTo>
                      <a:pt x="104675" y="179271"/>
                    </a:lnTo>
                    <a:lnTo>
                      <a:pt x="104675" y="179271"/>
                    </a:lnTo>
                    <a:close/>
                    <a:moveTo>
                      <a:pt x="105878" y="227397"/>
                    </a:moveTo>
                    <a:lnTo>
                      <a:pt x="93846" y="227397"/>
                    </a:lnTo>
                    <a:cubicBezTo>
                      <a:pt x="93846" y="232210"/>
                      <a:pt x="93846" y="237022"/>
                      <a:pt x="93846" y="241835"/>
                    </a:cubicBezTo>
                    <a:cubicBezTo>
                      <a:pt x="93846" y="245444"/>
                      <a:pt x="93846" y="247851"/>
                      <a:pt x="93846" y="251460"/>
                    </a:cubicBezTo>
                    <a:lnTo>
                      <a:pt x="105878" y="251460"/>
                    </a:lnTo>
                    <a:lnTo>
                      <a:pt x="105878" y="227397"/>
                    </a:lnTo>
                    <a:lnTo>
                      <a:pt x="105878" y="227397"/>
                    </a:lnTo>
                    <a:close/>
                    <a:moveTo>
                      <a:pt x="105878" y="275523"/>
                    </a:moveTo>
                    <a:lnTo>
                      <a:pt x="93846" y="275523"/>
                    </a:lnTo>
                    <a:cubicBezTo>
                      <a:pt x="93846" y="283945"/>
                      <a:pt x="93846" y="291164"/>
                      <a:pt x="93846" y="299586"/>
                    </a:cubicBezTo>
                    <a:lnTo>
                      <a:pt x="105878" y="299586"/>
                    </a:lnTo>
                    <a:lnTo>
                      <a:pt x="105878" y="275523"/>
                    </a:lnTo>
                    <a:lnTo>
                      <a:pt x="105878" y="275523"/>
                    </a:lnTo>
                    <a:close/>
                    <a:moveTo>
                      <a:pt x="105878" y="323650"/>
                    </a:moveTo>
                    <a:lnTo>
                      <a:pt x="93846" y="323650"/>
                    </a:lnTo>
                    <a:cubicBezTo>
                      <a:pt x="93846" y="327259"/>
                      <a:pt x="93846" y="330869"/>
                      <a:pt x="93846" y="334478"/>
                    </a:cubicBezTo>
                    <a:cubicBezTo>
                      <a:pt x="93846" y="336884"/>
                      <a:pt x="93846" y="338087"/>
                      <a:pt x="93846" y="340494"/>
                    </a:cubicBezTo>
                    <a:cubicBezTo>
                      <a:pt x="93846" y="342900"/>
                      <a:pt x="93846" y="345306"/>
                      <a:pt x="93846" y="347713"/>
                    </a:cubicBezTo>
                    <a:lnTo>
                      <a:pt x="105878" y="347713"/>
                    </a:lnTo>
                    <a:lnTo>
                      <a:pt x="105878" y="323650"/>
                    </a:lnTo>
                    <a:lnTo>
                      <a:pt x="105878" y="323650"/>
                    </a:lnTo>
                    <a:close/>
                    <a:moveTo>
                      <a:pt x="105878" y="372979"/>
                    </a:moveTo>
                    <a:lnTo>
                      <a:pt x="93846" y="372979"/>
                    </a:lnTo>
                    <a:cubicBezTo>
                      <a:pt x="93846" y="381401"/>
                      <a:pt x="93846" y="388620"/>
                      <a:pt x="93846" y="397042"/>
                    </a:cubicBezTo>
                    <a:lnTo>
                      <a:pt x="105878" y="397042"/>
                    </a:lnTo>
                    <a:lnTo>
                      <a:pt x="105878" y="372979"/>
                    </a:lnTo>
                    <a:lnTo>
                      <a:pt x="105878" y="372979"/>
                    </a:lnTo>
                    <a:close/>
                    <a:moveTo>
                      <a:pt x="105878" y="421105"/>
                    </a:moveTo>
                    <a:lnTo>
                      <a:pt x="93846" y="421105"/>
                    </a:lnTo>
                    <a:cubicBezTo>
                      <a:pt x="93846" y="429527"/>
                      <a:pt x="93846" y="436746"/>
                      <a:pt x="93846" y="445169"/>
                    </a:cubicBezTo>
                    <a:lnTo>
                      <a:pt x="105878" y="445169"/>
                    </a:lnTo>
                    <a:lnTo>
                      <a:pt x="105878" y="421105"/>
                    </a:lnTo>
                    <a:lnTo>
                      <a:pt x="105878" y="421105"/>
                    </a:lnTo>
                    <a:close/>
                    <a:moveTo>
                      <a:pt x="93846" y="469232"/>
                    </a:moveTo>
                    <a:cubicBezTo>
                      <a:pt x="93846" y="471638"/>
                      <a:pt x="93846" y="474044"/>
                      <a:pt x="93846" y="476451"/>
                    </a:cubicBezTo>
                    <a:cubicBezTo>
                      <a:pt x="93846" y="482466"/>
                      <a:pt x="93846" y="487279"/>
                      <a:pt x="93846" y="493295"/>
                    </a:cubicBezTo>
                    <a:lnTo>
                      <a:pt x="105878" y="493295"/>
                    </a:lnTo>
                    <a:lnTo>
                      <a:pt x="105878" y="469232"/>
                    </a:lnTo>
                    <a:lnTo>
                      <a:pt x="93846" y="469232"/>
                    </a:lnTo>
                    <a:lnTo>
                      <a:pt x="93846" y="469232"/>
                    </a:lnTo>
                    <a:close/>
                    <a:moveTo>
                      <a:pt x="93846" y="517358"/>
                    </a:moveTo>
                    <a:cubicBezTo>
                      <a:pt x="93846" y="518561"/>
                      <a:pt x="93846" y="518561"/>
                      <a:pt x="93846" y="519764"/>
                    </a:cubicBezTo>
                    <a:cubicBezTo>
                      <a:pt x="93846" y="526983"/>
                      <a:pt x="93846" y="534202"/>
                      <a:pt x="93846" y="540218"/>
                    </a:cubicBezTo>
                    <a:cubicBezTo>
                      <a:pt x="93846" y="540218"/>
                      <a:pt x="93846" y="540218"/>
                      <a:pt x="93846" y="541421"/>
                    </a:cubicBezTo>
                    <a:lnTo>
                      <a:pt x="105878" y="541421"/>
                    </a:lnTo>
                    <a:lnTo>
                      <a:pt x="105878" y="517358"/>
                    </a:lnTo>
                    <a:lnTo>
                      <a:pt x="93846" y="517358"/>
                    </a:lnTo>
                    <a:lnTo>
                      <a:pt x="93846" y="517358"/>
                    </a:lnTo>
                    <a:close/>
                    <a:moveTo>
                      <a:pt x="93846" y="565484"/>
                    </a:moveTo>
                    <a:cubicBezTo>
                      <a:pt x="93846" y="567891"/>
                      <a:pt x="93846" y="570297"/>
                      <a:pt x="93846" y="572703"/>
                    </a:cubicBezTo>
                    <a:cubicBezTo>
                      <a:pt x="93846" y="576313"/>
                      <a:pt x="93846" y="579922"/>
                      <a:pt x="93846" y="584735"/>
                    </a:cubicBezTo>
                    <a:cubicBezTo>
                      <a:pt x="93846" y="587141"/>
                      <a:pt x="93846" y="588344"/>
                      <a:pt x="93846" y="590751"/>
                    </a:cubicBezTo>
                    <a:lnTo>
                      <a:pt x="105878" y="590751"/>
                    </a:lnTo>
                    <a:lnTo>
                      <a:pt x="105878" y="566688"/>
                    </a:lnTo>
                    <a:lnTo>
                      <a:pt x="93846" y="565484"/>
                    </a:lnTo>
                    <a:lnTo>
                      <a:pt x="93846" y="565484"/>
                    </a:lnTo>
                    <a:close/>
                    <a:moveTo>
                      <a:pt x="93846" y="613611"/>
                    </a:moveTo>
                    <a:cubicBezTo>
                      <a:pt x="93846" y="616017"/>
                      <a:pt x="93846" y="617220"/>
                      <a:pt x="93846" y="619627"/>
                    </a:cubicBezTo>
                    <a:cubicBezTo>
                      <a:pt x="93846" y="623236"/>
                      <a:pt x="93846" y="625642"/>
                      <a:pt x="93846" y="629252"/>
                    </a:cubicBezTo>
                    <a:lnTo>
                      <a:pt x="93846" y="629252"/>
                    </a:lnTo>
                    <a:cubicBezTo>
                      <a:pt x="93846" y="629252"/>
                      <a:pt x="93846" y="629252"/>
                      <a:pt x="93846" y="629252"/>
                    </a:cubicBezTo>
                    <a:cubicBezTo>
                      <a:pt x="93846" y="631658"/>
                      <a:pt x="93846" y="635268"/>
                      <a:pt x="93846" y="637674"/>
                    </a:cubicBezTo>
                    <a:lnTo>
                      <a:pt x="105878" y="637674"/>
                    </a:lnTo>
                    <a:lnTo>
                      <a:pt x="105878" y="613611"/>
                    </a:lnTo>
                    <a:lnTo>
                      <a:pt x="93846" y="613611"/>
                    </a:lnTo>
                    <a:lnTo>
                      <a:pt x="93846" y="613611"/>
                    </a:lnTo>
                    <a:close/>
                    <a:moveTo>
                      <a:pt x="92643" y="661737"/>
                    </a:moveTo>
                    <a:cubicBezTo>
                      <a:pt x="92643" y="670159"/>
                      <a:pt x="92643" y="677378"/>
                      <a:pt x="92643" y="685800"/>
                    </a:cubicBezTo>
                    <a:lnTo>
                      <a:pt x="104675" y="685800"/>
                    </a:lnTo>
                    <a:lnTo>
                      <a:pt x="104675" y="661737"/>
                    </a:lnTo>
                    <a:lnTo>
                      <a:pt x="92643" y="661737"/>
                    </a:lnTo>
                    <a:lnTo>
                      <a:pt x="92643" y="661737"/>
                    </a:lnTo>
                    <a:close/>
                    <a:moveTo>
                      <a:pt x="92643" y="709863"/>
                    </a:moveTo>
                    <a:cubicBezTo>
                      <a:pt x="92643" y="718285"/>
                      <a:pt x="92643" y="725504"/>
                      <a:pt x="92643" y="733927"/>
                    </a:cubicBezTo>
                    <a:lnTo>
                      <a:pt x="104675" y="733927"/>
                    </a:lnTo>
                    <a:lnTo>
                      <a:pt x="104675" y="709863"/>
                    </a:lnTo>
                    <a:lnTo>
                      <a:pt x="92643" y="709863"/>
                    </a:lnTo>
                    <a:lnTo>
                      <a:pt x="92643" y="709863"/>
                    </a:lnTo>
                    <a:close/>
                    <a:moveTo>
                      <a:pt x="92643" y="757990"/>
                    </a:moveTo>
                    <a:cubicBezTo>
                      <a:pt x="92643" y="762802"/>
                      <a:pt x="92643" y="768818"/>
                      <a:pt x="92643" y="773631"/>
                    </a:cubicBezTo>
                    <a:cubicBezTo>
                      <a:pt x="92643" y="776037"/>
                      <a:pt x="92643" y="778443"/>
                      <a:pt x="92643" y="782053"/>
                    </a:cubicBezTo>
                    <a:lnTo>
                      <a:pt x="104675" y="782053"/>
                    </a:lnTo>
                    <a:lnTo>
                      <a:pt x="104675" y="757990"/>
                    </a:lnTo>
                    <a:lnTo>
                      <a:pt x="92643" y="757990"/>
                    </a:lnTo>
                    <a:lnTo>
                      <a:pt x="92643" y="757990"/>
                    </a:lnTo>
                    <a:close/>
                    <a:moveTo>
                      <a:pt x="91440" y="806116"/>
                    </a:moveTo>
                    <a:cubicBezTo>
                      <a:pt x="91440" y="807319"/>
                      <a:pt x="91440" y="808522"/>
                      <a:pt x="91440" y="810929"/>
                    </a:cubicBezTo>
                    <a:cubicBezTo>
                      <a:pt x="91440" y="810929"/>
                      <a:pt x="91440" y="810929"/>
                      <a:pt x="91440" y="810929"/>
                    </a:cubicBezTo>
                    <a:cubicBezTo>
                      <a:pt x="91440" y="810929"/>
                      <a:pt x="91440" y="812132"/>
                      <a:pt x="91440" y="812132"/>
                    </a:cubicBezTo>
                    <a:cubicBezTo>
                      <a:pt x="91440" y="812132"/>
                      <a:pt x="91440" y="812132"/>
                      <a:pt x="91440" y="813335"/>
                    </a:cubicBezTo>
                    <a:cubicBezTo>
                      <a:pt x="91440" y="813335"/>
                      <a:pt x="91440" y="813335"/>
                      <a:pt x="91440" y="813335"/>
                    </a:cubicBezTo>
                    <a:cubicBezTo>
                      <a:pt x="91440" y="819351"/>
                      <a:pt x="91440" y="825367"/>
                      <a:pt x="91440" y="830179"/>
                    </a:cubicBezTo>
                    <a:lnTo>
                      <a:pt x="103472" y="830179"/>
                    </a:lnTo>
                    <a:lnTo>
                      <a:pt x="103472" y="806116"/>
                    </a:lnTo>
                    <a:lnTo>
                      <a:pt x="91440" y="806116"/>
                    </a:lnTo>
                    <a:lnTo>
                      <a:pt x="91440" y="806116"/>
                    </a:lnTo>
                    <a:close/>
                    <a:moveTo>
                      <a:pt x="90237" y="854242"/>
                    </a:moveTo>
                    <a:cubicBezTo>
                      <a:pt x="90237" y="862664"/>
                      <a:pt x="90237" y="869883"/>
                      <a:pt x="90237" y="878306"/>
                    </a:cubicBezTo>
                    <a:lnTo>
                      <a:pt x="102268" y="878306"/>
                    </a:lnTo>
                    <a:lnTo>
                      <a:pt x="102268" y="854242"/>
                    </a:lnTo>
                    <a:lnTo>
                      <a:pt x="90237" y="854242"/>
                    </a:lnTo>
                    <a:lnTo>
                      <a:pt x="90237" y="854242"/>
                    </a:lnTo>
                    <a:close/>
                    <a:moveTo>
                      <a:pt x="90237" y="902369"/>
                    </a:moveTo>
                    <a:cubicBezTo>
                      <a:pt x="90237" y="902369"/>
                      <a:pt x="90237" y="902369"/>
                      <a:pt x="90237" y="902369"/>
                    </a:cubicBezTo>
                    <a:cubicBezTo>
                      <a:pt x="90237" y="903572"/>
                      <a:pt x="90237" y="903572"/>
                      <a:pt x="90237" y="904775"/>
                    </a:cubicBezTo>
                    <a:cubicBezTo>
                      <a:pt x="90237" y="905978"/>
                      <a:pt x="90237" y="905978"/>
                      <a:pt x="90237" y="907181"/>
                    </a:cubicBezTo>
                    <a:cubicBezTo>
                      <a:pt x="90237" y="907181"/>
                      <a:pt x="90237" y="908385"/>
                      <a:pt x="90237" y="908385"/>
                    </a:cubicBezTo>
                    <a:cubicBezTo>
                      <a:pt x="90237" y="908385"/>
                      <a:pt x="90237" y="909588"/>
                      <a:pt x="90237" y="909588"/>
                    </a:cubicBezTo>
                    <a:cubicBezTo>
                      <a:pt x="90237" y="910791"/>
                      <a:pt x="90237" y="910791"/>
                      <a:pt x="90237" y="911994"/>
                    </a:cubicBezTo>
                    <a:cubicBezTo>
                      <a:pt x="90237" y="911994"/>
                      <a:pt x="90237" y="911994"/>
                      <a:pt x="90237" y="911994"/>
                    </a:cubicBezTo>
                    <a:cubicBezTo>
                      <a:pt x="90237" y="916807"/>
                      <a:pt x="90237" y="921619"/>
                      <a:pt x="90237" y="926432"/>
                    </a:cubicBezTo>
                    <a:lnTo>
                      <a:pt x="102268" y="926432"/>
                    </a:lnTo>
                    <a:lnTo>
                      <a:pt x="102268" y="902369"/>
                    </a:lnTo>
                    <a:lnTo>
                      <a:pt x="90237" y="902369"/>
                    </a:lnTo>
                    <a:lnTo>
                      <a:pt x="90237" y="902369"/>
                    </a:lnTo>
                    <a:close/>
                    <a:moveTo>
                      <a:pt x="89034" y="950495"/>
                    </a:moveTo>
                    <a:cubicBezTo>
                      <a:pt x="89034" y="950495"/>
                      <a:pt x="89034" y="950495"/>
                      <a:pt x="89034" y="950495"/>
                    </a:cubicBezTo>
                    <a:cubicBezTo>
                      <a:pt x="89034" y="954104"/>
                      <a:pt x="89034" y="957714"/>
                      <a:pt x="89034" y="961324"/>
                    </a:cubicBezTo>
                    <a:cubicBezTo>
                      <a:pt x="89034" y="966136"/>
                      <a:pt x="89034" y="970949"/>
                      <a:pt x="89034" y="974558"/>
                    </a:cubicBezTo>
                    <a:lnTo>
                      <a:pt x="101065" y="974558"/>
                    </a:lnTo>
                    <a:lnTo>
                      <a:pt x="101065" y="950495"/>
                    </a:lnTo>
                    <a:lnTo>
                      <a:pt x="89034" y="950495"/>
                    </a:lnTo>
                    <a:lnTo>
                      <a:pt x="89034" y="950495"/>
                    </a:lnTo>
                    <a:close/>
                    <a:moveTo>
                      <a:pt x="87831" y="997418"/>
                    </a:moveTo>
                    <a:cubicBezTo>
                      <a:pt x="87831" y="998621"/>
                      <a:pt x="87831" y="998621"/>
                      <a:pt x="87831" y="997418"/>
                    </a:cubicBezTo>
                    <a:cubicBezTo>
                      <a:pt x="87831" y="1003434"/>
                      <a:pt x="87831" y="1009450"/>
                      <a:pt x="87831" y="1014262"/>
                    </a:cubicBezTo>
                    <a:cubicBezTo>
                      <a:pt x="87831" y="1016669"/>
                      <a:pt x="87831" y="1019075"/>
                      <a:pt x="87831" y="1021481"/>
                    </a:cubicBezTo>
                    <a:lnTo>
                      <a:pt x="99862" y="1021481"/>
                    </a:lnTo>
                    <a:lnTo>
                      <a:pt x="101065" y="997418"/>
                    </a:lnTo>
                    <a:lnTo>
                      <a:pt x="87831" y="997418"/>
                    </a:lnTo>
                    <a:lnTo>
                      <a:pt x="87831" y="997418"/>
                    </a:lnTo>
                    <a:close/>
                    <a:moveTo>
                      <a:pt x="86627" y="1045545"/>
                    </a:moveTo>
                    <a:cubicBezTo>
                      <a:pt x="86627" y="1053967"/>
                      <a:pt x="86627" y="1061186"/>
                      <a:pt x="85424" y="1069608"/>
                    </a:cubicBezTo>
                    <a:lnTo>
                      <a:pt x="97456" y="1069608"/>
                    </a:lnTo>
                    <a:lnTo>
                      <a:pt x="98659" y="1045545"/>
                    </a:lnTo>
                    <a:lnTo>
                      <a:pt x="86627" y="1045545"/>
                    </a:lnTo>
                    <a:lnTo>
                      <a:pt x="86627" y="1045545"/>
                    </a:lnTo>
                    <a:close/>
                    <a:moveTo>
                      <a:pt x="85424" y="1093671"/>
                    </a:moveTo>
                    <a:cubicBezTo>
                      <a:pt x="85424" y="1102093"/>
                      <a:pt x="85424" y="1109312"/>
                      <a:pt x="84221" y="1117734"/>
                    </a:cubicBezTo>
                    <a:lnTo>
                      <a:pt x="96253" y="1117734"/>
                    </a:lnTo>
                    <a:lnTo>
                      <a:pt x="97456" y="1093671"/>
                    </a:lnTo>
                    <a:lnTo>
                      <a:pt x="85424" y="1093671"/>
                    </a:lnTo>
                    <a:lnTo>
                      <a:pt x="85424" y="1093671"/>
                    </a:lnTo>
                    <a:close/>
                    <a:moveTo>
                      <a:pt x="83018" y="1141797"/>
                    </a:moveTo>
                    <a:cubicBezTo>
                      <a:pt x="83018" y="1147813"/>
                      <a:pt x="83018" y="1152626"/>
                      <a:pt x="83018" y="1158641"/>
                    </a:cubicBezTo>
                    <a:cubicBezTo>
                      <a:pt x="83018" y="1161048"/>
                      <a:pt x="83018" y="1163454"/>
                      <a:pt x="83018" y="1165860"/>
                    </a:cubicBezTo>
                    <a:lnTo>
                      <a:pt x="95050" y="1165860"/>
                    </a:lnTo>
                    <a:lnTo>
                      <a:pt x="96253" y="1141797"/>
                    </a:lnTo>
                    <a:lnTo>
                      <a:pt x="83018" y="1141797"/>
                    </a:lnTo>
                    <a:lnTo>
                      <a:pt x="83018" y="1141797"/>
                    </a:lnTo>
                    <a:close/>
                    <a:moveTo>
                      <a:pt x="81815" y="1189924"/>
                    </a:moveTo>
                    <a:cubicBezTo>
                      <a:pt x="81815" y="1197143"/>
                      <a:pt x="81815" y="1203158"/>
                      <a:pt x="80612" y="1210377"/>
                    </a:cubicBezTo>
                    <a:cubicBezTo>
                      <a:pt x="80612" y="1211580"/>
                      <a:pt x="80612" y="1212784"/>
                      <a:pt x="80612" y="1213987"/>
                    </a:cubicBezTo>
                    <a:lnTo>
                      <a:pt x="92643" y="1213987"/>
                    </a:lnTo>
                    <a:lnTo>
                      <a:pt x="93846" y="1189924"/>
                    </a:lnTo>
                    <a:lnTo>
                      <a:pt x="81815" y="1189924"/>
                    </a:lnTo>
                    <a:lnTo>
                      <a:pt x="81815" y="1189924"/>
                    </a:lnTo>
                    <a:close/>
                    <a:moveTo>
                      <a:pt x="79408" y="1238050"/>
                    </a:moveTo>
                    <a:cubicBezTo>
                      <a:pt x="79408" y="1241659"/>
                      <a:pt x="79408" y="1245269"/>
                      <a:pt x="79408" y="1248878"/>
                    </a:cubicBezTo>
                    <a:cubicBezTo>
                      <a:pt x="79408" y="1248878"/>
                      <a:pt x="79408" y="1248878"/>
                      <a:pt x="79408" y="1248878"/>
                    </a:cubicBezTo>
                    <a:cubicBezTo>
                      <a:pt x="79408" y="1248878"/>
                      <a:pt x="79408" y="1248878"/>
                      <a:pt x="79408" y="1248878"/>
                    </a:cubicBezTo>
                    <a:cubicBezTo>
                      <a:pt x="79408" y="1252488"/>
                      <a:pt x="79408" y="1256097"/>
                      <a:pt x="79408" y="1259707"/>
                    </a:cubicBezTo>
                    <a:cubicBezTo>
                      <a:pt x="79408" y="1259707"/>
                      <a:pt x="79408" y="1259707"/>
                      <a:pt x="79408" y="1259707"/>
                    </a:cubicBezTo>
                    <a:cubicBezTo>
                      <a:pt x="79408" y="1259707"/>
                      <a:pt x="79408" y="1259707"/>
                      <a:pt x="79408" y="1259707"/>
                    </a:cubicBezTo>
                    <a:cubicBezTo>
                      <a:pt x="79408" y="1259707"/>
                      <a:pt x="79408" y="1259707"/>
                      <a:pt x="79408" y="1259707"/>
                    </a:cubicBezTo>
                    <a:lnTo>
                      <a:pt x="91440" y="1259707"/>
                    </a:lnTo>
                    <a:lnTo>
                      <a:pt x="92643" y="1235644"/>
                    </a:lnTo>
                    <a:lnTo>
                      <a:pt x="79408" y="1238050"/>
                    </a:lnTo>
                    <a:lnTo>
                      <a:pt x="79408" y="1238050"/>
                    </a:lnTo>
                    <a:close/>
                    <a:moveTo>
                      <a:pt x="77002" y="1286176"/>
                    </a:moveTo>
                    <a:cubicBezTo>
                      <a:pt x="77002" y="1292192"/>
                      <a:pt x="75799" y="1298208"/>
                      <a:pt x="75799" y="1304224"/>
                    </a:cubicBezTo>
                    <a:cubicBezTo>
                      <a:pt x="75799" y="1306630"/>
                      <a:pt x="75799" y="1307833"/>
                      <a:pt x="75799" y="1310239"/>
                    </a:cubicBezTo>
                    <a:lnTo>
                      <a:pt x="87831" y="1311442"/>
                    </a:lnTo>
                    <a:cubicBezTo>
                      <a:pt x="87831" y="1303020"/>
                      <a:pt x="89034" y="1295802"/>
                      <a:pt x="89034" y="1287379"/>
                    </a:cubicBezTo>
                    <a:lnTo>
                      <a:pt x="77002" y="1286176"/>
                    </a:lnTo>
                    <a:lnTo>
                      <a:pt x="77002" y="1286176"/>
                    </a:lnTo>
                    <a:close/>
                    <a:moveTo>
                      <a:pt x="74596" y="1334303"/>
                    </a:moveTo>
                    <a:cubicBezTo>
                      <a:pt x="74596" y="1342725"/>
                      <a:pt x="73393" y="1349944"/>
                      <a:pt x="73393" y="1358366"/>
                    </a:cubicBezTo>
                    <a:lnTo>
                      <a:pt x="85424" y="1359569"/>
                    </a:lnTo>
                    <a:cubicBezTo>
                      <a:pt x="85424" y="1351147"/>
                      <a:pt x="86627" y="1343928"/>
                      <a:pt x="86627" y="1335506"/>
                    </a:cubicBezTo>
                    <a:lnTo>
                      <a:pt x="74596" y="1334303"/>
                    </a:lnTo>
                    <a:lnTo>
                      <a:pt x="74596" y="1334303"/>
                    </a:lnTo>
                    <a:close/>
                    <a:moveTo>
                      <a:pt x="72190" y="1382429"/>
                    </a:moveTo>
                    <a:cubicBezTo>
                      <a:pt x="72190" y="1390851"/>
                      <a:pt x="70986" y="1398070"/>
                      <a:pt x="70986" y="1406492"/>
                    </a:cubicBezTo>
                    <a:lnTo>
                      <a:pt x="83018" y="1407695"/>
                    </a:lnTo>
                    <a:cubicBezTo>
                      <a:pt x="83018" y="1399273"/>
                      <a:pt x="84221" y="1392054"/>
                      <a:pt x="84221" y="1383632"/>
                    </a:cubicBezTo>
                    <a:lnTo>
                      <a:pt x="72190" y="1382429"/>
                    </a:lnTo>
                    <a:lnTo>
                      <a:pt x="72190" y="1382429"/>
                    </a:lnTo>
                    <a:close/>
                    <a:moveTo>
                      <a:pt x="69783" y="1430555"/>
                    </a:moveTo>
                    <a:cubicBezTo>
                      <a:pt x="69783" y="1432962"/>
                      <a:pt x="69783" y="1435368"/>
                      <a:pt x="69783" y="1436571"/>
                    </a:cubicBezTo>
                    <a:lnTo>
                      <a:pt x="69783" y="1436571"/>
                    </a:lnTo>
                    <a:cubicBezTo>
                      <a:pt x="69783" y="1436571"/>
                      <a:pt x="69783" y="1436571"/>
                      <a:pt x="69783" y="1436571"/>
                    </a:cubicBezTo>
                    <a:cubicBezTo>
                      <a:pt x="69783" y="1436571"/>
                      <a:pt x="69783" y="1436571"/>
                      <a:pt x="69783" y="1436571"/>
                    </a:cubicBezTo>
                    <a:cubicBezTo>
                      <a:pt x="69783" y="1436571"/>
                      <a:pt x="69783" y="1436571"/>
                      <a:pt x="69783" y="1436571"/>
                    </a:cubicBezTo>
                    <a:cubicBezTo>
                      <a:pt x="69783" y="1436571"/>
                      <a:pt x="69783" y="1436571"/>
                      <a:pt x="69783" y="1437774"/>
                    </a:cubicBezTo>
                    <a:cubicBezTo>
                      <a:pt x="69783" y="1437774"/>
                      <a:pt x="69783" y="1437774"/>
                      <a:pt x="69783" y="1437774"/>
                    </a:cubicBezTo>
                    <a:cubicBezTo>
                      <a:pt x="69783" y="1442587"/>
                      <a:pt x="68580" y="1448603"/>
                      <a:pt x="68580" y="1453415"/>
                    </a:cubicBezTo>
                    <a:lnTo>
                      <a:pt x="80612" y="1454618"/>
                    </a:lnTo>
                    <a:cubicBezTo>
                      <a:pt x="80612" y="1446196"/>
                      <a:pt x="81815" y="1438977"/>
                      <a:pt x="81815" y="1430555"/>
                    </a:cubicBezTo>
                    <a:lnTo>
                      <a:pt x="69783" y="1430555"/>
                    </a:lnTo>
                    <a:lnTo>
                      <a:pt x="69783" y="1430555"/>
                    </a:lnTo>
                    <a:close/>
                    <a:moveTo>
                      <a:pt x="66174" y="1478682"/>
                    </a:moveTo>
                    <a:cubicBezTo>
                      <a:pt x="66174" y="1478682"/>
                      <a:pt x="66174" y="1478682"/>
                      <a:pt x="66174" y="1478682"/>
                    </a:cubicBezTo>
                    <a:cubicBezTo>
                      <a:pt x="66174" y="1478682"/>
                      <a:pt x="66174" y="1478682"/>
                      <a:pt x="66174" y="1478682"/>
                    </a:cubicBezTo>
                    <a:cubicBezTo>
                      <a:pt x="66174" y="1482291"/>
                      <a:pt x="66174" y="1485900"/>
                      <a:pt x="64971" y="1489510"/>
                    </a:cubicBezTo>
                    <a:cubicBezTo>
                      <a:pt x="64971" y="1489510"/>
                      <a:pt x="64971" y="1489510"/>
                      <a:pt x="64971" y="1489510"/>
                    </a:cubicBezTo>
                    <a:cubicBezTo>
                      <a:pt x="64971" y="1489510"/>
                      <a:pt x="64971" y="1489510"/>
                      <a:pt x="64971" y="1489510"/>
                    </a:cubicBezTo>
                    <a:cubicBezTo>
                      <a:pt x="64971" y="1494323"/>
                      <a:pt x="63767" y="1497932"/>
                      <a:pt x="63767" y="1502745"/>
                    </a:cubicBezTo>
                    <a:lnTo>
                      <a:pt x="75799" y="1503948"/>
                    </a:lnTo>
                    <a:cubicBezTo>
                      <a:pt x="77002" y="1495526"/>
                      <a:pt x="77002" y="1488307"/>
                      <a:pt x="78205" y="1479885"/>
                    </a:cubicBezTo>
                    <a:lnTo>
                      <a:pt x="66174" y="1478682"/>
                    </a:lnTo>
                    <a:lnTo>
                      <a:pt x="66174" y="1478682"/>
                    </a:lnTo>
                    <a:close/>
                    <a:moveTo>
                      <a:pt x="61361" y="1526808"/>
                    </a:moveTo>
                    <a:cubicBezTo>
                      <a:pt x="61361" y="1528011"/>
                      <a:pt x="61361" y="1529214"/>
                      <a:pt x="61361" y="1529214"/>
                    </a:cubicBezTo>
                    <a:cubicBezTo>
                      <a:pt x="61361" y="1531620"/>
                      <a:pt x="61361" y="1534027"/>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41246"/>
                      <a:pt x="58955" y="1546058"/>
                      <a:pt x="58955" y="1550871"/>
                    </a:cubicBezTo>
                    <a:lnTo>
                      <a:pt x="70986" y="1552074"/>
                    </a:lnTo>
                    <a:cubicBezTo>
                      <a:pt x="72190" y="1543652"/>
                      <a:pt x="72190" y="1536433"/>
                      <a:pt x="73393" y="1528011"/>
                    </a:cubicBezTo>
                    <a:lnTo>
                      <a:pt x="61361" y="1526808"/>
                    </a:lnTo>
                    <a:lnTo>
                      <a:pt x="61361" y="1526808"/>
                    </a:lnTo>
                    <a:close/>
                    <a:moveTo>
                      <a:pt x="57752" y="1574934"/>
                    </a:moveTo>
                    <a:cubicBezTo>
                      <a:pt x="57752" y="1576137"/>
                      <a:pt x="57752" y="1577341"/>
                      <a:pt x="57752" y="1579747"/>
                    </a:cubicBezTo>
                    <a:cubicBezTo>
                      <a:pt x="57752" y="1579747"/>
                      <a:pt x="57752" y="1579747"/>
                      <a:pt x="57752" y="1579747"/>
                    </a:cubicBezTo>
                    <a:cubicBezTo>
                      <a:pt x="57752" y="1579747"/>
                      <a:pt x="57752" y="1579747"/>
                      <a:pt x="57752" y="1579747"/>
                    </a:cubicBezTo>
                    <a:cubicBezTo>
                      <a:pt x="57752" y="1579747"/>
                      <a:pt x="57752" y="1579747"/>
                      <a:pt x="57752" y="1579747"/>
                    </a:cubicBezTo>
                    <a:lnTo>
                      <a:pt x="57752" y="1579747"/>
                    </a:lnTo>
                    <a:cubicBezTo>
                      <a:pt x="56548" y="1585763"/>
                      <a:pt x="56548" y="1591778"/>
                      <a:pt x="55345" y="1598997"/>
                    </a:cubicBezTo>
                    <a:lnTo>
                      <a:pt x="67377" y="1600200"/>
                    </a:lnTo>
                    <a:cubicBezTo>
                      <a:pt x="68580" y="1591778"/>
                      <a:pt x="68580" y="1584560"/>
                      <a:pt x="69783" y="1576137"/>
                    </a:cubicBezTo>
                    <a:lnTo>
                      <a:pt x="57752" y="1574934"/>
                    </a:lnTo>
                    <a:lnTo>
                      <a:pt x="57752" y="1574934"/>
                    </a:lnTo>
                    <a:close/>
                    <a:moveTo>
                      <a:pt x="51736" y="1621857"/>
                    </a:moveTo>
                    <a:cubicBezTo>
                      <a:pt x="51736" y="1623061"/>
                      <a:pt x="51736" y="1625467"/>
                      <a:pt x="51736" y="1626670"/>
                    </a:cubicBezTo>
                    <a:cubicBezTo>
                      <a:pt x="51736" y="1626670"/>
                      <a:pt x="51736" y="1626670"/>
                      <a:pt x="51736" y="1626670"/>
                    </a:cubicBezTo>
                    <a:cubicBezTo>
                      <a:pt x="51736" y="1626670"/>
                      <a:pt x="51736" y="1626670"/>
                      <a:pt x="51736" y="1626670"/>
                    </a:cubicBezTo>
                    <a:cubicBezTo>
                      <a:pt x="50533" y="1632686"/>
                      <a:pt x="50533" y="1638702"/>
                      <a:pt x="49330" y="1644717"/>
                    </a:cubicBezTo>
                    <a:cubicBezTo>
                      <a:pt x="49330" y="1644717"/>
                      <a:pt x="49330" y="1645921"/>
                      <a:pt x="49330" y="1645921"/>
                    </a:cubicBezTo>
                    <a:lnTo>
                      <a:pt x="61361" y="1647124"/>
                    </a:lnTo>
                    <a:cubicBezTo>
                      <a:pt x="62564" y="1638702"/>
                      <a:pt x="63767" y="1631483"/>
                      <a:pt x="64971" y="1623061"/>
                    </a:cubicBezTo>
                    <a:lnTo>
                      <a:pt x="51736" y="1621857"/>
                    </a:lnTo>
                    <a:lnTo>
                      <a:pt x="51736" y="1621857"/>
                    </a:lnTo>
                    <a:close/>
                    <a:moveTo>
                      <a:pt x="45720" y="1669984"/>
                    </a:moveTo>
                    <a:cubicBezTo>
                      <a:pt x="45720" y="1672390"/>
                      <a:pt x="45720" y="1673593"/>
                      <a:pt x="44517" y="1675999"/>
                    </a:cubicBezTo>
                    <a:cubicBezTo>
                      <a:pt x="43314" y="1680812"/>
                      <a:pt x="43314" y="1685625"/>
                      <a:pt x="42111" y="1689234"/>
                    </a:cubicBezTo>
                    <a:cubicBezTo>
                      <a:pt x="42111" y="1689234"/>
                      <a:pt x="42111" y="1689234"/>
                      <a:pt x="42111" y="1689234"/>
                    </a:cubicBezTo>
                    <a:cubicBezTo>
                      <a:pt x="42111" y="1689234"/>
                      <a:pt x="42111" y="1689234"/>
                      <a:pt x="42111" y="1689234"/>
                    </a:cubicBezTo>
                    <a:cubicBezTo>
                      <a:pt x="42111" y="1690437"/>
                      <a:pt x="42111" y="1691641"/>
                      <a:pt x="40907" y="1692844"/>
                    </a:cubicBezTo>
                    <a:lnTo>
                      <a:pt x="52939" y="1695250"/>
                    </a:lnTo>
                    <a:cubicBezTo>
                      <a:pt x="54142" y="1688031"/>
                      <a:pt x="55345" y="1679609"/>
                      <a:pt x="56548" y="1671187"/>
                    </a:cubicBezTo>
                    <a:lnTo>
                      <a:pt x="45720" y="1669984"/>
                    </a:lnTo>
                    <a:lnTo>
                      <a:pt x="45720" y="1669984"/>
                    </a:lnTo>
                    <a:close/>
                    <a:moveTo>
                      <a:pt x="37298" y="1718110"/>
                    </a:moveTo>
                    <a:cubicBezTo>
                      <a:pt x="36095" y="1724126"/>
                      <a:pt x="34892" y="1728939"/>
                      <a:pt x="33688" y="1733751"/>
                    </a:cubicBezTo>
                    <a:cubicBezTo>
                      <a:pt x="33688" y="1733751"/>
                      <a:pt x="33688" y="1733751"/>
                      <a:pt x="33688" y="1733751"/>
                    </a:cubicBezTo>
                    <a:cubicBezTo>
                      <a:pt x="33688" y="1733751"/>
                      <a:pt x="33688" y="1733751"/>
                      <a:pt x="33688" y="1733751"/>
                    </a:cubicBezTo>
                    <a:cubicBezTo>
                      <a:pt x="33688" y="1736157"/>
                      <a:pt x="32485" y="1738564"/>
                      <a:pt x="32485" y="1740970"/>
                    </a:cubicBezTo>
                    <a:lnTo>
                      <a:pt x="44517" y="1743376"/>
                    </a:lnTo>
                    <a:cubicBezTo>
                      <a:pt x="45720" y="1736157"/>
                      <a:pt x="48126" y="1727735"/>
                      <a:pt x="49330" y="1719313"/>
                    </a:cubicBezTo>
                    <a:lnTo>
                      <a:pt x="37298" y="1718110"/>
                    </a:lnTo>
                    <a:lnTo>
                      <a:pt x="37298" y="1718110"/>
                    </a:lnTo>
                    <a:close/>
                    <a:moveTo>
                      <a:pt x="26469" y="1765033"/>
                    </a:moveTo>
                    <a:cubicBezTo>
                      <a:pt x="25266" y="1771049"/>
                      <a:pt x="22860" y="1775862"/>
                      <a:pt x="21657" y="1781877"/>
                    </a:cubicBezTo>
                    <a:lnTo>
                      <a:pt x="21657" y="1781877"/>
                    </a:lnTo>
                    <a:cubicBezTo>
                      <a:pt x="21657" y="1781877"/>
                      <a:pt x="21657" y="1781877"/>
                      <a:pt x="21657" y="1781877"/>
                    </a:cubicBezTo>
                    <a:lnTo>
                      <a:pt x="21657" y="1781877"/>
                    </a:ln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0454" y="1784284"/>
                      <a:pt x="20454" y="1785487"/>
                      <a:pt x="19251" y="1787893"/>
                    </a:cubicBezTo>
                    <a:lnTo>
                      <a:pt x="30079" y="1791503"/>
                    </a:lnTo>
                    <a:cubicBezTo>
                      <a:pt x="32485" y="1784284"/>
                      <a:pt x="34892" y="1775862"/>
                      <a:pt x="37298" y="1767440"/>
                    </a:cubicBezTo>
                    <a:lnTo>
                      <a:pt x="26469" y="1765033"/>
                    </a:lnTo>
                    <a:lnTo>
                      <a:pt x="26469" y="1765033"/>
                    </a:lnTo>
                    <a:close/>
                    <a:moveTo>
                      <a:pt x="10828" y="1809550"/>
                    </a:moveTo>
                    <a:cubicBezTo>
                      <a:pt x="9625" y="1810753"/>
                      <a:pt x="9625" y="1811956"/>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6016" y="1817972"/>
                      <a:pt x="3609" y="1820378"/>
                      <a:pt x="0" y="1823988"/>
                    </a:cubicBezTo>
                    <a:lnTo>
                      <a:pt x="0" y="1823988"/>
                    </a:lnTo>
                    <a:lnTo>
                      <a:pt x="0" y="1823988"/>
                    </a:lnTo>
                    <a:lnTo>
                      <a:pt x="0" y="1823988"/>
                    </a:lnTo>
                    <a:lnTo>
                      <a:pt x="0" y="1823988"/>
                    </a:lnTo>
                    <a:lnTo>
                      <a:pt x="0" y="1823988"/>
                    </a:lnTo>
                    <a:lnTo>
                      <a:pt x="0" y="1823988"/>
                    </a:lnTo>
                    <a:lnTo>
                      <a:pt x="0" y="1823988"/>
                    </a:lnTo>
                    <a:lnTo>
                      <a:pt x="0" y="1823988"/>
                    </a:lnTo>
                    <a:lnTo>
                      <a:pt x="15641" y="1823988"/>
                    </a:lnTo>
                    <a:cubicBezTo>
                      <a:pt x="18047" y="1821582"/>
                      <a:pt x="19251" y="1817972"/>
                      <a:pt x="21657" y="1814363"/>
                    </a:cubicBezTo>
                    <a:lnTo>
                      <a:pt x="10828" y="1809550"/>
                    </a:lnTo>
                    <a:lnTo>
                      <a:pt x="10828" y="1809550"/>
                    </a:lnTo>
                    <a:close/>
                    <a:moveTo>
                      <a:pt x="52939" y="1811956"/>
                    </a:moveTo>
                    <a:lnTo>
                      <a:pt x="28876" y="1811956"/>
                    </a:lnTo>
                    <a:lnTo>
                      <a:pt x="28876" y="1823988"/>
                    </a:lnTo>
                    <a:lnTo>
                      <a:pt x="52939" y="1823988"/>
                    </a:lnTo>
                    <a:lnTo>
                      <a:pt x="52939" y="1811956"/>
                    </a:lnTo>
                    <a:lnTo>
                      <a:pt x="52939" y="1811956"/>
                    </a:lnTo>
                    <a:close/>
                    <a:moveTo>
                      <a:pt x="101065" y="1811956"/>
                    </a:moveTo>
                    <a:lnTo>
                      <a:pt x="77002" y="1811956"/>
                    </a:lnTo>
                    <a:lnTo>
                      <a:pt x="77002" y="1823988"/>
                    </a:lnTo>
                    <a:lnTo>
                      <a:pt x="101065" y="1823988"/>
                    </a:lnTo>
                    <a:lnTo>
                      <a:pt x="101065" y="1811956"/>
                    </a:lnTo>
                    <a:lnTo>
                      <a:pt x="101065" y="1811956"/>
                    </a:lnTo>
                    <a:close/>
                    <a:moveTo>
                      <a:pt x="149192" y="1810753"/>
                    </a:moveTo>
                    <a:lnTo>
                      <a:pt x="125128" y="1810753"/>
                    </a:lnTo>
                    <a:lnTo>
                      <a:pt x="125128" y="1822785"/>
                    </a:lnTo>
                    <a:lnTo>
                      <a:pt x="149192" y="1822785"/>
                    </a:lnTo>
                    <a:lnTo>
                      <a:pt x="149192" y="1810753"/>
                    </a:lnTo>
                    <a:lnTo>
                      <a:pt x="149192" y="1810753"/>
                    </a:lnTo>
                    <a:close/>
                    <a:moveTo>
                      <a:pt x="197318" y="1809550"/>
                    </a:moveTo>
                    <a:lnTo>
                      <a:pt x="173255" y="1809550"/>
                    </a:lnTo>
                    <a:lnTo>
                      <a:pt x="173255" y="1821582"/>
                    </a:lnTo>
                    <a:lnTo>
                      <a:pt x="197318" y="1821582"/>
                    </a:lnTo>
                    <a:lnTo>
                      <a:pt x="197318" y="1809550"/>
                    </a:lnTo>
                    <a:lnTo>
                      <a:pt x="197318" y="1809550"/>
                    </a:lnTo>
                    <a:close/>
                    <a:moveTo>
                      <a:pt x="245444" y="1809550"/>
                    </a:moveTo>
                    <a:lnTo>
                      <a:pt x="221381" y="1809550"/>
                    </a:lnTo>
                    <a:lnTo>
                      <a:pt x="221381" y="1821582"/>
                    </a:lnTo>
                    <a:lnTo>
                      <a:pt x="245444" y="1821582"/>
                    </a:lnTo>
                    <a:lnTo>
                      <a:pt x="245444" y="1809550"/>
                    </a:lnTo>
                    <a:lnTo>
                      <a:pt x="245444" y="1809550"/>
                    </a:lnTo>
                    <a:close/>
                    <a:moveTo>
                      <a:pt x="293571" y="1808347"/>
                    </a:moveTo>
                    <a:lnTo>
                      <a:pt x="269508" y="1808347"/>
                    </a:lnTo>
                    <a:lnTo>
                      <a:pt x="269508" y="1820378"/>
                    </a:lnTo>
                    <a:lnTo>
                      <a:pt x="293571" y="1820378"/>
                    </a:lnTo>
                    <a:lnTo>
                      <a:pt x="293571" y="1808347"/>
                    </a:lnTo>
                    <a:lnTo>
                      <a:pt x="293571" y="1808347"/>
                    </a:lnTo>
                    <a:close/>
                    <a:moveTo>
                      <a:pt x="341697" y="1807144"/>
                    </a:moveTo>
                    <a:lnTo>
                      <a:pt x="317634" y="1807144"/>
                    </a:lnTo>
                    <a:lnTo>
                      <a:pt x="317634" y="1819175"/>
                    </a:lnTo>
                    <a:lnTo>
                      <a:pt x="341697" y="1819175"/>
                    </a:lnTo>
                    <a:lnTo>
                      <a:pt x="341697" y="1807144"/>
                    </a:lnTo>
                    <a:lnTo>
                      <a:pt x="341697" y="1807144"/>
                    </a:lnTo>
                    <a:close/>
                    <a:moveTo>
                      <a:pt x="389823" y="1807144"/>
                    </a:moveTo>
                    <a:lnTo>
                      <a:pt x="365760" y="1807144"/>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70573" y="1819175"/>
                      <a:pt x="388620" y="1819175"/>
                      <a:pt x="388620" y="1819175"/>
                    </a:cubicBezTo>
                    <a:lnTo>
                      <a:pt x="389823" y="1807144"/>
                    </a:lnTo>
                    <a:lnTo>
                      <a:pt x="389823" y="1807144"/>
                    </a:lnTo>
                    <a:close/>
                    <a:moveTo>
                      <a:pt x="437950" y="1805941"/>
                    </a:moveTo>
                    <a:lnTo>
                      <a:pt x="413887" y="1805941"/>
                    </a:lnTo>
                    <a:lnTo>
                      <a:pt x="413887" y="1817972"/>
                    </a:lnTo>
                    <a:cubicBezTo>
                      <a:pt x="413887" y="1817972"/>
                      <a:pt x="422309" y="1817972"/>
                      <a:pt x="429528" y="1817972"/>
                    </a:cubicBezTo>
                    <a:lnTo>
                      <a:pt x="437950" y="1817972"/>
                    </a:lnTo>
                    <a:lnTo>
                      <a:pt x="437950" y="1805941"/>
                    </a:lnTo>
                    <a:lnTo>
                      <a:pt x="437950" y="1805941"/>
                    </a:lnTo>
                    <a:close/>
                    <a:moveTo>
                      <a:pt x="486076" y="1804737"/>
                    </a:moveTo>
                    <a:lnTo>
                      <a:pt x="462013" y="1804737"/>
                    </a:lnTo>
                    <a:lnTo>
                      <a:pt x="462013" y="1816769"/>
                    </a:ln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72841" y="1816769"/>
                      <a:pt x="484873" y="1816769"/>
                      <a:pt x="484873" y="1816769"/>
                    </a:cubicBezTo>
                    <a:lnTo>
                      <a:pt x="486076" y="1804737"/>
                    </a:lnTo>
                    <a:lnTo>
                      <a:pt x="486076" y="1804737"/>
                    </a:lnTo>
                    <a:close/>
                    <a:moveTo>
                      <a:pt x="534202" y="1804737"/>
                    </a:moveTo>
                    <a:lnTo>
                      <a:pt x="510139" y="1804737"/>
                    </a:lnTo>
                    <a:lnTo>
                      <a:pt x="510139" y="1816769"/>
                    </a:lnTo>
                    <a:cubicBezTo>
                      <a:pt x="510139" y="1816769"/>
                      <a:pt x="517358" y="1816769"/>
                      <a:pt x="523374" y="1816769"/>
                    </a:cubicBezTo>
                    <a:lnTo>
                      <a:pt x="523374" y="1816769"/>
                    </a:lnTo>
                    <a:cubicBezTo>
                      <a:pt x="523374" y="1816769"/>
                      <a:pt x="523374" y="1816769"/>
                      <a:pt x="523374" y="1816769"/>
                    </a:cubicBezTo>
                    <a:lnTo>
                      <a:pt x="534202" y="1816769"/>
                    </a:lnTo>
                    <a:lnTo>
                      <a:pt x="534202" y="1804737"/>
                    </a:lnTo>
                    <a:lnTo>
                      <a:pt x="534202" y="1804737"/>
                    </a:lnTo>
                    <a:close/>
                    <a:moveTo>
                      <a:pt x="582329" y="1803534"/>
                    </a:moveTo>
                    <a:lnTo>
                      <a:pt x="558266" y="1803534"/>
                    </a:lnTo>
                    <a:lnTo>
                      <a:pt x="558266" y="1815566"/>
                    </a:ln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73907" y="1815566"/>
                      <a:pt x="581126" y="1815566"/>
                      <a:pt x="581126" y="1815566"/>
                    </a:cubicBezTo>
                    <a:lnTo>
                      <a:pt x="582329" y="1803534"/>
                    </a:lnTo>
                    <a:lnTo>
                      <a:pt x="582329" y="1803534"/>
                    </a:lnTo>
                    <a:close/>
                    <a:moveTo>
                      <a:pt x="630455" y="1802331"/>
                    </a:moveTo>
                    <a:lnTo>
                      <a:pt x="606392" y="1802331"/>
                    </a:lnTo>
                    <a:lnTo>
                      <a:pt x="606392" y="1814363"/>
                    </a:lnTo>
                    <a:cubicBezTo>
                      <a:pt x="606392" y="1814363"/>
                      <a:pt x="612408" y="1814363"/>
                      <a:pt x="618424" y="1814363"/>
                    </a:cubicBezTo>
                    <a:lnTo>
                      <a:pt x="630455" y="1814363"/>
                    </a:lnTo>
                    <a:lnTo>
                      <a:pt x="630455" y="1802331"/>
                    </a:lnTo>
                    <a:lnTo>
                      <a:pt x="630455" y="1802331"/>
                    </a:lnTo>
                    <a:close/>
                    <a:moveTo>
                      <a:pt x="678582" y="1802331"/>
                    </a:moveTo>
                    <a:lnTo>
                      <a:pt x="654518" y="1802331"/>
                    </a:lnTo>
                    <a:lnTo>
                      <a:pt x="654518" y="1814363"/>
                    </a:lnTo>
                    <a:lnTo>
                      <a:pt x="667753" y="1814363"/>
                    </a:lnTo>
                    <a:cubicBezTo>
                      <a:pt x="667753" y="1814363"/>
                      <a:pt x="667753" y="1814363"/>
                      <a:pt x="667753" y="1814363"/>
                    </a:cubicBezTo>
                    <a:lnTo>
                      <a:pt x="667753" y="1814363"/>
                    </a:lnTo>
                    <a:cubicBezTo>
                      <a:pt x="672566" y="1814363"/>
                      <a:pt x="678582" y="1814363"/>
                      <a:pt x="678582" y="1814363"/>
                    </a:cubicBezTo>
                    <a:lnTo>
                      <a:pt x="678582" y="1802331"/>
                    </a:lnTo>
                    <a:lnTo>
                      <a:pt x="678582" y="1802331"/>
                    </a:lnTo>
                    <a:close/>
                    <a:moveTo>
                      <a:pt x="726708" y="1801128"/>
                    </a:moveTo>
                    <a:lnTo>
                      <a:pt x="702645" y="1801128"/>
                    </a:lnTo>
                    <a:lnTo>
                      <a:pt x="702645" y="1813160"/>
                    </a:lnTo>
                    <a:cubicBezTo>
                      <a:pt x="702645" y="1813160"/>
                      <a:pt x="707457" y="1813160"/>
                      <a:pt x="713473" y="1813160"/>
                    </a:cubicBezTo>
                    <a:lnTo>
                      <a:pt x="713473" y="1813160"/>
                    </a:lnTo>
                    <a:cubicBezTo>
                      <a:pt x="713473" y="1813160"/>
                      <a:pt x="713473" y="1813160"/>
                      <a:pt x="713473" y="1813160"/>
                    </a:cubicBezTo>
                    <a:lnTo>
                      <a:pt x="726708" y="1813160"/>
                    </a:lnTo>
                    <a:lnTo>
                      <a:pt x="726708" y="1801128"/>
                    </a:lnTo>
                    <a:lnTo>
                      <a:pt x="726708" y="1801128"/>
                    </a:lnTo>
                    <a:close/>
                    <a:moveTo>
                      <a:pt x="774834" y="1799925"/>
                    </a:moveTo>
                    <a:lnTo>
                      <a:pt x="750771" y="1799925"/>
                    </a:lnTo>
                    <a:lnTo>
                      <a:pt x="750771" y="1811956"/>
                    </a:ln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72428" y="1811956"/>
                      <a:pt x="774834" y="1811956"/>
                      <a:pt x="774834" y="1811956"/>
                    </a:cubicBezTo>
                    <a:lnTo>
                      <a:pt x="774834" y="1799925"/>
                    </a:lnTo>
                    <a:lnTo>
                      <a:pt x="774834" y="1799925"/>
                    </a:lnTo>
                    <a:close/>
                    <a:moveTo>
                      <a:pt x="822961" y="1799925"/>
                    </a:moveTo>
                    <a:lnTo>
                      <a:pt x="798897" y="1799925"/>
                    </a:lnTo>
                    <a:lnTo>
                      <a:pt x="798897" y="1811956"/>
                    </a:lnTo>
                    <a:cubicBezTo>
                      <a:pt x="798897" y="1811956"/>
                      <a:pt x="803710" y="1811956"/>
                      <a:pt x="808523" y="1811956"/>
                    </a:cubicBezTo>
                    <a:lnTo>
                      <a:pt x="822961" y="1811956"/>
                    </a:lnTo>
                    <a:lnTo>
                      <a:pt x="822961" y="1799925"/>
                    </a:lnTo>
                    <a:lnTo>
                      <a:pt x="822961" y="1799925"/>
                    </a:lnTo>
                    <a:close/>
                    <a:moveTo>
                      <a:pt x="871087" y="1798722"/>
                    </a:moveTo>
                    <a:lnTo>
                      <a:pt x="847024" y="1798722"/>
                    </a:lnTo>
                    <a:lnTo>
                      <a:pt x="847024" y="1810753"/>
                    </a:ln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71087" y="1798722"/>
                    </a:lnTo>
                    <a:lnTo>
                      <a:pt x="871087" y="1798722"/>
                    </a:lnTo>
                    <a:close/>
                    <a:moveTo>
                      <a:pt x="919213" y="1797519"/>
                    </a:moveTo>
                    <a:lnTo>
                      <a:pt x="895150" y="1797519"/>
                    </a:lnTo>
                    <a:lnTo>
                      <a:pt x="895150" y="1809550"/>
                    </a:lnTo>
                    <a:lnTo>
                      <a:pt x="919213" y="1809550"/>
                    </a:lnTo>
                    <a:lnTo>
                      <a:pt x="919213" y="1797519"/>
                    </a:lnTo>
                    <a:lnTo>
                      <a:pt x="919213" y="1797519"/>
                    </a:lnTo>
                    <a:close/>
                    <a:moveTo>
                      <a:pt x="967340" y="1797519"/>
                    </a:moveTo>
                    <a:lnTo>
                      <a:pt x="943276" y="1797519"/>
                    </a:lnTo>
                    <a:lnTo>
                      <a:pt x="943276" y="1809550"/>
                    </a:lnTo>
                    <a:lnTo>
                      <a:pt x="967340" y="1809550"/>
                    </a:lnTo>
                    <a:lnTo>
                      <a:pt x="967340" y="1797519"/>
                    </a:lnTo>
                    <a:lnTo>
                      <a:pt x="967340" y="1797519"/>
                    </a:lnTo>
                    <a:close/>
                    <a:moveTo>
                      <a:pt x="1015466" y="1796315"/>
                    </a:moveTo>
                    <a:lnTo>
                      <a:pt x="991403" y="1796315"/>
                    </a:lnTo>
                    <a:lnTo>
                      <a:pt x="991403" y="1808347"/>
                    </a:lnTo>
                    <a:lnTo>
                      <a:pt x="1015466" y="1808347"/>
                    </a:lnTo>
                    <a:lnTo>
                      <a:pt x="1015466" y="1796315"/>
                    </a:lnTo>
                    <a:lnTo>
                      <a:pt x="1015466" y="1796315"/>
                    </a:lnTo>
                    <a:close/>
                    <a:moveTo>
                      <a:pt x="1063592" y="1795112"/>
                    </a:moveTo>
                    <a:lnTo>
                      <a:pt x="1039529" y="1795112"/>
                    </a:lnTo>
                    <a:lnTo>
                      <a:pt x="1039529" y="1807144"/>
                    </a:lnTo>
                    <a:lnTo>
                      <a:pt x="1063592" y="1807144"/>
                    </a:lnTo>
                    <a:lnTo>
                      <a:pt x="1063592" y="1795112"/>
                    </a:lnTo>
                    <a:lnTo>
                      <a:pt x="1063592" y="1795112"/>
                    </a:lnTo>
                    <a:close/>
                    <a:moveTo>
                      <a:pt x="1111719" y="1795112"/>
                    </a:moveTo>
                    <a:lnTo>
                      <a:pt x="1087655" y="1795112"/>
                    </a:lnTo>
                    <a:lnTo>
                      <a:pt x="1087655" y="1807144"/>
                    </a:lnTo>
                    <a:lnTo>
                      <a:pt x="1111719" y="1807144"/>
                    </a:lnTo>
                    <a:lnTo>
                      <a:pt x="1111719" y="1795112"/>
                    </a:lnTo>
                    <a:lnTo>
                      <a:pt x="1111719" y="1795112"/>
                    </a:lnTo>
                    <a:close/>
                    <a:moveTo>
                      <a:pt x="1159845" y="1793909"/>
                    </a:moveTo>
                    <a:lnTo>
                      <a:pt x="1135782" y="1793909"/>
                    </a:lnTo>
                    <a:lnTo>
                      <a:pt x="1135782" y="1805941"/>
                    </a:lnTo>
                    <a:lnTo>
                      <a:pt x="1159845" y="1805941"/>
                    </a:lnTo>
                    <a:lnTo>
                      <a:pt x="1159845" y="1793909"/>
                    </a:lnTo>
                    <a:lnTo>
                      <a:pt x="1159845" y="1793909"/>
                    </a:lnTo>
                    <a:close/>
                    <a:moveTo>
                      <a:pt x="1207971" y="1792706"/>
                    </a:moveTo>
                    <a:lnTo>
                      <a:pt x="1183908" y="1792706"/>
                    </a:lnTo>
                    <a:lnTo>
                      <a:pt x="1183908" y="1804737"/>
                    </a:lnTo>
                    <a:lnTo>
                      <a:pt x="1207971" y="1804737"/>
                    </a:lnTo>
                    <a:lnTo>
                      <a:pt x="1207971" y="1792706"/>
                    </a:lnTo>
                    <a:lnTo>
                      <a:pt x="1207971" y="1792706"/>
                    </a:lnTo>
                    <a:close/>
                    <a:moveTo>
                      <a:pt x="1256098" y="1792706"/>
                    </a:moveTo>
                    <a:lnTo>
                      <a:pt x="1232035" y="1792706"/>
                    </a:lnTo>
                    <a:lnTo>
                      <a:pt x="1232035" y="1804737"/>
                    </a:lnTo>
                    <a:lnTo>
                      <a:pt x="1256098" y="1804737"/>
                    </a:lnTo>
                    <a:lnTo>
                      <a:pt x="1256098" y="1792706"/>
                    </a:lnTo>
                    <a:lnTo>
                      <a:pt x="1256098" y="1792706"/>
                    </a:lnTo>
                    <a:close/>
                    <a:moveTo>
                      <a:pt x="1304224" y="1791503"/>
                    </a:moveTo>
                    <a:lnTo>
                      <a:pt x="1280161" y="1791503"/>
                    </a:lnTo>
                    <a:lnTo>
                      <a:pt x="1280161" y="1803534"/>
                    </a:lnTo>
                    <a:lnTo>
                      <a:pt x="1304224" y="1803534"/>
                    </a:lnTo>
                    <a:lnTo>
                      <a:pt x="1304224" y="1791503"/>
                    </a:lnTo>
                    <a:lnTo>
                      <a:pt x="1304224" y="1791503"/>
                    </a:lnTo>
                    <a:close/>
                    <a:moveTo>
                      <a:pt x="1352350" y="1790299"/>
                    </a:moveTo>
                    <a:lnTo>
                      <a:pt x="1328287" y="1790299"/>
                    </a:lnTo>
                    <a:lnTo>
                      <a:pt x="1328287" y="1802331"/>
                    </a:lnTo>
                    <a:lnTo>
                      <a:pt x="1352350" y="1802331"/>
                    </a:lnTo>
                    <a:lnTo>
                      <a:pt x="1352350" y="1790299"/>
                    </a:lnTo>
                    <a:lnTo>
                      <a:pt x="1352350" y="1790299"/>
                    </a:lnTo>
                    <a:close/>
                    <a:moveTo>
                      <a:pt x="1400477" y="1790299"/>
                    </a:moveTo>
                    <a:lnTo>
                      <a:pt x="1376414" y="1790299"/>
                    </a:lnTo>
                    <a:lnTo>
                      <a:pt x="1376414" y="1802331"/>
                    </a:lnTo>
                    <a:lnTo>
                      <a:pt x="1400477" y="1802331"/>
                    </a:lnTo>
                    <a:lnTo>
                      <a:pt x="1400477" y="1790299"/>
                    </a:lnTo>
                    <a:lnTo>
                      <a:pt x="1400477" y="1790299"/>
                    </a:lnTo>
                    <a:close/>
                    <a:moveTo>
                      <a:pt x="1448603" y="1789096"/>
                    </a:moveTo>
                    <a:lnTo>
                      <a:pt x="1424540" y="1789096"/>
                    </a:lnTo>
                    <a:lnTo>
                      <a:pt x="1424540" y="1801128"/>
                    </a:lnTo>
                    <a:cubicBezTo>
                      <a:pt x="1424540" y="1801128"/>
                      <a:pt x="1432962" y="1801128"/>
                      <a:pt x="1440181" y="1801128"/>
                    </a:cubicBezTo>
                    <a:lnTo>
                      <a:pt x="1448603" y="1801128"/>
                    </a:lnTo>
                    <a:lnTo>
                      <a:pt x="1448603" y="1789096"/>
                    </a:lnTo>
                    <a:lnTo>
                      <a:pt x="1448603" y="1789096"/>
                    </a:lnTo>
                    <a:close/>
                    <a:moveTo>
                      <a:pt x="1496729" y="1787893"/>
                    </a:moveTo>
                    <a:lnTo>
                      <a:pt x="1472666" y="1787893"/>
                    </a:lnTo>
                    <a:lnTo>
                      <a:pt x="1472666"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lnTo>
                      <a:pt x="1475073"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81088" y="1799925"/>
                      <a:pt x="1496729" y="1799925"/>
                      <a:pt x="1496729" y="1799925"/>
                    </a:cubicBezTo>
                    <a:lnTo>
                      <a:pt x="1496729" y="1787893"/>
                    </a:lnTo>
                    <a:lnTo>
                      <a:pt x="1496729" y="1787893"/>
                    </a:lnTo>
                    <a:close/>
                    <a:moveTo>
                      <a:pt x="1544856" y="1787893"/>
                    </a:moveTo>
                    <a:lnTo>
                      <a:pt x="1520793" y="1787893"/>
                    </a:lnTo>
                    <a:lnTo>
                      <a:pt x="1520793" y="1799925"/>
                    </a:lnTo>
                    <a:cubicBezTo>
                      <a:pt x="1520793" y="1799925"/>
                      <a:pt x="1529215" y="1799925"/>
                      <a:pt x="1535230" y="1799925"/>
                    </a:cubicBezTo>
                    <a:lnTo>
                      <a:pt x="1535230" y="1799925"/>
                    </a:lnTo>
                    <a:cubicBezTo>
                      <a:pt x="1535230" y="1799925"/>
                      <a:pt x="1535230" y="1799925"/>
                      <a:pt x="1535230" y="1799925"/>
                    </a:cubicBezTo>
                    <a:lnTo>
                      <a:pt x="1543653" y="1799925"/>
                    </a:lnTo>
                    <a:lnTo>
                      <a:pt x="1544856" y="1787893"/>
                    </a:lnTo>
                    <a:lnTo>
                      <a:pt x="1544856" y="1787893"/>
                    </a:lnTo>
                    <a:close/>
                    <a:moveTo>
                      <a:pt x="1592982" y="1786690"/>
                    </a:moveTo>
                    <a:lnTo>
                      <a:pt x="1568919" y="1786690"/>
                    </a:lnTo>
                    <a:lnTo>
                      <a:pt x="1568919" y="1798722"/>
                    </a:lnTo>
                    <a:lnTo>
                      <a:pt x="1573732" y="1798722"/>
                    </a:lnTo>
                    <a:cubicBezTo>
                      <a:pt x="1573732" y="1798722"/>
                      <a:pt x="1573732" y="1798722"/>
                      <a:pt x="1573732" y="1798722"/>
                    </a:cubicBezTo>
                    <a:lnTo>
                      <a:pt x="1573732" y="1798722"/>
                    </a:lnTo>
                    <a:lnTo>
                      <a:pt x="1573732" y="1798722"/>
                    </a:ln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80951" y="1798722"/>
                      <a:pt x="1591779" y="1798722"/>
                      <a:pt x="1591779" y="1798722"/>
                    </a:cubicBezTo>
                    <a:lnTo>
                      <a:pt x="1592982" y="1786690"/>
                    </a:lnTo>
                    <a:lnTo>
                      <a:pt x="1592982" y="1786690"/>
                    </a:lnTo>
                    <a:close/>
                    <a:moveTo>
                      <a:pt x="1641108" y="1785487"/>
                    </a:moveTo>
                    <a:lnTo>
                      <a:pt x="1617045" y="1785487"/>
                    </a:lnTo>
                    <a:lnTo>
                      <a:pt x="1617045" y="1797519"/>
                    </a:lnTo>
                    <a:cubicBezTo>
                      <a:pt x="1617045" y="1797519"/>
                      <a:pt x="1624264" y="1797519"/>
                      <a:pt x="1630280" y="1797519"/>
                    </a:cubicBezTo>
                    <a:lnTo>
                      <a:pt x="1641108" y="1797519"/>
                    </a:lnTo>
                    <a:lnTo>
                      <a:pt x="1641108" y="1785487"/>
                    </a:lnTo>
                    <a:lnTo>
                      <a:pt x="1641108" y="1785487"/>
                    </a:lnTo>
                    <a:close/>
                    <a:moveTo>
                      <a:pt x="1689235" y="1785487"/>
                    </a:moveTo>
                    <a:lnTo>
                      <a:pt x="1665172" y="1785487"/>
                    </a:lnTo>
                    <a:lnTo>
                      <a:pt x="1665172" y="1797519"/>
                    </a:ln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82016" y="1797519"/>
                      <a:pt x="1689235" y="1797519"/>
                      <a:pt x="1689235" y="1797519"/>
                    </a:cubicBezTo>
                    <a:lnTo>
                      <a:pt x="1689235" y="1785487"/>
                    </a:lnTo>
                    <a:lnTo>
                      <a:pt x="1689235" y="1785487"/>
                    </a:lnTo>
                    <a:close/>
                    <a:moveTo>
                      <a:pt x="1737361" y="1784284"/>
                    </a:moveTo>
                    <a:lnTo>
                      <a:pt x="1713298" y="1784284"/>
                    </a:lnTo>
                    <a:lnTo>
                      <a:pt x="1713298" y="1796315"/>
                    </a:lnTo>
                    <a:cubicBezTo>
                      <a:pt x="1713298" y="1796315"/>
                      <a:pt x="1719314" y="1796315"/>
                      <a:pt x="1725330" y="1796315"/>
                    </a:cubicBezTo>
                    <a:lnTo>
                      <a:pt x="1725330" y="1796315"/>
                    </a:lnTo>
                    <a:cubicBezTo>
                      <a:pt x="1725330" y="1796315"/>
                      <a:pt x="1725330" y="1796315"/>
                      <a:pt x="1725330" y="1796315"/>
                    </a:cubicBezTo>
                    <a:lnTo>
                      <a:pt x="1725330" y="1796315"/>
                    </a:lnTo>
                    <a:cubicBezTo>
                      <a:pt x="1725330" y="1796315"/>
                      <a:pt x="1725330" y="1796315"/>
                      <a:pt x="1725330" y="1796315"/>
                    </a:cubicBezTo>
                    <a:lnTo>
                      <a:pt x="1737361" y="1796315"/>
                    </a:lnTo>
                    <a:lnTo>
                      <a:pt x="1737361" y="1784284"/>
                    </a:lnTo>
                    <a:lnTo>
                      <a:pt x="1737361" y="1784284"/>
                    </a:lnTo>
                    <a:close/>
                    <a:moveTo>
                      <a:pt x="1785487" y="1783081"/>
                    </a:moveTo>
                    <a:lnTo>
                      <a:pt x="1761424" y="1783081"/>
                    </a:lnTo>
                    <a:lnTo>
                      <a:pt x="1761424" y="1795112"/>
                    </a:ln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81878" y="1795112"/>
                      <a:pt x="1784284" y="1795112"/>
                      <a:pt x="1784284" y="1795112"/>
                    </a:cubicBezTo>
                    <a:lnTo>
                      <a:pt x="1785487" y="1783081"/>
                    </a:lnTo>
                    <a:lnTo>
                      <a:pt x="1785487" y="1783081"/>
                    </a:lnTo>
                    <a:close/>
                    <a:moveTo>
                      <a:pt x="1833614" y="1783081"/>
                    </a:moveTo>
                    <a:lnTo>
                      <a:pt x="1809551" y="1783081"/>
                    </a:lnTo>
                    <a:lnTo>
                      <a:pt x="1809551" y="1795112"/>
                    </a:lnTo>
                    <a:cubicBezTo>
                      <a:pt x="1809551" y="1795112"/>
                      <a:pt x="1814363" y="1795112"/>
                      <a:pt x="1820379" y="1795112"/>
                    </a:cubicBezTo>
                    <a:lnTo>
                      <a:pt x="1833614" y="1795112"/>
                    </a:lnTo>
                    <a:lnTo>
                      <a:pt x="1833614" y="1783081"/>
                    </a:lnTo>
                    <a:lnTo>
                      <a:pt x="1833614" y="1783081"/>
                    </a:lnTo>
                    <a:close/>
                    <a:moveTo>
                      <a:pt x="1881740" y="1781877"/>
                    </a:moveTo>
                    <a:lnTo>
                      <a:pt x="1857677" y="1781877"/>
                    </a:lnTo>
                    <a:lnTo>
                      <a:pt x="1857677" y="1793909"/>
                    </a:lnTo>
                    <a:lnTo>
                      <a:pt x="1876927" y="1793909"/>
                    </a:lnTo>
                    <a:cubicBezTo>
                      <a:pt x="1876927" y="1793909"/>
                      <a:pt x="1876927" y="1793909"/>
                      <a:pt x="1876927" y="1793909"/>
                    </a:cubicBezTo>
                    <a:lnTo>
                      <a:pt x="1876927" y="1793909"/>
                    </a:lnTo>
                    <a:cubicBezTo>
                      <a:pt x="1876927" y="1793909"/>
                      <a:pt x="1876927" y="1793909"/>
                      <a:pt x="1876927" y="1793909"/>
                    </a:cubicBezTo>
                    <a:lnTo>
                      <a:pt x="1876927" y="1793909"/>
                    </a:lnTo>
                    <a:cubicBezTo>
                      <a:pt x="1879334" y="1793909"/>
                      <a:pt x="1881740" y="1793909"/>
                      <a:pt x="1881740" y="1793909"/>
                    </a:cubicBezTo>
                    <a:lnTo>
                      <a:pt x="1881740" y="1781877"/>
                    </a:lnTo>
                    <a:lnTo>
                      <a:pt x="1881740" y="1781877"/>
                    </a:lnTo>
                    <a:close/>
                    <a:moveTo>
                      <a:pt x="1929867" y="1780674"/>
                    </a:moveTo>
                    <a:lnTo>
                      <a:pt x="1905803" y="1780674"/>
                    </a:lnTo>
                    <a:lnTo>
                      <a:pt x="1905803" y="1792706"/>
                    </a:lnTo>
                    <a:cubicBezTo>
                      <a:pt x="1905803" y="1792706"/>
                      <a:pt x="1909413" y="1792706"/>
                      <a:pt x="1915429" y="1792706"/>
                    </a:cubicBezTo>
                    <a:lnTo>
                      <a:pt x="1929867" y="1792706"/>
                    </a:lnTo>
                    <a:lnTo>
                      <a:pt x="1929867" y="1780674"/>
                    </a:lnTo>
                    <a:lnTo>
                      <a:pt x="1929867" y="1780674"/>
                    </a:lnTo>
                    <a:close/>
                    <a:moveTo>
                      <a:pt x="1977993" y="1780674"/>
                    </a:moveTo>
                    <a:lnTo>
                      <a:pt x="1953930" y="1780674"/>
                    </a:lnTo>
                    <a:lnTo>
                      <a:pt x="1953930" y="1792706"/>
                    </a:lnTo>
                    <a:lnTo>
                      <a:pt x="1977993" y="1792706"/>
                    </a:lnTo>
                    <a:lnTo>
                      <a:pt x="1977993" y="1780674"/>
                    </a:lnTo>
                    <a:lnTo>
                      <a:pt x="1977993" y="1780674"/>
                    </a:lnTo>
                    <a:close/>
                    <a:moveTo>
                      <a:pt x="2026119" y="1779471"/>
                    </a:moveTo>
                    <a:lnTo>
                      <a:pt x="2002056" y="1779471"/>
                    </a:lnTo>
                    <a:lnTo>
                      <a:pt x="2002056" y="1791503"/>
                    </a:lnTo>
                    <a:lnTo>
                      <a:pt x="2026119" y="1791503"/>
                    </a:lnTo>
                    <a:lnTo>
                      <a:pt x="2026119" y="1779471"/>
                    </a:lnTo>
                    <a:lnTo>
                      <a:pt x="2026119" y="1779471"/>
                    </a:lnTo>
                    <a:close/>
                    <a:moveTo>
                      <a:pt x="2074246" y="1778268"/>
                    </a:moveTo>
                    <a:lnTo>
                      <a:pt x="2050182" y="1778268"/>
                    </a:lnTo>
                    <a:lnTo>
                      <a:pt x="2050182" y="1790299"/>
                    </a:lnTo>
                    <a:lnTo>
                      <a:pt x="2074246" y="1790299"/>
                    </a:lnTo>
                    <a:lnTo>
                      <a:pt x="2074246" y="1778268"/>
                    </a:lnTo>
                    <a:lnTo>
                      <a:pt x="2074246" y="1778268"/>
                    </a:lnTo>
                    <a:close/>
                    <a:moveTo>
                      <a:pt x="2122372" y="1778268"/>
                    </a:moveTo>
                    <a:lnTo>
                      <a:pt x="2098309" y="1778268"/>
                    </a:lnTo>
                    <a:lnTo>
                      <a:pt x="2098309" y="1790299"/>
                    </a:lnTo>
                    <a:lnTo>
                      <a:pt x="2122372" y="1790299"/>
                    </a:lnTo>
                    <a:lnTo>
                      <a:pt x="2122372" y="1778268"/>
                    </a:lnTo>
                    <a:lnTo>
                      <a:pt x="2122372" y="1778268"/>
                    </a:lnTo>
                    <a:close/>
                    <a:moveTo>
                      <a:pt x="2170498" y="1777065"/>
                    </a:moveTo>
                    <a:lnTo>
                      <a:pt x="2146435" y="1777065"/>
                    </a:lnTo>
                    <a:lnTo>
                      <a:pt x="2146435" y="1789096"/>
                    </a:lnTo>
                    <a:lnTo>
                      <a:pt x="2170498" y="1789096"/>
                    </a:lnTo>
                    <a:lnTo>
                      <a:pt x="2170498" y="1777065"/>
                    </a:lnTo>
                    <a:lnTo>
                      <a:pt x="2170498" y="1777065"/>
                    </a:lnTo>
                    <a:close/>
                    <a:moveTo>
                      <a:pt x="2218625" y="1775862"/>
                    </a:moveTo>
                    <a:lnTo>
                      <a:pt x="2194561" y="1775862"/>
                    </a:lnTo>
                    <a:lnTo>
                      <a:pt x="2194561" y="1787893"/>
                    </a:lnTo>
                    <a:lnTo>
                      <a:pt x="2218625" y="1787893"/>
                    </a:lnTo>
                    <a:lnTo>
                      <a:pt x="2218625" y="1775862"/>
                    </a:lnTo>
                    <a:lnTo>
                      <a:pt x="2218625" y="1775862"/>
                    </a:lnTo>
                    <a:close/>
                    <a:moveTo>
                      <a:pt x="2266751" y="1775862"/>
                    </a:moveTo>
                    <a:lnTo>
                      <a:pt x="2242688" y="1775862"/>
                    </a:lnTo>
                    <a:lnTo>
                      <a:pt x="2242688" y="1787893"/>
                    </a:lnTo>
                    <a:lnTo>
                      <a:pt x="2266751" y="1787893"/>
                    </a:lnTo>
                    <a:lnTo>
                      <a:pt x="2266751" y="1775862"/>
                    </a:lnTo>
                    <a:lnTo>
                      <a:pt x="2266751" y="1775862"/>
                    </a:lnTo>
                    <a:close/>
                    <a:moveTo>
                      <a:pt x="2314877" y="1774658"/>
                    </a:moveTo>
                    <a:lnTo>
                      <a:pt x="2290814" y="1774658"/>
                    </a:lnTo>
                    <a:lnTo>
                      <a:pt x="2290814" y="1786690"/>
                    </a:lnTo>
                    <a:lnTo>
                      <a:pt x="2314877" y="1786690"/>
                    </a:lnTo>
                    <a:lnTo>
                      <a:pt x="2314877" y="1774658"/>
                    </a:lnTo>
                    <a:lnTo>
                      <a:pt x="2314877" y="1774658"/>
                    </a:lnTo>
                    <a:close/>
                    <a:moveTo>
                      <a:pt x="2363004" y="1773455"/>
                    </a:moveTo>
                    <a:lnTo>
                      <a:pt x="2338941" y="1773455"/>
                    </a:lnTo>
                    <a:lnTo>
                      <a:pt x="2338941" y="1785487"/>
                    </a:lnTo>
                    <a:lnTo>
                      <a:pt x="2363004" y="1785487"/>
                    </a:lnTo>
                    <a:lnTo>
                      <a:pt x="2363004" y="1773455"/>
                    </a:lnTo>
                    <a:lnTo>
                      <a:pt x="2363004" y="1773455"/>
                    </a:lnTo>
                    <a:close/>
                    <a:moveTo>
                      <a:pt x="2411130" y="1773455"/>
                    </a:moveTo>
                    <a:lnTo>
                      <a:pt x="2387067" y="1773455"/>
                    </a:lnTo>
                    <a:lnTo>
                      <a:pt x="2387067" y="1785487"/>
                    </a:lnTo>
                    <a:lnTo>
                      <a:pt x="2411130" y="1785487"/>
                    </a:lnTo>
                    <a:lnTo>
                      <a:pt x="2411130" y="1773455"/>
                    </a:lnTo>
                    <a:lnTo>
                      <a:pt x="2411130" y="1773455"/>
                    </a:lnTo>
                    <a:close/>
                    <a:moveTo>
                      <a:pt x="2459256" y="1772252"/>
                    </a:moveTo>
                    <a:lnTo>
                      <a:pt x="2435193" y="1772252"/>
                    </a:lnTo>
                    <a:lnTo>
                      <a:pt x="2435193" y="1784284"/>
                    </a:lnTo>
                    <a:lnTo>
                      <a:pt x="2459256" y="1784284"/>
                    </a:lnTo>
                    <a:lnTo>
                      <a:pt x="2459256" y="1772252"/>
                    </a:lnTo>
                    <a:lnTo>
                      <a:pt x="2459256" y="1772252"/>
                    </a:lnTo>
                    <a:close/>
                    <a:moveTo>
                      <a:pt x="2507383" y="1771049"/>
                    </a:moveTo>
                    <a:lnTo>
                      <a:pt x="2483320" y="1771049"/>
                    </a:lnTo>
                    <a:lnTo>
                      <a:pt x="2483320" y="1783081"/>
                    </a:lnTo>
                    <a:lnTo>
                      <a:pt x="2507383" y="1783081"/>
                    </a:lnTo>
                    <a:lnTo>
                      <a:pt x="2507383" y="1771049"/>
                    </a:lnTo>
                    <a:lnTo>
                      <a:pt x="2507383" y="1771049"/>
                    </a:lnTo>
                    <a:close/>
                    <a:moveTo>
                      <a:pt x="2555509" y="1771049"/>
                    </a:moveTo>
                    <a:lnTo>
                      <a:pt x="2531446" y="1771049"/>
                    </a:lnTo>
                    <a:lnTo>
                      <a:pt x="2531446" y="1783081"/>
                    </a:lnTo>
                    <a:cubicBezTo>
                      <a:pt x="2531446" y="1783081"/>
                      <a:pt x="2539868" y="1783081"/>
                      <a:pt x="2547087" y="1783081"/>
                    </a:cubicBezTo>
                    <a:lnTo>
                      <a:pt x="2547087" y="1783081"/>
                    </a:lnTo>
                    <a:cubicBezTo>
                      <a:pt x="2547087" y="1783081"/>
                      <a:pt x="2547087" y="1783081"/>
                      <a:pt x="2547087" y="1783081"/>
                    </a:cubicBezTo>
                    <a:lnTo>
                      <a:pt x="2555509" y="1783081"/>
                    </a:lnTo>
                    <a:lnTo>
                      <a:pt x="2555509" y="1771049"/>
                    </a:lnTo>
                    <a:lnTo>
                      <a:pt x="2555509" y="1771049"/>
                    </a:lnTo>
                    <a:close/>
                    <a:moveTo>
                      <a:pt x="2603635" y="1769846"/>
                    </a:moveTo>
                    <a:lnTo>
                      <a:pt x="2579572" y="1769846"/>
                    </a:lnTo>
                    <a:lnTo>
                      <a:pt x="2579572" y="1781877"/>
                    </a:ln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90401" y="1781877"/>
                      <a:pt x="2603635" y="1781877"/>
                      <a:pt x="2603635" y="1781877"/>
                    </a:cubicBezTo>
                    <a:lnTo>
                      <a:pt x="2603635" y="1769846"/>
                    </a:lnTo>
                    <a:lnTo>
                      <a:pt x="2603635" y="1769846"/>
                    </a:lnTo>
                    <a:close/>
                    <a:moveTo>
                      <a:pt x="2651762" y="1768643"/>
                    </a:moveTo>
                    <a:lnTo>
                      <a:pt x="2627699" y="1768643"/>
                    </a:lnTo>
                    <a:lnTo>
                      <a:pt x="2627699" y="1780674"/>
                    </a:lnTo>
                    <a:cubicBezTo>
                      <a:pt x="2627699" y="1780674"/>
                      <a:pt x="2634917" y="1780674"/>
                      <a:pt x="2642136" y="1780674"/>
                    </a:cubicBezTo>
                    <a:lnTo>
                      <a:pt x="2651762" y="1780674"/>
                    </a:lnTo>
                    <a:lnTo>
                      <a:pt x="2651762" y="1768643"/>
                    </a:lnTo>
                    <a:lnTo>
                      <a:pt x="2651762" y="1768643"/>
                    </a:lnTo>
                    <a:close/>
                    <a:moveTo>
                      <a:pt x="2699888" y="1768643"/>
                    </a:moveTo>
                    <a:lnTo>
                      <a:pt x="2675825" y="1768643"/>
                    </a:lnTo>
                    <a:lnTo>
                      <a:pt x="2675825" y="1780674"/>
                    </a:lnTo>
                    <a:lnTo>
                      <a:pt x="2681841" y="1780674"/>
                    </a:lnTo>
                    <a:lnTo>
                      <a:pt x="2681841" y="1780674"/>
                    </a:ln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90263" y="1780674"/>
                      <a:pt x="2699888" y="1780674"/>
                      <a:pt x="2699888" y="1780674"/>
                    </a:cubicBezTo>
                    <a:lnTo>
                      <a:pt x="2699888" y="1768643"/>
                    </a:lnTo>
                    <a:lnTo>
                      <a:pt x="2699888" y="1768643"/>
                    </a:lnTo>
                    <a:close/>
                    <a:moveTo>
                      <a:pt x="2748014" y="1767440"/>
                    </a:moveTo>
                    <a:lnTo>
                      <a:pt x="2723951" y="1767440"/>
                    </a:lnTo>
                    <a:lnTo>
                      <a:pt x="2723951" y="1779471"/>
                    </a:lnTo>
                    <a:cubicBezTo>
                      <a:pt x="2723951" y="1779471"/>
                      <a:pt x="2729967" y="1779471"/>
                      <a:pt x="2737186" y="1779471"/>
                    </a:cubicBezTo>
                    <a:lnTo>
                      <a:pt x="2737186" y="1779471"/>
                    </a:lnTo>
                    <a:cubicBezTo>
                      <a:pt x="2737186" y="1779471"/>
                      <a:pt x="2737186" y="1779471"/>
                      <a:pt x="2737186" y="1779471"/>
                    </a:cubicBezTo>
                    <a:lnTo>
                      <a:pt x="2748014" y="1779471"/>
                    </a:lnTo>
                    <a:lnTo>
                      <a:pt x="2748014" y="1767440"/>
                    </a:lnTo>
                    <a:lnTo>
                      <a:pt x="2748014" y="1767440"/>
                    </a:lnTo>
                    <a:close/>
                    <a:moveTo>
                      <a:pt x="2796141" y="1766236"/>
                    </a:moveTo>
                    <a:lnTo>
                      <a:pt x="2772078" y="1766236"/>
                    </a:lnTo>
                    <a:lnTo>
                      <a:pt x="2772078" y="1778268"/>
                    </a:lnTo>
                    <a:lnTo>
                      <a:pt x="2782906" y="1778268"/>
                    </a:lnTo>
                    <a:cubicBezTo>
                      <a:pt x="2782906" y="1778268"/>
                      <a:pt x="2782906" y="1778268"/>
                      <a:pt x="2782906"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90125" y="1778268"/>
                      <a:pt x="2796141" y="1778268"/>
                      <a:pt x="2796141" y="1778268"/>
                    </a:cubicBezTo>
                    <a:lnTo>
                      <a:pt x="2796141" y="1766236"/>
                    </a:lnTo>
                    <a:lnTo>
                      <a:pt x="2796141" y="1766236"/>
                    </a:lnTo>
                    <a:close/>
                    <a:moveTo>
                      <a:pt x="2844267" y="1766236"/>
                    </a:moveTo>
                    <a:lnTo>
                      <a:pt x="2820204" y="1766236"/>
                    </a:lnTo>
                    <a:lnTo>
                      <a:pt x="2820204" y="1778268"/>
                    </a:lnTo>
                    <a:cubicBezTo>
                      <a:pt x="2820204" y="1778268"/>
                      <a:pt x="2826220" y="1778268"/>
                      <a:pt x="2831032" y="1778268"/>
                    </a:cubicBezTo>
                    <a:lnTo>
                      <a:pt x="2831032" y="1778268"/>
                    </a:lnTo>
                    <a:cubicBezTo>
                      <a:pt x="2831032" y="1778268"/>
                      <a:pt x="2831032" y="1778268"/>
                      <a:pt x="2831032" y="1778268"/>
                    </a:cubicBezTo>
                    <a:lnTo>
                      <a:pt x="2844267" y="1778268"/>
                    </a:lnTo>
                    <a:lnTo>
                      <a:pt x="2844267" y="1766236"/>
                    </a:lnTo>
                    <a:lnTo>
                      <a:pt x="2844267" y="1766236"/>
                    </a:lnTo>
                    <a:close/>
                    <a:moveTo>
                      <a:pt x="2892393" y="1765033"/>
                    </a:moveTo>
                    <a:lnTo>
                      <a:pt x="2868330" y="1765033"/>
                    </a:lnTo>
                    <a:lnTo>
                      <a:pt x="2868330" y="1777065"/>
                    </a:ln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8784" y="1777065"/>
                      <a:pt x="2891190" y="1777065"/>
                      <a:pt x="2891190" y="1777065"/>
                    </a:cubicBezTo>
                    <a:lnTo>
                      <a:pt x="2892393" y="1765033"/>
                    </a:lnTo>
                    <a:lnTo>
                      <a:pt x="2892393" y="1765033"/>
                    </a:lnTo>
                    <a:close/>
                    <a:moveTo>
                      <a:pt x="2940520" y="1763830"/>
                    </a:moveTo>
                    <a:lnTo>
                      <a:pt x="2916456" y="1763830"/>
                    </a:lnTo>
                    <a:lnTo>
                      <a:pt x="2916456" y="1775862"/>
                    </a:lnTo>
                    <a:cubicBezTo>
                      <a:pt x="2916456" y="1775862"/>
                      <a:pt x="2921269" y="1775862"/>
                      <a:pt x="2926082" y="1775862"/>
                    </a:cubicBezTo>
                    <a:lnTo>
                      <a:pt x="2926082" y="1775862"/>
                    </a:lnTo>
                    <a:cubicBezTo>
                      <a:pt x="2926082" y="1775862"/>
                      <a:pt x="2926082" y="1775862"/>
                      <a:pt x="2926082" y="1775862"/>
                    </a:cubicBezTo>
                    <a:lnTo>
                      <a:pt x="2926082" y="1775862"/>
                    </a:lnTo>
                    <a:cubicBezTo>
                      <a:pt x="2926082" y="1775862"/>
                      <a:pt x="2926082" y="1775862"/>
                      <a:pt x="2926082" y="1775862"/>
                    </a:cubicBezTo>
                    <a:lnTo>
                      <a:pt x="2940520" y="1775862"/>
                    </a:lnTo>
                    <a:lnTo>
                      <a:pt x="2940520" y="1763830"/>
                    </a:lnTo>
                    <a:lnTo>
                      <a:pt x="2940520" y="1763830"/>
                    </a:lnTo>
                    <a:close/>
                    <a:moveTo>
                      <a:pt x="2988646" y="1763830"/>
                    </a:moveTo>
                    <a:lnTo>
                      <a:pt x="2964583" y="1763830"/>
                    </a:lnTo>
                    <a:lnTo>
                      <a:pt x="2964583" y="1775862"/>
                    </a:ln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7443" y="1775862"/>
                      <a:pt x="2988646" y="1775862"/>
                      <a:pt x="2988646" y="1775862"/>
                    </a:cubicBezTo>
                    <a:lnTo>
                      <a:pt x="2988646" y="1763830"/>
                    </a:lnTo>
                    <a:lnTo>
                      <a:pt x="2988646" y="1763830"/>
                    </a:lnTo>
                    <a:close/>
                    <a:moveTo>
                      <a:pt x="3036772" y="1762627"/>
                    </a:moveTo>
                    <a:lnTo>
                      <a:pt x="3012709" y="1762627"/>
                    </a:lnTo>
                    <a:lnTo>
                      <a:pt x="3012709" y="1774658"/>
                    </a:lnTo>
                    <a:lnTo>
                      <a:pt x="3036772" y="1774658"/>
                    </a:lnTo>
                    <a:lnTo>
                      <a:pt x="3036772" y="1762627"/>
                    </a:lnTo>
                    <a:lnTo>
                      <a:pt x="3036772" y="1762627"/>
                    </a:lnTo>
                    <a:close/>
                    <a:moveTo>
                      <a:pt x="3084899" y="1761424"/>
                    </a:moveTo>
                    <a:lnTo>
                      <a:pt x="3060836" y="1761424"/>
                    </a:lnTo>
                    <a:lnTo>
                      <a:pt x="3060836" y="1773455"/>
                    </a:lnTo>
                    <a:lnTo>
                      <a:pt x="3084899" y="1773455"/>
                    </a:lnTo>
                    <a:lnTo>
                      <a:pt x="3084899" y="1761424"/>
                    </a:lnTo>
                    <a:lnTo>
                      <a:pt x="3084899" y="1761424"/>
                    </a:lnTo>
                    <a:close/>
                    <a:moveTo>
                      <a:pt x="3133025" y="1761424"/>
                    </a:moveTo>
                    <a:lnTo>
                      <a:pt x="3108962" y="1761424"/>
                    </a:lnTo>
                    <a:lnTo>
                      <a:pt x="3108962" y="1773455"/>
                    </a:lnTo>
                    <a:lnTo>
                      <a:pt x="3133025" y="1773455"/>
                    </a:lnTo>
                    <a:lnTo>
                      <a:pt x="3133025" y="1761424"/>
                    </a:lnTo>
                    <a:lnTo>
                      <a:pt x="3133025" y="1761424"/>
                    </a:lnTo>
                    <a:close/>
                    <a:moveTo>
                      <a:pt x="3181151" y="1760221"/>
                    </a:moveTo>
                    <a:lnTo>
                      <a:pt x="3157088" y="1760221"/>
                    </a:lnTo>
                    <a:lnTo>
                      <a:pt x="3157088" y="1772252"/>
                    </a:lnTo>
                    <a:lnTo>
                      <a:pt x="3181151" y="1772252"/>
                    </a:lnTo>
                    <a:lnTo>
                      <a:pt x="3181151" y="1760221"/>
                    </a:lnTo>
                    <a:lnTo>
                      <a:pt x="3181151" y="1760221"/>
                    </a:lnTo>
                    <a:close/>
                    <a:moveTo>
                      <a:pt x="3229278" y="1759017"/>
                    </a:moveTo>
                    <a:lnTo>
                      <a:pt x="3205215" y="1759017"/>
                    </a:lnTo>
                    <a:lnTo>
                      <a:pt x="3205215" y="1771049"/>
                    </a:lnTo>
                    <a:lnTo>
                      <a:pt x="3229278" y="1771049"/>
                    </a:lnTo>
                    <a:lnTo>
                      <a:pt x="3229278" y="1759017"/>
                    </a:lnTo>
                    <a:lnTo>
                      <a:pt x="3229278" y="1759017"/>
                    </a:lnTo>
                    <a:close/>
                    <a:moveTo>
                      <a:pt x="3277404" y="1759017"/>
                    </a:moveTo>
                    <a:lnTo>
                      <a:pt x="3253341" y="1759017"/>
                    </a:lnTo>
                    <a:lnTo>
                      <a:pt x="3253341" y="1771049"/>
                    </a:lnTo>
                    <a:lnTo>
                      <a:pt x="3277404" y="1771049"/>
                    </a:lnTo>
                    <a:lnTo>
                      <a:pt x="3277404" y="1759017"/>
                    </a:lnTo>
                    <a:lnTo>
                      <a:pt x="3277404" y="1759017"/>
                    </a:lnTo>
                    <a:close/>
                    <a:moveTo>
                      <a:pt x="3325530" y="1757814"/>
                    </a:moveTo>
                    <a:lnTo>
                      <a:pt x="3301467" y="1757814"/>
                    </a:lnTo>
                    <a:lnTo>
                      <a:pt x="3301467" y="1769846"/>
                    </a:lnTo>
                    <a:lnTo>
                      <a:pt x="3325530" y="1769846"/>
                    </a:lnTo>
                    <a:lnTo>
                      <a:pt x="3325530" y="1757814"/>
                    </a:lnTo>
                    <a:lnTo>
                      <a:pt x="3325530" y="1757814"/>
                    </a:lnTo>
                    <a:close/>
                    <a:moveTo>
                      <a:pt x="3373657" y="1756611"/>
                    </a:moveTo>
                    <a:lnTo>
                      <a:pt x="3349594" y="1756611"/>
                    </a:lnTo>
                    <a:lnTo>
                      <a:pt x="3349594" y="1768643"/>
                    </a:lnTo>
                    <a:lnTo>
                      <a:pt x="3373657" y="1768643"/>
                    </a:lnTo>
                    <a:lnTo>
                      <a:pt x="3373657" y="1756611"/>
                    </a:lnTo>
                    <a:lnTo>
                      <a:pt x="3373657" y="1756611"/>
                    </a:lnTo>
                    <a:close/>
                    <a:moveTo>
                      <a:pt x="3421783" y="1756611"/>
                    </a:moveTo>
                    <a:lnTo>
                      <a:pt x="3397720" y="1756611"/>
                    </a:lnTo>
                    <a:lnTo>
                      <a:pt x="3397720" y="1768643"/>
                    </a:lnTo>
                    <a:lnTo>
                      <a:pt x="3421783" y="1768643"/>
                    </a:lnTo>
                    <a:lnTo>
                      <a:pt x="3421783" y="1756611"/>
                    </a:lnTo>
                    <a:lnTo>
                      <a:pt x="3421783" y="1756611"/>
                    </a:lnTo>
                    <a:close/>
                    <a:moveTo>
                      <a:pt x="3469909" y="1755408"/>
                    </a:moveTo>
                    <a:lnTo>
                      <a:pt x="3445846" y="1755408"/>
                    </a:lnTo>
                    <a:lnTo>
                      <a:pt x="3445846" y="1767440"/>
                    </a:lnTo>
                    <a:lnTo>
                      <a:pt x="3469909" y="1767440"/>
                    </a:lnTo>
                    <a:lnTo>
                      <a:pt x="3469909" y="1755408"/>
                    </a:lnTo>
                    <a:lnTo>
                      <a:pt x="3469909" y="1755408"/>
                    </a:lnTo>
                    <a:close/>
                    <a:moveTo>
                      <a:pt x="3518036" y="1754205"/>
                    </a:moveTo>
                    <a:lnTo>
                      <a:pt x="3493973" y="1754205"/>
                    </a:lnTo>
                    <a:lnTo>
                      <a:pt x="3493973" y="1766236"/>
                    </a:lnTo>
                    <a:lnTo>
                      <a:pt x="3518036" y="1766236"/>
                    </a:lnTo>
                    <a:lnTo>
                      <a:pt x="3518036" y="1754205"/>
                    </a:lnTo>
                    <a:lnTo>
                      <a:pt x="3518036" y="1754205"/>
                    </a:lnTo>
                    <a:close/>
                    <a:moveTo>
                      <a:pt x="3566162" y="1754205"/>
                    </a:moveTo>
                    <a:lnTo>
                      <a:pt x="3542099" y="1754205"/>
                    </a:lnTo>
                    <a:lnTo>
                      <a:pt x="3542099" y="1766236"/>
                    </a:lnTo>
                    <a:lnTo>
                      <a:pt x="3566162" y="1766236"/>
                    </a:lnTo>
                    <a:lnTo>
                      <a:pt x="3566162" y="1754205"/>
                    </a:lnTo>
                    <a:lnTo>
                      <a:pt x="3566162" y="1754205"/>
                    </a:lnTo>
                    <a:close/>
                    <a:moveTo>
                      <a:pt x="3614288" y="1753002"/>
                    </a:moveTo>
                    <a:lnTo>
                      <a:pt x="3590225" y="1753002"/>
                    </a:lnTo>
                    <a:lnTo>
                      <a:pt x="3590225" y="1765033"/>
                    </a:lnTo>
                    <a:lnTo>
                      <a:pt x="3590225" y="1765033"/>
                    </a:lnTo>
                    <a:lnTo>
                      <a:pt x="3590225" y="1765033"/>
                    </a:lnTo>
                    <a:lnTo>
                      <a:pt x="3590225" y="1765033"/>
                    </a:lnTo>
                    <a:cubicBezTo>
                      <a:pt x="3590225" y="1765033"/>
                      <a:pt x="3590225" y="1765033"/>
                      <a:pt x="3590225" y="1765033"/>
                    </a:cubicBezTo>
                    <a:lnTo>
                      <a:pt x="3590225" y="1765033"/>
                    </a:lnTo>
                    <a:cubicBezTo>
                      <a:pt x="3592632" y="1765033"/>
                      <a:pt x="3614288" y="1765033"/>
                      <a:pt x="3614288" y="1765033"/>
                    </a:cubicBezTo>
                    <a:lnTo>
                      <a:pt x="3614288" y="1753002"/>
                    </a:lnTo>
                    <a:lnTo>
                      <a:pt x="3614288" y="1753002"/>
                    </a:lnTo>
                    <a:close/>
                    <a:moveTo>
                      <a:pt x="3662415" y="1751798"/>
                    </a:moveTo>
                    <a:lnTo>
                      <a:pt x="3638352" y="1751798"/>
                    </a:lnTo>
                    <a:lnTo>
                      <a:pt x="3638352" y="1763830"/>
                    </a:lnTo>
                    <a:cubicBezTo>
                      <a:pt x="3638352" y="1763830"/>
                      <a:pt x="3646774" y="1763830"/>
                      <a:pt x="3653993" y="1763830"/>
                    </a:cubicBezTo>
                    <a:lnTo>
                      <a:pt x="3653993" y="1763830"/>
                    </a:lnTo>
                    <a:cubicBezTo>
                      <a:pt x="3653993" y="1763830"/>
                      <a:pt x="3653993" y="1763830"/>
                      <a:pt x="3653993" y="1763830"/>
                    </a:cubicBezTo>
                    <a:lnTo>
                      <a:pt x="3662415" y="1763830"/>
                    </a:lnTo>
                    <a:lnTo>
                      <a:pt x="3662415" y="1751798"/>
                    </a:lnTo>
                    <a:lnTo>
                      <a:pt x="3662415" y="1751798"/>
                    </a:lnTo>
                    <a:close/>
                    <a:moveTo>
                      <a:pt x="3710541" y="1751798"/>
                    </a:moveTo>
                    <a:lnTo>
                      <a:pt x="3686478" y="1751798"/>
                    </a:lnTo>
                    <a:lnTo>
                      <a:pt x="3686478"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cubicBezTo>
                      <a:pt x="3691291" y="1763830"/>
                      <a:pt x="3691291" y="1763830"/>
                      <a:pt x="3691291" y="1763830"/>
                    </a:cubicBezTo>
                    <a:lnTo>
                      <a:pt x="3691291" y="1763830"/>
                    </a:lnTo>
                    <a:cubicBezTo>
                      <a:pt x="3698510" y="1763830"/>
                      <a:pt x="3710541" y="1763830"/>
                      <a:pt x="3710541" y="1763830"/>
                    </a:cubicBezTo>
                    <a:lnTo>
                      <a:pt x="3710541" y="1751798"/>
                    </a:lnTo>
                    <a:lnTo>
                      <a:pt x="3710541" y="1751798"/>
                    </a:lnTo>
                    <a:close/>
                    <a:moveTo>
                      <a:pt x="3758668" y="1750595"/>
                    </a:moveTo>
                    <a:lnTo>
                      <a:pt x="3734604" y="1750595"/>
                    </a:lnTo>
                    <a:lnTo>
                      <a:pt x="3734604" y="1762627"/>
                    </a:lnTo>
                    <a:cubicBezTo>
                      <a:pt x="3734604" y="1762627"/>
                      <a:pt x="3741823" y="1762627"/>
                      <a:pt x="3747839" y="1762627"/>
                    </a:cubicBezTo>
                    <a:lnTo>
                      <a:pt x="3758668" y="1762627"/>
                    </a:lnTo>
                    <a:lnTo>
                      <a:pt x="3758668" y="1750595"/>
                    </a:lnTo>
                    <a:lnTo>
                      <a:pt x="3758668" y="1750595"/>
                    </a:lnTo>
                    <a:close/>
                    <a:moveTo>
                      <a:pt x="3806794" y="1749392"/>
                    </a:moveTo>
                    <a:lnTo>
                      <a:pt x="3782731" y="1749392"/>
                    </a:lnTo>
                    <a:lnTo>
                      <a:pt x="3782731" y="1761424"/>
                    </a:ln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8372" y="1761424"/>
                      <a:pt x="3806794" y="1761424"/>
                      <a:pt x="3806794" y="1761424"/>
                    </a:cubicBezTo>
                    <a:lnTo>
                      <a:pt x="3806794" y="1749392"/>
                    </a:lnTo>
                    <a:lnTo>
                      <a:pt x="3806794" y="1749392"/>
                    </a:lnTo>
                    <a:close/>
                    <a:moveTo>
                      <a:pt x="3854920" y="1749392"/>
                    </a:moveTo>
                    <a:lnTo>
                      <a:pt x="3830857" y="1749392"/>
                    </a:lnTo>
                    <a:lnTo>
                      <a:pt x="3830857" y="1761424"/>
                    </a:lnTo>
                    <a:cubicBezTo>
                      <a:pt x="3830857" y="1761424"/>
                      <a:pt x="3836873" y="1761424"/>
                      <a:pt x="3842889" y="1761424"/>
                    </a:cubicBezTo>
                    <a:lnTo>
                      <a:pt x="3842889" y="1761424"/>
                    </a:lnTo>
                    <a:cubicBezTo>
                      <a:pt x="3842889" y="1761424"/>
                      <a:pt x="3842889" y="1761424"/>
                      <a:pt x="3842889" y="1761424"/>
                    </a:cubicBezTo>
                    <a:lnTo>
                      <a:pt x="3842889" y="1761424"/>
                    </a:lnTo>
                    <a:cubicBezTo>
                      <a:pt x="3842889" y="1761424"/>
                      <a:pt x="3842889" y="1761424"/>
                      <a:pt x="3842889" y="1761424"/>
                    </a:cubicBezTo>
                    <a:lnTo>
                      <a:pt x="3854920" y="1761424"/>
                    </a:lnTo>
                    <a:lnTo>
                      <a:pt x="3854920" y="1749392"/>
                    </a:lnTo>
                    <a:lnTo>
                      <a:pt x="3854920" y="1749392"/>
                    </a:lnTo>
                    <a:close/>
                    <a:moveTo>
                      <a:pt x="3903047" y="1748189"/>
                    </a:moveTo>
                    <a:lnTo>
                      <a:pt x="3878983" y="1748189"/>
                    </a:lnTo>
                    <a:lnTo>
                      <a:pt x="3878983" y="1760221"/>
                    </a:ln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8234" y="1760221"/>
                      <a:pt x="3903047" y="1760221"/>
                      <a:pt x="3903047" y="1760221"/>
                    </a:cubicBezTo>
                    <a:lnTo>
                      <a:pt x="3903047" y="1748189"/>
                    </a:lnTo>
                    <a:lnTo>
                      <a:pt x="3903047" y="1748189"/>
                    </a:lnTo>
                    <a:close/>
                    <a:moveTo>
                      <a:pt x="3951173" y="1746986"/>
                    </a:moveTo>
                    <a:lnTo>
                      <a:pt x="3927110" y="1746986"/>
                    </a:lnTo>
                    <a:lnTo>
                      <a:pt x="3927110" y="1759017"/>
                    </a:lnTo>
                    <a:cubicBezTo>
                      <a:pt x="3927110" y="1759017"/>
                      <a:pt x="3931923" y="1759017"/>
                      <a:pt x="3937938" y="1759017"/>
                    </a:cubicBezTo>
                    <a:lnTo>
                      <a:pt x="3951173" y="1759017"/>
                    </a:lnTo>
                    <a:lnTo>
                      <a:pt x="3951173" y="1746986"/>
                    </a:lnTo>
                    <a:lnTo>
                      <a:pt x="3951173" y="1746986"/>
                    </a:lnTo>
                    <a:close/>
                    <a:moveTo>
                      <a:pt x="3999299" y="1746986"/>
                    </a:moveTo>
                    <a:lnTo>
                      <a:pt x="3975236" y="1746986"/>
                    </a:lnTo>
                    <a:lnTo>
                      <a:pt x="3975236" y="1759017"/>
                    </a:ln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6893" y="1759017"/>
                      <a:pt x="3998096" y="1759017"/>
                      <a:pt x="3998096" y="1759017"/>
                    </a:cubicBezTo>
                    <a:lnTo>
                      <a:pt x="3999299" y="1746986"/>
                    </a:lnTo>
                    <a:lnTo>
                      <a:pt x="3999299" y="1746986"/>
                    </a:lnTo>
                    <a:close/>
                    <a:moveTo>
                      <a:pt x="4047426" y="1745783"/>
                    </a:moveTo>
                    <a:lnTo>
                      <a:pt x="4023362" y="1745783"/>
                    </a:lnTo>
                    <a:lnTo>
                      <a:pt x="4023362" y="1757814"/>
                    </a:lnTo>
                    <a:cubicBezTo>
                      <a:pt x="4023362" y="1757814"/>
                      <a:pt x="4028175" y="1757814"/>
                      <a:pt x="4032988" y="1757814"/>
                    </a:cubicBezTo>
                    <a:lnTo>
                      <a:pt x="4032988" y="1757814"/>
                    </a:lnTo>
                    <a:cubicBezTo>
                      <a:pt x="4032988" y="1757814"/>
                      <a:pt x="4032988" y="1757814"/>
                      <a:pt x="4032988" y="1757814"/>
                    </a:cubicBezTo>
                    <a:lnTo>
                      <a:pt x="4032988" y="1757814"/>
                    </a:lnTo>
                    <a:cubicBezTo>
                      <a:pt x="4032988" y="1757814"/>
                      <a:pt x="4032988" y="1757814"/>
                      <a:pt x="4032988" y="1757814"/>
                    </a:cubicBezTo>
                    <a:lnTo>
                      <a:pt x="4047426" y="1757814"/>
                    </a:lnTo>
                    <a:lnTo>
                      <a:pt x="4047426" y="1745783"/>
                    </a:lnTo>
                    <a:lnTo>
                      <a:pt x="4047426" y="1745783"/>
                    </a:lnTo>
                    <a:close/>
                    <a:moveTo>
                      <a:pt x="4089536" y="1744579"/>
                    </a:moveTo>
                    <a:lnTo>
                      <a:pt x="4089536" y="1749392"/>
                    </a:lnTo>
                    <a:lnTo>
                      <a:pt x="4089536" y="1749392"/>
                    </a:lnTo>
                    <a:lnTo>
                      <a:pt x="4089536" y="1744579"/>
                    </a:lnTo>
                    <a:lnTo>
                      <a:pt x="4070286" y="1744579"/>
                    </a:lnTo>
                    <a:lnTo>
                      <a:pt x="4070286"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9536" y="1755408"/>
                      <a:pt x="4089536" y="1755408"/>
                    </a:cubicBezTo>
                    <a:lnTo>
                      <a:pt x="4089536" y="1755408"/>
                    </a:ln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lnTo>
                      <a:pt x="4090739" y="1754205"/>
                    </a:lnTo>
                    <a:cubicBezTo>
                      <a:pt x="4090739" y="1754205"/>
                      <a:pt x="4090739" y="1754205"/>
                      <a:pt x="4090739" y="1754205"/>
                    </a:cubicBezTo>
                    <a:lnTo>
                      <a:pt x="4087130" y="1750595"/>
                    </a:lnTo>
                    <a:lnTo>
                      <a:pt x="4089536" y="1744579"/>
                    </a:lnTo>
                    <a:lnTo>
                      <a:pt x="4089536" y="1744579"/>
                    </a:lnTo>
                    <a:close/>
                    <a:moveTo>
                      <a:pt x="4103974" y="1706078"/>
                    </a:moveTo>
                    <a:cubicBezTo>
                      <a:pt x="4101568" y="1714500"/>
                      <a:pt x="4097958" y="1721720"/>
                      <a:pt x="4095552" y="1727735"/>
                    </a:cubicBezTo>
                    <a:lnTo>
                      <a:pt x="4106381" y="1732548"/>
                    </a:lnTo>
                    <a:cubicBezTo>
                      <a:pt x="4108787" y="1726532"/>
                      <a:pt x="4112396" y="1718110"/>
                      <a:pt x="4114803" y="1709688"/>
                    </a:cubicBezTo>
                    <a:lnTo>
                      <a:pt x="4103974" y="1706078"/>
                    </a:lnTo>
                    <a:lnTo>
                      <a:pt x="4103974" y="1706078"/>
                    </a:lnTo>
                    <a:close/>
                    <a:moveTo>
                      <a:pt x="4116006" y="1661562"/>
                    </a:moveTo>
                    <a:cubicBezTo>
                      <a:pt x="4113599" y="1669984"/>
                      <a:pt x="4112396" y="1677203"/>
                      <a:pt x="4109990" y="1684422"/>
                    </a:cubicBezTo>
                    <a:lnTo>
                      <a:pt x="4122022" y="1688031"/>
                    </a:lnTo>
                    <a:cubicBezTo>
                      <a:pt x="4124428" y="1680812"/>
                      <a:pt x="4125631" y="1672390"/>
                      <a:pt x="4128037" y="1665171"/>
                    </a:cubicBezTo>
                    <a:lnTo>
                      <a:pt x="4116006" y="1661562"/>
                    </a:lnTo>
                    <a:lnTo>
                      <a:pt x="4116006" y="1661562"/>
                    </a:lnTo>
                    <a:close/>
                    <a:moveTo>
                      <a:pt x="4125631" y="1614639"/>
                    </a:moveTo>
                    <a:cubicBezTo>
                      <a:pt x="4124428" y="1623061"/>
                      <a:pt x="4122022" y="1630279"/>
                      <a:pt x="4120818" y="1637498"/>
                    </a:cubicBezTo>
                    <a:lnTo>
                      <a:pt x="4132850" y="1639905"/>
                    </a:lnTo>
                    <a:cubicBezTo>
                      <a:pt x="4134053" y="1632686"/>
                      <a:pt x="4136460" y="1624264"/>
                      <a:pt x="4137662" y="1615842"/>
                    </a:cubicBezTo>
                    <a:lnTo>
                      <a:pt x="4125631" y="1614639"/>
                    </a:lnTo>
                    <a:lnTo>
                      <a:pt x="4125631" y="1614639"/>
                    </a:lnTo>
                    <a:close/>
                    <a:moveTo>
                      <a:pt x="4134053" y="1567715"/>
                    </a:moveTo>
                    <a:cubicBezTo>
                      <a:pt x="4132850" y="1576137"/>
                      <a:pt x="4131647" y="1583356"/>
                      <a:pt x="4130444" y="1591778"/>
                    </a:cubicBezTo>
                    <a:lnTo>
                      <a:pt x="4142475" y="1594185"/>
                    </a:lnTo>
                    <a:cubicBezTo>
                      <a:pt x="4142475" y="1592982"/>
                      <a:pt x="4142475" y="1591778"/>
                      <a:pt x="4142475" y="1591778"/>
                    </a:cubicBezTo>
                    <a:cubicBezTo>
                      <a:pt x="4143678" y="1584560"/>
                      <a:pt x="4144882" y="1578544"/>
                      <a:pt x="4146085" y="1571325"/>
                    </a:cubicBezTo>
                    <a:lnTo>
                      <a:pt x="4134053" y="1567715"/>
                    </a:lnTo>
                    <a:lnTo>
                      <a:pt x="4134053" y="1567715"/>
                    </a:lnTo>
                    <a:close/>
                    <a:moveTo>
                      <a:pt x="4141272" y="1519589"/>
                    </a:moveTo>
                    <a:cubicBezTo>
                      <a:pt x="4140069" y="1528011"/>
                      <a:pt x="4138866" y="1535230"/>
                      <a:pt x="4137662" y="1543652"/>
                    </a:cubicBezTo>
                    <a:lnTo>
                      <a:pt x="4149694" y="1544855"/>
                    </a:lnTo>
                    <a:cubicBezTo>
                      <a:pt x="4149694" y="1543652"/>
                      <a:pt x="4149694" y="1543652"/>
                      <a:pt x="4149694" y="1542449"/>
                    </a:cubicBezTo>
                    <a:cubicBezTo>
                      <a:pt x="4149694" y="1542449"/>
                      <a:pt x="4149694" y="1542449"/>
                      <a:pt x="4149694" y="1542449"/>
                    </a:cubicBezTo>
                    <a:lnTo>
                      <a:pt x="4149694" y="1542449"/>
                    </a:lnTo>
                    <a:cubicBezTo>
                      <a:pt x="4149694" y="1538839"/>
                      <a:pt x="4150897" y="1535230"/>
                      <a:pt x="4150897" y="1531620"/>
                    </a:cubicBezTo>
                    <a:cubicBezTo>
                      <a:pt x="4150897" y="1531620"/>
                      <a:pt x="4150897" y="1531620"/>
                      <a:pt x="4150897" y="1531620"/>
                    </a:cubicBezTo>
                    <a:cubicBezTo>
                      <a:pt x="4150897" y="1531620"/>
                      <a:pt x="4150897" y="1531620"/>
                      <a:pt x="4150897" y="1531620"/>
                    </a:cubicBezTo>
                    <a:cubicBezTo>
                      <a:pt x="4150897" y="1528011"/>
                      <a:pt x="4152101" y="1524402"/>
                      <a:pt x="4152101" y="1520792"/>
                    </a:cubicBezTo>
                    <a:lnTo>
                      <a:pt x="4141272" y="1519589"/>
                    </a:lnTo>
                    <a:lnTo>
                      <a:pt x="4141272" y="1519589"/>
                    </a:lnTo>
                    <a:close/>
                    <a:moveTo>
                      <a:pt x="4147288" y="1472666"/>
                    </a:moveTo>
                    <a:cubicBezTo>
                      <a:pt x="4146085" y="1481088"/>
                      <a:pt x="4144882" y="1488307"/>
                      <a:pt x="4143678" y="1496729"/>
                    </a:cubicBezTo>
                    <a:lnTo>
                      <a:pt x="4155710" y="1497932"/>
                    </a:lnTo>
                    <a:cubicBezTo>
                      <a:pt x="4155710" y="1495526"/>
                      <a:pt x="4156913" y="1493119"/>
                      <a:pt x="4156913" y="1490713"/>
                    </a:cubicBezTo>
                    <a:lnTo>
                      <a:pt x="4156913" y="1490713"/>
                    </a:lnTo>
                    <a:cubicBezTo>
                      <a:pt x="4156913" y="1490713"/>
                      <a:pt x="4156913" y="1490713"/>
                      <a:pt x="4156913" y="1490713"/>
                    </a:cubicBezTo>
                    <a:cubicBezTo>
                      <a:pt x="4158116" y="1484697"/>
                      <a:pt x="4158116" y="1479885"/>
                      <a:pt x="4159320" y="1473869"/>
                    </a:cubicBezTo>
                    <a:lnTo>
                      <a:pt x="4147288" y="1472666"/>
                    </a:lnTo>
                    <a:lnTo>
                      <a:pt x="4147288" y="1472666"/>
                    </a:lnTo>
                    <a:close/>
                    <a:moveTo>
                      <a:pt x="4153304" y="1424539"/>
                    </a:moveTo>
                    <a:cubicBezTo>
                      <a:pt x="4152101" y="1432962"/>
                      <a:pt x="4150897" y="1440181"/>
                      <a:pt x="4150897" y="1448603"/>
                    </a:cubicBezTo>
                    <a:lnTo>
                      <a:pt x="4162929" y="1449806"/>
                    </a:lnTo>
                    <a:cubicBezTo>
                      <a:pt x="4162929" y="1446196"/>
                      <a:pt x="4164132" y="1442587"/>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5368"/>
                      <a:pt x="4165335" y="1431758"/>
                      <a:pt x="4165335" y="1429352"/>
                    </a:cubicBezTo>
                    <a:lnTo>
                      <a:pt x="4153304" y="1424539"/>
                    </a:lnTo>
                    <a:lnTo>
                      <a:pt x="4153304" y="1424539"/>
                    </a:lnTo>
                    <a:close/>
                    <a:moveTo>
                      <a:pt x="4158116" y="1377616"/>
                    </a:moveTo>
                    <a:cubicBezTo>
                      <a:pt x="4156913" y="1386038"/>
                      <a:pt x="4156913" y="1393257"/>
                      <a:pt x="4155710" y="1401679"/>
                    </a:cubicBezTo>
                    <a:lnTo>
                      <a:pt x="4167741" y="1402883"/>
                    </a:lnTo>
                    <a:cubicBezTo>
                      <a:pt x="4167741" y="1399273"/>
                      <a:pt x="4168945" y="1394461"/>
                      <a:pt x="4168945" y="1390851"/>
                    </a:cubicBezTo>
                    <a:cubicBezTo>
                      <a:pt x="4168945" y="1390851"/>
                      <a:pt x="4168945" y="1390851"/>
                      <a:pt x="4168945" y="1390851"/>
                    </a:cubicBezTo>
                    <a:cubicBezTo>
                      <a:pt x="4168945" y="1390851"/>
                      <a:pt x="4168945" y="1390851"/>
                      <a:pt x="4168945" y="1390851"/>
                    </a:cubicBezTo>
                    <a:cubicBezTo>
                      <a:pt x="4168945" y="1388445"/>
                      <a:pt x="4168945" y="1386038"/>
                      <a:pt x="4170148" y="1383632"/>
                    </a:cubicBezTo>
                    <a:cubicBezTo>
                      <a:pt x="4170148" y="1383632"/>
                      <a:pt x="4170148" y="1383632"/>
                      <a:pt x="4170148" y="1383632"/>
                    </a:cubicBezTo>
                    <a:cubicBezTo>
                      <a:pt x="4170148" y="1383632"/>
                      <a:pt x="4170148" y="1383632"/>
                      <a:pt x="4170148" y="1383632"/>
                    </a:cubicBezTo>
                    <a:cubicBezTo>
                      <a:pt x="4170148" y="1382429"/>
                      <a:pt x="4170148" y="1381226"/>
                      <a:pt x="4170148" y="1381226"/>
                    </a:cubicBezTo>
                    <a:lnTo>
                      <a:pt x="4158116" y="1377616"/>
                    </a:lnTo>
                    <a:lnTo>
                      <a:pt x="4158116" y="1377616"/>
                    </a:lnTo>
                    <a:close/>
                    <a:moveTo>
                      <a:pt x="4162929" y="1329490"/>
                    </a:moveTo>
                    <a:cubicBezTo>
                      <a:pt x="4161726" y="1337912"/>
                      <a:pt x="4161726" y="1345131"/>
                      <a:pt x="4160523" y="1353553"/>
                    </a:cubicBezTo>
                    <a:lnTo>
                      <a:pt x="4172554" y="1354756"/>
                    </a:lnTo>
                    <a:cubicBezTo>
                      <a:pt x="4172554" y="1352350"/>
                      <a:pt x="4172554" y="1349944"/>
                      <a:pt x="4173757" y="1347537"/>
                    </a:cubicBezTo>
                    <a:cubicBezTo>
                      <a:pt x="4173757" y="1347537"/>
                      <a:pt x="4173757" y="1347537"/>
                      <a:pt x="4173757" y="1346334"/>
                    </a:cubicBezTo>
                    <a:lnTo>
                      <a:pt x="4173757" y="1346334"/>
                    </a:lnTo>
                    <a:cubicBezTo>
                      <a:pt x="4173757" y="1346334"/>
                      <a:pt x="4173757" y="1346334"/>
                      <a:pt x="4173757" y="1345131"/>
                    </a:cubicBezTo>
                    <a:lnTo>
                      <a:pt x="4173757" y="1345131"/>
                    </a:lnTo>
                    <a:cubicBezTo>
                      <a:pt x="4173757" y="1345131"/>
                      <a:pt x="4173757" y="1343928"/>
                      <a:pt x="4173757" y="1343928"/>
                    </a:cubicBezTo>
                    <a:cubicBezTo>
                      <a:pt x="4173757" y="1343928"/>
                      <a:pt x="4173757" y="1343928"/>
                      <a:pt x="4173757" y="1343928"/>
                    </a:cubicBezTo>
                    <a:cubicBezTo>
                      <a:pt x="4173757" y="1343928"/>
                      <a:pt x="4173757" y="1343928"/>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39115"/>
                      <a:pt x="4174960" y="1335506"/>
                      <a:pt x="4174960" y="1330693"/>
                    </a:cubicBezTo>
                    <a:lnTo>
                      <a:pt x="4162929" y="1329490"/>
                    </a:lnTo>
                    <a:lnTo>
                      <a:pt x="4162929" y="1329490"/>
                    </a:lnTo>
                    <a:close/>
                    <a:moveTo>
                      <a:pt x="4167741" y="1281364"/>
                    </a:moveTo>
                    <a:cubicBezTo>
                      <a:pt x="4166539" y="1289786"/>
                      <a:pt x="4166539" y="1297005"/>
                      <a:pt x="4165335" y="1305427"/>
                    </a:cubicBezTo>
                    <a:lnTo>
                      <a:pt x="4177367" y="1306630"/>
                    </a:lnTo>
                    <a:cubicBezTo>
                      <a:pt x="4177367" y="1306630"/>
                      <a:pt x="4177367" y="1306630"/>
                      <a:pt x="4177367" y="1306630"/>
                    </a:cubicBezTo>
                    <a:cubicBezTo>
                      <a:pt x="4177367" y="1306630"/>
                      <a:pt x="4177367" y="1306630"/>
                      <a:pt x="4177367" y="1306630"/>
                    </a:cubicBezTo>
                    <a:cubicBezTo>
                      <a:pt x="4178570" y="1299411"/>
                      <a:pt x="4178570" y="1292192"/>
                      <a:pt x="4179773" y="1283770"/>
                    </a:cubicBezTo>
                    <a:cubicBezTo>
                      <a:pt x="4179773" y="1283770"/>
                      <a:pt x="4179773" y="1282567"/>
                      <a:pt x="4179773" y="1282567"/>
                    </a:cubicBezTo>
                    <a:lnTo>
                      <a:pt x="4167741" y="1281364"/>
                    </a:lnTo>
                    <a:lnTo>
                      <a:pt x="4167741" y="1281364"/>
                    </a:lnTo>
                    <a:close/>
                    <a:moveTo>
                      <a:pt x="4171351" y="1233237"/>
                    </a:moveTo>
                    <a:cubicBezTo>
                      <a:pt x="4170148" y="1241659"/>
                      <a:pt x="4170148" y="1248878"/>
                      <a:pt x="4168945" y="1257300"/>
                    </a:cubicBezTo>
                    <a:lnTo>
                      <a:pt x="4180976" y="1258504"/>
                    </a:lnTo>
                    <a:cubicBezTo>
                      <a:pt x="4182179" y="1250082"/>
                      <a:pt x="4182179" y="1242862"/>
                      <a:pt x="4183383" y="1234440"/>
                    </a:cubicBezTo>
                    <a:lnTo>
                      <a:pt x="4171351" y="1233237"/>
                    </a:lnTo>
                    <a:lnTo>
                      <a:pt x="4171351" y="1233237"/>
                    </a:lnTo>
                    <a:close/>
                    <a:moveTo>
                      <a:pt x="4174960" y="1186314"/>
                    </a:moveTo>
                    <a:lnTo>
                      <a:pt x="4172554" y="1210377"/>
                    </a:lnTo>
                    <a:lnTo>
                      <a:pt x="4184586" y="1211580"/>
                    </a:lnTo>
                    <a:cubicBezTo>
                      <a:pt x="4184586" y="1207971"/>
                      <a:pt x="4185789" y="1204361"/>
                      <a:pt x="4185789" y="1199549"/>
                    </a:cubicBezTo>
                    <a:cubicBezTo>
                      <a:pt x="4185789" y="1195939"/>
                      <a:pt x="4186992" y="1191127"/>
                      <a:pt x="4186992" y="1187517"/>
                    </a:cubicBezTo>
                    <a:lnTo>
                      <a:pt x="4174960" y="1186314"/>
                    </a:lnTo>
                    <a:lnTo>
                      <a:pt x="4174960" y="1186314"/>
                    </a:lnTo>
                    <a:close/>
                    <a:moveTo>
                      <a:pt x="4179773" y="1138188"/>
                    </a:moveTo>
                    <a:lnTo>
                      <a:pt x="4177367" y="1162251"/>
                    </a:lnTo>
                    <a:lnTo>
                      <a:pt x="4189399" y="1163454"/>
                    </a:lnTo>
                    <a:cubicBezTo>
                      <a:pt x="4190602" y="1155032"/>
                      <a:pt x="4190602" y="1147813"/>
                      <a:pt x="4191805" y="1139391"/>
                    </a:cubicBezTo>
                    <a:lnTo>
                      <a:pt x="4179773" y="1138188"/>
                    </a:lnTo>
                    <a:lnTo>
                      <a:pt x="4179773" y="1138188"/>
                    </a:lnTo>
                    <a:close/>
                    <a:moveTo>
                      <a:pt x="4182179" y="1090061"/>
                    </a:moveTo>
                    <a:lnTo>
                      <a:pt x="4180976" y="1114125"/>
                    </a:lnTo>
                    <a:lnTo>
                      <a:pt x="4193008" y="1115328"/>
                    </a:lnTo>
                    <a:cubicBezTo>
                      <a:pt x="4193008" y="1106906"/>
                      <a:pt x="4194211" y="1099687"/>
                      <a:pt x="4194211" y="1091265"/>
                    </a:cubicBezTo>
                    <a:lnTo>
                      <a:pt x="4182179" y="1090061"/>
                    </a:lnTo>
                    <a:lnTo>
                      <a:pt x="4182179" y="1090061"/>
                    </a:lnTo>
                    <a:close/>
                    <a:moveTo>
                      <a:pt x="4185789" y="1041935"/>
                    </a:moveTo>
                    <a:lnTo>
                      <a:pt x="4184586" y="1065998"/>
                    </a:lnTo>
                    <a:lnTo>
                      <a:pt x="4196618" y="1067201"/>
                    </a:lnTo>
                    <a:cubicBezTo>
                      <a:pt x="4196618" y="1064795"/>
                      <a:pt x="4196618" y="1063592"/>
                      <a:pt x="4196618" y="1061186"/>
                    </a:cubicBezTo>
                    <a:cubicBezTo>
                      <a:pt x="4196618" y="1058779"/>
                      <a:pt x="4196618" y="1057576"/>
                      <a:pt x="4196618" y="1055170"/>
                    </a:cubicBezTo>
                    <a:cubicBezTo>
                      <a:pt x="4196618" y="1055170"/>
                      <a:pt x="4196618" y="1055170"/>
                      <a:pt x="4196618" y="1055170"/>
                    </a:cubicBezTo>
                    <a:cubicBezTo>
                      <a:pt x="4196618" y="1055170"/>
                      <a:pt x="4196618" y="1053967"/>
                      <a:pt x="4196618" y="1053967"/>
                    </a:cubicBezTo>
                    <a:cubicBezTo>
                      <a:pt x="4196618" y="1050357"/>
                      <a:pt x="4196618" y="1046748"/>
                      <a:pt x="4197821" y="1043138"/>
                    </a:cubicBezTo>
                    <a:lnTo>
                      <a:pt x="4185789" y="1041935"/>
                    </a:lnTo>
                    <a:lnTo>
                      <a:pt x="4185789" y="1041935"/>
                    </a:lnTo>
                    <a:close/>
                    <a:moveTo>
                      <a:pt x="4189399" y="993809"/>
                    </a:moveTo>
                    <a:lnTo>
                      <a:pt x="4188195" y="1017872"/>
                    </a:lnTo>
                    <a:lnTo>
                      <a:pt x="4200227" y="1019075"/>
                    </a:lnTo>
                    <a:cubicBezTo>
                      <a:pt x="4200227" y="1019075"/>
                      <a:pt x="4200227" y="1019075"/>
                      <a:pt x="4200227" y="1019075"/>
                    </a:cubicBezTo>
                    <a:cubicBezTo>
                      <a:pt x="4200227" y="1019075"/>
                      <a:pt x="4200227" y="1019075"/>
                      <a:pt x="4200227" y="1019075"/>
                    </a:cubicBezTo>
                    <a:cubicBezTo>
                      <a:pt x="4200227" y="1015466"/>
                      <a:pt x="4200227" y="1011856"/>
                      <a:pt x="4201430" y="1008247"/>
                    </a:cubicBezTo>
                    <a:cubicBezTo>
                      <a:pt x="4201430" y="1008247"/>
                      <a:pt x="4201430" y="1007043"/>
                      <a:pt x="4201430" y="1007043"/>
                    </a:cubicBezTo>
                    <a:cubicBezTo>
                      <a:pt x="4201430" y="1007043"/>
                      <a:pt x="4201430" y="1007043"/>
                      <a:pt x="4201430" y="1007043"/>
                    </a:cubicBezTo>
                    <a:cubicBezTo>
                      <a:pt x="4201430" y="1003434"/>
                      <a:pt x="4201430" y="998621"/>
                      <a:pt x="4202633" y="995012"/>
                    </a:cubicBezTo>
                    <a:lnTo>
                      <a:pt x="4189399" y="993809"/>
                    </a:lnTo>
                    <a:lnTo>
                      <a:pt x="4189399" y="993809"/>
                    </a:lnTo>
                    <a:close/>
                    <a:moveTo>
                      <a:pt x="4191805" y="945682"/>
                    </a:moveTo>
                    <a:lnTo>
                      <a:pt x="4190602" y="969746"/>
                    </a:lnTo>
                    <a:lnTo>
                      <a:pt x="4202633" y="970949"/>
                    </a:lnTo>
                    <a:cubicBezTo>
                      <a:pt x="4202633" y="969746"/>
                      <a:pt x="4202633" y="969746"/>
                      <a:pt x="4202633" y="968542"/>
                    </a:cubicBezTo>
                    <a:cubicBezTo>
                      <a:pt x="4202633" y="968542"/>
                      <a:pt x="4202633" y="967339"/>
                      <a:pt x="4202633" y="967339"/>
                    </a:cubicBezTo>
                    <a:cubicBezTo>
                      <a:pt x="4202633" y="967339"/>
                      <a:pt x="4202633" y="967339"/>
                      <a:pt x="4202633" y="967339"/>
                    </a:cubicBezTo>
                    <a:cubicBezTo>
                      <a:pt x="4202633" y="964933"/>
                      <a:pt x="4202633" y="963730"/>
                      <a:pt x="4202633" y="961324"/>
                    </a:cubicBezTo>
                    <a:cubicBezTo>
                      <a:pt x="4202633" y="961324"/>
                      <a:pt x="4202633" y="961324"/>
                      <a:pt x="4202633" y="961324"/>
                    </a:cubicBezTo>
                    <a:cubicBezTo>
                      <a:pt x="4202633" y="961324"/>
                      <a:pt x="4202633" y="960120"/>
                      <a:pt x="4202633" y="960120"/>
                    </a:cubicBezTo>
                    <a:cubicBezTo>
                      <a:pt x="4202633" y="956511"/>
                      <a:pt x="4202633" y="952901"/>
                      <a:pt x="4203836" y="949292"/>
                    </a:cubicBezTo>
                    <a:cubicBezTo>
                      <a:pt x="4203836" y="948089"/>
                      <a:pt x="4203836" y="946886"/>
                      <a:pt x="4203836" y="946886"/>
                    </a:cubicBezTo>
                    <a:lnTo>
                      <a:pt x="4191805" y="945682"/>
                    </a:lnTo>
                    <a:lnTo>
                      <a:pt x="4191805" y="945682"/>
                    </a:lnTo>
                    <a:close/>
                    <a:moveTo>
                      <a:pt x="4195414" y="897556"/>
                    </a:moveTo>
                    <a:lnTo>
                      <a:pt x="4194211" y="921619"/>
                    </a:lnTo>
                    <a:lnTo>
                      <a:pt x="4206243" y="922822"/>
                    </a:lnTo>
                    <a:cubicBezTo>
                      <a:pt x="4206243" y="914400"/>
                      <a:pt x="4207446" y="907181"/>
                      <a:pt x="4207446" y="898759"/>
                    </a:cubicBezTo>
                    <a:lnTo>
                      <a:pt x="4195414" y="897556"/>
                    </a:lnTo>
                    <a:lnTo>
                      <a:pt x="4195414" y="897556"/>
                    </a:lnTo>
                    <a:close/>
                    <a:moveTo>
                      <a:pt x="4197821" y="849430"/>
                    </a:moveTo>
                    <a:lnTo>
                      <a:pt x="4196618" y="873493"/>
                    </a:lnTo>
                    <a:lnTo>
                      <a:pt x="4208649" y="874696"/>
                    </a:lnTo>
                    <a:cubicBezTo>
                      <a:pt x="4208649" y="872290"/>
                      <a:pt x="4208649" y="869883"/>
                      <a:pt x="4208649" y="867477"/>
                    </a:cubicBezTo>
                    <a:cubicBezTo>
                      <a:pt x="4208649" y="866274"/>
                      <a:pt x="4208649" y="866274"/>
                      <a:pt x="4208649" y="865071"/>
                    </a:cubicBezTo>
                    <a:cubicBezTo>
                      <a:pt x="4208649" y="865071"/>
                      <a:pt x="4208649" y="865071"/>
                      <a:pt x="4208649" y="865071"/>
                    </a:cubicBezTo>
                    <a:cubicBezTo>
                      <a:pt x="4208649" y="860258"/>
                      <a:pt x="4208649" y="855446"/>
                      <a:pt x="4209852" y="850633"/>
                    </a:cubicBezTo>
                    <a:lnTo>
                      <a:pt x="4197821" y="849430"/>
                    </a:lnTo>
                    <a:lnTo>
                      <a:pt x="4197821" y="849430"/>
                    </a:lnTo>
                    <a:close/>
                    <a:moveTo>
                      <a:pt x="4200227" y="801303"/>
                    </a:moveTo>
                    <a:lnTo>
                      <a:pt x="4199024" y="825367"/>
                    </a:lnTo>
                    <a:lnTo>
                      <a:pt x="4211055" y="826570"/>
                    </a:lnTo>
                    <a:cubicBezTo>
                      <a:pt x="4211055" y="826570"/>
                      <a:pt x="4211055" y="826570"/>
                      <a:pt x="4211055" y="826570"/>
                    </a:cubicBezTo>
                    <a:cubicBezTo>
                      <a:pt x="4211055" y="820554"/>
                      <a:pt x="4212259" y="814538"/>
                      <a:pt x="4212259" y="809725"/>
                    </a:cubicBezTo>
                    <a:cubicBezTo>
                      <a:pt x="4212259" y="807319"/>
                      <a:pt x="4212259" y="806116"/>
                      <a:pt x="4212259" y="803710"/>
                    </a:cubicBezTo>
                    <a:lnTo>
                      <a:pt x="4200227" y="801303"/>
                    </a:lnTo>
                    <a:lnTo>
                      <a:pt x="4200227" y="801303"/>
                    </a:lnTo>
                    <a:close/>
                    <a:moveTo>
                      <a:pt x="4202633" y="753177"/>
                    </a:moveTo>
                    <a:lnTo>
                      <a:pt x="4201430" y="777240"/>
                    </a:lnTo>
                    <a:lnTo>
                      <a:pt x="4213462" y="778443"/>
                    </a:lnTo>
                    <a:cubicBezTo>
                      <a:pt x="4213462" y="771224"/>
                      <a:pt x="4214665" y="765209"/>
                      <a:pt x="4214665" y="757990"/>
                    </a:cubicBezTo>
                    <a:cubicBezTo>
                      <a:pt x="4214665" y="756787"/>
                      <a:pt x="4214665" y="755583"/>
                      <a:pt x="4214665" y="754380"/>
                    </a:cubicBezTo>
                    <a:lnTo>
                      <a:pt x="4202633" y="753177"/>
                    </a:lnTo>
                    <a:lnTo>
                      <a:pt x="4202633" y="753177"/>
                    </a:lnTo>
                    <a:close/>
                    <a:moveTo>
                      <a:pt x="4205040" y="706254"/>
                    </a:moveTo>
                    <a:lnTo>
                      <a:pt x="4203836" y="730317"/>
                    </a:lnTo>
                    <a:lnTo>
                      <a:pt x="4215868" y="730317"/>
                    </a:lnTo>
                    <a:cubicBezTo>
                      <a:pt x="4215868" y="730317"/>
                      <a:pt x="4215868" y="729114"/>
                      <a:pt x="4215868" y="729114"/>
                    </a:cubicBezTo>
                    <a:cubicBezTo>
                      <a:pt x="4215868" y="721895"/>
                      <a:pt x="4217071" y="713473"/>
                      <a:pt x="4217071" y="706254"/>
                    </a:cubicBezTo>
                    <a:lnTo>
                      <a:pt x="4205040" y="706254"/>
                    </a:lnTo>
                    <a:lnTo>
                      <a:pt x="4205040" y="706254"/>
                    </a:lnTo>
                    <a:close/>
                    <a:moveTo>
                      <a:pt x="4207446" y="658128"/>
                    </a:moveTo>
                    <a:lnTo>
                      <a:pt x="4206243" y="682191"/>
                    </a:lnTo>
                    <a:lnTo>
                      <a:pt x="4218274" y="682191"/>
                    </a:lnTo>
                    <a:cubicBezTo>
                      <a:pt x="4218274" y="680988"/>
                      <a:pt x="4218274" y="679784"/>
                      <a:pt x="4218274" y="678581"/>
                    </a:cubicBezTo>
                    <a:cubicBezTo>
                      <a:pt x="4218274" y="671362"/>
                      <a:pt x="4219478" y="665347"/>
                      <a:pt x="4219478" y="658128"/>
                    </a:cubicBezTo>
                    <a:cubicBezTo>
                      <a:pt x="4219478" y="658128"/>
                      <a:pt x="4219478" y="658128"/>
                      <a:pt x="4219478" y="656924"/>
                    </a:cubicBezTo>
                    <a:lnTo>
                      <a:pt x="4207446" y="658128"/>
                    </a:lnTo>
                    <a:lnTo>
                      <a:pt x="4207446" y="658128"/>
                    </a:lnTo>
                    <a:close/>
                    <a:moveTo>
                      <a:pt x="4209852" y="610001"/>
                    </a:moveTo>
                    <a:lnTo>
                      <a:pt x="4208649" y="634064"/>
                    </a:lnTo>
                    <a:lnTo>
                      <a:pt x="4220681" y="634064"/>
                    </a:lnTo>
                    <a:cubicBezTo>
                      <a:pt x="4220681" y="629252"/>
                      <a:pt x="4220681" y="624439"/>
                      <a:pt x="4221884" y="619627"/>
                    </a:cubicBezTo>
                    <a:cubicBezTo>
                      <a:pt x="4221884" y="616017"/>
                      <a:pt x="4221884" y="613611"/>
                      <a:pt x="4221884" y="610001"/>
                    </a:cubicBezTo>
                    <a:lnTo>
                      <a:pt x="4209852" y="610001"/>
                    </a:lnTo>
                    <a:lnTo>
                      <a:pt x="4209852" y="610001"/>
                    </a:lnTo>
                    <a:close/>
                    <a:moveTo>
                      <a:pt x="4211055" y="561875"/>
                    </a:moveTo>
                    <a:lnTo>
                      <a:pt x="4209852" y="585938"/>
                    </a:lnTo>
                    <a:lnTo>
                      <a:pt x="4221884" y="585938"/>
                    </a:lnTo>
                    <a:cubicBezTo>
                      <a:pt x="4221884" y="582329"/>
                      <a:pt x="4221884" y="578719"/>
                      <a:pt x="4221884" y="575110"/>
                    </a:cubicBezTo>
                    <a:cubicBezTo>
                      <a:pt x="4221884" y="570297"/>
                      <a:pt x="4221884" y="566688"/>
                      <a:pt x="4221884" y="561875"/>
                    </a:cubicBezTo>
                    <a:lnTo>
                      <a:pt x="4211055" y="561875"/>
                    </a:lnTo>
                    <a:lnTo>
                      <a:pt x="4211055" y="561875"/>
                    </a:lnTo>
                    <a:close/>
                    <a:moveTo>
                      <a:pt x="4213462" y="513749"/>
                    </a:moveTo>
                    <a:lnTo>
                      <a:pt x="4212259" y="537812"/>
                    </a:lnTo>
                    <a:lnTo>
                      <a:pt x="4224290" y="537812"/>
                    </a:lnTo>
                    <a:cubicBezTo>
                      <a:pt x="4224290" y="534202"/>
                      <a:pt x="4224290" y="530593"/>
                      <a:pt x="4224290" y="528187"/>
                    </a:cubicBezTo>
                    <a:cubicBezTo>
                      <a:pt x="4224290" y="523374"/>
                      <a:pt x="4224290" y="518561"/>
                      <a:pt x="4224290" y="513749"/>
                    </a:cubicBezTo>
                    <a:lnTo>
                      <a:pt x="4213462" y="513749"/>
                    </a:lnTo>
                    <a:lnTo>
                      <a:pt x="4213462" y="513749"/>
                    </a:lnTo>
                    <a:close/>
                    <a:moveTo>
                      <a:pt x="4215868" y="465622"/>
                    </a:moveTo>
                    <a:lnTo>
                      <a:pt x="4214665" y="489685"/>
                    </a:lnTo>
                    <a:lnTo>
                      <a:pt x="4226697" y="489685"/>
                    </a:lnTo>
                    <a:cubicBezTo>
                      <a:pt x="4226697" y="481263"/>
                      <a:pt x="4227900" y="474044"/>
                      <a:pt x="4227900" y="465622"/>
                    </a:cubicBezTo>
                    <a:lnTo>
                      <a:pt x="4215868" y="465622"/>
                    </a:lnTo>
                    <a:lnTo>
                      <a:pt x="4215868" y="465622"/>
                    </a:lnTo>
                    <a:close/>
                    <a:moveTo>
                      <a:pt x="4217071" y="417496"/>
                    </a:moveTo>
                    <a:lnTo>
                      <a:pt x="4215868" y="441559"/>
                    </a:lnTo>
                    <a:lnTo>
                      <a:pt x="4227900" y="441559"/>
                    </a:lnTo>
                    <a:cubicBezTo>
                      <a:pt x="4227900" y="433137"/>
                      <a:pt x="4229103" y="425918"/>
                      <a:pt x="4229103" y="417496"/>
                    </a:cubicBezTo>
                    <a:lnTo>
                      <a:pt x="4217071" y="417496"/>
                    </a:lnTo>
                    <a:lnTo>
                      <a:pt x="4217071" y="417496"/>
                    </a:lnTo>
                    <a:close/>
                    <a:moveTo>
                      <a:pt x="4219478" y="369370"/>
                    </a:moveTo>
                    <a:lnTo>
                      <a:pt x="4218274" y="393433"/>
                    </a:lnTo>
                    <a:lnTo>
                      <a:pt x="4230306" y="393433"/>
                    </a:lnTo>
                    <a:cubicBezTo>
                      <a:pt x="4230306" y="393433"/>
                      <a:pt x="4230306" y="392230"/>
                      <a:pt x="4230306" y="392230"/>
                    </a:cubicBezTo>
                    <a:cubicBezTo>
                      <a:pt x="4230306" y="386214"/>
                      <a:pt x="4230306" y="380198"/>
                      <a:pt x="4231509" y="374182"/>
                    </a:cubicBezTo>
                    <a:cubicBezTo>
                      <a:pt x="4231509" y="372979"/>
                      <a:pt x="4231509" y="370573"/>
                      <a:pt x="4231509" y="369370"/>
                    </a:cubicBezTo>
                    <a:lnTo>
                      <a:pt x="4219478" y="369370"/>
                    </a:lnTo>
                    <a:lnTo>
                      <a:pt x="4219478" y="369370"/>
                    </a:lnTo>
                    <a:close/>
                    <a:moveTo>
                      <a:pt x="4220681" y="321243"/>
                    </a:moveTo>
                    <a:lnTo>
                      <a:pt x="4219478" y="345306"/>
                    </a:lnTo>
                    <a:lnTo>
                      <a:pt x="4231509" y="345306"/>
                    </a:lnTo>
                    <a:cubicBezTo>
                      <a:pt x="4231509" y="340494"/>
                      <a:pt x="4231509" y="334478"/>
                      <a:pt x="4231509" y="329665"/>
                    </a:cubicBezTo>
                    <a:cubicBezTo>
                      <a:pt x="4231509" y="327259"/>
                      <a:pt x="4231509" y="323650"/>
                      <a:pt x="4231509" y="321243"/>
                    </a:cubicBezTo>
                    <a:lnTo>
                      <a:pt x="4220681" y="321243"/>
                    </a:lnTo>
                    <a:lnTo>
                      <a:pt x="4220681" y="321243"/>
                    </a:lnTo>
                    <a:close/>
                    <a:moveTo>
                      <a:pt x="4221884" y="273117"/>
                    </a:moveTo>
                    <a:lnTo>
                      <a:pt x="4220681" y="297180"/>
                    </a:lnTo>
                    <a:lnTo>
                      <a:pt x="4232712" y="297180"/>
                    </a:lnTo>
                    <a:cubicBezTo>
                      <a:pt x="4232712" y="293571"/>
                      <a:pt x="4232712" y="289961"/>
                      <a:pt x="4232712" y="286352"/>
                    </a:cubicBezTo>
                    <a:cubicBezTo>
                      <a:pt x="4232712" y="286352"/>
                      <a:pt x="4232712" y="286352"/>
                      <a:pt x="4232712" y="286352"/>
                    </a:cubicBezTo>
                    <a:cubicBezTo>
                      <a:pt x="4232712" y="286352"/>
                      <a:pt x="4232712" y="286352"/>
                      <a:pt x="4232712" y="286352"/>
                    </a:cubicBezTo>
                    <a:cubicBezTo>
                      <a:pt x="4232712" y="282742"/>
                      <a:pt x="4232712" y="279133"/>
                      <a:pt x="4232712" y="274320"/>
                    </a:cubicBezTo>
                    <a:cubicBezTo>
                      <a:pt x="4232712" y="274320"/>
                      <a:pt x="4232712" y="273117"/>
                      <a:pt x="4232712" y="273117"/>
                    </a:cubicBezTo>
                    <a:lnTo>
                      <a:pt x="4221884" y="273117"/>
                    </a:lnTo>
                    <a:lnTo>
                      <a:pt x="4221884" y="273117"/>
                    </a:lnTo>
                    <a:close/>
                    <a:moveTo>
                      <a:pt x="4224290" y="224991"/>
                    </a:moveTo>
                    <a:lnTo>
                      <a:pt x="4223087" y="249054"/>
                    </a:lnTo>
                    <a:lnTo>
                      <a:pt x="4235119" y="249054"/>
                    </a:lnTo>
                    <a:cubicBezTo>
                      <a:pt x="4235119" y="240632"/>
                      <a:pt x="4235119" y="233413"/>
                      <a:pt x="4236322" y="224991"/>
                    </a:cubicBezTo>
                    <a:lnTo>
                      <a:pt x="4224290" y="224991"/>
                    </a:lnTo>
                    <a:lnTo>
                      <a:pt x="4224290" y="224991"/>
                    </a:lnTo>
                    <a:close/>
                    <a:moveTo>
                      <a:pt x="4225493" y="176864"/>
                    </a:moveTo>
                    <a:lnTo>
                      <a:pt x="4224290" y="200927"/>
                    </a:lnTo>
                    <a:lnTo>
                      <a:pt x="4236322" y="200927"/>
                    </a:lnTo>
                    <a:cubicBezTo>
                      <a:pt x="4236322" y="196115"/>
                      <a:pt x="4236322" y="191302"/>
                      <a:pt x="4236322" y="185286"/>
                    </a:cubicBezTo>
                    <a:cubicBezTo>
                      <a:pt x="4236322" y="185286"/>
                      <a:pt x="4236322" y="185286"/>
                      <a:pt x="4236322" y="185286"/>
                    </a:cubicBezTo>
                    <a:cubicBezTo>
                      <a:pt x="4236322" y="185286"/>
                      <a:pt x="4236322" y="185286"/>
                      <a:pt x="4236322" y="185286"/>
                    </a:cubicBezTo>
                    <a:cubicBezTo>
                      <a:pt x="4236322" y="182880"/>
                      <a:pt x="4236322" y="181677"/>
                      <a:pt x="4236322" y="179271"/>
                    </a:cubicBezTo>
                    <a:cubicBezTo>
                      <a:pt x="4236322" y="179271"/>
                      <a:pt x="4236322" y="179271"/>
                      <a:pt x="4236322" y="179271"/>
                    </a:cubicBezTo>
                    <a:cubicBezTo>
                      <a:pt x="4236322" y="179271"/>
                      <a:pt x="4236322" y="179271"/>
                      <a:pt x="4236322" y="179271"/>
                    </a:cubicBezTo>
                    <a:cubicBezTo>
                      <a:pt x="4236322" y="178067"/>
                      <a:pt x="4236322" y="178067"/>
                      <a:pt x="4236322" y="176864"/>
                    </a:cubicBezTo>
                    <a:lnTo>
                      <a:pt x="4225493" y="176864"/>
                    </a:lnTo>
                    <a:lnTo>
                      <a:pt x="4225493" y="176864"/>
                    </a:lnTo>
                    <a:close/>
                    <a:moveTo>
                      <a:pt x="4226697" y="128738"/>
                    </a:moveTo>
                    <a:lnTo>
                      <a:pt x="4225493" y="152801"/>
                    </a:lnTo>
                    <a:lnTo>
                      <a:pt x="4237525" y="152801"/>
                    </a:lnTo>
                    <a:cubicBezTo>
                      <a:pt x="4237525" y="151598"/>
                      <a:pt x="4237525" y="151598"/>
                      <a:pt x="4237525" y="150395"/>
                    </a:cubicBezTo>
                    <a:cubicBezTo>
                      <a:pt x="4237525" y="145582"/>
                      <a:pt x="4237525" y="140770"/>
                      <a:pt x="4237525" y="135957"/>
                    </a:cubicBezTo>
                    <a:cubicBezTo>
                      <a:pt x="4237525" y="135957"/>
                      <a:pt x="4237525" y="135957"/>
                      <a:pt x="4237525" y="135957"/>
                    </a:cubicBezTo>
                    <a:cubicBezTo>
                      <a:pt x="4237525" y="135957"/>
                      <a:pt x="4237525" y="135957"/>
                      <a:pt x="4237525" y="135957"/>
                    </a:cubicBezTo>
                    <a:cubicBezTo>
                      <a:pt x="4237525" y="133551"/>
                      <a:pt x="4237525" y="131144"/>
                      <a:pt x="4237525" y="129941"/>
                    </a:cubicBezTo>
                    <a:lnTo>
                      <a:pt x="4226697" y="128738"/>
                    </a:lnTo>
                    <a:lnTo>
                      <a:pt x="4226697" y="128738"/>
                    </a:lnTo>
                    <a:close/>
                    <a:moveTo>
                      <a:pt x="4227900" y="80612"/>
                    </a:moveTo>
                    <a:lnTo>
                      <a:pt x="4226697" y="104675"/>
                    </a:lnTo>
                    <a:lnTo>
                      <a:pt x="4238728" y="104675"/>
                    </a:lnTo>
                    <a:cubicBezTo>
                      <a:pt x="4238728" y="96253"/>
                      <a:pt x="4238728" y="87831"/>
                      <a:pt x="4239931" y="80612"/>
                    </a:cubicBezTo>
                    <a:lnTo>
                      <a:pt x="4227900" y="80612"/>
                    </a:lnTo>
                    <a:lnTo>
                      <a:pt x="4227900" y="80612"/>
                    </a:lnTo>
                    <a:close/>
                    <a:moveTo>
                      <a:pt x="4229103" y="32485"/>
                    </a:moveTo>
                    <a:lnTo>
                      <a:pt x="4229103" y="56548"/>
                    </a:lnTo>
                    <a:lnTo>
                      <a:pt x="4241134" y="56548"/>
                    </a:lnTo>
                    <a:cubicBezTo>
                      <a:pt x="4241134" y="55345"/>
                      <a:pt x="4241134" y="52939"/>
                      <a:pt x="4241134" y="51736"/>
                    </a:cubicBezTo>
                    <a:lnTo>
                      <a:pt x="4241134" y="51736"/>
                    </a:lnTo>
                    <a:cubicBezTo>
                      <a:pt x="4241134" y="51736"/>
                      <a:pt x="4241134" y="51736"/>
                      <a:pt x="4241134" y="51736"/>
                    </a:cubicBezTo>
                    <a:cubicBezTo>
                      <a:pt x="4241134" y="44517"/>
                      <a:pt x="4241134" y="38501"/>
                      <a:pt x="4241134" y="32485"/>
                    </a:cubicBezTo>
                    <a:lnTo>
                      <a:pt x="4229103" y="32485"/>
                    </a:lnTo>
                    <a:lnTo>
                      <a:pt x="4229103" y="32485"/>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22" name="图形 117"/>
              <p:cNvGrpSpPr/>
              <p:nvPr/>
            </p:nvGrpSpPr>
            <p:grpSpPr>
              <a:xfrm>
                <a:off x="6094092" y="2334418"/>
                <a:ext cx="381166" cy="470142"/>
                <a:chOff x="6094092" y="2334418"/>
                <a:chExt cx="381166" cy="470142"/>
              </a:xfrm>
            </p:grpSpPr>
            <p:sp>
              <p:nvSpPr>
                <p:cNvPr id="123" name="任意多边形: 形状 122"/>
                <p:cNvSpPr/>
                <p:nvPr/>
              </p:nvSpPr>
              <p:spPr>
                <a:xfrm>
                  <a:off x="6114047" y="2586789"/>
                  <a:ext cx="149191" cy="217771"/>
                </a:xfrm>
                <a:custGeom>
                  <a:avLst/>
                  <a:gdLst>
                    <a:gd name="connsiteX0" fmla="*/ 30079 w 149191"/>
                    <a:gd name="connsiteY0" fmla="*/ 217772 h 217771"/>
                    <a:gd name="connsiteX1" fmla="*/ 0 w 149191"/>
                    <a:gd name="connsiteY1" fmla="*/ 217772 h 217771"/>
                    <a:gd name="connsiteX2" fmla="*/ 126332 w 149191"/>
                    <a:gd name="connsiteY2" fmla="*/ 0 h 217771"/>
                    <a:gd name="connsiteX3" fmla="*/ 149192 w 149191"/>
                    <a:gd name="connsiteY3" fmla="*/ 13235 h 217771"/>
                  </a:gdLst>
                  <a:ahLst/>
                  <a:cxnLst>
                    <a:cxn ang="0">
                      <a:pos x="connsiteX0" y="connsiteY0"/>
                    </a:cxn>
                    <a:cxn ang="0">
                      <a:pos x="connsiteX1" y="connsiteY1"/>
                    </a:cxn>
                    <a:cxn ang="0">
                      <a:pos x="connsiteX2" y="connsiteY2"/>
                    </a:cxn>
                    <a:cxn ang="0">
                      <a:pos x="connsiteX3" y="connsiteY3"/>
                    </a:cxn>
                  </a:cxnLst>
                  <a:rect l="l" t="t" r="r" b="b"/>
                  <a:pathLst>
                    <a:path w="149191" h="217771">
                      <a:moveTo>
                        <a:pt x="30079" y="217772"/>
                      </a:moveTo>
                      <a:lnTo>
                        <a:pt x="0" y="217772"/>
                      </a:lnTo>
                      <a:lnTo>
                        <a:pt x="126332" y="0"/>
                      </a:lnTo>
                      <a:lnTo>
                        <a:pt x="149192" y="13235"/>
                      </a:lnTo>
                      <a:close/>
                    </a:path>
                  </a:pathLst>
                </a:custGeom>
                <a:solidFill>
                  <a:srgbClr val="078BAD"/>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形状 123"/>
                <p:cNvSpPr/>
                <p:nvPr/>
              </p:nvSpPr>
              <p:spPr>
                <a:xfrm>
                  <a:off x="6094092" y="2516165"/>
                  <a:ext cx="296681" cy="200416"/>
                </a:xfrm>
                <a:custGeom>
                  <a:avLst/>
                  <a:gdLst>
                    <a:gd name="connsiteX0" fmla="*/ 290666 w 296681"/>
                    <a:gd name="connsiteY0" fmla="*/ 154845 h 200416"/>
                    <a:gd name="connsiteX1" fmla="*/ 179975 w 296681"/>
                    <a:gd name="connsiteY1" fmla="*/ 28513 h 200416"/>
                    <a:gd name="connsiteX2" fmla="*/ 13939 w 296681"/>
                    <a:gd name="connsiteY2" fmla="*/ 16482 h 200416"/>
                    <a:gd name="connsiteX3" fmla="*/ 13939 w 296681"/>
                    <a:gd name="connsiteY3" fmla="*/ 9263 h 200416"/>
                    <a:gd name="connsiteX4" fmla="*/ 4314 w 296681"/>
                    <a:gd name="connsiteY4" fmla="*/ 29716 h 200416"/>
                    <a:gd name="connsiteX5" fmla="*/ 110192 w 296681"/>
                    <a:gd name="connsiteY5" fmla="*/ 171689 h 200416"/>
                    <a:gd name="connsiteX6" fmla="*/ 287056 w 296681"/>
                    <a:gd name="connsiteY6" fmla="*/ 170486 h 200416"/>
                    <a:gd name="connsiteX7" fmla="*/ 296682 w 296681"/>
                    <a:gd name="connsiteY7" fmla="*/ 150032 h 200416"/>
                    <a:gd name="connsiteX8" fmla="*/ 290666 w 296681"/>
                    <a:gd name="connsiteY8" fmla="*/ 154845 h 20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1" h="200416">
                      <a:moveTo>
                        <a:pt x="290666" y="154845"/>
                      </a:moveTo>
                      <a:cubicBezTo>
                        <a:pt x="293072" y="115141"/>
                        <a:pt x="248555" y="63405"/>
                        <a:pt x="179975" y="28513"/>
                      </a:cubicBezTo>
                      <a:cubicBezTo>
                        <a:pt x="111395" y="-5175"/>
                        <a:pt x="42815" y="-8785"/>
                        <a:pt x="13939" y="16482"/>
                      </a:cubicBezTo>
                      <a:lnTo>
                        <a:pt x="13939" y="9263"/>
                      </a:lnTo>
                      <a:lnTo>
                        <a:pt x="4314" y="29716"/>
                      </a:lnTo>
                      <a:cubicBezTo>
                        <a:pt x="-14936" y="69421"/>
                        <a:pt x="31987" y="133188"/>
                        <a:pt x="110192" y="171689"/>
                      </a:cubicBezTo>
                      <a:cubicBezTo>
                        <a:pt x="188397" y="210190"/>
                        <a:pt x="267806" y="210190"/>
                        <a:pt x="287056" y="170486"/>
                      </a:cubicBezTo>
                      <a:lnTo>
                        <a:pt x="296682" y="150032"/>
                      </a:lnTo>
                      <a:lnTo>
                        <a:pt x="290666" y="154845"/>
                      </a:lnTo>
                      <a:close/>
                    </a:path>
                  </a:pathLst>
                </a:custGeom>
                <a:solidFill>
                  <a:srgbClr val="089EC4"/>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25" name="图形 117"/>
                <p:cNvGrpSpPr/>
                <p:nvPr/>
              </p:nvGrpSpPr>
              <p:grpSpPr>
                <a:xfrm>
                  <a:off x="6103613" y="2496701"/>
                  <a:ext cx="291474" cy="200416"/>
                  <a:chOff x="6103613" y="2496701"/>
                  <a:chExt cx="291474" cy="200416"/>
                </a:xfrm>
              </p:grpSpPr>
              <p:sp>
                <p:nvSpPr>
                  <p:cNvPr id="126" name="任意多边形: 形状 125"/>
                  <p:cNvSpPr/>
                  <p:nvPr/>
                </p:nvSpPr>
                <p:spPr>
                  <a:xfrm>
                    <a:off x="6130891" y="2606039"/>
                    <a:ext cx="250257" cy="91077"/>
                  </a:xfrm>
                  <a:custGeom>
                    <a:avLst/>
                    <a:gdLst>
                      <a:gd name="connsiteX0" fmla="*/ 119113 w 250257"/>
                      <a:gd name="connsiteY0" fmla="*/ 73393 h 91077"/>
                      <a:gd name="connsiteX1" fmla="*/ 0 w 250257"/>
                      <a:gd name="connsiteY1" fmla="*/ 0 h 91077"/>
                      <a:gd name="connsiteX2" fmla="*/ 83018 w 250257"/>
                      <a:gd name="connsiteY2" fmla="*/ 62564 h 91077"/>
                      <a:gd name="connsiteX3" fmla="*/ 250257 w 250257"/>
                      <a:gd name="connsiteY3" fmla="*/ 74596 h 91077"/>
                      <a:gd name="connsiteX4" fmla="*/ 119113 w 250257"/>
                      <a:gd name="connsiteY4" fmla="*/ 73393 h 9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57" h="91077">
                        <a:moveTo>
                          <a:pt x="119113" y="73393"/>
                        </a:moveTo>
                        <a:cubicBezTo>
                          <a:pt x="66174" y="56548"/>
                          <a:pt x="2406" y="2406"/>
                          <a:pt x="0" y="0"/>
                        </a:cubicBezTo>
                        <a:cubicBezTo>
                          <a:pt x="19251" y="22860"/>
                          <a:pt x="48126" y="45720"/>
                          <a:pt x="83018" y="62564"/>
                        </a:cubicBezTo>
                        <a:cubicBezTo>
                          <a:pt x="151598" y="96253"/>
                          <a:pt x="221381" y="99862"/>
                          <a:pt x="250257" y="74596"/>
                        </a:cubicBezTo>
                        <a:cubicBezTo>
                          <a:pt x="218975" y="87831"/>
                          <a:pt x="181677" y="92643"/>
                          <a:pt x="119113" y="73393"/>
                        </a:cubicBezTo>
                        <a:close/>
                      </a:path>
                    </a:pathLst>
                  </a:custGeom>
                  <a:solidFill>
                    <a:srgbClr val="87E7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形状 126"/>
                  <p:cNvSpPr/>
                  <p:nvPr/>
                </p:nvSpPr>
                <p:spPr>
                  <a:xfrm>
                    <a:off x="6103613" y="2496701"/>
                    <a:ext cx="291474" cy="195552"/>
                  </a:xfrm>
                  <a:custGeom>
                    <a:avLst/>
                    <a:gdLst>
                      <a:gd name="connsiteX0" fmla="*/ 181282 w 291474"/>
                      <a:gd name="connsiteY0" fmla="*/ 28727 h 195552"/>
                      <a:gd name="connsiteX1" fmla="*/ 4418 w 291474"/>
                      <a:gd name="connsiteY1" fmla="*/ 29930 h 195552"/>
                      <a:gd name="connsiteX2" fmla="*/ 27278 w 291474"/>
                      <a:gd name="connsiteY2" fmla="*/ 109339 h 195552"/>
                      <a:gd name="connsiteX3" fmla="*/ 146391 w 291474"/>
                      <a:gd name="connsiteY3" fmla="*/ 182731 h 195552"/>
                      <a:gd name="connsiteX4" fmla="*/ 277535 w 291474"/>
                      <a:gd name="connsiteY4" fmla="*/ 183935 h 195552"/>
                      <a:gd name="connsiteX5" fmla="*/ 287160 w 291474"/>
                      <a:gd name="connsiteY5" fmla="*/ 170700 h 195552"/>
                      <a:gd name="connsiteX6" fmla="*/ 181282 w 291474"/>
                      <a:gd name="connsiteY6" fmla="*/ 28727 h 19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74" h="195552">
                        <a:moveTo>
                          <a:pt x="181282" y="28727"/>
                        </a:moveTo>
                        <a:cubicBezTo>
                          <a:pt x="103077" y="-9774"/>
                          <a:pt x="23669" y="-9774"/>
                          <a:pt x="4418" y="29930"/>
                        </a:cubicBezTo>
                        <a:cubicBezTo>
                          <a:pt x="-6410" y="51587"/>
                          <a:pt x="3215" y="80463"/>
                          <a:pt x="27278" y="109339"/>
                        </a:cubicBezTo>
                        <a:cubicBezTo>
                          <a:pt x="29685" y="111745"/>
                          <a:pt x="93452" y="165887"/>
                          <a:pt x="146391" y="182731"/>
                        </a:cubicBezTo>
                        <a:cubicBezTo>
                          <a:pt x="208955" y="201982"/>
                          <a:pt x="247456" y="197169"/>
                          <a:pt x="277535" y="183935"/>
                        </a:cubicBezTo>
                        <a:cubicBezTo>
                          <a:pt x="281145" y="180325"/>
                          <a:pt x="284754" y="175512"/>
                          <a:pt x="287160" y="170700"/>
                        </a:cubicBezTo>
                        <a:cubicBezTo>
                          <a:pt x="306411" y="130996"/>
                          <a:pt x="259488" y="67228"/>
                          <a:pt x="181282" y="28727"/>
                        </a:cubicBezTo>
                        <a:close/>
                      </a:path>
                    </a:pathLst>
                  </a:custGeom>
                  <a:solidFill>
                    <a:srgbClr val="5CDE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28" name="图形 117"/>
                <p:cNvGrpSpPr/>
                <p:nvPr/>
              </p:nvGrpSpPr>
              <p:grpSpPr>
                <a:xfrm>
                  <a:off x="6175700" y="2383903"/>
                  <a:ext cx="245739" cy="259381"/>
                  <a:chOff x="6175700" y="2383903"/>
                  <a:chExt cx="245739" cy="259381"/>
                </a:xfrm>
              </p:grpSpPr>
              <p:sp>
                <p:nvSpPr>
                  <p:cNvPr id="129" name="任意多边形: 形状 128"/>
                  <p:cNvSpPr/>
                  <p:nvPr/>
                </p:nvSpPr>
                <p:spPr>
                  <a:xfrm>
                    <a:off x="6243988" y="2421956"/>
                    <a:ext cx="177451" cy="221328"/>
                  </a:xfrm>
                  <a:custGeom>
                    <a:avLst/>
                    <a:gdLst>
                      <a:gd name="connsiteX0" fmla="*/ 154004 w 177451"/>
                      <a:gd name="connsiteY0" fmla="*/ 0 h 221328"/>
                      <a:gd name="connsiteX1" fmla="*/ 31282 w 177451"/>
                      <a:gd name="connsiteY1" fmla="*/ 210553 h 221328"/>
                      <a:gd name="connsiteX2" fmla="*/ 0 w 177451"/>
                      <a:gd name="connsiteY2" fmla="*/ 210553 h 221328"/>
                      <a:gd name="connsiteX3" fmla="*/ 83018 w 177451"/>
                      <a:gd name="connsiteY3" fmla="*/ 205740 h 221328"/>
                      <a:gd name="connsiteX4" fmla="*/ 175661 w 177451"/>
                      <a:gd name="connsiteY4" fmla="*/ 50533 h 221328"/>
                      <a:gd name="connsiteX5" fmla="*/ 154004 w 177451"/>
                      <a:gd name="connsiteY5" fmla="*/ 0 h 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51" h="221328">
                        <a:moveTo>
                          <a:pt x="154004" y="0"/>
                        </a:moveTo>
                        <a:cubicBezTo>
                          <a:pt x="107081" y="80612"/>
                          <a:pt x="36095" y="203334"/>
                          <a:pt x="31282" y="210553"/>
                        </a:cubicBezTo>
                        <a:cubicBezTo>
                          <a:pt x="25266" y="220178"/>
                          <a:pt x="2406" y="211756"/>
                          <a:pt x="0" y="210553"/>
                        </a:cubicBezTo>
                        <a:cubicBezTo>
                          <a:pt x="37298" y="226194"/>
                          <a:pt x="73393" y="224991"/>
                          <a:pt x="83018" y="205740"/>
                        </a:cubicBezTo>
                        <a:lnTo>
                          <a:pt x="175661" y="50533"/>
                        </a:lnTo>
                        <a:cubicBezTo>
                          <a:pt x="181677" y="37298"/>
                          <a:pt x="172052" y="18047"/>
                          <a:pt x="154004" y="0"/>
                        </a:cubicBezTo>
                        <a:close/>
                      </a:path>
                    </a:pathLst>
                  </a:custGeom>
                  <a:solidFill>
                    <a:srgbClr val="0792B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形状 129"/>
                  <p:cNvSpPr/>
                  <p:nvPr/>
                </p:nvSpPr>
                <p:spPr>
                  <a:xfrm>
                    <a:off x="6175700" y="2383903"/>
                    <a:ext cx="221089" cy="253163"/>
                  </a:xfrm>
                  <a:custGeom>
                    <a:avLst/>
                    <a:gdLst>
                      <a:gd name="connsiteX0" fmla="*/ 98367 w 221089"/>
                      <a:gd name="connsiteY0" fmla="*/ 248606 h 253163"/>
                      <a:gd name="connsiteX1" fmla="*/ 221089 w 221089"/>
                      <a:gd name="connsiteY1" fmla="*/ 38053 h 253163"/>
                      <a:gd name="connsiteX2" fmla="*/ 187401 w 221089"/>
                      <a:gd name="connsiteY2" fmla="*/ 15193 h 253163"/>
                      <a:gd name="connsiteX3" fmla="*/ 94758 w 221089"/>
                      <a:gd name="connsiteY3" fmla="*/ 16396 h 253163"/>
                      <a:gd name="connsiteX4" fmla="*/ 2115 w 221089"/>
                      <a:gd name="connsiteY4" fmla="*/ 171604 h 253163"/>
                      <a:gd name="connsiteX5" fmla="*/ 57460 w 221089"/>
                      <a:gd name="connsiteY5" fmla="*/ 244996 h 253163"/>
                      <a:gd name="connsiteX6" fmla="*/ 67085 w 221089"/>
                      <a:gd name="connsiteY6" fmla="*/ 248606 h 253163"/>
                      <a:gd name="connsiteX7" fmla="*/ 98367 w 221089"/>
                      <a:gd name="connsiteY7" fmla="*/ 248606 h 25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089" h="253163">
                        <a:moveTo>
                          <a:pt x="98367" y="248606"/>
                        </a:moveTo>
                        <a:cubicBezTo>
                          <a:pt x="103180" y="241387"/>
                          <a:pt x="174166" y="118665"/>
                          <a:pt x="221089" y="38053"/>
                        </a:cubicBezTo>
                        <a:cubicBezTo>
                          <a:pt x="211464" y="29631"/>
                          <a:pt x="200636" y="21209"/>
                          <a:pt x="187401" y="15193"/>
                        </a:cubicBezTo>
                        <a:cubicBezTo>
                          <a:pt x="146494" y="-5261"/>
                          <a:pt x="105586" y="-5261"/>
                          <a:pt x="94758" y="16396"/>
                        </a:cubicBezTo>
                        <a:lnTo>
                          <a:pt x="2115" y="171604"/>
                        </a:lnTo>
                        <a:cubicBezTo>
                          <a:pt x="-7511" y="192057"/>
                          <a:pt x="16552" y="225746"/>
                          <a:pt x="57460" y="244996"/>
                        </a:cubicBezTo>
                        <a:cubicBezTo>
                          <a:pt x="61069" y="246199"/>
                          <a:pt x="63475" y="247403"/>
                          <a:pt x="67085" y="248606"/>
                        </a:cubicBezTo>
                        <a:cubicBezTo>
                          <a:pt x="70695" y="249809"/>
                          <a:pt x="92351" y="258231"/>
                          <a:pt x="98367" y="248606"/>
                        </a:cubicBezTo>
                        <a:close/>
                      </a:path>
                    </a:pathLst>
                  </a:custGeom>
                  <a:solidFill>
                    <a:srgbClr val="078BAD"/>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31" name="任意多边形: 形状 130"/>
                <p:cNvSpPr/>
                <p:nvPr/>
              </p:nvSpPr>
              <p:spPr>
                <a:xfrm>
                  <a:off x="6223270" y="2353572"/>
                  <a:ext cx="249317" cy="166751"/>
                </a:xfrm>
                <a:custGeom>
                  <a:avLst/>
                  <a:gdLst>
                    <a:gd name="connsiteX0" fmla="*/ 243302 w 249317"/>
                    <a:gd name="connsiteY0" fmla="*/ 127339 h 166751"/>
                    <a:gd name="connsiteX1" fmla="*/ 151862 w 249317"/>
                    <a:gd name="connsiteY1" fmla="*/ 23868 h 166751"/>
                    <a:gd name="connsiteX2" fmla="*/ 13499 w 249317"/>
                    <a:gd name="connsiteY2" fmla="*/ 13039 h 166751"/>
                    <a:gd name="connsiteX3" fmla="*/ 13499 w 249317"/>
                    <a:gd name="connsiteY3" fmla="*/ 5820 h 166751"/>
                    <a:gd name="connsiteX4" fmla="*/ 3873 w 249317"/>
                    <a:gd name="connsiteY4" fmla="*/ 25071 h 166751"/>
                    <a:gd name="connsiteX5" fmla="*/ 91704 w 249317"/>
                    <a:gd name="connsiteY5" fmla="*/ 142980 h 166751"/>
                    <a:gd name="connsiteX6" fmla="*/ 239693 w 249317"/>
                    <a:gd name="connsiteY6" fmla="*/ 141777 h 166751"/>
                    <a:gd name="connsiteX7" fmla="*/ 249318 w 249317"/>
                    <a:gd name="connsiteY7" fmla="*/ 122527 h 166751"/>
                    <a:gd name="connsiteX8" fmla="*/ 243302 w 249317"/>
                    <a:gd name="connsiteY8" fmla="*/ 127339 h 16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7" h="166751">
                      <a:moveTo>
                        <a:pt x="243302" y="127339"/>
                      </a:moveTo>
                      <a:cubicBezTo>
                        <a:pt x="244505" y="94854"/>
                        <a:pt x="207207" y="51540"/>
                        <a:pt x="151862" y="23868"/>
                      </a:cubicBezTo>
                      <a:cubicBezTo>
                        <a:pt x="95313" y="-3805"/>
                        <a:pt x="38765" y="-7414"/>
                        <a:pt x="13499" y="13039"/>
                      </a:cubicBezTo>
                      <a:lnTo>
                        <a:pt x="13499" y="5820"/>
                      </a:lnTo>
                      <a:lnTo>
                        <a:pt x="3873" y="25071"/>
                      </a:lnTo>
                      <a:cubicBezTo>
                        <a:pt x="-12971" y="57556"/>
                        <a:pt x="26733" y="110495"/>
                        <a:pt x="91704" y="142980"/>
                      </a:cubicBezTo>
                      <a:cubicBezTo>
                        <a:pt x="156675" y="175466"/>
                        <a:pt x="222848" y="174262"/>
                        <a:pt x="239693" y="141777"/>
                      </a:cubicBezTo>
                      <a:lnTo>
                        <a:pt x="249318" y="122527"/>
                      </a:lnTo>
                      <a:lnTo>
                        <a:pt x="243302" y="127339"/>
                      </a:lnTo>
                      <a:close/>
                    </a:path>
                  </a:pathLst>
                </a:custGeom>
                <a:solidFill>
                  <a:srgbClr val="089EC4"/>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32" name="图形 117"/>
                <p:cNvGrpSpPr/>
                <p:nvPr/>
              </p:nvGrpSpPr>
              <p:grpSpPr>
                <a:xfrm>
                  <a:off x="6231956" y="2334418"/>
                  <a:ext cx="243301" cy="167857"/>
                  <a:chOff x="6231956" y="2334418"/>
                  <a:chExt cx="243301" cy="167857"/>
                </a:xfrm>
              </p:grpSpPr>
              <p:sp>
                <p:nvSpPr>
                  <p:cNvPr id="133" name="任意多边形: 形状 132"/>
                  <p:cNvSpPr/>
                  <p:nvPr/>
                </p:nvSpPr>
                <p:spPr>
                  <a:xfrm>
                    <a:off x="6231956" y="2334418"/>
                    <a:ext cx="243301" cy="162963"/>
                  </a:xfrm>
                  <a:custGeom>
                    <a:avLst/>
                    <a:gdLst>
                      <a:gd name="connsiteX0" fmla="*/ 151598 w 243301"/>
                      <a:gd name="connsiteY0" fmla="*/ 23771 h 162963"/>
                      <a:gd name="connsiteX1" fmla="*/ 3610 w 243301"/>
                      <a:gd name="connsiteY1" fmla="*/ 24974 h 162963"/>
                      <a:gd name="connsiteX2" fmla="*/ 0 w 243301"/>
                      <a:gd name="connsiteY2" fmla="*/ 45428 h 162963"/>
                      <a:gd name="connsiteX3" fmla="*/ 129941 w 243301"/>
                      <a:gd name="connsiteY3" fmla="*/ 152509 h 162963"/>
                      <a:gd name="connsiteX4" fmla="*/ 239428 w 243301"/>
                      <a:gd name="connsiteY4" fmla="*/ 141680 h 162963"/>
                      <a:gd name="connsiteX5" fmla="*/ 151598 w 243301"/>
                      <a:gd name="connsiteY5" fmla="*/ 23771 h 16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01" h="162963">
                        <a:moveTo>
                          <a:pt x="151598" y="23771"/>
                        </a:moveTo>
                        <a:cubicBezTo>
                          <a:pt x="86627" y="-8715"/>
                          <a:pt x="20454" y="-7511"/>
                          <a:pt x="3610" y="24974"/>
                        </a:cubicBezTo>
                        <a:cubicBezTo>
                          <a:pt x="0" y="30990"/>
                          <a:pt x="0" y="38209"/>
                          <a:pt x="0" y="45428"/>
                        </a:cubicBezTo>
                        <a:cubicBezTo>
                          <a:pt x="0" y="45428"/>
                          <a:pt x="13235" y="112804"/>
                          <a:pt x="129941" y="152509"/>
                        </a:cubicBezTo>
                        <a:cubicBezTo>
                          <a:pt x="152801" y="159728"/>
                          <a:pt x="205740" y="176572"/>
                          <a:pt x="239428" y="141680"/>
                        </a:cubicBezTo>
                        <a:cubicBezTo>
                          <a:pt x="256273" y="109195"/>
                          <a:pt x="216569" y="56256"/>
                          <a:pt x="151598" y="23771"/>
                        </a:cubicBezTo>
                        <a:close/>
                      </a:path>
                    </a:pathLst>
                  </a:custGeom>
                  <a:solidFill>
                    <a:srgbClr val="5CDE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形状 133"/>
                  <p:cNvSpPr/>
                  <p:nvPr/>
                </p:nvSpPr>
                <p:spPr>
                  <a:xfrm>
                    <a:off x="6233160" y="2379846"/>
                    <a:ext cx="239428" cy="122429"/>
                  </a:xfrm>
                  <a:custGeom>
                    <a:avLst/>
                    <a:gdLst>
                      <a:gd name="connsiteX0" fmla="*/ 129941 w 239428"/>
                      <a:gd name="connsiteY0" fmla="*/ 107081 h 122429"/>
                      <a:gd name="connsiteX1" fmla="*/ 0 w 239428"/>
                      <a:gd name="connsiteY1" fmla="*/ 0 h 122429"/>
                      <a:gd name="connsiteX2" fmla="*/ 91440 w 239428"/>
                      <a:gd name="connsiteY2" fmla="*/ 98659 h 122429"/>
                      <a:gd name="connsiteX3" fmla="*/ 239429 w 239428"/>
                      <a:gd name="connsiteY3" fmla="*/ 97456 h 122429"/>
                      <a:gd name="connsiteX4" fmla="*/ 129941 w 239428"/>
                      <a:gd name="connsiteY4" fmla="*/ 107081 h 122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8" h="122429">
                        <a:moveTo>
                          <a:pt x="129941" y="107081"/>
                        </a:moveTo>
                        <a:cubicBezTo>
                          <a:pt x="12032" y="67377"/>
                          <a:pt x="0" y="0"/>
                          <a:pt x="0" y="0"/>
                        </a:cubicBezTo>
                        <a:cubicBezTo>
                          <a:pt x="2406" y="31282"/>
                          <a:pt x="38501" y="72190"/>
                          <a:pt x="91440" y="98659"/>
                        </a:cubicBezTo>
                        <a:cubicBezTo>
                          <a:pt x="156411" y="131144"/>
                          <a:pt x="222584" y="129941"/>
                          <a:pt x="239429" y="97456"/>
                        </a:cubicBezTo>
                        <a:cubicBezTo>
                          <a:pt x="205740" y="131144"/>
                          <a:pt x="152801" y="114300"/>
                          <a:pt x="129941" y="107081"/>
                        </a:cubicBezTo>
                        <a:close/>
                      </a:path>
                    </a:pathLst>
                  </a:custGeom>
                  <a:solidFill>
                    <a:srgbClr val="A6ED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35" name="图形 117"/>
              <p:cNvGrpSpPr/>
              <p:nvPr/>
            </p:nvGrpSpPr>
            <p:grpSpPr>
              <a:xfrm>
                <a:off x="3828218" y="4168942"/>
                <a:ext cx="4323979" cy="359744"/>
                <a:chOff x="3828218" y="4168942"/>
                <a:chExt cx="4323979" cy="359744"/>
              </a:xfrm>
            </p:grpSpPr>
            <p:sp>
              <p:nvSpPr>
                <p:cNvPr id="136" name="任意多边形: 形状 135"/>
                <p:cNvSpPr/>
                <p:nvPr/>
              </p:nvSpPr>
              <p:spPr>
                <a:xfrm>
                  <a:off x="3840161" y="4182177"/>
                  <a:ext cx="4275942" cy="334477"/>
                </a:xfrm>
                <a:custGeom>
                  <a:avLst/>
                  <a:gdLst>
                    <a:gd name="connsiteX0" fmla="*/ 31198 w 4275942"/>
                    <a:gd name="connsiteY0" fmla="*/ 334478 h 334477"/>
                    <a:gd name="connsiteX1" fmla="*/ 1120 w 4275942"/>
                    <a:gd name="connsiteY1" fmla="*/ 257476 h 334477"/>
                    <a:gd name="connsiteX2" fmla="*/ 62481 w 4275942"/>
                    <a:gd name="connsiteY2" fmla="*/ 182880 h 334477"/>
                    <a:gd name="connsiteX3" fmla="*/ 4237441 w 4275942"/>
                    <a:gd name="connsiteY3" fmla="*/ 0 h 334477"/>
                    <a:gd name="connsiteX4" fmla="*/ 4275942 w 4275942"/>
                    <a:gd name="connsiteY4" fmla="*/ 246647 h 334477"/>
                    <a:gd name="connsiteX5" fmla="*/ 31198 w 4275942"/>
                    <a:gd name="connsiteY5" fmla="*/ 334478 h 3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42" h="334477">
                      <a:moveTo>
                        <a:pt x="31198" y="334478"/>
                      </a:moveTo>
                      <a:cubicBezTo>
                        <a:pt x="7135" y="308008"/>
                        <a:pt x="-3693" y="281539"/>
                        <a:pt x="1120" y="257476"/>
                      </a:cubicBezTo>
                      <a:cubicBezTo>
                        <a:pt x="8338" y="216568"/>
                        <a:pt x="51652" y="188896"/>
                        <a:pt x="62481" y="182880"/>
                      </a:cubicBezTo>
                      <a:lnTo>
                        <a:pt x="4237441" y="0"/>
                      </a:lnTo>
                      <a:cubicBezTo>
                        <a:pt x="4220597" y="45720"/>
                        <a:pt x="4186908" y="168442"/>
                        <a:pt x="4275942" y="246647"/>
                      </a:cubicBezTo>
                      <a:lnTo>
                        <a:pt x="31198" y="334478"/>
                      </a:lnTo>
                      <a:close/>
                    </a:path>
                  </a:pathLst>
                </a:custGeom>
                <a:solidFill>
                  <a:srgbClr val="FFFF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形状 136"/>
                <p:cNvSpPr/>
                <p:nvPr/>
              </p:nvSpPr>
              <p:spPr>
                <a:xfrm>
                  <a:off x="3828218" y="4168942"/>
                  <a:ext cx="4323979" cy="359744"/>
                </a:xfrm>
                <a:custGeom>
                  <a:avLst/>
                  <a:gdLst>
                    <a:gd name="connsiteX0" fmla="*/ 4231337 w 4323979"/>
                    <a:gd name="connsiteY0" fmla="*/ 26469 h 359744"/>
                    <a:gd name="connsiteX1" fmla="*/ 4260213 w 4323979"/>
                    <a:gd name="connsiteY1" fmla="*/ 249054 h 359744"/>
                    <a:gd name="connsiteX2" fmla="*/ 49157 w 4323979"/>
                    <a:gd name="connsiteY2" fmla="*/ 335681 h 359744"/>
                    <a:gd name="connsiteX3" fmla="*/ 25094 w 4323979"/>
                    <a:gd name="connsiteY3" fmla="*/ 273117 h 359744"/>
                    <a:gd name="connsiteX4" fmla="*/ 78033 w 4323979"/>
                    <a:gd name="connsiteY4" fmla="*/ 208146 h 359744"/>
                    <a:gd name="connsiteX5" fmla="*/ 4231337 w 4323979"/>
                    <a:gd name="connsiteY5" fmla="*/ 26469 h 359744"/>
                    <a:gd name="connsiteX6" fmla="*/ 4267432 w 4323979"/>
                    <a:gd name="connsiteY6" fmla="*/ 0 h 359744"/>
                    <a:gd name="connsiteX7" fmla="*/ 70814 w 4323979"/>
                    <a:gd name="connsiteY7" fmla="*/ 184083 h 359744"/>
                    <a:gd name="connsiteX8" fmla="*/ 38329 w 4323979"/>
                    <a:gd name="connsiteY8" fmla="*/ 359744 h 359744"/>
                    <a:gd name="connsiteX9" fmla="*/ 4323980 w 4323979"/>
                    <a:gd name="connsiteY9" fmla="*/ 271914 h 359744"/>
                    <a:gd name="connsiteX10" fmla="*/ 4267432 w 4323979"/>
                    <a:gd name="connsiteY10" fmla="*/ 0 h 359744"/>
                    <a:gd name="connsiteX11" fmla="*/ 4267432 w 4323979"/>
                    <a:gd name="connsiteY11" fmla="*/ 0 h 35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3979" h="359744">
                      <a:moveTo>
                        <a:pt x="4231337" y="26469"/>
                      </a:moveTo>
                      <a:cubicBezTo>
                        <a:pt x="4210883" y="89034"/>
                        <a:pt x="4202461" y="181677"/>
                        <a:pt x="4260213" y="249054"/>
                      </a:cubicBezTo>
                      <a:lnTo>
                        <a:pt x="49157" y="335681"/>
                      </a:lnTo>
                      <a:cubicBezTo>
                        <a:pt x="29907" y="314024"/>
                        <a:pt x="21485" y="292368"/>
                        <a:pt x="25094" y="273117"/>
                      </a:cubicBezTo>
                      <a:cubicBezTo>
                        <a:pt x="29907" y="239428"/>
                        <a:pt x="66002" y="215365"/>
                        <a:pt x="78033" y="208146"/>
                      </a:cubicBezTo>
                      <a:lnTo>
                        <a:pt x="4231337" y="26469"/>
                      </a:lnTo>
                      <a:moveTo>
                        <a:pt x="4267432" y="0"/>
                      </a:moveTo>
                      <a:lnTo>
                        <a:pt x="70814" y="184083"/>
                      </a:lnTo>
                      <a:cubicBezTo>
                        <a:pt x="70814" y="184083"/>
                        <a:pt x="-63940" y="253866"/>
                        <a:pt x="38329" y="359744"/>
                      </a:cubicBezTo>
                      <a:lnTo>
                        <a:pt x="4323980" y="271914"/>
                      </a:lnTo>
                      <a:cubicBezTo>
                        <a:pt x="4177195" y="184083"/>
                        <a:pt x="4267432" y="0"/>
                        <a:pt x="4267432" y="0"/>
                      </a:cubicBezTo>
                      <a:lnTo>
                        <a:pt x="4267432"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5" name="文本框 4"/>
            <p:cNvSpPr txBox="1"/>
            <p:nvPr/>
          </p:nvSpPr>
          <p:spPr>
            <a:xfrm>
              <a:off x="6678" y="4371"/>
              <a:ext cx="6108" cy="237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40000"/>
                </a:lnSpc>
                <a:spcBef>
                  <a:spcPts val="0"/>
                </a:spcBef>
                <a:spcAft>
                  <a:spcPts val="0"/>
                </a:spcAft>
                <a:buFont typeface="Wingdings" panose="05000000000000000000" charset="0"/>
                <a:buChar char="Ø"/>
              </a:pPr>
              <a:r>
                <a:rPr lang="zh-CN" altLang="en-US" sz="1400" b="1" spc="200">
                  <a:solidFill>
                    <a:srgbClr val="339933"/>
                  </a:solidFill>
                  <a:uFillTx/>
                  <a:latin typeface="微软雅黑" panose="020B0503020204020204" pitchFamily="34" charset="-122"/>
                  <a:ea typeface="微软雅黑" panose="020B0503020204020204" pitchFamily="34" charset="-122"/>
                </a:rPr>
                <a:t>将重复的词语都视为其只出现</a:t>
              </a:r>
              <a:r>
                <a:rPr lang="en-US" altLang="zh-CN" sz="1400" b="1" spc="200">
                  <a:solidFill>
                    <a:srgbClr val="339933"/>
                  </a:solidFill>
                  <a:uFillTx/>
                  <a:latin typeface="微软雅黑" panose="020B0503020204020204" pitchFamily="34" charset="-122"/>
                  <a:ea typeface="微软雅黑" panose="020B0503020204020204" pitchFamily="34" charset="-122"/>
                </a:rPr>
                <a:t>1</a:t>
              </a:r>
              <a:r>
                <a:rPr lang="zh-CN" altLang="en-US" sz="1400" b="1" spc="200">
                  <a:solidFill>
                    <a:srgbClr val="339933"/>
                  </a:solidFill>
                  <a:uFillTx/>
                  <a:latin typeface="微软雅黑" panose="020B0503020204020204" pitchFamily="34" charset="-122"/>
                  <a:ea typeface="微软雅黑" panose="020B0503020204020204" pitchFamily="34" charset="-122"/>
                </a:rPr>
                <a:t>次</a:t>
              </a:r>
              <a:endParaRPr lang="zh-CN" altLang="en-US" sz="1400" b="1" spc="200">
                <a:solidFill>
                  <a:srgbClr val="339933"/>
                </a:solidFill>
                <a:uFillTx/>
                <a:latin typeface="微软雅黑" panose="020B0503020204020204" pitchFamily="34" charset="-122"/>
                <a:ea typeface="微软雅黑" panose="020B0503020204020204" pitchFamily="34" charset="-122"/>
              </a:endParaRPr>
            </a:p>
            <a:p>
              <a:pPr marL="285750" indent="-285750" algn="l">
                <a:lnSpc>
                  <a:spcPct val="140000"/>
                </a:lnSpc>
                <a:spcBef>
                  <a:spcPts val="0"/>
                </a:spcBef>
                <a:spcAft>
                  <a:spcPts val="0"/>
                </a:spcAft>
                <a:buFont typeface="Wingdings" panose="05000000000000000000" charset="0"/>
                <a:buChar char="Ø"/>
              </a:pPr>
              <a:r>
                <a:rPr lang="zh-CN" altLang="en-US" sz="1400" b="1" spc="200">
                  <a:solidFill>
                    <a:srgbClr val="339933"/>
                  </a:solidFill>
                  <a:uFillTx/>
                  <a:latin typeface="微软雅黑" panose="020B0503020204020204" pitchFamily="34" charset="-122"/>
                  <a:ea typeface="微软雅黑" panose="020B0503020204020204" pitchFamily="34" charset="-122"/>
                </a:rPr>
                <a:t>更加简化</a:t>
              </a:r>
              <a:r>
                <a:rPr lang="zh-CN" altLang="en-US" sz="1400" b="1" spc="200">
                  <a:solidFill>
                    <a:srgbClr val="339933"/>
                  </a:solidFill>
                  <a:uFillTx/>
                  <a:latin typeface="微软雅黑" panose="020B0503020204020204" pitchFamily="34" charset="-122"/>
                  <a:ea typeface="微软雅黑" panose="020B0503020204020204" pitchFamily="34" charset="-122"/>
                </a:rPr>
                <a:t>与方便，但丢失了词频的信息，效果</a:t>
              </a:r>
              <a:r>
                <a:rPr lang="zh-CN" altLang="en-US" sz="1400" b="1" spc="200">
                  <a:solidFill>
                    <a:srgbClr val="339933"/>
                  </a:solidFill>
                  <a:uFillTx/>
                  <a:latin typeface="微软雅黑" panose="020B0503020204020204" pitchFamily="34" charset="-122"/>
                  <a:ea typeface="微软雅黑" panose="020B0503020204020204" pitchFamily="34" charset="-122"/>
                </a:rPr>
                <a:t>可能会差一些</a:t>
              </a:r>
              <a:endParaRPr lang="zh-CN" altLang="en-US" sz="1400" b="1" spc="200">
                <a:solidFill>
                  <a:srgbClr val="339933"/>
                </a:solidFill>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mtClean="0"/>
              <a:t>相关应用</a:t>
            </a:r>
            <a:endParaRPr lang="zh-CN" altLang="en-US" smtClean="0"/>
          </a:p>
        </p:txBody>
      </p:sp>
      <p:sp>
        <p:nvSpPr>
          <p:cNvPr id="17411" name="Rectangle 3"/>
          <p:cNvSpPr>
            <a:spLocks noGrp="1" noChangeArrowheads="1"/>
          </p:cNvSpPr>
          <p:nvPr>
            <p:ph type="body" idx="1"/>
          </p:nvPr>
        </p:nvSpPr>
        <p:spPr/>
        <p:txBody>
          <a:bodyPr/>
          <a:lstStyle/>
          <a:p>
            <a:pPr eaLnBrk="1" hangingPunct="1">
              <a:defRPr/>
            </a:pPr>
            <a:r>
              <a:rPr lang="zh-CN" altLang="en-US" dirty="0" smtClean="0"/>
              <a:t>手写字体识别</a:t>
            </a:r>
            <a:endParaRPr lang="en-US" altLang="zh-CN" dirty="0" smtClean="0"/>
          </a:p>
          <a:p>
            <a:pPr>
              <a:defRPr/>
            </a:pPr>
            <a:r>
              <a:rPr lang="zh-CN" altLang="en-US" dirty="0">
                <a:latin typeface="+mj-ea"/>
              </a:rPr>
              <a:t>语音识别</a:t>
            </a:r>
            <a:endParaRPr lang="en-US" altLang="zh-CN" dirty="0">
              <a:latin typeface="+mj-ea"/>
            </a:endParaRPr>
          </a:p>
          <a:p>
            <a:pPr>
              <a:defRPr/>
            </a:pPr>
            <a:r>
              <a:rPr lang="en-US" altLang="zh-CN" dirty="0">
                <a:latin typeface="+mj-ea"/>
              </a:rPr>
              <a:t>Web</a:t>
            </a:r>
            <a:r>
              <a:rPr lang="zh-CN" altLang="en-US" dirty="0">
                <a:latin typeface="+mj-ea"/>
              </a:rPr>
              <a:t>新闻分类</a:t>
            </a:r>
            <a:endParaRPr lang="en-US" altLang="zh-CN" dirty="0">
              <a:latin typeface="+mj-ea"/>
            </a:endParaRPr>
          </a:p>
          <a:p>
            <a:pPr>
              <a:defRPr/>
            </a:pPr>
            <a:r>
              <a:rPr lang="zh-CN" altLang="en-US" dirty="0" smtClean="0">
                <a:latin typeface="+mj-ea"/>
              </a:rPr>
              <a:t>癌症</a:t>
            </a:r>
            <a:r>
              <a:rPr lang="zh-CN" altLang="en-US" dirty="0">
                <a:latin typeface="+mj-ea"/>
              </a:rPr>
              <a:t>诊断</a:t>
            </a:r>
            <a:endParaRPr lang="en-US" altLang="zh-CN" dirty="0">
              <a:latin typeface="+mj-ea"/>
            </a:endParaRPr>
          </a:p>
          <a:p>
            <a:pPr>
              <a:defRPr/>
            </a:pPr>
            <a:r>
              <a:rPr lang="zh-CN" altLang="en-US" dirty="0">
                <a:latin typeface="+mj-ea"/>
              </a:rPr>
              <a:t>预测犯罪</a:t>
            </a:r>
            <a:r>
              <a:rPr lang="zh-CN" altLang="en-US" dirty="0" smtClean="0">
                <a:latin typeface="+mj-ea"/>
              </a:rPr>
              <a:t>可能性</a:t>
            </a:r>
            <a:endParaRPr lang="en-US" altLang="zh-CN" dirty="0">
              <a:latin typeface="+mj-ea"/>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328613" y="1014413"/>
            <a:ext cx="8486775" cy="4829175"/>
          </a:xfrm>
          <a:prstGeom prst="rect">
            <a:avLst/>
          </a:prstGeom>
          <a:noFill/>
          <a:ln w="9525">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35841"/>
          <p:cNvSpPr>
            <a:spLocks noGrp="1" noChangeArrowheads="1"/>
          </p:cNvSpPr>
          <p:nvPr>
            <p:ph type="title" idx="4294967295"/>
          </p:nvPr>
        </p:nvSpPr>
        <p:spPr>
          <a:xfrm>
            <a:off x="0" y="323850"/>
            <a:ext cx="7772400" cy="1143000"/>
          </a:xfrm>
        </p:spPr>
        <p:txBody>
          <a:bodyPr/>
          <a:lstStyle/>
          <a:p>
            <a:pPr eaLnBrk="1" hangingPunct="1"/>
            <a:r>
              <a:rPr lang="zh-CN" altLang="en-US" dirty="0" smtClean="0"/>
              <a:t>伯努利模型举例</a:t>
            </a:r>
            <a:endParaRPr lang="zh-CN" altLang="en-US" dirty="0" smtClean="0"/>
          </a:p>
        </p:txBody>
      </p:sp>
      <p:graphicFrame>
        <p:nvGraphicFramePr>
          <p:cNvPr id="35843" name="表格占位符 35842"/>
          <p:cNvGraphicFramePr>
            <a:graphicFrameLocks noGrp="1"/>
          </p:cNvGraphicFramePr>
          <p:nvPr>
            <p:ph type="tbl" idx="4294967295"/>
          </p:nvPr>
        </p:nvGraphicFramePr>
        <p:xfrm>
          <a:off x="4291445" y="1805131"/>
          <a:ext cx="4001322" cy="3673477"/>
        </p:xfrm>
        <a:graphic>
          <a:graphicData uri="http://schemas.openxmlformats.org/drawingml/2006/table">
            <a:tbl>
              <a:tblPr/>
              <a:tblGrid>
                <a:gridCol w="547688"/>
                <a:gridCol w="2186308"/>
                <a:gridCol w="1267326"/>
              </a:tblGrid>
              <a:tr h="1005995">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id</a:t>
                      </a:r>
                      <a:endPar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doc</a:t>
                      </a:r>
                      <a:endPar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类别</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In c=China?</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82700">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1</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Beijing Chinese</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86063">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2</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Chinese Shanghai</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96936">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3</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Macao</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0"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701783">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4</a:t>
                      </a:r>
                      <a:endParaRPr lang="en-US" altLang="zh-CN" sz="2000" b="0"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Tokyo Japan Chinese</a:t>
                      </a:r>
                      <a:endParaRPr lang="en-US" altLang="zh-CN" sz="2000" b="0"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0" u="none"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no</a:t>
                      </a:r>
                      <a:endParaRPr lang="en-US" altLang="zh-CN" sz="2000" b="0" u="none"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7" marB="45727">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graphicFrame>
        <p:nvGraphicFramePr>
          <p:cNvPr id="53277" name="对象 35896"/>
          <p:cNvGraphicFramePr>
            <a:graphicFrameLocks noChangeAspect="1"/>
          </p:cNvGraphicFramePr>
          <p:nvPr/>
        </p:nvGraphicFramePr>
        <p:xfrm>
          <a:off x="1101725" y="2111375"/>
          <a:ext cx="1566863" cy="782638"/>
        </p:xfrm>
        <a:graphic>
          <a:graphicData uri="http://schemas.openxmlformats.org/presentationml/2006/ole">
            <mc:AlternateContent xmlns:mc="http://schemas.openxmlformats.org/markup-compatibility/2006">
              <mc:Choice xmlns:v="urn:schemas-microsoft-com:vml" Requires="v">
                <p:oleObj spid="_x0000_s310340" name="" r:id="rId1" imgW="814070" imgH="407035" progId="Equation.3">
                  <p:embed/>
                </p:oleObj>
              </mc:Choice>
              <mc:Fallback>
                <p:oleObj name="" r:id="rId1" imgW="814070" imgH="407035" progId="Equation.3">
                  <p:embed/>
                  <p:pic>
                    <p:nvPicPr>
                      <p:cNvPr id="0" name="图片 3103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2111375"/>
                        <a:ext cx="156686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78" name="对象 35897"/>
          <p:cNvGraphicFramePr>
            <a:graphicFrameLocks noChangeAspect="1"/>
          </p:cNvGraphicFramePr>
          <p:nvPr/>
        </p:nvGraphicFramePr>
        <p:xfrm>
          <a:off x="1158875" y="3073400"/>
          <a:ext cx="1481138" cy="776288"/>
        </p:xfrm>
        <a:graphic>
          <a:graphicData uri="http://schemas.openxmlformats.org/presentationml/2006/ole">
            <mc:AlternateContent xmlns:mc="http://schemas.openxmlformats.org/markup-compatibility/2006">
              <mc:Choice xmlns:v="urn:schemas-microsoft-com:vml" Requires="v">
                <p:oleObj spid="_x0000_s310341" name="" r:id="rId3" imgW="737870" imgH="407035" progId="Equation.3">
                  <p:embed/>
                </p:oleObj>
              </mc:Choice>
              <mc:Fallback>
                <p:oleObj name="" r:id="rId3" imgW="737870" imgH="407035" progId="Equation.3">
                  <p:embed/>
                  <p:pic>
                    <p:nvPicPr>
                      <p:cNvPr id="0" name="图片 310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75" y="3073400"/>
                        <a:ext cx="148113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79" name="文本框 35898"/>
          <p:cNvSpPr txBox="1">
            <a:spLocks noChangeArrowheads="1"/>
          </p:cNvSpPr>
          <p:nvPr/>
        </p:nvSpPr>
        <p:spPr bwMode="auto">
          <a:xfrm>
            <a:off x="523875" y="4335463"/>
            <a:ext cx="40274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latin typeface="黑体" panose="02010609060101010101" pitchFamily="49" charset="-122"/>
                <a:ea typeface="黑体" panose="02010609060101010101" pitchFamily="49" charset="-122"/>
                <a:sym typeface="黑体" panose="02010609060101010101" pitchFamily="49" charset="-122"/>
              </a:rPr>
              <a:t>d={Chinese Chinese Chinese Tokyo Japan}</a:t>
            </a:r>
            <a:endParaRPr lang="zh-CN" altLang="en-US" b="1">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6865"/>
          <p:cNvSpPr>
            <a:spLocks noGrp="1" noChangeArrowheads="1"/>
          </p:cNvSpPr>
          <p:nvPr>
            <p:ph type="title" idx="4294967295"/>
          </p:nvPr>
        </p:nvSpPr>
        <p:spPr>
          <a:xfrm>
            <a:off x="0" y="236538"/>
            <a:ext cx="7772400" cy="1143000"/>
          </a:xfrm>
        </p:spPr>
        <p:txBody>
          <a:bodyPr/>
          <a:lstStyle/>
          <a:p>
            <a:pPr eaLnBrk="1" hangingPunct="1"/>
            <a:r>
              <a:rPr lang="zh-CN" altLang="en-US" smtClean="0"/>
              <a:t>伯努利模型举例</a:t>
            </a:r>
            <a:endParaRPr lang="zh-CN" altLang="en-US" smtClean="0"/>
          </a:p>
        </p:txBody>
      </p:sp>
      <p:graphicFrame>
        <p:nvGraphicFramePr>
          <p:cNvPr id="36867" name="表格占位符 36866"/>
          <p:cNvGraphicFramePr>
            <a:graphicFrameLocks noGrp="1"/>
          </p:cNvGraphicFramePr>
          <p:nvPr>
            <p:ph type="tbl" idx="4294967295"/>
          </p:nvPr>
        </p:nvGraphicFramePr>
        <p:xfrm>
          <a:off x="4706216" y="2391931"/>
          <a:ext cx="3648075" cy="3417888"/>
        </p:xfrm>
        <a:graphic>
          <a:graphicData uri="http://schemas.openxmlformats.org/drawingml/2006/table">
            <a:tbl>
              <a:tblPr/>
              <a:tblGrid>
                <a:gridCol w="534035"/>
                <a:gridCol w="2034540"/>
                <a:gridCol w="1079500"/>
              </a:tblGrid>
              <a:tr h="100602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id</a:t>
                      </a:r>
                      <a:endParaRPr lang="zh-CN" altLang="en-US"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doc</a:t>
                      </a:r>
                      <a:endParaRPr lang="en-US" altLang="zh-CN" sz="2000" b="1"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zh-CN" altLang="en-US"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类别</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In c=China?</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1006662">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1</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a:t>
                      </a:r>
                      <a:r>
                        <a:rPr lang="en-US" altLang="zh-CN" sz="2000" b="1" u="none">
                          <a:solidFill>
                            <a:srgbClr val="00FF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Beijing</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a:t>
                      </a:r>
                      <a:r>
                        <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a:t>
                      </a:r>
                      <a:endPar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1008250">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2</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 Chinese</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a:t>
                      </a:r>
                      <a:r>
                        <a:rPr lang="en-US" altLang="zh-CN" sz="2000" b="1" u="none">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Shangha</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i</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r h="396949">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3</a:t>
                      </a:r>
                      <a:endPar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Chinese</a:t>
                      </a:r>
                      <a:r>
                        <a:rPr lang="en-US" altLang="zh-CN" sz="2000" b="1" u="none">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 </a:t>
                      </a:r>
                      <a:r>
                        <a:rPr lang="en-US" altLang="zh-CN" sz="2000" b="1" u="none">
                          <a:solidFill>
                            <a:srgbClr val="D60093"/>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Macao</a:t>
                      </a:r>
                      <a:endParaRPr lang="en-US" altLang="zh-CN" sz="2000" b="1" u="none">
                        <a:solidFill>
                          <a:srgbClr val="D60093"/>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ctr">
                        <a:buNone/>
                      </a:pPr>
                      <a:r>
                        <a:rPr lang="en-US" altLang="zh-CN" sz="2000" b="1" u="none"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rPr>
                        <a:t>yes</a:t>
                      </a:r>
                      <a:endParaRPr lang="en-US" altLang="zh-CN" sz="2000" b="1" u="none"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黑体" panose="02010609060101010101" pitchFamily="49" charset="-122"/>
                      </a:endParaRPr>
                    </a:p>
                  </a:txBody>
                  <a:tcPr marT="45728" marB="45728">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sp>
        <p:nvSpPr>
          <p:cNvPr id="54297" name="文本框 36910"/>
          <p:cNvSpPr txBox="1">
            <a:spLocks noChangeArrowheads="1"/>
          </p:cNvSpPr>
          <p:nvPr/>
        </p:nvSpPr>
        <p:spPr bwMode="auto">
          <a:xfrm>
            <a:off x="286544" y="1531292"/>
            <a:ext cx="508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  P(</a:t>
            </a:r>
            <a:r>
              <a:rPr lang="zh-CN" altLang="en-US" b="1">
                <a:solidFill>
                  <a:srgbClr val="FF0000"/>
                </a:solidFill>
                <a:ea typeface="黑体" panose="02010609060101010101" pitchFamily="49" charset="-122"/>
                <a:cs typeface="Times New Roman" panose="02020603050405020304" pitchFamily="18" charset="0"/>
                <a:sym typeface="黑体" panose="02010609060101010101" pitchFamily="49" charset="-122"/>
              </a:rPr>
              <a:t>Chinese</a:t>
            </a:r>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|yes)=(3+1)/(3+2)=4/5</a:t>
            </a:r>
            <a:endParaRPr lang="zh-CN" altLang="en-US">
              <a:cs typeface="Times New Roman" panose="02020603050405020304" pitchFamily="18" charset="0"/>
            </a:endParaRPr>
          </a:p>
        </p:txBody>
      </p:sp>
      <p:sp>
        <p:nvSpPr>
          <p:cNvPr id="54298" name="文本框 36911"/>
          <p:cNvSpPr txBox="1">
            <a:spLocks noChangeArrowheads="1"/>
          </p:cNvSpPr>
          <p:nvPr/>
        </p:nvSpPr>
        <p:spPr bwMode="auto">
          <a:xfrm>
            <a:off x="327132" y="2223693"/>
            <a:ext cx="38456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  P(</a:t>
            </a:r>
            <a:r>
              <a:rPr lang="zh-CN" altLang="en-US" dirty="0">
                <a:solidFill>
                  <a:srgbClr val="00FF00"/>
                </a:solidFill>
                <a:ea typeface="黑体" panose="02010609060101010101" pitchFamily="49" charset="-122"/>
                <a:cs typeface="Times New Roman" panose="02020603050405020304" pitchFamily="18" charset="0"/>
                <a:sym typeface="黑体" panose="02010609060101010101" pitchFamily="49" charset="-122"/>
              </a:rPr>
              <a:t>Beijing</a:t>
            </a:r>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|yes)</a:t>
            </a:r>
            <a:endPar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 P(</a:t>
            </a:r>
            <a:r>
              <a:rPr lang="zh-CN" altLang="en-US" dirty="0">
                <a:solidFill>
                  <a:srgbClr val="D60093"/>
                </a:solidFill>
                <a:ea typeface="黑体" panose="02010609060101010101" pitchFamily="49" charset="-122"/>
                <a:cs typeface="Times New Roman" panose="02020603050405020304" pitchFamily="18" charset="0"/>
                <a:sym typeface="黑体" panose="02010609060101010101" pitchFamily="49" charset="-122"/>
              </a:rPr>
              <a:t>Macao</a:t>
            </a:r>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|yes)</a:t>
            </a:r>
            <a:endPar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 P(</a:t>
            </a:r>
            <a:r>
              <a:rPr lang="zh-CN" altLang="en-US" dirty="0">
                <a:solidFill>
                  <a:schemeClr val="accent2"/>
                </a:solidFill>
                <a:ea typeface="黑体" panose="02010609060101010101" pitchFamily="49" charset="-122"/>
                <a:cs typeface="Times New Roman" panose="02020603050405020304" pitchFamily="18" charset="0"/>
                <a:sym typeface="黑体" panose="02010609060101010101" pitchFamily="49" charset="-122"/>
              </a:rPr>
              <a:t>Shanghai</a:t>
            </a:r>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 |yes)</a:t>
            </a:r>
            <a:endPar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rPr>
              <a:t>=(1+1)/(3+2)=2/5</a:t>
            </a:r>
            <a:endParaRPr lang="zh-CN" altLang="en-US"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4299" name="文本框 36912"/>
          <p:cNvSpPr txBox="1">
            <a:spLocks noChangeArrowheads="1"/>
          </p:cNvSpPr>
          <p:nvPr/>
        </p:nvSpPr>
        <p:spPr bwMode="auto">
          <a:xfrm>
            <a:off x="341377" y="3871540"/>
            <a:ext cx="5080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P(Japan | yes)</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=P(Tokyo | yes)</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=(0+1)/(3+2)=1/5</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37889"/>
          <p:cNvSpPr>
            <a:spLocks noGrp="1" noChangeArrowheads="1"/>
          </p:cNvSpPr>
          <p:nvPr>
            <p:ph type="title" idx="4294967295"/>
          </p:nvPr>
        </p:nvSpPr>
        <p:spPr>
          <a:xfrm>
            <a:off x="0" y="176213"/>
            <a:ext cx="7772400" cy="1143000"/>
          </a:xfrm>
        </p:spPr>
        <p:txBody>
          <a:bodyPr/>
          <a:lstStyle/>
          <a:p>
            <a:pPr eaLnBrk="1" hangingPunct="1"/>
            <a:r>
              <a:rPr lang="zh-CN" altLang="en-US" smtClean="0"/>
              <a:t>伯努利模型举例</a:t>
            </a:r>
            <a:endParaRPr lang="zh-CN" altLang="en-US" smtClean="0"/>
          </a:p>
        </p:txBody>
      </p:sp>
      <p:graphicFrame>
        <p:nvGraphicFramePr>
          <p:cNvPr id="37891" name="表格占位符 37890"/>
          <p:cNvGraphicFramePr>
            <a:graphicFrameLocks noGrp="1"/>
          </p:cNvGraphicFramePr>
          <p:nvPr>
            <p:ph type="tbl" idx="4294967295"/>
          </p:nvPr>
        </p:nvGraphicFramePr>
        <p:xfrm>
          <a:off x="4705350" y="3443288"/>
          <a:ext cx="4439652" cy="502927"/>
        </p:xfrm>
        <a:graphic>
          <a:graphicData uri="http://schemas.openxmlformats.org/drawingml/2006/table">
            <a:tbl>
              <a:tblPr/>
              <a:tblGrid>
                <a:gridCol w="666528"/>
                <a:gridCol w="2890809"/>
                <a:gridCol w="882315"/>
              </a:tblGrid>
              <a:tr h="502927">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2000" b="1" u="none" dirty="0">
                          <a:solidFill>
                            <a:srgbClr val="000000"/>
                          </a:solidFill>
                          <a:latin typeface="黑体" panose="02010609060101010101" pitchFamily="49" charset="-122"/>
                          <a:ea typeface="黑体" panose="02010609060101010101" pitchFamily="49" charset="-122"/>
                          <a:sym typeface="黑体" panose="02010609060101010101" pitchFamily="49" charset="-122"/>
                        </a:rPr>
                        <a:t>4</a:t>
                      </a:r>
                      <a:endParaRPr lang="en-US" altLang="zh-CN" sz="2000" b="1" u="none"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2000" b="1" u="none" dirty="0">
                          <a:solidFill>
                            <a:srgbClr val="00FF00"/>
                          </a:solidFill>
                          <a:latin typeface="黑体" panose="02010609060101010101" pitchFamily="49" charset="-122"/>
                          <a:ea typeface="黑体" panose="02010609060101010101" pitchFamily="49" charset="-122"/>
                          <a:sym typeface="黑体" panose="02010609060101010101" pitchFamily="49" charset="-122"/>
                        </a:rPr>
                        <a:t>Tokyo</a:t>
                      </a:r>
                      <a:r>
                        <a:rPr lang="en-US" altLang="zh-CN" sz="2000" b="1" u="none"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en-US" altLang="zh-CN" sz="2000" b="1" u="none" dirty="0">
                          <a:solidFill>
                            <a:schemeClr val="accent1"/>
                          </a:solidFill>
                          <a:latin typeface="黑体" panose="02010609060101010101" pitchFamily="49" charset="-122"/>
                          <a:ea typeface="黑体" panose="02010609060101010101" pitchFamily="49" charset="-122"/>
                          <a:sym typeface="黑体" panose="02010609060101010101" pitchFamily="49" charset="-122"/>
                        </a:rPr>
                        <a:t>Japan</a:t>
                      </a:r>
                      <a:r>
                        <a:rPr lang="en-US" altLang="zh-CN" sz="2000" b="1" u="none"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en-US" altLang="zh-CN" sz="2000" b="1" u="none" dirty="0">
                          <a:solidFill>
                            <a:srgbClr val="FF0000"/>
                          </a:solidFill>
                          <a:latin typeface="黑体" panose="02010609060101010101" pitchFamily="49" charset="-122"/>
                          <a:ea typeface="黑体" panose="02010609060101010101" pitchFamily="49" charset="-122"/>
                          <a:sym typeface="黑体" panose="02010609060101010101" pitchFamily="49" charset="-122"/>
                        </a:rPr>
                        <a:t>Chinese</a:t>
                      </a:r>
                      <a:endParaRPr lang="en-US" altLang="zh-CN" sz="2000" b="1" u="none"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c>
                  <a:txBody>
                    <a:bodyPr/>
                    <a:lstStyle>
                      <a:lvl1pPr marL="342900" lvl="0" indent="-342900" algn="l" defTabSz="0" eaLnBrk="1" fontAlgn="base" latinLnBrk="0" hangingPunct="1">
                        <a:spcBef>
                          <a:spcPct val="20000"/>
                        </a:spcBef>
                        <a:spcAft>
                          <a:spcPct val="0"/>
                        </a:spcAft>
                        <a:buNone/>
                        <a:defRPr sz="3200" kern="1200">
                          <a:solidFill>
                            <a:schemeClr val="bg1"/>
                          </a:solidFill>
                          <a:latin typeface="微软雅黑" panose="020B0503020204020204" pitchFamily="34" charset="-122"/>
                          <a:ea typeface="微软雅黑" panose="020B0503020204020204" pitchFamily="34" charset="-122"/>
                          <a:sym typeface="Mead Bold" charset="0"/>
                        </a:defRPr>
                      </a:lvl1pPr>
                      <a:lvl2pPr marL="742950" lvl="1" indent="-285750" algn="l" eaLnBrk="1" fontAlgn="base" hangingPunct="1">
                        <a:spcBef>
                          <a:spcPct val="20000"/>
                        </a:spcBef>
                        <a:spcAft>
                          <a:spcPct val="0"/>
                        </a:spcAft>
                        <a:buChar char="–"/>
                        <a:defRPr sz="2800" kern="1200">
                          <a:solidFill>
                            <a:schemeClr val="bg1"/>
                          </a:solidFill>
                          <a:latin typeface="Mead Bold" charset="0"/>
                        </a:defRPr>
                      </a:lvl2pPr>
                      <a:lvl3pPr marL="1143000" lvl="2" indent="-228600" algn="l" eaLnBrk="1" fontAlgn="base" hangingPunct="1">
                        <a:spcBef>
                          <a:spcPct val="20000"/>
                        </a:spcBef>
                        <a:spcAft>
                          <a:spcPct val="0"/>
                        </a:spcAft>
                        <a:buChar char="•"/>
                        <a:defRPr sz="2400" kern="1200">
                          <a:solidFill>
                            <a:schemeClr val="bg1"/>
                          </a:solidFill>
                          <a:latin typeface="Mead Bold" charset="0"/>
                        </a:defRPr>
                      </a:lvl3pPr>
                      <a:lvl4pPr marL="1600200" lvl="3" indent="-228600" algn="l" eaLnBrk="1" fontAlgn="base" hangingPunct="1">
                        <a:spcBef>
                          <a:spcPct val="20000"/>
                        </a:spcBef>
                        <a:spcAft>
                          <a:spcPct val="0"/>
                        </a:spcAft>
                        <a:buChar char="–"/>
                        <a:defRPr sz="2000" kern="1200">
                          <a:solidFill>
                            <a:schemeClr val="bg1"/>
                          </a:solidFill>
                          <a:latin typeface="Mead Bold" charset="0"/>
                        </a:defRPr>
                      </a:lvl4pPr>
                      <a:lvl5pPr marL="2057400" lvl="4" indent="-228600" algn="l" eaLnBrk="1" fontAlgn="base" hangingPunct="1">
                        <a:spcBef>
                          <a:spcPct val="20000"/>
                        </a:spcBef>
                        <a:spcAft>
                          <a:spcPct val="0"/>
                        </a:spcAft>
                        <a:buChar char="»"/>
                        <a:defRPr sz="2000" kern="1200">
                          <a:solidFill>
                            <a:schemeClr val="bg1"/>
                          </a:solidFill>
                          <a:latin typeface="Mead Bold" charset="0"/>
                        </a:defRPr>
                      </a:lvl5pPr>
                    </a:lstStyle>
                    <a:p>
                      <a:pPr marL="0" lvl="0" indent="0" algn="l">
                        <a:buNone/>
                      </a:pPr>
                      <a:r>
                        <a:rPr lang="en-US" altLang="zh-CN" sz="2000" b="1" u="none" dirty="0">
                          <a:solidFill>
                            <a:schemeClr val="accent2"/>
                          </a:solidFill>
                          <a:latin typeface="黑体" panose="02010609060101010101" pitchFamily="49" charset="-122"/>
                          <a:ea typeface="黑体" panose="02010609060101010101" pitchFamily="49" charset="-122"/>
                          <a:sym typeface="黑体" panose="02010609060101010101" pitchFamily="49" charset="-122"/>
                        </a:rPr>
                        <a:t>no</a:t>
                      </a:r>
                      <a:endParaRPr lang="en-US" altLang="zh-CN" sz="2000" b="1" u="none" dirty="0">
                        <a:solidFill>
                          <a:schemeClr val="accent2"/>
                        </a:solidFill>
                        <a:latin typeface="黑体" panose="02010609060101010101" pitchFamily="49" charset="-122"/>
                        <a:ea typeface="黑体" panose="02010609060101010101" pitchFamily="49" charset="-122"/>
                        <a:sym typeface="黑体" panose="02010609060101010101" pitchFamily="49" charset="-122"/>
                      </a:endParaRPr>
                    </a:p>
                  </a:txBody>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solidFill>
                      <a:srgbClr val="FFFFFF">
                        <a:alpha val="100000"/>
                      </a:srgbClr>
                    </a:solidFill>
                  </a:tcPr>
                </a:tc>
              </a:tr>
            </a:tbl>
          </a:graphicData>
        </a:graphic>
      </p:graphicFrame>
      <p:sp>
        <p:nvSpPr>
          <p:cNvPr id="55309" name="文本框 37904"/>
          <p:cNvSpPr txBox="1">
            <a:spLocks noChangeArrowheads="1"/>
          </p:cNvSpPr>
          <p:nvPr/>
        </p:nvSpPr>
        <p:spPr bwMode="auto">
          <a:xfrm>
            <a:off x="385010" y="1495091"/>
            <a:ext cx="508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P(</a:t>
            </a:r>
            <a:r>
              <a:rPr lang="en-US" altLang="zh-CN" b="1" dirty="0" err="1">
                <a:solidFill>
                  <a:srgbClr val="FF0000"/>
                </a:solidFill>
                <a:ea typeface="黑体" panose="02010609060101010101" pitchFamily="49" charset="-122"/>
                <a:cs typeface="Times New Roman" panose="02020603050405020304" pitchFamily="18" charset="0"/>
                <a:sym typeface="黑体" panose="02010609060101010101" pitchFamily="49" charset="-122"/>
              </a:rPr>
              <a:t>Chinese</a:t>
            </a:r>
            <a:r>
              <a:rPr lang="en-US" altLang="zh-CN" b="1" dirty="0" err="1">
                <a:solidFill>
                  <a:srgbClr val="000000"/>
                </a:solidFill>
                <a:ea typeface="黑体" panose="02010609060101010101" pitchFamily="49" charset="-122"/>
                <a:cs typeface="Times New Roman" panose="02020603050405020304" pitchFamily="18" charset="0"/>
                <a:sym typeface="黑体" panose="02010609060101010101" pitchFamily="49" charset="-122"/>
              </a:rPr>
              <a:t>|no</a:t>
            </a:r>
            <a:r>
              <a:rPr lang="en-US" altLang="zh-CN"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)=(1+1)/(1+2)=2/3</a:t>
            </a:r>
            <a:endParaRPr lang="en-US" altLang="zh-CN"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5310" name="文本框 37905"/>
          <p:cNvSpPr txBox="1">
            <a:spLocks noChangeArrowheads="1"/>
          </p:cNvSpPr>
          <p:nvPr/>
        </p:nvSpPr>
        <p:spPr bwMode="auto">
          <a:xfrm>
            <a:off x="416760" y="2099929"/>
            <a:ext cx="5080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 P(</a:t>
            </a:r>
            <a:r>
              <a:rPr lang="zh-CN" altLang="en-US" b="1">
                <a:solidFill>
                  <a:schemeClr val="accent1"/>
                </a:solidFill>
                <a:ea typeface="黑体" panose="02010609060101010101" pitchFamily="49" charset="-122"/>
                <a:cs typeface="Times New Roman" panose="02020603050405020304" pitchFamily="18" charset="0"/>
                <a:sym typeface="黑体" panose="02010609060101010101" pitchFamily="49" charset="-122"/>
              </a:rPr>
              <a:t>Japan</a:t>
            </a:r>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|no)</a:t>
            </a:r>
            <a:endPar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=P(</a:t>
            </a:r>
            <a:r>
              <a:rPr lang="zh-CN" altLang="en-US" b="1">
                <a:solidFill>
                  <a:srgbClr val="00FF00"/>
                </a:solidFill>
                <a:ea typeface="黑体" panose="02010609060101010101" pitchFamily="49" charset="-122"/>
                <a:cs typeface="Times New Roman" panose="02020603050405020304" pitchFamily="18" charset="0"/>
                <a:sym typeface="黑体" panose="02010609060101010101" pitchFamily="49" charset="-122"/>
              </a:rPr>
              <a:t>Tokyo</a:t>
            </a:r>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 no) </a:t>
            </a:r>
            <a:endPar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rPr>
              <a:t>=(1+1)/(1+2)=2/3</a:t>
            </a:r>
            <a:endParaRPr lang="zh-CN" altLang="en-US" b="1">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
        <p:nvSpPr>
          <p:cNvPr id="55311" name="文本框 37906"/>
          <p:cNvSpPr txBox="1">
            <a:spLocks noChangeArrowheads="1"/>
          </p:cNvSpPr>
          <p:nvPr/>
        </p:nvSpPr>
        <p:spPr bwMode="auto">
          <a:xfrm>
            <a:off x="416760" y="3622759"/>
            <a:ext cx="508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P(Beijing|no)</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P(Macao|no)</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 P(Shanghai|no)</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a:p>
            <a:pPr eaLnBrk="1" hangingPunct="1"/>
            <a:r>
              <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rPr>
              <a:t>=(0+1)/(1+2)=1/3</a:t>
            </a:r>
            <a:endParaRPr lang="zh-CN" altLang="en-US" b="1" dirty="0">
              <a:solidFill>
                <a:srgbClr val="000000"/>
              </a:solidFill>
              <a:ea typeface="黑体" panose="02010609060101010101" pitchFamily="49" charset="-122"/>
              <a:cs typeface="Times New Roman" panose="02020603050405020304" pitchFamily="18" charset="0"/>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38913"/>
          <p:cNvSpPr>
            <a:spLocks noGrp="1" noChangeArrowheads="1"/>
          </p:cNvSpPr>
          <p:nvPr>
            <p:ph type="title" idx="4294967295"/>
          </p:nvPr>
        </p:nvSpPr>
        <p:spPr>
          <a:xfrm>
            <a:off x="0" y="180975"/>
            <a:ext cx="7772400" cy="1143000"/>
          </a:xfrm>
        </p:spPr>
        <p:txBody>
          <a:bodyPr/>
          <a:lstStyle/>
          <a:p>
            <a:pPr eaLnBrk="1" hangingPunct="1"/>
            <a:r>
              <a:rPr lang="zh-CN" altLang="en-US" dirty="0" smtClean="0"/>
              <a:t>伯努利模型举例</a:t>
            </a:r>
            <a:endParaRPr lang="zh-CN" altLang="en-US" dirty="0" smtClean="0"/>
          </a:p>
        </p:txBody>
      </p:sp>
      <p:sp>
        <p:nvSpPr>
          <p:cNvPr id="56323" name="文本占位符 38914"/>
          <p:cNvSpPr>
            <a:spLocks noGrp="1" noChangeArrowheads="1"/>
          </p:cNvSpPr>
          <p:nvPr>
            <p:ph idx="4294967295"/>
          </p:nvPr>
        </p:nvSpPr>
        <p:spPr>
          <a:xfrm>
            <a:off x="-1" y="991466"/>
            <a:ext cx="8915401" cy="4114800"/>
          </a:xfrm>
        </p:spPr>
        <p:txBody>
          <a:bodyPr>
            <a:noAutofit/>
          </a:bodyPr>
          <a:lstStyle/>
          <a:p>
            <a:pPr eaLnBrk="1" hangingPunct="1">
              <a:lnSpc>
                <a:spcPct val="100000"/>
              </a:lnSpc>
            </a:pPr>
            <a:r>
              <a:rPr lang="en-US" altLang="zh-CN" sz="2800" dirty="0" smtClean="0">
                <a:solidFill>
                  <a:srgbClr val="FF0000"/>
                </a:solidFill>
                <a:latin typeface="Times New Roman" panose="02020603050405020304" pitchFamily="18" charset="0"/>
                <a:cs typeface="Times New Roman" panose="02020603050405020304" pitchFamily="18" charset="0"/>
              </a:rPr>
              <a:t>P(yes | d)</a:t>
            </a:r>
            <a:endParaRPr lang="en-US" altLang="zh-CN" sz="2800" dirty="0" smtClean="0">
              <a:solidFill>
                <a:srgbClr val="FF0000"/>
              </a:solidFill>
              <a:latin typeface="Times New Roman" panose="02020603050405020304" pitchFamily="18" charset="0"/>
              <a:cs typeface="Times New Roman" panose="02020603050405020304" pitchFamily="18" charset="0"/>
            </a:endParaRPr>
          </a:p>
          <a:p>
            <a:pPr eaLnBrk="1" hangingPunct="1">
              <a:lnSpc>
                <a:spcPct val="100000"/>
              </a:lnSpc>
            </a:pPr>
            <a:r>
              <a:rPr lang="en-US" altLang="zh-CN" sz="2800" dirty="0" smtClean="0">
                <a:latin typeface="Times New Roman" panose="02020603050405020304" pitchFamily="18" charset="0"/>
                <a:cs typeface="Times New Roman" panose="02020603050405020304" pitchFamily="18" charset="0"/>
              </a:rPr>
              <a:t>=</a:t>
            </a:r>
            <a:r>
              <a:rPr lang="en-US" altLang="zh-CN" sz="2800" dirty="0" smtClean="0">
                <a:solidFill>
                  <a:srgbClr val="00FF00"/>
                </a:solidFill>
                <a:latin typeface="Times New Roman" panose="02020603050405020304" pitchFamily="18" charset="0"/>
                <a:cs typeface="Times New Roman" panose="02020603050405020304" pitchFamily="18" charset="0"/>
              </a:rPr>
              <a:t>P(yes)×P(</a:t>
            </a:r>
            <a:r>
              <a:rPr lang="en-US" altLang="zh-CN" sz="2800" dirty="0" err="1" smtClean="0">
                <a:solidFill>
                  <a:srgbClr val="00FF00"/>
                </a:solidFill>
                <a:latin typeface="Times New Roman" panose="02020603050405020304" pitchFamily="18" charset="0"/>
                <a:cs typeface="Times New Roman" panose="02020603050405020304" pitchFamily="18" charset="0"/>
              </a:rPr>
              <a:t>Chinese|yes</a:t>
            </a:r>
            <a:r>
              <a:rPr lang="en-US" altLang="zh-CN" sz="2800" dirty="0" smtClean="0">
                <a:solidFill>
                  <a:srgbClr val="00FF00"/>
                </a:solidFill>
                <a:latin typeface="Times New Roman" panose="02020603050405020304" pitchFamily="18" charset="0"/>
                <a:cs typeface="Times New Roman" panose="02020603050405020304" pitchFamily="18" charset="0"/>
              </a:rPr>
              <a:t>)×P(</a:t>
            </a:r>
            <a:r>
              <a:rPr lang="en-US" altLang="zh-CN" sz="2800" dirty="0" err="1" smtClean="0">
                <a:solidFill>
                  <a:srgbClr val="00FF00"/>
                </a:solidFill>
                <a:latin typeface="Times New Roman" panose="02020603050405020304" pitchFamily="18" charset="0"/>
                <a:cs typeface="Times New Roman" panose="02020603050405020304" pitchFamily="18" charset="0"/>
              </a:rPr>
              <a:t>Japan|yes</a:t>
            </a:r>
            <a:r>
              <a:rPr lang="en-US" altLang="zh-CN" sz="2800" dirty="0" smtClean="0">
                <a:solidFill>
                  <a:srgbClr val="00FF00"/>
                </a:solidFill>
                <a:latin typeface="Times New Roman" panose="02020603050405020304" pitchFamily="18" charset="0"/>
                <a:cs typeface="Times New Roman" panose="02020603050405020304" pitchFamily="18" charset="0"/>
              </a:rPr>
              <a:t>)×P(</a:t>
            </a:r>
            <a:r>
              <a:rPr lang="en-US" altLang="zh-CN" sz="2800" dirty="0" err="1" smtClean="0">
                <a:solidFill>
                  <a:srgbClr val="00FF00"/>
                </a:solidFill>
                <a:latin typeface="Times New Roman" panose="02020603050405020304" pitchFamily="18" charset="0"/>
                <a:cs typeface="Times New Roman" panose="02020603050405020304" pitchFamily="18" charset="0"/>
              </a:rPr>
              <a:t>Tokyo|yes</a:t>
            </a:r>
            <a:r>
              <a:rPr lang="en-US" altLang="zh-CN" sz="2800" dirty="0" smtClean="0">
                <a:solidFill>
                  <a:srgbClr val="00FF00"/>
                </a:solidFill>
                <a:latin typeface="Times New Roman" panose="02020603050405020304" pitchFamily="18" charset="0"/>
                <a:cs typeface="Times New Roman" panose="02020603050405020304" pitchFamily="18" charset="0"/>
              </a:rPr>
              <a:t>)×(1-P(</a:t>
            </a:r>
            <a:r>
              <a:rPr lang="en-US" altLang="zh-CN" sz="2800" dirty="0" err="1" smtClean="0">
                <a:solidFill>
                  <a:srgbClr val="00FF00"/>
                </a:solidFill>
                <a:latin typeface="Times New Roman" panose="02020603050405020304" pitchFamily="18" charset="0"/>
                <a:cs typeface="Times New Roman" panose="02020603050405020304" pitchFamily="18" charset="0"/>
              </a:rPr>
              <a:t>Beijing|yes</a:t>
            </a:r>
            <a:r>
              <a:rPr lang="en-US" altLang="zh-CN" sz="2800" dirty="0" smtClean="0">
                <a:solidFill>
                  <a:srgbClr val="00FF00"/>
                </a:solidFill>
                <a:latin typeface="Times New Roman" panose="02020603050405020304" pitchFamily="18" charset="0"/>
                <a:cs typeface="Times New Roman" panose="02020603050405020304" pitchFamily="18" charset="0"/>
              </a:rPr>
              <a:t>))×(1-P(</a:t>
            </a:r>
            <a:r>
              <a:rPr lang="en-US" altLang="zh-CN" sz="2800" dirty="0" err="1" smtClean="0">
                <a:solidFill>
                  <a:srgbClr val="00FF00"/>
                </a:solidFill>
                <a:latin typeface="Times New Roman" panose="02020603050405020304" pitchFamily="18" charset="0"/>
                <a:cs typeface="Times New Roman" panose="02020603050405020304" pitchFamily="18" charset="0"/>
              </a:rPr>
              <a:t>Shanghai|yes</a:t>
            </a:r>
            <a:r>
              <a:rPr lang="en-US" altLang="zh-CN" sz="2800" dirty="0" smtClean="0">
                <a:solidFill>
                  <a:srgbClr val="00FF00"/>
                </a:solidFill>
                <a:latin typeface="Times New Roman" panose="02020603050405020304" pitchFamily="18" charset="0"/>
                <a:cs typeface="Times New Roman" panose="02020603050405020304" pitchFamily="18" charset="0"/>
              </a:rPr>
              <a:t>))×(1-P(</a:t>
            </a:r>
            <a:r>
              <a:rPr lang="en-US" altLang="zh-CN" sz="2800" dirty="0" err="1" smtClean="0">
                <a:solidFill>
                  <a:srgbClr val="00FF00"/>
                </a:solidFill>
                <a:latin typeface="Times New Roman" panose="02020603050405020304" pitchFamily="18" charset="0"/>
                <a:cs typeface="Times New Roman" panose="02020603050405020304" pitchFamily="18" charset="0"/>
              </a:rPr>
              <a:t>Macao|yes</a:t>
            </a:r>
            <a:r>
              <a:rPr lang="en-US" altLang="zh-CN" sz="2800" dirty="0" smtClean="0">
                <a:solidFill>
                  <a:srgbClr val="00FF00"/>
                </a:solidFill>
                <a:latin typeface="Times New Roman" panose="02020603050405020304" pitchFamily="18" charset="0"/>
                <a:cs typeface="Times New Roman" panose="02020603050405020304" pitchFamily="18" charset="0"/>
              </a:rPr>
              <a:t>))</a:t>
            </a:r>
            <a:endParaRPr lang="en-US" altLang="zh-CN" sz="2800" dirty="0" smtClean="0">
              <a:solidFill>
                <a:srgbClr val="00FF00"/>
              </a:solidFill>
              <a:latin typeface="Times New Roman" panose="02020603050405020304" pitchFamily="18" charset="0"/>
              <a:cs typeface="Times New Roman" panose="02020603050405020304" pitchFamily="18" charset="0"/>
            </a:endParaRPr>
          </a:p>
          <a:p>
            <a:pPr eaLnBrk="1" hangingPunct="1">
              <a:lnSpc>
                <a:spcPct val="100000"/>
              </a:lnSpc>
            </a:pPr>
            <a:r>
              <a:rPr lang="en-US" altLang="zh-CN" sz="2800" dirty="0" smtClean="0">
                <a:latin typeface="Times New Roman" panose="02020603050405020304" pitchFamily="18" charset="0"/>
                <a:cs typeface="Times New Roman" panose="02020603050405020304" pitchFamily="18" charset="0"/>
              </a:rPr>
              <a:t>=3/4×4/5×1/5×1/5×(1-2/5)×(1-2/5)×(1-2/5)=81/15625≈</a:t>
            </a:r>
            <a:r>
              <a:rPr lang="en-US" altLang="zh-CN" sz="2800" dirty="0" smtClean="0">
                <a:solidFill>
                  <a:srgbClr val="FFFF00"/>
                </a:solidFill>
                <a:latin typeface="Times New Roman" panose="02020603050405020304" pitchFamily="18" charset="0"/>
                <a:cs typeface="Times New Roman" panose="02020603050405020304" pitchFamily="18" charset="0"/>
              </a:rPr>
              <a:t>0.005</a:t>
            </a:r>
            <a:endParaRPr lang="en-US" altLang="zh-CN" sz="2800" dirty="0" smtClean="0">
              <a:solidFill>
                <a:srgbClr val="FFFF00"/>
              </a:solidFill>
              <a:latin typeface="Times New Roman" panose="02020603050405020304" pitchFamily="18" charset="0"/>
              <a:cs typeface="Times New Roman" panose="02020603050405020304" pitchFamily="18" charset="0"/>
            </a:endParaRPr>
          </a:p>
          <a:p>
            <a:pPr eaLnBrk="1" hangingPunct="1">
              <a:lnSpc>
                <a:spcPct val="100000"/>
              </a:lnSpc>
            </a:pPr>
            <a:r>
              <a:rPr lang="en-US" altLang="zh-CN" sz="2800" dirty="0" smtClean="0">
                <a:solidFill>
                  <a:srgbClr val="FF0000"/>
                </a:solidFill>
                <a:latin typeface="Times New Roman" panose="02020603050405020304" pitchFamily="18" charset="0"/>
                <a:cs typeface="Times New Roman" panose="02020603050405020304" pitchFamily="18" charset="0"/>
              </a:rPr>
              <a:t>P(no | d)</a:t>
            </a:r>
            <a:endParaRPr lang="en-US" altLang="zh-CN" sz="2800" dirty="0" smtClean="0">
              <a:solidFill>
                <a:srgbClr val="FF0000"/>
              </a:solidFill>
              <a:latin typeface="Times New Roman" panose="02020603050405020304" pitchFamily="18" charset="0"/>
              <a:cs typeface="Times New Roman" panose="02020603050405020304" pitchFamily="18" charset="0"/>
            </a:endParaRPr>
          </a:p>
          <a:p>
            <a:pPr eaLnBrk="1" hangingPunct="1">
              <a:lnSpc>
                <a:spcPct val="100000"/>
              </a:lnSpc>
            </a:pPr>
            <a:r>
              <a:rPr lang="en-US" altLang="zh-CN" sz="2800" dirty="0" smtClean="0">
                <a:latin typeface="Times New Roman" panose="02020603050405020304" pitchFamily="18" charset="0"/>
                <a:cs typeface="Times New Roman" panose="02020603050405020304" pitchFamily="18" charset="0"/>
              </a:rPr>
              <a:t>= 1/4×2/3×2/3×2/3×(1-1/3)×(1-1/3)×(1-1/3)</a:t>
            </a:r>
            <a:endParaRPr lang="en-US" altLang="zh-CN" sz="2800" dirty="0" smtClean="0">
              <a:latin typeface="Times New Roman" panose="02020603050405020304" pitchFamily="18" charset="0"/>
              <a:cs typeface="Times New Roman" panose="02020603050405020304" pitchFamily="18" charset="0"/>
            </a:endParaRPr>
          </a:p>
          <a:p>
            <a:pPr eaLnBrk="1" hangingPunct="1">
              <a:lnSpc>
                <a:spcPct val="100000"/>
              </a:lnSpc>
            </a:pPr>
            <a:r>
              <a:rPr lang="en-US" altLang="zh-CN" sz="2800" dirty="0" smtClean="0">
                <a:latin typeface="Times New Roman" panose="02020603050405020304" pitchFamily="18" charset="0"/>
                <a:cs typeface="Times New Roman" panose="02020603050405020304" pitchFamily="18" charset="0"/>
              </a:rPr>
              <a:t>=16/729≈</a:t>
            </a:r>
            <a:r>
              <a:rPr lang="en-US" altLang="zh-CN" sz="2800" dirty="0" smtClean="0">
                <a:solidFill>
                  <a:srgbClr val="FFFF00"/>
                </a:solidFill>
                <a:latin typeface="Times New Roman" panose="02020603050405020304" pitchFamily="18" charset="0"/>
                <a:cs typeface="Times New Roman" panose="02020603050405020304" pitchFamily="18" charset="0"/>
              </a:rPr>
              <a:t>0.022</a:t>
            </a:r>
            <a:endParaRPr lang="en-US" altLang="zh-CN" sz="2800" dirty="0" smtClean="0">
              <a:solidFill>
                <a:srgbClr val="FFFF00"/>
              </a:solidFill>
              <a:latin typeface="Times New Roman" panose="02020603050405020304" pitchFamily="18" charset="0"/>
              <a:cs typeface="Times New Roman" panose="02020603050405020304" pitchFamily="18" charset="0"/>
            </a:endParaRPr>
          </a:p>
        </p:txBody>
      </p:sp>
      <p:sp>
        <p:nvSpPr>
          <p:cNvPr id="56324" name="文本框 38915"/>
          <p:cNvSpPr txBox="1">
            <a:spLocks noChangeArrowheads="1"/>
          </p:cNvSpPr>
          <p:nvPr/>
        </p:nvSpPr>
        <p:spPr bwMode="auto">
          <a:xfrm>
            <a:off x="2070097" y="6235426"/>
            <a:ext cx="508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因此，这个文档不属于类别</a:t>
            </a:r>
            <a:r>
              <a:rPr lang="en-US" altLang="zh-CN" b="1" dirty="0">
                <a:solidFill>
                  <a:srgbClr val="000000"/>
                </a:solidFill>
                <a:latin typeface="黑体" panose="02010609060101010101" pitchFamily="49" charset="-122"/>
                <a:ea typeface="黑体" panose="02010609060101010101" pitchFamily="49" charset="-122"/>
                <a:sym typeface="黑体" panose="02010609060101010101" pitchFamily="49" charset="-122"/>
              </a:rPr>
              <a:t>china</a:t>
            </a:r>
            <a:r>
              <a:rPr lang="zh-CN" altLang="en-US" sz="1100" b="1" dirty="0">
                <a:solidFill>
                  <a:srgbClr val="000000"/>
                </a:solidFill>
                <a:latin typeface="黑体" panose="02010609060101010101" pitchFamily="49" charset="-122"/>
                <a:ea typeface="黑体" panose="02010609060101010101" pitchFamily="49" charset="-122"/>
                <a:sym typeface="黑体" panose="02010609060101010101" pitchFamily="49" charset="-122"/>
              </a:rPr>
              <a:t>。</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4963" y="624006"/>
            <a:ext cx="7547811" cy="5909310"/>
          </a:xfrm>
          <a:prstGeom prst="rect">
            <a:avLst/>
          </a:prstGeom>
        </p:spPr>
        <p:txBody>
          <a:bodyPr wrap="square">
            <a:spAutoFit/>
          </a:bodyPr>
          <a:lstStyle/>
          <a:p>
            <a:pPr>
              <a:lnSpc>
                <a:spcPct val="150000"/>
              </a:lnSpc>
            </a:pPr>
            <a:r>
              <a:rPr lang="zh-CN" altLang="en-US" sz="2800" dirty="0"/>
              <a:t>两种模型的区别： </a:t>
            </a:r>
            <a:endParaRPr lang="zh-CN" altLang="en-US" sz="2800" dirty="0"/>
          </a:p>
          <a:p>
            <a:pPr>
              <a:lnSpc>
                <a:spcPct val="150000"/>
              </a:lnSpc>
            </a:pPr>
            <a:r>
              <a:rPr lang="zh-CN" altLang="en-US" sz="2800" dirty="0"/>
              <a:t>二者的计算粒度不一样</a:t>
            </a:r>
            <a:r>
              <a:rPr lang="en-US" altLang="zh-CN" sz="2800" dirty="0"/>
              <a:t>,</a:t>
            </a:r>
            <a:r>
              <a:rPr lang="zh-CN" altLang="en-US" sz="2800" dirty="0"/>
              <a:t>多项式模型以单词为粒度</a:t>
            </a:r>
            <a:r>
              <a:rPr lang="en-US" altLang="zh-CN" sz="2800" dirty="0"/>
              <a:t>,</a:t>
            </a:r>
            <a:r>
              <a:rPr lang="zh-CN" altLang="en-US" sz="2800" dirty="0"/>
              <a:t>伯努利模型以文件为粒度</a:t>
            </a:r>
            <a:r>
              <a:rPr lang="en-US" altLang="zh-CN" sz="2800" dirty="0"/>
              <a:t>,</a:t>
            </a:r>
            <a:r>
              <a:rPr lang="zh-CN" altLang="en-US" sz="2800" dirty="0"/>
              <a:t>因此二者的先验概率和类条件概率计算方法</a:t>
            </a:r>
            <a:r>
              <a:rPr lang="zh-CN" altLang="en-US" sz="2800" dirty="0" smtClean="0"/>
              <a:t>不同。</a:t>
            </a:r>
            <a:endParaRPr lang="zh-CN" altLang="en-US" sz="2800" dirty="0"/>
          </a:p>
          <a:p>
            <a:pPr>
              <a:lnSpc>
                <a:spcPct val="150000"/>
              </a:lnSpc>
            </a:pPr>
            <a:r>
              <a:rPr lang="zh-CN" altLang="en-US" sz="2800" dirty="0"/>
              <a:t>计算后验概率时</a:t>
            </a:r>
            <a:r>
              <a:rPr lang="en-US" altLang="zh-CN" sz="2800" dirty="0"/>
              <a:t>,</a:t>
            </a:r>
            <a:r>
              <a:rPr lang="zh-CN" altLang="en-US" sz="2800" dirty="0"/>
              <a:t>对于一个文档</a:t>
            </a:r>
            <a:r>
              <a:rPr lang="en-US" altLang="zh-CN" sz="2800" dirty="0"/>
              <a:t>d,</a:t>
            </a:r>
            <a:r>
              <a:rPr lang="zh-CN" altLang="en-US" sz="2800" dirty="0"/>
              <a:t>多项式模型中</a:t>
            </a:r>
            <a:r>
              <a:rPr lang="en-US" altLang="zh-CN" sz="2800" dirty="0"/>
              <a:t>,</a:t>
            </a:r>
            <a:r>
              <a:rPr lang="zh-CN" altLang="en-US" sz="2800" dirty="0"/>
              <a:t>只有在</a:t>
            </a:r>
            <a:r>
              <a:rPr lang="en-US" altLang="zh-CN" sz="2800" dirty="0"/>
              <a:t>d</a:t>
            </a:r>
            <a:r>
              <a:rPr lang="zh-CN" altLang="en-US" sz="2800" dirty="0"/>
              <a:t>中出现过的单词</a:t>
            </a:r>
            <a:r>
              <a:rPr lang="en-US" altLang="zh-CN" sz="2800" dirty="0"/>
              <a:t>,</a:t>
            </a:r>
            <a:r>
              <a:rPr lang="zh-CN" altLang="en-US" sz="2800" dirty="0"/>
              <a:t>才会参与后验概率计算</a:t>
            </a:r>
            <a:r>
              <a:rPr lang="en-US" altLang="zh-CN" sz="2800" dirty="0"/>
              <a:t>,</a:t>
            </a:r>
            <a:r>
              <a:rPr lang="zh-CN" altLang="en-US" sz="2800" dirty="0"/>
              <a:t>伯努利模型中</a:t>
            </a:r>
            <a:r>
              <a:rPr lang="en-US" altLang="zh-CN" sz="2800" dirty="0"/>
              <a:t>,</a:t>
            </a:r>
            <a:r>
              <a:rPr lang="zh-CN" altLang="en-US" sz="2800" dirty="0"/>
              <a:t>没有在</a:t>
            </a:r>
            <a:r>
              <a:rPr lang="en-US" altLang="zh-CN" sz="2800" dirty="0"/>
              <a:t>d</a:t>
            </a:r>
            <a:r>
              <a:rPr lang="zh-CN" altLang="en-US" sz="2800" dirty="0"/>
              <a:t>中出现</a:t>
            </a:r>
            <a:r>
              <a:rPr lang="en-US" altLang="zh-CN" sz="2800" dirty="0"/>
              <a:t>,</a:t>
            </a:r>
            <a:r>
              <a:rPr lang="zh-CN" altLang="en-US" sz="2800" dirty="0"/>
              <a:t>但是在全局单词表中出现的单词</a:t>
            </a:r>
            <a:r>
              <a:rPr lang="en-US" altLang="zh-CN" sz="2800" dirty="0"/>
              <a:t>,</a:t>
            </a:r>
            <a:r>
              <a:rPr lang="zh-CN" altLang="en-US" sz="2800" dirty="0"/>
              <a:t>也会参与计算</a:t>
            </a:r>
            <a:r>
              <a:rPr lang="en-US" altLang="zh-CN" sz="2800" dirty="0"/>
              <a:t>,</a:t>
            </a:r>
            <a:r>
              <a:rPr lang="zh-CN" altLang="en-US" sz="2800" dirty="0"/>
              <a:t>不过是</a:t>
            </a:r>
            <a:r>
              <a:rPr lang="zh-CN" altLang="en-US" sz="2800" dirty="0" smtClean="0"/>
              <a:t>作为</a:t>
            </a:r>
            <a:r>
              <a:rPr lang="en-US" altLang="zh-CN" sz="2800" dirty="0" smtClean="0"/>
              <a:t>“</a:t>
            </a:r>
            <a:r>
              <a:rPr lang="zh-CN" altLang="en-US" sz="2800" dirty="0" smtClean="0"/>
              <a:t>反方</a:t>
            </a:r>
            <a:r>
              <a:rPr lang="en-US" altLang="zh-CN" sz="2800" dirty="0" smtClean="0"/>
              <a:t>”</a:t>
            </a:r>
            <a:r>
              <a:rPr lang="zh-CN" altLang="en-US" sz="2800" dirty="0" smtClean="0"/>
              <a:t>参与的</a:t>
            </a:r>
            <a:r>
              <a:rPr lang="zh-CN" altLang="en-US" sz="2800" dirty="0"/>
              <a:t>。</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34817"/>
          <p:cNvSpPr>
            <a:spLocks noGrp="1" noChangeArrowheads="1"/>
          </p:cNvSpPr>
          <p:nvPr/>
        </p:nvSpPr>
        <p:spPr>
          <a:xfrm>
            <a:off x="285750" y="635"/>
            <a:ext cx="7772400" cy="635000"/>
          </a:xfrm>
          <a:prstGeom prst="rect">
            <a:avLst/>
          </a:prstGeom>
          <a:noFill/>
          <a:ln>
            <a:noFill/>
          </a:ln>
        </p:spPr>
        <p:txBody>
          <a:bodyPr vert="horz" wrap="square" lIns="91440" tIns="45720" rIns="91440" bIns="45720" numCol="1" anchor="b" anchorCtr="0" compatLnSpc="1">
            <a:normAutofit/>
          </a:bodyPr>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pPr algn="ctr"/>
            <a:r>
              <a:rPr lang="zh-CN" altLang="en-US" sz="3200" b="1" dirty="0">
                <a:latin typeface="Times New Roman" panose="02020603050405020304" pitchFamily="18" charset="0"/>
                <a:ea typeface="宋体" panose="02010600030101010101" pitchFamily="2" charset="-122"/>
                <a:cs typeface="+mn-cs"/>
              </a:rPr>
              <a:t>混合模型</a:t>
            </a:r>
            <a:endParaRPr lang="zh-CN" altLang="en-US" sz="3200" b="1" dirty="0">
              <a:latin typeface="Times New Roman" panose="02020603050405020304" pitchFamily="18" charset="0"/>
              <a:ea typeface="宋体" panose="02010600030101010101" pitchFamily="2" charset="-122"/>
              <a:cs typeface="+mn-cs"/>
            </a:endParaRPr>
          </a:p>
        </p:txBody>
      </p:sp>
      <p:pic>
        <p:nvPicPr>
          <p:cNvPr id="101" name="图片 100"/>
          <p:cNvPicPr/>
          <p:nvPr/>
        </p:nvPicPr>
        <p:blipFill>
          <a:blip r:embed="rId1"/>
          <a:stretch>
            <a:fillRect/>
          </a:stretch>
        </p:blipFill>
        <p:spPr>
          <a:xfrm>
            <a:off x="547688" y="1876425"/>
            <a:ext cx="8048625" cy="3105150"/>
          </a:xfrm>
          <a:prstGeom prst="rect">
            <a:avLst/>
          </a:prstGeom>
          <a:noFill/>
          <a:ln w="9525">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404813" y="1420178"/>
            <a:ext cx="8334375" cy="4733925"/>
          </a:xfrm>
          <a:prstGeom prst="rect">
            <a:avLst/>
          </a:prstGeom>
          <a:noFill/>
          <a:ln w="9525">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323850" y="1079500"/>
            <a:ext cx="8820150" cy="51927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4000" smtClean="0">
                <a:latin typeface="+mj-ea"/>
                <a:ea typeface="+mj-ea"/>
              </a:rPr>
              <a:t>在文本分类中被广泛使用。</a:t>
            </a:r>
            <a:endParaRPr lang="en-US" altLang="zh-CN" sz="4000" smtClean="0">
              <a:latin typeface="+mj-ea"/>
              <a:ea typeface="+mj-ea"/>
            </a:endParaRPr>
          </a:p>
          <a:p>
            <a:pPr lvl="1">
              <a:defRPr/>
            </a:pPr>
            <a:r>
              <a:rPr lang="zh-CN" altLang="en-US" sz="3600" smtClean="0">
                <a:latin typeface="+mj-ea"/>
                <a:ea typeface="+mj-ea"/>
              </a:rPr>
              <a:t>最典型的应用是</a:t>
            </a:r>
            <a:r>
              <a:rPr lang="zh-CN" altLang="en-US" sz="3600" b="1" smtClean="0">
                <a:latin typeface="+mj-ea"/>
                <a:ea typeface="+mj-ea"/>
              </a:rPr>
              <a:t>垃圾邮件过滤</a:t>
            </a:r>
            <a:endParaRPr lang="en-US" altLang="zh-CN" sz="3600" b="1" smtClean="0">
              <a:latin typeface="+mj-ea"/>
              <a:ea typeface="+mj-ea"/>
            </a:endParaRPr>
          </a:p>
          <a:p>
            <a:pPr lvl="1">
              <a:defRPr/>
            </a:pPr>
            <a:r>
              <a:rPr lang="zh-CN" altLang="en-US" sz="3600" smtClean="0">
                <a:latin typeface="+mj-ea"/>
                <a:ea typeface="+mj-ea"/>
              </a:rPr>
              <a:t>其他还有自动语言识别等。</a:t>
            </a:r>
            <a:endParaRPr lang="en-US" altLang="zh-CN" sz="3600" smtClean="0">
              <a:latin typeface="+mj-ea"/>
              <a:ea typeface="+mj-ea"/>
            </a:endParaRPr>
          </a:p>
          <a:p>
            <a:pPr>
              <a:defRPr/>
            </a:pPr>
            <a:r>
              <a:rPr lang="zh-CN" altLang="en-US" sz="4000" smtClean="0">
                <a:latin typeface="+mj-ea"/>
                <a:ea typeface="+mj-ea"/>
              </a:rPr>
              <a:t>它很适合于规模巨大的邮件数据集。</a:t>
            </a:r>
            <a:endParaRPr lang="en-US" altLang="zh-CN" sz="4000" smtClean="0">
              <a:latin typeface="+mj-ea"/>
              <a:ea typeface="+mj-ea"/>
            </a:endParaRPr>
          </a:p>
          <a:p>
            <a:pPr>
              <a:defRPr/>
            </a:pPr>
            <a:endParaRPr lang="zh-CN" altLang="en-US" sz="4000" dirty="0">
              <a:latin typeface="+mj-ea"/>
              <a:ea typeface="+mj-ea"/>
            </a:endParaRPr>
          </a:p>
        </p:txBody>
      </p:sp>
      <p:pic>
        <p:nvPicPr>
          <p:cNvPr id="3" name="Picture 2" descr="http://www.epsnetworks.com/wp-content/uploads/2012/10/iStock_Medusa_Cloud_Spam_Filtering.jpg"/>
          <p:cNvPicPr>
            <a:picLocks noChangeAspect="1" noChangeArrowheads="1"/>
          </p:cNvPicPr>
          <p:nvPr/>
        </p:nvPicPr>
        <p:blipFill>
          <a:blip r:embed="rId1"/>
          <a:srcRect/>
          <a:stretch>
            <a:fillRect/>
          </a:stretch>
        </p:blipFill>
        <p:spPr bwMode="auto">
          <a:xfrm>
            <a:off x="4456187" y="4019402"/>
            <a:ext cx="2952750" cy="2039938"/>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027691" y="908432"/>
          <a:ext cx="7415424" cy="2204520"/>
        </p:xfrm>
        <a:graphic>
          <a:graphicData uri="http://schemas.openxmlformats.org/drawingml/2006/table">
            <a:tbl>
              <a:tblPr firstRow="1" bandRow="1">
                <a:tableStyleId>{5C22544A-7EE6-4342-B048-85BDC9FD1C3A}</a:tableStyleId>
              </a:tblPr>
              <a:tblGrid>
                <a:gridCol w="1353838"/>
                <a:gridCol w="3589778"/>
                <a:gridCol w="2471808"/>
              </a:tblGrid>
              <a:tr h="664520">
                <a:tc>
                  <a:txBody>
                    <a:bodyPr/>
                    <a:lstStyle/>
                    <a:p>
                      <a:pPr algn="ctr"/>
                      <a:r>
                        <a:rPr lang="zh-CN" altLang="en-US" dirty="0" smtClean="0"/>
                        <a:t>邮件编号</a:t>
                      </a:r>
                      <a:endParaRPr lang="zh-CN" altLang="en-US" dirty="0"/>
                    </a:p>
                  </a:txBody>
                  <a:tcPr anchor="ctr"/>
                </a:tc>
                <a:tc>
                  <a:txBody>
                    <a:bodyPr/>
                    <a:lstStyle/>
                    <a:p>
                      <a:pPr algn="ctr"/>
                      <a:r>
                        <a:rPr lang="zh-CN" altLang="en-US" dirty="0" smtClean="0"/>
                        <a:t>邮件特征内容（即关键词）</a:t>
                      </a:r>
                      <a:endParaRPr lang="zh-CN" altLang="en-US" dirty="0"/>
                    </a:p>
                  </a:txBody>
                  <a:tcPr anchor="ctr"/>
                </a:tc>
                <a:tc>
                  <a:txBody>
                    <a:bodyPr/>
                    <a:lstStyle/>
                    <a:p>
                      <a:pPr algn="ctr"/>
                      <a:r>
                        <a:rPr lang="zh-CN" altLang="en-US" dirty="0" smtClean="0"/>
                        <a:t>邮件识别类型</a:t>
                      </a:r>
                      <a:endParaRPr lang="zh-CN" altLang="en-US" dirty="0"/>
                    </a:p>
                  </a:txBody>
                  <a:tcPr anchor="ctr"/>
                </a:tc>
              </a:tr>
              <a:tr h="385000">
                <a:tc>
                  <a:txBody>
                    <a:bodyPr/>
                    <a:lstStyle/>
                    <a:p>
                      <a:pPr algn="ctr"/>
                      <a:r>
                        <a:rPr lang="en-US" altLang="zh-CN" dirty="0" smtClean="0"/>
                        <a:t>Email_1</a:t>
                      </a:r>
                      <a:endParaRPr lang="zh-CN" altLang="en-US" dirty="0"/>
                    </a:p>
                  </a:txBody>
                  <a:tcPr anchor="ctr"/>
                </a:tc>
                <a:tc>
                  <a:txBody>
                    <a:bodyPr/>
                    <a:lstStyle/>
                    <a:p>
                      <a:pPr algn="ctr"/>
                      <a:r>
                        <a:rPr lang="zh-CN" altLang="en-US" dirty="0" smtClean="0"/>
                        <a:t>创新 厚积薄发</a:t>
                      </a:r>
                      <a:endParaRPr lang="zh-CN" altLang="en-US" dirty="0"/>
                    </a:p>
                  </a:txBody>
                  <a:tcPr anchor="ctr"/>
                </a:tc>
                <a:tc>
                  <a:txBody>
                    <a:bodyPr/>
                    <a:lstStyle/>
                    <a:p>
                      <a:pPr algn="ctr"/>
                      <a:r>
                        <a:rPr lang="zh-CN" altLang="en-US" dirty="0" smtClean="0"/>
                        <a:t>非垃圾邮件</a:t>
                      </a:r>
                      <a:endParaRPr lang="zh-CN" altLang="en-US" dirty="0"/>
                    </a:p>
                  </a:txBody>
                  <a:tcPr anchor="ctr"/>
                </a:tc>
              </a:tr>
              <a:tr h="385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Email_2</a:t>
                      </a:r>
                      <a:endParaRPr lang="zh-CN" altLang="en-US" dirty="0"/>
                    </a:p>
                  </a:txBody>
                  <a:tcPr anchor="ctr"/>
                </a:tc>
                <a:tc>
                  <a:txBody>
                    <a:bodyPr/>
                    <a:lstStyle/>
                    <a:p>
                      <a:pPr algn="ctr"/>
                      <a:r>
                        <a:rPr lang="zh-CN" altLang="en-US" dirty="0" smtClean="0"/>
                        <a:t>创新 广告 发票</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垃圾邮件</a:t>
                      </a:r>
                      <a:endParaRPr lang="zh-CN" altLang="en-US" dirty="0" smtClean="0"/>
                    </a:p>
                  </a:txBody>
                  <a:tcPr anchor="ctr"/>
                </a:tc>
              </a:tr>
              <a:tr h="385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Email_3</a:t>
                      </a:r>
                      <a:endParaRPr lang="zh-CN" altLang="en-US" dirty="0" smtClean="0"/>
                    </a:p>
                  </a:txBody>
                  <a:tcPr anchor="ctr"/>
                </a:tc>
                <a:tc>
                  <a:txBody>
                    <a:bodyPr/>
                    <a:lstStyle/>
                    <a:p>
                      <a:pPr algn="ctr"/>
                      <a:r>
                        <a:rPr lang="zh-CN" altLang="en-US" dirty="0" smtClean="0"/>
                        <a:t>财务 利润</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非垃圾邮件</a:t>
                      </a:r>
                      <a:endParaRPr lang="zh-CN" altLang="en-US" dirty="0" smtClean="0"/>
                    </a:p>
                  </a:txBody>
                  <a:tcPr anchor="ctr"/>
                </a:tc>
              </a:tr>
              <a:tr h="385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Email_4</a:t>
                      </a:r>
                      <a:endParaRPr lang="zh-CN" altLang="en-US" dirty="0" smtClean="0"/>
                    </a:p>
                  </a:txBody>
                  <a:tcPr anchor="ctr"/>
                </a:tc>
                <a:tc>
                  <a:txBody>
                    <a:bodyPr/>
                    <a:lstStyle/>
                    <a:p>
                      <a:pPr algn="ctr"/>
                      <a:r>
                        <a:rPr lang="zh-CN" altLang="en-US" dirty="0" smtClean="0"/>
                        <a:t>创新 预算 减少</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非垃圾邮件</a:t>
                      </a:r>
                      <a:endParaRPr lang="zh-CN" altLang="en-US" dirty="0" smtClean="0"/>
                    </a:p>
                  </a:txBody>
                  <a:tcPr anchor="ctr"/>
                </a:tc>
              </a:tr>
            </a:tbl>
          </a:graphicData>
        </a:graphic>
      </p:graphicFrame>
      <p:sp>
        <p:nvSpPr>
          <p:cNvPr id="3" name="文本框 2"/>
          <p:cNvSpPr txBox="1"/>
          <p:nvPr/>
        </p:nvSpPr>
        <p:spPr>
          <a:xfrm>
            <a:off x="739764" y="3232497"/>
            <a:ext cx="7991279" cy="1015663"/>
          </a:xfrm>
          <a:prstGeom prst="rect">
            <a:avLst/>
          </a:prstGeom>
          <a:noFill/>
        </p:spPr>
        <p:txBody>
          <a:bodyPr wrap="square" rtlCol="0">
            <a:spAutoFit/>
          </a:bodyPr>
          <a:lstStyle/>
          <a:p>
            <a:r>
              <a:rPr lang="zh-CN" altLang="en-US" sz="2000" dirty="0" smtClean="0"/>
              <a:t>利用贝叶斯</a:t>
            </a:r>
            <a:r>
              <a:rPr lang="zh-CN" altLang="en-US" sz="2000" dirty="0"/>
              <a:t>定理</a:t>
            </a:r>
            <a:r>
              <a:rPr lang="zh-CN" altLang="en-US" sz="2000" dirty="0" smtClean="0"/>
              <a:t>，判定每个词语属于</a:t>
            </a:r>
            <a:r>
              <a:rPr lang="zh-CN" altLang="en-US" sz="2000" dirty="0"/>
              <a:t>非垃圾</a:t>
            </a:r>
            <a:r>
              <a:rPr lang="zh-CN" altLang="en-US" sz="2000" dirty="0" smtClean="0"/>
              <a:t>邮件和垃圾邮件的概率。给定邮件特征内容</a:t>
            </a:r>
            <a:r>
              <a:rPr lang="en-US" altLang="zh-CN" sz="2000" dirty="0" smtClean="0"/>
              <a:t>W={</a:t>
            </a:r>
            <a:r>
              <a:rPr lang="zh-CN" altLang="en-US" sz="2000" dirty="0" smtClean="0"/>
              <a:t>创新，厚积薄发，广告，发票，预算，财务，利润，减少</a:t>
            </a:r>
            <a:r>
              <a:rPr lang="en-US" altLang="zh-CN" sz="2000" dirty="0" smtClean="0"/>
              <a:t>}</a:t>
            </a:r>
            <a:r>
              <a:rPr lang="zh-CN" altLang="en-US" sz="2000" dirty="0" smtClean="0"/>
              <a:t>，</a:t>
            </a:r>
            <a:r>
              <a:rPr lang="en-US" altLang="zh-CN" sz="2000" dirty="0" smtClean="0"/>
              <a:t>C=P{</a:t>
            </a:r>
            <a:r>
              <a:rPr lang="zh-CN" altLang="en-US" sz="2000" dirty="0" smtClean="0"/>
              <a:t>垃圾邮件，</a:t>
            </a:r>
            <a:r>
              <a:rPr lang="zh-CN" altLang="en-US" sz="2000" dirty="0"/>
              <a:t>非垃圾</a:t>
            </a:r>
            <a:r>
              <a:rPr lang="zh-CN" altLang="en-US" sz="2000" dirty="0" smtClean="0"/>
              <a:t>邮件</a:t>
            </a:r>
            <a:r>
              <a:rPr lang="en-US" altLang="zh-CN" sz="2000" dirty="0" smtClean="0"/>
              <a:t>}</a:t>
            </a:r>
            <a:endParaRPr lang="zh-CN" altLang="en-US" sz="2000" dirty="0"/>
          </a:p>
        </p:txBody>
      </p:sp>
      <p:sp>
        <p:nvSpPr>
          <p:cNvPr id="4" name="文本框 3"/>
          <p:cNvSpPr txBox="1"/>
          <p:nvPr/>
        </p:nvSpPr>
        <p:spPr>
          <a:xfrm>
            <a:off x="739765" y="4440006"/>
            <a:ext cx="4966855" cy="400110"/>
          </a:xfrm>
          <a:prstGeom prst="rect">
            <a:avLst/>
          </a:prstGeom>
          <a:noFill/>
        </p:spPr>
        <p:txBody>
          <a:bodyPr wrap="square" rtlCol="0">
            <a:spAutoFit/>
          </a:bodyPr>
          <a:lstStyle/>
          <a:p>
            <a:r>
              <a:rPr lang="zh-CN" altLang="en-US" sz="2000" dirty="0" smtClean="0"/>
              <a:t>根据伯努利模型定理，定义如下：</a:t>
            </a:r>
            <a:endParaRPr lang="zh-CN" altLang="en-US" sz="2000" dirty="0"/>
          </a:p>
        </p:txBody>
      </p:sp>
      <mc:AlternateContent xmlns:mc="http://schemas.openxmlformats.org/markup-compatibility/2006">
        <mc:Choice xmlns:a14="http://schemas.microsoft.com/office/drawing/2010/main" Requires="a14">
          <p:sp>
            <p:nvSpPr>
              <p:cNvPr id="7" name="文本框 6"/>
              <p:cNvSpPr txBox="1"/>
              <p:nvPr/>
            </p:nvSpPr>
            <p:spPr>
              <a:xfrm>
                <a:off x="3543998" y="4922789"/>
                <a:ext cx="2266867" cy="59311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en-US" altLang="zh-CN" sz="2000" i="1" dirty="0">
                              <a:latin typeface="Cambria Math" panose="02040503050406030204" pitchFamily="18" charset="0"/>
                            </a:rPr>
                            <m:t>𝑗</m:t>
                          </m:r>
                        </m:sub>
                      </m:sSub>
                      <m:r>
                        <m:rPr>
                          <m:nor/>
                        </m:rP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𝑇</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en-US" altLang="zh-CN" sz="2000" i="1" dirty="0">
                                  <a:latin typeface="Cambria Math" panose="02040503050406030204" pitchFamily="18" charset="0"/>
                                </a:rPr>
                                <m:t>𝑗</m:t>
                              </m:r>
                            </m:sub>
                          </m:sSub>
                          <m:r>
                            <a:rPr lang="en-US" altLang="zh-CN" sz="2000" i="1" dirty="0">
                              <a:latin typeface="Cambria Math" panose="02040503050406030204" pitchFamily="18" charset="0"/>
                            </a:rPr>
                            <m:t>)</m:t>
                          </m:r>
                        </m:num>
                        <m:den>
                          <m:r>
                            <a:rPr lang="en-US" altLang="zh-CN" sz="2000" i="1" dirty="0">
                              <a:latin typeface="Cambria Math" panose="02040503050406030204" pitchFamily="18" charset="0"/>
                            </a:rPr>
                            <m:t>𝑇</m:t>
                          </m:r>
                        </m:den>
                      </m:f>
                    </m:oMath>
                  </m:oMathPara>
                </a14:m>
                <a:endParaRPr lang="zh-CN" altLang="en-US" sz="2000" i="1" dirty="0">
                  <a:latin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543998" y="4922789"/>
                <a:ext cx="2266867" cy="593111"/>
              </a:xfrm>
              <a:prstGeom prst="rect">
                <a:avLst/>
              </a:prstGeom>
              <a:blipFill rotWithShape="1">
                <a:blip r:embed="rId1"/>
                <a:stretch>
                  <a:fillRect l="-3" t="-45" r="27"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739765" y="5676345"/>
                <a:ext cx="7991279" cy="757259"/>
              </a:xfrm>
              <a:prstGeom prst="rect">
                <a:avLst/>
              </a:prstGeom>
              <a:noFill/>
            </p:spPr>
            <p:txBody>
              <a:bodyPr wrap="square" rtlCol="0">
                <a:spAutoFit/>
              </a:bodyPr>
              <a:lstStyle/>
              <a:p>
                <a:r>
                  <a:rPr lang="zh-CN" altLang="en-US" sz="2000" dirty="0" smtClean="0"/>
                  <a:t>其中，</a:t>
                </a:r>
                <a:r>
                  <a:rPr lang="en-US" altLang="zh-CN" sz="2000" dirty="0" smtClean="0"/>
                  <a:t>T</a:t>
                </a:r>
                <a:r>
                  <a:rPr lang="zh-CN" altLang="en-US" sz="2000" dirty="0" smtClean="0"/>
                  <a:t>是表示训练集合的邮件总数，这里</a:t>
                </a:r>
                <a:r>
                  <a:rPr lang="en-US" altLang="zh-CN" sz="2000" dirty="0" smtClean="0"/>
                  <a:t>T=4</a:t>
                </a:r>
                <a:r>
                  <a:rPr lang="zh-CN" altLang="en-US" sz="2000" dirty="0" smtClean="0"/>
                  <a:t>；</a:t>
                </a:r>
                <a:r>
                  <a:rPr lang="en-US" altLang="zh-CN" sz="2000" dirty="0"/>
                  <a:t> </a:t>
                </a:r>
                <a14:m>
                  <m:oMath xmlns:m="http://schemas.openxmlformats.org/officeDocument/2006/math">
                    <m:r>
                      <a:rPr lang="en-US" altLang="zh-CN" sz="2000" i="1" dirty="0">
                        <a:latin typeface="Cambria Math" panose="02040503050406030204" pitchFamily="18" charset="0"/>
                      </a:rPr>
                      <m:t>𝑇</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en-US" altLang="zh-CN" sz="2000" i="1" dirty="0">
                            <a:latin typeface="Cambria Math" panose="02040503050406030204" pitchFamily="18" charset="0"/>
                          </a:rPr>
                          <m:t>𝑗</m:t>
                        </m:r>
                      </m:sub>
                    </m:sSub>
                    <m:r>
                      <a:rPr lang="en-US" altLang="zh-CN" sz="2000" i="1" dirty="0">
                        <a:latin typeface="Cambria Math" panose="02040503050406030204" pitchFamily="18" charset="0"/>
                      </a:rPr>
                      <m:t>)</m:t>
                    </m:r>
                  </m:oMath>
                </a14:m>
                <a:r>
                  <a:rPr lang="zh-CN" altLang="en-US" sz="2000" dirty="0" smtClean="0"/>
                  <a:t>表示分类</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𝑐</m:t>
                        </m:r>
                      </m:e>
                      <m:sub>
                        <m:r>
                          <a:rPr lang="en-US" altLang="zh-CN" sz="2000" i="1" dirty="0">
                            <a:latin typeface="Cambria Math" panose="02040503050406030204" pitchFamily="18" charset="0"/>
                          </a:rPr>
                          <m:t>𝑗</m:t>
                        </m:r>
                      </m:sub>
                    </m:sSub>
                  </m:oMath>
                </a14:m>
                <a:r>
                  <a:rPr lang="zh-CN" altLang="en-US" sz="2000" dirty="0" smtClean="0"/>
                  <a:t>出现的邮件数量。</a:t>
                </a:r>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739765" y="5676345"/>
                <a:ext cx="7991279" cy="757259"/>
              </a:xfrm>
              <a:prstGeom prst="rect">
                <a:avLst/>
              </a:prstGeom>
              <a:blipFill rotWithShape="1">
                <a:blip r:embed="rId2"/>
                <a:stretch>
                  <a:fillRect l="-8" t="-11" r="5" b="5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ibm.com/developerworks/data/library/techarticle/dm-0810wurst/DataMiningOverview.gif"/>
          <p:cNvPicPr>
            <a:picLocks noChangeAspect="1" noChangeArrowheads="1"/>
          </p:cNvPicPr>
          <p:nvPr/>
        </p:nvPicPr>
        <p:blipFill>
          <a:blip r:embed="rId1"/>
          <a:srcRect/>
          <a:stretch>
            <a:fillRect/>
          </a:stretch>
        </p:blipFill>
        <p:spPr bwMode="auto">
          <a:xfrm>
            <a:off x="4927444" y="4545367"/>
            <a:ext cx="3767126" cy="1762772"/>
          </a:xfrm>
          <a:prstGeom prst="rect">
            <a:avLst/>
          </a:prstGeom>
          <a:solidFill>
            <a:schemeClr val="bg1">
              <a:lumMod val="95000"/>
              <a:alpha val="70000"/>
            </a:schemeClr>
          </a:solidFill>
        </p:spPr>
      </p:pic>
      <p:sp>
        <p:nvSpPr>
          <p:cNvPr id="10" name="标题 1"/>
          <p:cNvSpPr>
            <a:spLocks noGrp="1"/>
          </p:cNvSpPr>
          <p:nvPr>
            <p:ph type="title" idx="4294967295"/>
          </p:nvPr>
        </p:nvSpPr>
        <p:spPr>
          <a:xfrm>
            <a:off x="1397400" y="142999"/>
            <a:ext cx="6223247" cy="1325563"/>
          </a:xfrm>
        </p:spPr>
        <p:txBody>
          <a:bodyPr>
            <a:normAutofit/>
          </a:bodyPr>
          <a:lstStyle/>
          <a:p>
            <a:pPr algn="r">
              <a:defRPr/>
            </a:pPr>
            <a:r>
              <a:rPr lang="zh-CN" altLang="en-US" sz="3600" dirty="0" smtClean="0">
                <a:solidFill>
                  <a:schemeClr val="tx1">
                    <a:lumMod val="50000"/>
                  </a:schemeClr>
                </a:solidFill>
                <a:latin typeface="+mj-ea"/>
              </a:rPr>
              <a:t>分类的步骤</a:t>
            </a:r>
            <a:r>
              <a:rPr lang="en-US" altLang="zh-CN" sz="3600" dirty="0" smtClean="0">
                <a:solidFill>
                  <a:schemeClr val="tx1">
                    <a:lumMod val="50000"/>
                  </a:schemeClr>
                </a:solidFill>
                <a:latin typeface="+mj-ea"/>
              </a:rPr>
              <a:t>——</a:t>
            </a:r>
            <a:r>
              <a:rPr lang="zh-CN" altLang="en-US" sz="3600" dirty="0">
                <a:solidFill>
                  <a:schemeClr val="tx1">
                    <a:lumMod val="50000"/>
                  </a:schemeClr>
                </a:solidFill>
                <a:latin typeface="+mj-ea"/>
              </a:rPr>
              <a:t>数据</a:t>
            </a:r>
            <a:r>
              <a:rPr lang="zh-CN" altLang="en-US" sz="3600" dirty="0" smtClean="0">
                <a:solidFill>
                  <a:schemeClr val="tx1">
                    <a:lumMod val="50000"/>
                  </a:schemeClr>
                </a:solidFill>
                <a:latin typeface="+mj-ea"/>
              </a:rPr>
              <a:t>集的划分</a:t>
            </a:r>
            <a:endParaRPr lang="zh-CN" altLang="en-US" sz="3600" dirty="0">
              <a:solidFill>
                <a:schemeClr val="tx1">
                  <a:lumMod val="50000"/>
                </a:schemeClr>
              </a:solidFill>
              <a:latin typeface="+mj-ea"/>
            </a:endParaRPr>
          </a:p>
        </p:txBody>
      </p:sp>
      <p:sp>
        <p:nvSpPr>
          <p:cNvPr id="11" name="内容占位符 2"/>
          <p:cNvSpPr>
            <a:spLocks noGrp="1"/>
          </p:cNvSpPr>
          <p:nvPr>
            <p:ph idx="4294967295"/>
          </p:nvPr>
        </p:nvSpPr>
        <p:spPr>
          <a:xfrm>
            <a:off x="79899" y="1746250"/>
            <a:ext cx="8858250" cy="5111750"/>
          </a:xfrm>
        </p:spPr>
        <p:txBody>
          <a:bodyPr>
            <a:normAutofit/>
          </a:bodyPr>
          <a:lstStyle/>
          <a:p>
            <a:pPr>
              <a:lnSpc>
                <a:spcPct val="100000"/>
              </a:lnSpc>
              <a:defRPr/>
            </a:pPr>
            <a:r>
              <a:rPr lang="zh-CN" altLang="en-US" sz="2800" dirty="0">
                <a:latin typeface="+mj-ea"/>
                <a:ea typeface="+mj-ea"/>
              </a:rPr>
              <a:t>把过去的数据分成两份，其中一份当做</a:t>
            </a:r>
            <a:r>
              <a:rPr lang="zh-CN" altLang="en-US" sz="2800" b="1" dirty="0" smtClean="0">
                <a:latin typeface="+mj-ea"/>
                <a:ea typeface="+mj-ea"/>
              </a:rPr>
              <a:t>训练集</a:t>
            </a:r>
            <a:r>
              <a:rPr lang="en-US" altLang="zh-CN" sz="2800" b="1" dirty="0" smtClean="0">
                <a:latin typeface="+mj-ea"/>
                <a:ea typeface="+mj-ea"/>
              </a:rPr>
              <a:t>(</a:t>
            </a:r>
            <a:r>
              <a:rPr lang="zh-CN" altLang="en-US" sz="2800" dirty="0" smtClean="0"/>
              <a:t>用于创建模型的数据集</a:t>
            </a:r>
            <a:r>
              <a:rPr lang="en-US" altLang="zh-CN" sz="2800" b="1" dirty="0" smtClean="0">
                <a:latin typeface="+mj-ea"/>
                <a:ea typeface="+mj-ea"/>
              </a:rPr>
              <a:t>)</a:t>
            </a:r>
            <a:r>
              <a:rPr lang="zh-CN" altLang="en-US" sz="2800" dirty="0" smtClean="0">
                <a:latin typeface="+mj-ea"/>
                <a:ea typeface="+mj-ea"/>
              </a:rPr>
              <a:t>，</a:t>
            </a:r>
            <a:r>
              <a:rPr lang="zh-CN" altLang="en-US" sz="2800" dirty="0">
                <a:latin typeface="+mj-ea"/>
                <a:ea typeface="+mj-ea"/>
              </a:rPr>
              <a:t>另一份当做</a:t>
            </a:r>
            <a:r>
              <a:rPr lang="zh-CN" altLang="en-US" sz="2800" b="1" dirty="0">
                <a:latin typeface="+mj-ea"/>
                <a:ea typeface="+mj-ea"/>
              </a:rPr>
              <a:t>测试集</a:t>
            </a:r>
            <a:r>
              <a:rPr lang="zh-CN" altLang="en-US" sz="2800" dirty="0">
                <a:latin typeface="+mj-ea"/>
                <a:ea typeface="+mj-ea"/>
              </a:rPr>
              <a:t>（用来模拟“未来的”数据）。通常，我们会将大多数数据作为训练集（比如</a:t>
            </a:r>
            <a:r>
              <a:rPr lang="en-US" altLang="zh-CN" sz="2800" dirty="0">
                <a:latin typeface="+mj-ea"/>
                <a:ea typeface="+mj-ea"/>
              </a:rPr>
              <a:t>80%</a:t>
            </a:r>
            <a:r>
              <a:rPr lang="zh-CN" altLang="en-US" sz="2800" dirty="0">
                <a:latin typeface="+mj-ea"/>
                <a:ea typeface="+mj-ea"/>
              </a:rPr>
              <a:t>），而少数数据作为测试集</a:t>
            </a:r>
            <a:r>
              <a:rPr lang="zh-CN" altLang="en-US" sz="2800" dirty="0" smtClean="0">
                <a:latin typeface="+mj-ea"/>
                <a:ea typeface="+mj-ea"/>
              </a:rPr>
              <a:t>。</a:t>
            </a:r>
            <a:endParaRPr lang="en-US" altLang="zh-CN" sz="2800" dirty="0" smtClean="0">
              <a:latin typeface="+mj-ea"/>
              <a:ea typeface="+mj-ea"/>
            </a:endParaRPr>
          </a:p>
          <a:p>
            <a:pPr>
              <a:lnSpc>
                <a:spcPct val="100000"/>
              </a:lnSpc>
              <a:defRPr/>
            </a:pPr>
            <a:r>
              <a:rPr lang="zh-CN" altLang="en-US" sz="2800" dirty="0" smtClean="0">
                <a:latin typeface="+mj-ea"/>
                <a:ea typeface="+mj-ea"/>
              </a:rPr>
              <a:t>历史数据中</a:t>
            </a:r>
            <a:r>
              <a:rPr lang="zh-CN" altLang="en-US" sz="2800" dirty="0">
                <a:latin typeface="+mj-ea"/>
                <a:ea typeface="+mj-ea"/>
              </a:rPr>
              <a:t>每行都要有输入数据</a:t>
            </a:r>
            <a:r>
              <a:rPr lang="zh-CN" altLang="en-US" sz="2800" dirty="0" smtClean="0">
                <a:latin typeface="+mj-ea"/>
                <a:ea typeface="+mj-ea"/>
              </a:rPr>
              <a:t>（输入变量值</a:t>
            </a:r>
            <a:r>
              <a:rPr lang="zh-CN" altLang="en-US" sz="2800" dirty="0">
                <a:latin typeface="+mj-ea"/>
                <a:ea typeface="+mj-ea"/>
              </a:rPr>
              <a:t>）和输出数据</a:t>
            </a:r>
            <a:r>
              <a:rPr lang="zh-CN" altLang="en-US" sz="2800" dirty="0" smtClean="0">
                <a:latin typeface="+mj-ea"/>
                <a:ea typeface="+mj-ea"/>
              </a:rPr>
              <a:t>（</a:t>
            </a:r>
            <a:r>
              <a:rPr lang="zh-CN" altLang="en-US" sz="2800" dirty="0">
                <a:latin typeface="+mj-ea"/>
                <a:ea typeface="+mj-ea"/>
              </a:rPr>
              <a:t>目标</a:t>
            </a:r>
            <a:r>
              <a:rPr lang="zh-CN" altLang="en-US" sz="2800" dirty="0" smtClean="0">
                <a:latin typeface="+mj-ea"/>
                <a:ea typeface="+mj-ea"/>
              </a:rPr>
              <a:t>变量值）。</a:t>
            </a:r>
            <a:endParaRPr lang="en-US" altLang="zh-CN" sz="2800" dirty="0" smtClean="0">
              <a:latin typeface="+mj-ea"/>
              <a:ea typeface="+mj-ea"/>
            </a:endParaRPr>
          </a:p>
        </p:txBody>
      </p:sp>
    </p:spTree>
  </p:cSld>
  <p:clrMapOvr>
    <a:masterClrMapping/>
  </p:clrMapOvr>
  <p:transition spd="slow">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3046213" y="72197"/>
                <a:ext cx="1875027" cy="6136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tLang="zh-CN" i="1" dirty="0" smtClean="0">
                          <a:solidFill>
                            <a:schemeClr val="bg1"/>
                          </a:solidFill>
                          <a:latin typeface="Cambria Math" panose="02040503050406030204" pitchFamily="18" charset="0"/>
                        </a:rPr>
                        <m:t>P</m:t>
                      </m:r>
                      <m:r>
                        <m:rPr>
                          <m:nor/>
                        </m:rPr>
                        <a:rPr lang="en-US" altLang="zh-CN" i="1" dirty="0" smtClean="0">
                          <a:solidFill>
                            <a:schemeClr val="bg1"/>
                          </a:solidFill>
                          <a:latin typeface="Cambria Math" panose="02040503050406030204" pitchFamily="18" charset="0"/>
                        </a:rPr>
                        <m:t>(</m:t>
                      </m:r>
                      <m:sSub>
                        <m:sSubPr>
                          <m:ctrlPr>
                            <a:rPr lang="en-US" altLang="zh-CN" i="1" dirty="0">
                              <a:solidFill>
                                <a:schemeClr val="bg1"/>
                              </a:solidFill>
                              <a:latin typeface="Cambria Math" panose="02040503050406030204" pitchFamily="18" charset="0"/>
                            </a:rPr>
                          </m:ctrlPr>
                        </m:sSubPr>
                        <m:e>
                          <m:sSub>
                            <m:sSubPr>
                              <m:ctrlPr>
                                <a:rPr lang="en-US" altLang="zh-CN" i="1" dirty="0" smtClean="0">
                                  <a:solidFill>
                                    <a:schemeClr val="bg1"/>
                                  </a:solidFill>
                                  <a:latin typeface="Cambria Math" panose="02040503050406030204" pitchFamily="18" charset="0"/>
                                </a:rPr>
                              </m:ctrlPr>
                            </m:sSubPr>
                            <m:e>
                              <m:r>
                                <m:rPr>
                                  <m:sty m:val="p"/>
                                </m:rPr>
                                <a:rPr lang="en-US" altLang="zh-CN" i="1" dirty="0">
                                  <a:solidFill>
                                    <a:schemeClr val="bg1"/>
                                  </a:solidFill>
                                  <a:latin typeface="Cambria Math" panose="02040503050406030204" pitchFamily="18" charset="0"/>
                                </a:rPr>
                                <m:t>w</m:t>
                              </m:r>
                            </m:e>
                            <m:sub>
                              <m:r>
                                <a:rPr lang="en-US" altLang="zh-CN" b="0" i="1" dirty="0" smtClean="0">
                                  <a:solidFill>
                                    <a:schemeClr val="bg1"/>
                                  </a:solidFill>
                                  <a:latin typeface="Cambria Math" panose="02040503050406030204" pitchFamily="18" charset="0"/>
                                </a:rPr>
                                <m:t>𝑖</m:t>
                              </m:r>
                            </m:sub>
                          </m:sSub>
                          <m:r>
                            <a:rPr lang="en-US" altLang="zh-CN" b="0" i="1" dirty="0" smtClean="0">
                              <a:solidFill>
                                <a:schemeClr val="bg1"/>
                              </a:solidFill>
                              <a:latin typeface="Cambria Math" panose="02040503050406030204" pitchFamily="18" charset="0"/>
                            </a:rPr>
                            <m:t>|</m:t>
                          </m:r>
                          <m:r>
                            <a:rPr lang="en-US" altLang="zh-CN" i="1" dirty="0">
                              <a:solidFill>
                                <a:schemeClr val="bg1"/>
                              </a:solidFill>
                              <a:latin typeface="Cambria Math" panose="02040503050406030204" pitchFamily="18" charset="0"/>
                            </a:rPr>
                            <m:t>𝑐</m:t>
                          </m:r>
                        </m:e>
                        <m:sub>
                          <m:r>
                            <a:rPr lang="en-US" altLang="zh-CN" i="1" dirty="0">
                              <a:solidFill>
                                <a:schemeClr val="bg1"/>
                              </a:solidFill>
                              <a:latin typeface="Cambria Math" panose="02040503050406030204" pitchFamily="18" charset="0"/>
                            </a:rPr>
                            <m:t>𝑗</m:t>
                          </m:r>
                        </m:sub>
                      </m:sSub>
                      <m:r>
                        <m:rPr>
                          <m:nor/>
                        </m:rPr>
                        <a:rPr lang="en-US" altLang="zh-CN" i="1" dirty="0">
                          <a:solidFill>
                            <a:schemeClr val="bg1"/>
                          </a:solidFill>
                          <a:latin typeface="Cambria Math" panose="02040503050406030204" pitchFamily="18" charset="0"/>
                        </a:rPr>
                        <m:t>)=</m:t>
                      </m:r>
                      <m:f>
                        <m:fPr>
                          <m:ctrlPr>
                            <a:rPr lang="en-US" altLang="zh-CN" i="1" dirty="0">
                              <a:solidFill>
                                <a:schemeClr val="bg1"/>
                              </a:solidFill>
                              <a:latin typeface="Cambria Math" panose="02040503050406030204" pitchFamily="18" charset="0"/>
                            </a:rPr>
                          </m:ctrlPr>
                        </m:fPr>
                        <m:num>
                          <m:r>
                            <m:rPr>
                              <m:nor/>
                            </m:rPr>
                            <a:rPr lang="en-US" altLang="zh-CN" b="0" i="1" dirty="0" smtClean="0">
                              <a:solidFill>
                                <a:schemeClr val="bg1"/>
                              </a:solidFill>
                              <a:latin typeface="Cambria Math" panose="02040503050406030204" pitchFamily="18" charset="0"/>
                            </a:rPr>
                            <m:t>G</m:t>
                          </m:r>
                          <m:r>
                            <m:rPr>
                              <m:nor/>
                            </m:rPr>
                            <a:rPr lang="en-US" altLang="zh-CN" i="1" dirty="0">
                              <a:solidFill>
                                <a:schemeClr val="bg1"/>
                              </a:solidFill>
                              <a:latin typeface="Cambria Math" panose="02040503050406030204" pitchFamily="18" charset="0"/>
                            </a:rPr>
                            <m:t>(</m:t>
                          </m:r>
                          <m:sSub>
                            <m:sSubPr>
                              <m:ctrlPr>
                                <a:rPr lang="en-US" altLang="zh-CN" i="1" dirty="0">
                                  <a:solidFill>
                                    <a:schemeClr val="bg1"/>
                                  </a:solidFill>
                                  <a:latin typeface="Cambria Math" panose="02040503050406030204" pitchFamily="18" charset="0"/>
                                </a:rPr>
                              </m:ctrlPr>
                            </m:sSubPr>
                            <m:e>
                              <m:sSub>
                                <m:sSubPr>
                                  <m:ctrlPr>
                                    <a:rPr lang="en-US" altLang="zh-CN" i="1" dirty="0">
                                      <a:solidFill>
                                        <a:schemeClr val="bg1"/>
                                      </a:solidFill>
                                      <a:latin typeface="Cambria Math" panose="02040503050406030204" pitchFamily="18" charset="0"/>
                                    </a:rPr>
                                  </m:ctrlPr>
                                </m:sSubPr>
                                <m:e>
                                  <m:r>
                                    <m:rPr>
                                      <m:sty m:val="p"/>
                                    </m:rPr>
                                    <a:rPr lang="en-US" altLang="zh-CN" i="1" dirty="0">
                                      <a:solidFill>
                                        <a:schemeClr val="bg1"/>
                                      </a:solidFill>
                                      <a:latin typeface="Cambria Math" panose="02040503050406030204" pitchFamily="18" charset="0"/>
                                    </a:rPr>
                                    <m:t>w</m:t>
                                  </m:r>
                                </m:e>
                                <m:sub>
                                  <m:r>
                                    <a:rPr lang="en-US" altLang="zh-CN" i="1" dirty="0">
                                      <a:solidFill>
                                        <a:schemeClr val="bg1"/>
                                      </a:solidFill>
                                      <a:latin typeface="Cambria Math" panose="02040503050406030204" pitchFamily="18" charset="0"/>
                                    </a:rPr>
                                    <m:t>𝑖</m:t>
                                  </m:r>
                                </m:sub>
                              </m:sSub>
                              <m:r>
                                <a:rPr lang="en-US" altLang="zh-CN" i="1" dirty="0">
                                  <a:solidFill>
                                    <a:schemeClr val="bg1"/>
                                  </a:solidFill>
                                  <a:latin typeface="Cambria Math" panose="02040503050406030204" pitchFamily="18" charset="0"/>
                                </a:rPr>
                                <m:t>|</m:t>
                              </m:r>
                              <m:r>
                                <a:rPr lang="en-US" altLang="zh-CN" i="1" dirty="0">
                                  <a:solidFill>
                                    <a:schemeClr val="bg1"/>
                                  </a:solidFill>
                                  <a:latin typeface="Cambria Math" panose="02040503050406030204" pitchFamily="18" charset="0"/>
                                </a:rPr>
                                <m:t>𝑐</m:t>
                              </m:r>
                            </m:e>
                            <m:sub>
                              <m:r>
                                <a:rPr lang="en-US" altLang="zh-CN" i="1" dirty="0">
                                  <a:solidFill>
                                    <a:schemeClr val="bg1"/>
                                  </a:solidFill>
                                  <a:latin typeface="Cambria Math" panose="02040503050406030204" pitchFamily="18" charset="0"/>
                                </a:rPr>
                                <m:t>𝑗</m:t>
                              </m:r>
                            </m:sub>
                          </m:sSub>
                          <m:r>
                            <m:rPr>
                              <m:nor/>
                            </m:rPr>
                            <a:rPr lang="en-US" altLang="zh-CN" i="1" dirty="0">
                              <a:solidFill>
                                <a:schemeClr val="bg1"/>
                              </a:solidFill>
                              <a:latin typeface="Cambria Math" panose="02040503050406030204" pitchFamily="18" charset="0"/>
                            </a:rPr>
                            <m:t>)</m:t>
                          </m:r>
                        </m:num>
                        <m:den>
                          <m:r>
                            <m:rPr>
                              <m:nor/>
                            </m:rPr>
                            <a:rPr lang="en-US" altLang="zh-CN" b="0" i="1" dirty="0" smtClean="0">
                              <a:solidFill>
                                <a:schemeClr val="bg1"/>
                              </a:solidFill>
                              <a:latin typeface="Cambria Math" panose="02040503050406030204" pitchFamily="18" charset="0"/>
                            </a:rPr>
                            <m:t>G</m:t>
                          </m:r>
                          <m:r>
                            <m:rPr>
                              <m:nor/>
                            </m:rPr>
                            <a:rPr lang="en-US" altLang="zh-CN" i="1" dirty="0">
                              <a:solidFill>
                                <a:schemeClr val="bg1"/>
                              </a:solidFill>
                              <a:latin typeface="Cambria Math" panose="02040503050406030204" pitchFamily="18" charset="0"/>
                            </a:rPr>
                            <m:t>(</m:t>
                          </m:r>
                          <m:sSub>
                            <m:sSubPr>
                              <m:ctrlPr>
                                <a:rPr lang="en-US" altLang="zh-CN" i="1" dirty="0">
                                  <a:solidFill>
                                    <a:schemeClr val="bg1"/>
                                  </a:solidFill>
                                  <a:latin typeface="Cambria Math" panose="02040503050406030204" pitchFamily="18" charset="0"/>
                                </a:rPr>
                              </m:ctrlPr>
                            </m:sSubPr>
                            <m:e>
                              <m:r>
                                <a:rPr lang="en-US" altLang="zh-CN" i="1" dirty="0">
                                  <a:solidFill>
                                    <a:schemeClr val="bg1"/>
                                  </a:solidFill>
                                  <a:latin typeface="Cambria Math" panose="02040503050406030204" pitchFamily="18" charset="0"/>
                                </a:rPr>
                                <m:t>𝑐</m:t>
                              </m:r>
                            </m:e>
                            <m:sub>
                              <m:r>
                                <a:rPr lang="en-US" altLang="zh-CN" i="1" dirty="0">
                                  <a:solidFill>
                                    <a:schemeClr val="bg1"/>
                                  </a:solidFill>
                                  <a:latin typeface="Cambria Math" panose="02040503050406030204" pitchFamily="18" charset="0"/>
                                </a:rPr>
                                <m:t>𝑗</m:t>
                              </m:r>
                            </m:sub>
                          </m:sSub>
                          <m:r>
                            <m:rPr>
                              <m:nor/>
                            </m:rPr>
                            <a:rPr lang="en-US" altLang="zh-CN" i="1" dirty="0">
                              <a:solidFill>
                                <a:schemeClr val="bg1"/>
                              </a:solidFill>
                              <a:latin typeface="Cambria Math" panose="02040503050406030204" pitchFamily="18" charset="0"/>
                            </a:rPr>
                            <m:t>)</m:t>
                          </m:r>
                        </m:den>
                      </m:f>
                    </m:oMath>
                  </m:oMathPara>
                </a14:m>
                <a:endParaRPr lang="zh-CN" altLang="en-US" i="1" dirty="0">
                  <a:solidFill>
                    <a:schemeClr val="bg1"/>
                  </a:solidFill>
                  <a:latin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046213" y="72197"/>
                <a:ext cx="1875027" cy="613694"/>
              </a:xfrm>
              <a:prstGeom prst="rect">
                <a:avLst/>
              </a:prstGeom>
              <a:blipFill rotWithShape="1">
                <a:blip r:embed="rId1"/>
                <a:stretch>
                  <a:fillRect l="-6" t="-72" r="33"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247258" y="1045879"/>
                <a:ext cx="8778755" cy="1018933"/>
              </a:xfrm>
              <a:prstGeom prst="rect">
                <a:avLst/>
              </a:prstGeom>
              <a:noFill/>
            </p:spPr>
            <p:txBody>
              <a:bodyPr wrap="square" rtlCol="0">
                <a:spAutoFit/>
              </a:bodyPr>
              <a:lstStyle/>
              <a:p>
                <a:r>
                  <a:rPr lang="zh-CN" altLang="en-US" dirty="0" smtClean="0"/>
                  <a:t>其中，</a:t>
                </a:r>
                <a:r>
                  <a:rPr lang="en-US" altLang="zh-CN" dirty="0"/>
                  <a:t> </a:t>
                </a:r>
                <a14:m>
                  <m:oMath xmlns:m="http://schemas.openxmlformats.org/officeDocument/2006/math">
                    <m:r>
                      <m:rPr>
                        <m:nor/>
                      </m:rPr>
                      <a:rPr lang="en-US" altLang="zh-CN" i="1" dirty="0">
                        <a:latin typeface="Cambria Math" panose="02040503050406030204" pitchFamily="18" charset="0"/>
                      </a:rPr>
                      <m:t>G</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en-US" altLang="zh-CN" i="1" dirty="0">
                            <a:latin typeface="Cambria Math" panose="02040503050406030204" pitchFamily="18" charset="0"/>
                          </a:rPr>
                          <m:t>𝑗</m:t>
                        </m:r>
                      </m:sub>
                    </m:sSub>
                    <m:r>
                      <m:rPr>
                        <m:nor/>
                      </m:rPr>
                      <a:rPr lang="en-US" altLang="zh-CN" i="1" dirty="0">
                        <a:latin typeface="Cambria Math" panose="02040503050406030204" pitchFamily="18" charset="0"/>
                      </a:rPr>
                      <m:t>)</m:t>
                    </m:r>
                    <m:r>
                      <a:rPr lang="en-US" altLang="zh-CN" i="1" dirty="0">
                        <a:latin typeface="Cambria Math" panose="02040503050406030204" pitchFamily="18" charset="0"/>
                      </a:rPr>
                      <m:t> </m:t>
                    </m:r>
                  </m:oMath>
                </a14:m>
                <a:r>
                  <a:rPr lang="zh-CN" altLang="en-US" dirty="0" smtClean="0"/>
                  <a:t>表示</a:t>
                </a:r>
                <a:r>
                  <a:rPr lang="zh-CN" altLang="en-US" dirty="0"/>
                  <a:t>在</a:t>
                </a:r>
                <a:r>
                  <a:rPr lang="zh-CN" altLang="en-US" dirty="0" smtClean="0"/>
                  <a:t>分类</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𝑗</m:t>
                        </m:r>
                      </m:sub>
                    </m:sSub>
                  </m:oMath>
                </a14:m>
                <a:r>
                  <a:rPr lang="zh-CN" altLang="en-US" dirty="0" smtClean="0"/>
                  <a:t>下拥有单词</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en-US" altLang="zh-CN" i="1" dirty="0">
                            <a:latin typeface="Cambria Math" panose="02040503050406030204" pitchFamily="18" charset="0"/>
                          </a:rPr>
                          <m:t>𝑖</m:t>
                        </m:r>
                      </m:sub>
                    </m:sSub>
                  </m:oMath>
                </a14:m>
                <a:r>
                  <a:rPr lang="zh-CN" altLang="en-US" dirty="0" smtClean="0"/>
                  <a:t>的文档数量；</a:t>
                </a:r>
                <a14:m>
                  <m:oMath xmlns:m="http://schemas.openxmlformats.org/officeDocument/2006/math">
                    <m:r>
                      <m:rPr>
                        <m:nor/>
                      </m:rPr>
                      <a:rPr lang="en-US" altLang="zh-CN" i="1" dirty="0">
                        <a:latin typeface="Cambria Math" panose="02040503050406030204" pitchFamily="18" charset="0"/>
                      </a:rPr>
                      <m:t>G</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𝑗</m:t>
                        </m:r>
                      </m:sub>
                    </m:sSub>
                    <m:r>
                      <m:rPr>
                        <m:nor/>
                      </m:rPr>
                      <a:rPr lang="en-US" altLang="zh-CN" i="1" dirty="0">
                        <a:latin typeface="Cambria Math" panose="02040503050406030204" pitchFamily="18" charset="0"/>
                      </a:rPr>
                      <m:t>)</m:t>
                    </m:r>
                    <m:r>
                      <a:rPr lang="en-US" altLang="zh-CN" i="1" dirty="0">
                        <a:latin typeface="Cambria Math" panose="02040503050406030204" pitchFamily="18" charset="0"/>
                      </a:rPr>
                      <m:t> </m:t>
                    </m:r>
                  </m:oMath>
                </a14:m>
                <a:r>
                  <a:rPr lang="zh-CN" altLang="en-US" dirty="0" smtClean="0"/>
                  <a:t>表示</a:t>
                </a:r>
                <a:r>
                  <a:rPr lang="zh-CN" altLang="en-US" dirty="0"/>
                  <a:t>在分类</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𝑗</m:t>
                        </m:r>
                      </m:sub>
                    </m:sSub>
                  </m:oMath>
                </a14:m>
                <a:r>
                  <a:rPr lang="zh-CN" altLang="en-US" dirty="0"/>
                  <a:t>下</a:t>
                </a:r>
                <a:r>
                  <a:rPr lang="zh-CN" altLang="en-US" dirty="0" smtClean="0"/>
                  <a:t>拥有的文档数。</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𝑐</m:t>
                        </m:r>
                      </m:e>
                      <m:sub>
                        <m:r>
                          <a:rPr lang="zh-CN" altLang="en-US" sz="1600" i="1" dirty="0" smtClean="0">
                            <a:latin typeface="Cambria Math" panose="02040503050406030204" pitchFamily="18" charset="0"/>
                          </a:rPr>
                          <m:t>非</m:t>
                        </m:r>
                        <m:r>
                          <a:rPr lang="zh-CN" altLang="en-US" sz="1600" i="1" dirty="0">
                            <a:latin typeface="Cambria Math" panose="02040503050406030204" pitchFamily="18" charset="0"/>
                          </a:rPr>
                          <m:t>垃圾邮件</m:t>
                        </m:r>
                      </m:sub>
                    </m:sSub>
                    <m:r>
                      <a:rPr lang="zh-CN" altLang="en-US" sz="1600" i="1" dirty="0">
                        <a:latin typeface="Cambria Math" panose="02040503050406030204" pitchFamily="18" charset="0"/>
                      </a:rPr>
                      <m:t>共有</m:t>
                    </m:r>
                  </m:oMath>
                </a14:m>
                <a:r>
                  <a:rPr lang="en-US" altLang="zh-CN" dirty="0" smtClean="0"/>
                  <a:t>3</a:t>
                </a:r>
                <a:r>
                  <a:rPr lang="zh-CN" altLang="en-US" dirty="0" smtClean="0"/>
                  <a:t>个文档，</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zh-CN" altLang="en-US" i="1" dirty="0">
                            <a:latin typeface="Cambria Math" panose="02040503050406030204" pitchFamily="18" charset="0"/>
                          </a:rPr>
                          <m:t>垃圾邮件</m:t>
                        </m:r>
                      </m:sub>
                    </m:sSub>
                    <m:r>
                      <a:rPr lang="zh-CN" altLang="en-US" i="1" dirty="0">
                        <a:latin typeface="Cambria Math" panose="02040503050406030204" pitchFamily="18" charset="0"/>
                      </a:rPr>
                      <m:t>共有</m:t>
                    </m:r>
                  </m:oMath>
                </a14:m>
                <a:r>
                  <a:rPr lang="en-US" altLang="zh-CN" dirty="0" smtClean="0"/>
                  <a:t>1</a:t>
                </a:r>
                <a:r>
                  <a:rPr lang="zh-CN" altLang="en-US" dirty="0"/>
                  <a:t>个文档</a:t>
                </a:r>
                <a:r>
                  <a:rPr lang="zh-CN" altLang="en-US" dirty="0" smtClean="0"/>
                  <a:t>，文档总数</a:t>
                </a:r>
                <a:r>
                  <a:rPr lang="en-US" altLang="zh-CN" i="1" dirty="0" smtClean="0"/>
                  <a:t>T</a:t>
                </a:r>
                <a:r>
                  <a:rPr lang="en-US" altLang="zh-CN" dirty="0" smtClean="0"/>
                  <a:t>=4</a:t>
                </a:r>
                <a:r>
                  <a:rPr lang="zh-CN" altLang="en-US" dirty="0" smtClean="0"/>
                  <a:t>，因此非垃圾邮件占有概率和垃圾邮件占有概率分别如下：</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247258" y="1045879"/>
                <a:ext cx="8778755" cy="1018933"/>
              </a:xfrm>
              <a:prstGeom prst="rect">
                <a:avLst/>
              </a:prstGeom>
              <a:blipFill rotWithShape="1">
                <a:blip r:embed="rId2"/>
                <a:stretch>
                  <a:fillRect l="-3" t="-3" r="1"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910937" y="2186587"/>
                <a:ext cx="3478691" cy="402739"/>
              </a:xfrm>
              <a:prstGeom prst="rect">
                <a:avLst/>
              </a:prstGeom>
              <a:noFill/>
            </p:spPr>
            <p:txBody>
              <a:bodyPr wrap="square" lIns="0" tIns="0" rIns="0" bIns="0" rtlCol="0">
                <a:spAutoFit/>
              </a:bodyPr>
              <a:lstStyle/>
              <a:p>
                <a14:m>
                  <m:oMath xmlns:m="http://schemas.openxmlformats.org/officeDocument/2006/math">
                    <m:r>
                      <m:rPr>
                        <m:nor/>
                      </m:rPr>
                      <a:rPr lang="en-US" altLang="zh-CN" i="1" dirty="0" smtClean="0">
                        <a:latin typeface="Cambria Math" panose="02040503050406030204" pitchFamily="18" charset="0"/>
                      </a:rPr>
                      <m:t>P</m:t>
                    </m:r>
                    <m:r>
                      <m:rPr>
                        <m:nor/>
                      </m:rP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3</m:t>
                        </m:r>
                      </m:num>
                      <m:den>
                        <m:r>
                          <a:rPr lang="en-US" altLang="zh-CN" b="0" i="1" dirty="0" smtClean="0">
                            <a:latin typeface="Cambria Math" panose="02040503050406030204" pitchFamily="18" charset="0"/>
                          </a:rPr>
                          <m:t>4</m:t>
                        </m:r>
                      </m:den>
                    </m:f>
                    <m:r>
                      <a:rPr lang="en-US" altLang="zh-CN" i="1" dirty="0" smtClean="0">
                        <a:latin typeface="Cambria Math" panose="02040503050406030204" pitchFamily="18" charset="0"/>
                      </a:rPr>
                      <m:t>=</m:t>
                    </m:r>
                  </m:oMath>
                </a14:m>
                <a:r>
                  <a:rPr lang="en-US" altLang="zh-CN" dirty="0" smtClean="0">
                    <a:latin typeface="Cambria Math" panose="02040503050406030204" pitchFamily="18" charset="0"/>
                  </a:rPr>
                  <a:t>0.75</a:t>
                </a:r>
                <a:endParaRPr lang="zh-CN" altLang="en-US" dirty="0">
                  <a:latin typeface="Cambria Math" panose="020405030504060302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910937" y="2186587"/>
                <a:ext cx="3478691" cy="402739"/>
              </a:xfrm>
              <a:prstGeom prst="rect">
                <a:avLst/>
              </a:prstGeom>
              <a:blipFill rotWithShape="1">
                <a:blip r:embed="rId3"/>
                <a:stretch>
                  <a:fillRect l="-10" t="-70" r="15"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910936" y="2754623"/>
                <a:ext cx="3478691" cy="402739"/>
              </a:xfrm>
              <a:prstGeom prst="rect">
                <a:avLst/>
              </a:prstGeom>
              <a:noFill/>
            </p:spPr>
            <p:txBody>
              <a:bodyPr wrap="square" lIns="0" tIns="0" rIns="0" bIns="0" rtlCol="0">
                <a:spAutoFit/>
              </a:bodyPr>
              <a:lstStyle/>
              <a:p>
                <a14:m>
                  <m:oMath xmlns:m="http://schemas.openxmlformats.org/officeDocument/2006/math">
                    <m:r>
                      <m:rPr>
                        <m:nor/>
                      </m:rPr>
                      <a:rPr lang="en-US" altLang="zh-CN" i="1" dirty="0" smtClean="0">
                        <a:latin typeface="Cambria Math" panose="02040503050406030204" pitchFamily="18" charset="0"/>
                      </a:rPr>
                      <m:t>P</m:t>
                    </m:r>
                    <m:r>
                      <m:rPr>
                        <m:nor/>
                      </m:rP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zh-CN" altLang="en-US" i="1" dirty="0">
                            <a:latin typeface="Cambria Math" panose="02040503050406030204" pitchFamily="18" charset="0"/>
                          </a:rPr>
                          <m:t>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4</m:t>
                        </m:r>
                      </m:den>
                    </m:f>
                    <m:r>
                      <a:rPr lang="en-US" altLang="zh-CN" i="1" dirty="0" smtClean="0">
                        <a:latin typeface="Cambria Math" panose="02040503050406030204" pitchFamily="18" charset="0"/>
                      </a:rPr>
                      <m:t>=</m:t>
                    </m:r>
                  </m:oMath>
                </a14:m>
                <a:r>
                  <a:rPr lang="en-US" altLang="zh-CN" dirty="0" smtClean="0">
                    <a:latin typeface="Cambria Math" panose="02040503050406030204" pitchFamily="18" charset="0"/>
                  </a:rPr>
                  <a:t>0.25</a:t>
                </a:r>
                <a:endParaRPr lang="zh-CN" altLang="en-US" dirty="0">
                  <a:latin typeface="Cambria Math" panose="020405030504060302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910936" y="2754623"/>
                <a:ext cx="3478691" cy="402739"/>
              </a:xfrm>
              <a:prstGeom prst="rect">
                <a:avLst/>
              </a:prstGeom>
              <a:blipFill rotWithShape="1">
                <a:blip r:embed="rId4"/>
                <a:stretch>
                  <a:fillRect l="-10" t="-156" r="15" b="35"/>
                </a:stretch>
              </a:blipFill>
            </p:spPr>
            <p:txBody>
              <a:bodyPr/>
              <a:lstStyle/>
              <a:p>
                <a:r>
                  <a:rPr lang="zh-CN" altLang="en-US">
                    <a:noFill/>
                  </a:rPr>
                  <a:t> </a:t>
                </a:r>
              </a:p>
            </p:txBody>
          </p:sp>
        </mc:Fallback>
      </mc:AlternateContent>
      <p:sp>
        <p:nvSpPr>
          <p:cNvPr id="6" name="文本框 5"/>
          <p:cNvSpPr txBox="1"/>
          <p:nvPr/>
        </p:nvSpPr>
        <p:spPr>
          <a:xfrm>
            <a:off x="247258" y="3279137"/>
            <a:ext cx="7235537" cy="369332"/>
          </a:xfrm>
          <a:prstGeom prst="rect">
            <a:avLst/>
          </a:prstGeom>
          <a:noFill/>
        </p:spPr>
        <p:txBody>
          <a:bodyPr wrap="square" rtlCol="0">
            <a:spAutoFit/>
          </a:bodyPr>
          <a:lstStyle/>
          <a:p>
            <a:r>
              <a:rPr lang="zh-CN" altLang="en-US" dirty="0" smtClean="0"/>
              <a:t>各个词汇在垃圾邮件和非垃圾邮件分类下得概率计算如下：</a:t>
            </a:r>
            <a:endParaRPr lang="zh-CN" altLang="en-US" dirty="0"/>
          </a:p>
        </p:txBody>
      </p:sp>
      <mc:AlternateContent xmlns:mc="http://schemas.openxmlformats.org/markup-compatibility/2006">
        <mc:Choice xmlns:a14="http://schemas.microsoft.com/office/drawing/2010/main" Requires="a14">
          <p:sp>
            <p:nvSpPr>
              <p:cNvPr id="7" name="文本框 6"/>
              <p:cNvSpPr txBox="1"/>
              <p:nvPr/>
            </p:nvSpPr>
            <p:spPr>
              <a:xfrm>
                <a:off x="910936" y="3770244"/>
                <a:ext cx="4088767" cy="2768258"/>
              </a:xfrm>
              <a:prstGeom prst="rect">
                <a:avLst/>
              </a:prstGeom>
              <a:noFill/>
            </p:spPr>
            <p:txBody>
              <a:bodyPr wrap="square" lIns="0" tIns="0" rIns="0" bIns="0" rtlCol="0">
                <a:spAutoFit/>
              </a:bodyPr>
              <a:lstStyle/>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创新</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2</m:t>
                        </m:r>
                      </m:num>
                      <m:den>
                        <m:r>
                          <a:rPr lang="en-US" altLang="zh-CN" i="1" dirty="0">
                            <a:latin typeface="Cambria Math" panose="02040503050406030204" pitchFamily="18" charset="0"/>
                          </a:rPr>
                          <m:t>3</m:t>
                        </m:r>
                      </m:den>
                    </m:f>
                    <m:r>
                      <a:rPr lang="en-US" altLang="zh-CN" i="1" dirty="0">
                        <a:latin typeface="Cambria Math" panose="02040503050406030204" pitchFamily="18" charset="0"/>
                      </a:rPr>
                      <m:t>≈</m:t>
                    </m:r>
                  </m:oMath>
                </a14:m>
                <a:r>
                  <a:rPr lang="en-US" altLang="zh-CN" i="1" dirty="0">
                    <a:latin typeface="Cambria Math" panose="02040503050406030204" pitchFamily="18" charset="0"/>
                  </a:rPr>
                  <a:t>0.67</a:t>
                </a:r>
                <a:endParaRPr lang="en-US" altLang="zh-CN" i="1" dirty="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厚积薄发</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i="1" dirty="0">
                            <a:latin typeface="Cambria Math" panose="02040503050406030204" pitchFamily="18" charset="0"/>
                          </a:rPr>
                          <m:t>3</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0.33</a:t>
                </a:r>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利润</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3</m:t>
                        </m:r>
                      </m:den>
                    </m:f>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rPr>
                      <m:t>0</m:t>
                    </m:r>
                    <m:r>
                      <m:rPr>
                        <m:nor/>
                      </m:rPr>
                      <a:rPr lang="en-US" altLang="zh-CN" dirty="0">
                        <a:latin typeface="Cambria Math" panose="02040503050406030204" pitchFamily="18" charset="0"/>
                      </a:rPr>
                      <m:t>.</m:t>
                    </m:r>
                    <m:r>
                      <m:rPr>
                        <m:nor/>
                      </m:rPr>
                      <a:rPr lang="en-US" altLang="zh-CN" dirty="0">
                        <a:latin typeface="Cambria Math" panose="02040503050406030204" pitchFamily="18" charset="0"/>
                      </a:rPr>
                      <m:t>33</m:t>
                    </m:r>
                  </m:oMath>
                </a14:m>
                <a:endParaRPr lang="en-US" altLang="zh-CN" dirty="0" smtClean="0">
                  <a:latin typeface="Cambria Math" panose="02040503050406030204" pitchFamily="18" charset="0"/>
                </a:endParaRPr>
              </a:p>
              <a:p>
                <a14:m>
                  <m:oMathPara xmlns:m="http://schemas.openxmlformats.org/officeDocument/2006/math">
                    <m:oMathParaPr>
                      <m:jc m:val="left"/>
                    </m:oMathParaPr>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预算</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3</m:t>
                          </m:r>
                        </m:den>
                      </m:f>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rPr>
                        <m:t>0</m:t>
                      </m:r>
                      <m:r>
                        <m:rPr>
                          <m:nor/>
                        </m:rPr>
                        <a:rPr lang="en-US" altLang="zh-CN" dirty="0">
                          <a:latin typeface="Cambria Math" panose="02040503050406030204" pitchFamily="18" charset="0"/>
                        </a:rPr>
                        <m:t>.</m:t>
                      </m:r>
                      <m:r>
                        <m:rPr>
                          <m:nor/>
                        </m:rPr>
                        <a:rPr lang="en-US" altLang="zh-CN" dirty="0">
                          <a:latin typeface="Cambria Math" panose="02040503050406030204" pitchFamily="18" charset="0"/>
                        </a:rPr>
                        <m:t>33</m:t>
                      </m:r>
                    </m:oMath>
                  </m:oMathPara>
                </a14:m>
                <a:endParaRPr lang="en-US" altLang="zh-CN" dirty="0" smtClean="0">
                  <a:latin typeface="Cambria Math" panose="02040503050406030204" pitchFamily="18" charset="0"/>
                </a:endParaRPr>
              </a:p>
              <a:p>
                <a14:m>
                  <m:oMathPara xmlns:m="http://schemas.openxmlformats.org/officeDocument/2006/math">
                    <m:oMathParaPr>
                      <m:jc m:val="left"/>
                    </m:oMathParaPr>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财务</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3</m:t>
                          </m:r>
                        </m:den>
                      </m:f>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rPr>
                        <m:t>0</m:t>
                      </m:r>
                      <m:r>
                        <m:rPr>
                          <m:nor/>
                        </m:rPr>
                        <a:rPr lang="en-US" altLang="zh-CN" dirty="0">
                          <a:latin typeface="Cambria Math" panose="02040503050406030204" pitchFamily="18" charset="0"/>
                        </a:rPr>
                        <m:t>.</m:t>
                      </m:r>
                      <m:r>
                        <m:rPr>
                          <m:nor/>
                        </m:rPr>
                        <a:rPr lang="en-US" altLang="zh-CN" dirty="0">
                          <a:latin typeface="Cambria Math" panose="02040503050406030204" pitchFamily="18" charset="0"/>
                        </a:rPr>
                        <m:t>33</m:t>
                      </m:r>
                    </m:oMath>
                  </m:oMathPara>
                </a14:m>
                <a:endParaRPr lang="en-US" altLang="zh-CN" dirty="0" smtClean="0">
                  <a:latin typeface="Cambria Math" panose="02040503050406030204" pitchFamily="18" charset="0"/>
                </a:endParaRPr>
              </a:p>
              <a:p>
                <a14:m>
                  <m:oMathPara xmlns:m="http://schemas.openxmlformats.org/officeDocument/2006/math">
                    <m:oMathParaPr>
                      <m:jc m:val="left"/>
                    </m:oMathParaPr>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减少</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非垃圾邮件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3</m:t>
                          </m:r>
                        </m:den>
                      </m:f>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rPr>
                        <m:t>0</m:t>
                      </m:r>
                      <m:r>
                        <m:rPr>
                          <m:nor/>
                        </m:rPr>
                        <a:rPr lang="en-US" altLang="zh-CN" dirty="0">
                          <a:latin typeface="Cambria Math" panose="02040503050406030204" pitchFamily="18" charset="0"/>
                        </a:rPr>
                        <m:t>.</m:t>
                      </m:r>
                      <m:r>
                        <m:rPr>
                          <m:nor/>
                        </m:rPr>
                        <a:rPr lang="en-US" altLang="zh-CN" dirty="0">
                          <a:latin typeface="Cambria Math" panose="02040503050406030204" pitchFamily="18" charset="0"/>
                        </a:rPr>
                        <m:t>33</m:t>
                      </m:r>
                    </m:oMath>
                  </m:oMathPara>
                </a14:m>
                <a:endParaRPr lang="zh-CN" altLang="en-US" dirty="0">
                  <a:latin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910936" y="3770244"/>
                <a:ext cx="4088767" cy="2768258"/>
              </a:xfrm>
              <a:prstGeom prst="rect">
                <a:avLst/>
              </a:prstGeom>
              <a:blipFill rotWithShape="1">
                <a:blip r:embed="rId5"/>
                <a:stretch>
                  <a:fillRect l="-8" t="-9" r="9" b="20"/>
                </a:stretch>
              </a:blipFill>
            </p:spPr>
            <p:txBody>
              <a:bodyPr/>
              <a:lstStyle/>
              <a:p>
                <a:r>
                  <a:rPr lang="zh-CN" altLang="en-US">
                    <a:noFill/>
                  </a:rPr>
                  <a:t> </a:t>
                </a:r>
              </a:p>
            </p:txBody>
          </p:sp>
        </mc:Fallback>
      </mc:AlternateContent>
      <p:graphicFrame>
        <p:nvGraphicFramePr>
          <p:cNvPr id="8" name="表格 7"/>
          <p:cNvGraphicFramePr>
            <a:graphicFrameLocks noGrp="1"/>
          </p:cNvGraphicFramePr>
          <p:nvPr/>
        </p:nvGraphicFramePr>
        <p:xfrm>
          <a:off x="4824204" y="4576698"/>
          <a:ext cx="4050444" cy="1920240"/>
        </p:xfrm>
        <a:graphic>
          <a:graphicData uri="http://schemas.openxmlformats.org/drawingml/2006/table">
            <a:tbl>
              <a:tblPr firstRow="1" bandRow="1">
                <a:tableStyleId>{5C22544A-7EE6-4342-B048-85BDC9FD1C3A}</a:tableStyleId>
              </a:tblPr>
              <a:tblGrid>
                <a:gridCol w="923786"/>
                <a:gridCol w="1681316"/>
                <a:gridCol w="1445342"/>
              </a:tblGrid>
              <a:tr h="539804">
                <a:tc>
                  <a:txBody>
                    <a:bodyPr/>
                    <a:lstStyle/>
                    <a:p>
                      <a:pPr algn="ctr"/>
                      <a:r>
                        <a:rPr lang="zh-CN" altLang="en-US" sz="1600" dirty="0" smtClean="0"/>
                        <a:t>邮件编号</a:t>
                      </a:r>
                      <a:endParaRPr lang="zh-CN" altLang="en-US" sz="1600" dirty="0"/>
                    </a:p>
                  </a:txBody>
                  <a:tcPr/>
                </a:tc>
                <a:tc>
                  <a:txBody>
                    <a:bodyPr/>
                    <a:lstStyle/>
                    <a:p>
                      <a:pPr algn="ctr"/>
                      <a:r>
                        <a:rPr lang="zh-CN" altLang="en-US" sz="1600" dirty="0" smtClean="0"/>
                        <a:t>邮件特征内容（即关键词）</a:t>
                      </a:r>
                      <a:endParaRPr lang="zh-CN" altLang="en-US" sz="1600" dirty="0"/>
                    </a:p>
                  </a:txBody>
                  <a:tcPr/>
                </a:tc>
                <a:tc>
                  <a:txBody>
                    <a:bodyPr/>
                    <a:lstStyle/>
                    <a:p>
                      <a:pPr algn="ctr"/>
                      <a:r>
                        <a:rPr lang="zh-CN" altLang="en-US" sz="1600" dirty="0" smtClean="0"/>
                        <a:t>邮件识别类型</a:t>
                      </a:r>
                      <a:endParaRPr lang="zh-CN" altLang="en-US" sz="1600" dirty="0"/>
                    </a:p>
                  </a:txBody>
                  <a:tcPr/>
                </a:tc>
              </a:tr>
              <a:tr h="312744">
                <a:tc>
                  <a:txBody>
                    <a:bodyPr/>
                    <a:lstStyle/>
                    <a:p>
                      <a:pPr algn="ctr"/>
                      <a:r>
                        <a:rPr lang="en-US" altLang="zh-CN" sz="1600" dirty="0" smtClean="0"/>
                        <a:t>Email_1</a:t>
                      </a:r>
                      <a:endParaRPr lang="zh-CN" altLang="en-US" sz="1600" dirty="0"/>
                    </a:p>
                  </a:txBody>
                  <a:tcPr/>
                </a:tc>
                <a:tc>
                  <a:txBody>
                    <a:bodyPr/>
                    <a:lstStyle/>
                    <a:p>
                      <a:pPr algn="ctr"/>
                      <a:r>
                        <a:rPr lang="zh-CN" altLang="en-US" sz="1600" dirty="0" smtClean="0"/>
                        <a:t>创新 厚积薄发</a:t>
                      </a:r>
                      <a:endParaRPr lang="zh-CN" altLang="en-US" sz="1600" dirty="0"/>
                    </a:p>
                  </a:txBody>
                  <a:tcPr/>
                </a:tc>
                <a:tc>
                  <a:txBody>
                    <a:bodyPr/>
                    <a:lstStyle/>
                    <a:p>
                      <a:pPr algn="ctr"/>
                      <a:r>
                        <a:rPr lang="zh-CN" altLang="en-US" sz="1600" dirty="0" smtClean="0"/>
                        <a:t>非垃圾邮件</a:t>
                      </a:r>
                      <a:endParaRPr lang="zh-CN" altLang="en-US" sz="1600" dirty="0"/>
                    </a:p>
                  </a:txBody>
                  <a:tcPr/>
                </a:tc>
              </a:tr>
              <a:tr h="312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t>Email_2</a:t>
                      </a:r>
                      <a:endParaRPr lang="zh-CN" altLang="en-US" sz="1600" dirty="0"/>
                    </a:p>
                  </a:txBody>
                  <a:tcPr/>
                </a:tc>
                <a:tc>
                  <a:txBody>
                    <a:bodyPr/>
                    <a:lstStyle/>
                    <a:p>
                      <a:pPr algn="ctr"/>
                      <a:r>
                        <a:rPr lang="zh-CN" altLang="en-US" sz="1600" dirty="0" smtClean="0"/>
                        <a:t>创新 广告 发票</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smtClean="0"/>
                        <a:t>垃圾邮件</a:t>
                      </a:r>
                      <a:endParaRPr lang="zh-CN" altLang="en-US" sz="1600" dirty="0" smtClean="0"/>
                    </a:p>
                  </a:txBody>
                  <a:tcPr/>
                </a:tc>
              </a:tr>
              <a:tr h="312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t>Email_3</a:t>
                      </a:r>
                      <a:endParaRPr lang="zh-CN" altLang="en-US" sz="1600" dirty="0" smtClean="0"/>
                    </a:p>
                  </a:txBody>
                  <a:tcPr/>
                </a:tc>
                <a:tc>
                  <a:txBody>
                    <a:bodyPr/>
                    <a:lstStyle/>
                    <a:p>
                      <a:pPr algn="ctr"/>
                      <a:r>
                        <a:rPr lang="zh-CN" altLang="en-US" sz="1600" dirty="0" smtClean="0"/>
                        <a:t>财务 利润</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smtClean="0"/>
                        <a:t>非垃圾邮件</a:t>
                      </a:r>
                      <a:endParaRPr lang="zh-CN" altLang="en-US" sz="1600" dirty="0" smtClean="0"/>
                    </a:p>
                  </a:txBody>
                  <a:tcPr/>
                </a:tc>
              </a:tr>
              <a:tr h="312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t>Email_4</a:t>
                      </a:r>
                      <a:endParaRPr lang="zh-CN" altLang="en-US" sz="1600" dirty="0" smtClean="0"/>
                    </a:p>
                  </a:txBody>
                  <a:tcPr/>
                </a:tc>
                <a:tc>
                  <a:txBody>
                    <a:bodyPr/>
                    <a:lstStyle/>
                    <a:p>
                      <a:pPr algn="ctr"/>
                      <a:r>
                        <a:rPr lang="zh-CN" altLang="en-US" sz="1600" dirty="0" smtClean="0"/>
                        <a:t>创新 预算 减少</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smtClean="0"/>
                        <a:t>非垃圾邮件</a:t>
                      </a:r>
                      <a:endParaRPr lang="zh-CN" altLang="en-US" sz="1600" dirty="0" smtClean="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9996" y="732594"/>
            <a:ext cx="7235537" cy="400110"/>
          </a:xfrm>
          <a:prstGeom prst="rect">
            <a:avLst/>
          </a:prstGeom>
          <a:noFill/>
        </p:spPr>
        <p:txBody>
          <a:bodyPr wrap="square" rtlCol="0">
            <a:spAutoFit/>
          </a:bodyPr>
          <a:lstStyle/>
          <a:p>
            <a:r>
              <a:rPr lang="zh-CN" altLang="en-US" sz="2000" dirty="0" smtClean="0"/>
              <a:t>其次针对垃圾邮件：</a:t>
            </a:r>
            <a:endParaRPr lang="zh-CN" altLang="en-US" sz="2000" dirty="0"/>
          </a:p>
        </p:txBody>
      </p:sp>
      <mc:AlternateContent xmlns:mc="http://schemas.openxmlformats.org/markup-compatibility/2006">
        <mc:Choice xmlns:a14="http://schemas.microsoft.com/office/drawing/2010/main" Requires="a14">
          <p:sp>
            <p:nvSpPr>
              <p:cNvPr id="4" name="文本框 3"/>
              <p:cNvSpPr txBox="1"/>
              <p:nvPr/>
            </p:nvSpPr>
            <p:spPr>
              <a:xfrm>
                <a:off x="1316294" y="1121105"/>
                <a:ext cx="3373580" cy="155581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tLang="zh-CN" i="1" dirty="0" smtClean="0">
                          <a:latin typeface="Cambria Math" panose="02040503050406030204" pitchFamily="18" charset="0"/>
                        </a:rPr>
                        <m:t>P</m:t>
                      </m:r>
                      <m:r>
                        <m:rPr>
                          <m:nor/>
                        </m:rP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smtClean="0">
                                  <a:latin typeface="Cambria Math" panose="02040503050406030204" pitchFamily="18" charset="0"/>
                                </a:rPr>
                                <m:t>w</m:t>
                              </m:r>
                            </m:e>
                            <m:sub>
                              <m:r>
                                <a:rPr lang="zh-CN" altLang="en-US" i="1" dirty="0">
                                  <a:latin typeface="Cambria Math" panose="02040503050406030204" pitchFamily="18" charset="0"/>
                                </a:rPr>
                                <m:t>创新</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1</m:t>
                      </m:r>
                    </m:oMath>
                  </m:oMathPara>
                </a14:m>
                <a:endParaRPr lang="en-US" altLang="zh-CN"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广告</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1</m:t>
                          </m:r>
                        </m:den>
                      </m:f>
                      <m:r>
                        <a:rPr lang="en-US" altLang="zh-CN" i="1" dirty="0" smtClean="0">
                          <a:latin typeface="Cambria Math" panose="02040503050406030204" pitchFamily="18" charset="0"/>
                          <a:ea typeface="Cambria Math" panose="02040503050406030204" pitchFamily="18" charset="0"/>
                        </a:rPr>
                        <m:t>=</m:t>
                      </m:r>
                      <m:r>
                        <m:rPr>
                          <m:nor/>
                        </m:rPr>
                        <a:rPr lang="en-US" altLang="zh-CN" b="0" dirty="0" smtClean="0">
                          <a:latin typeface="Cambria Math" panose="02040503050406030204" pitchFamily="18" charset="0"/>
                          <a:ea typeface="Cambria Math" panose="02040503050406030204" pitchFamily="18" charset="0"/>
                        </a:rPr>
                        <m:t>1</m:t>
                      </m:r>
                    </m:oMath>
                  </m:oMathPara>
                </a14:m>
                <a:endParaRPr lang="en-US" altLang="zh-CN" b="0" dirty="0" smtClean="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smtClean="0">
                                  <a:latin typeface="Cambria Math" panose="02040503050406030204" pitchFamily="18" charset="0"/>
                                </a:rPr>
                                <m:t>发票</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sub>
                          <m:r>
                            <a:rPr lang="zh-CN" altLang="en-US" i="1" dirty="0">
                              <a:latin typeface="Cambria Math" panose="02040503050406030204" pitchFamily="18" charset="0"/>
                            </a:rPr>
                            <m:t>垃圾邮件</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1</m:t>
                      </m:r>
                    </m:oMath>
                  </m:oMathPara>
                </a14:m>
                <a:endParaRPr lang="zh-CN" altLang="en-US" dirty="0">
                  <a:latin typeface="Cambria Math" panose="020405030504060302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316294" y="1121105"/>
                <a:ext cx="3373580" cy="1555811"/>
              </a:xfrm>
              <a:prstGeom prst="rect">
                <a:avLst/>
              </a:prstGeom>
              <a:blipFill rotWithShape="1">
                <a:blip r:embed="rId1"/>
                <a:stretch>
                  <a:fillRect l="-17" t="-21" r="12" b="25"/>
                </a:stretch>
              </a:blipFill>
            </p:spPr>
            <p:txBody>
              <a:bodyPr/>
              <a:lstStyle/>
              <a:p>
                <a:r>
                  <a:rPr lang="zh-CN" altLang="en-US">
                    <a:noFill/>
                  </a:rPr>
                  <a:t> </a:t>
                </a:r>
              </a:p>
            </p:txBody>
          </p:sp>
        </mc:Fallback>
      </mc:AlternateContent>
      <p:sp>
        <p:nvSpPr>
          <p:cNvPr id="5" name="文本框 4"/>
          <p:cNvSpPr txBox="1"/>
          <p:nvPr/>
        </p:nvSpPr>
        <p:spPr>
          <a:xfrm>
            <a:off x="259995" y="2889657"/>
            <a:ext cx="7235537" cy="400110"/>
          </a:xfrm>
          <a:prstGeom prst="rect">
            <a:avLst/>
          </a:prstGeom>
          <a:noFill/>
        </p:spPr>
        <p:txBody>
          <a:bodyPr wrap="square" rtlCol="0">
            <a:spAutoFit/>
          </a:bodyPr>
          <a:lstStyle/>
          <a:p>
            <a:r>
              <a:rPr lang="zh-CN" altLang="en-US" sz="2000" dirty="0" smtClean="0"/>
              <a:t>每个词的出现概率如下：</a:t>
            </a:r>
            <a:endParaRPr lang="zh-CN" altLang="en-US" sz="2000" dirty="0"/>
          </a:p>
        </p:txBody>
      </p:sp>
      <mc:AlternateContent xmlns:mc="http://schemas.openxmlformats.org/markup-compatibility/2006">
        <mc:Choice xmlns:a14="http://schemas.microsoft.com/office/drawing/2010/main" Requires="a14">
          <p:sp>
            <p:nvSpPr>
              <p:cNvPr id="6" name="文本框 5"/>
              <p:cNvSpPr txBox="1"/>
              <p:nvPr/>
            </p:nvSpPr>
            <p:spPr>
              <a:xfrm>
                <a:off x="1555173" y="3462371"/>
                <a:ext cx="3373580" cy="3213380"/>
              </a:xfrm>
              <a:prstGeom prst="rect">
                <a:avLst/>
              </a:prstGeom>
              <a:noFill/>
            </p:spPr>
            <p:txBody>
              <a:bodyPr wrap="square" lIns="0" tIns="0" rIns="0" bIns="0" rtlCol="0">
                <a:spAutoFit/>
              </a:bodyPr>
              <a:lstStyle/>
              <a:p>
                <a14:m>
                  <m:oMath xmlns:m="http://schemas.openxmlformats.org/officeDocument/2006/math">
                    <m:r>
                      <m:rPr>
                        <m:nor/>
                      </m:rPr>
                      <a:rPr lang="en-US" altLang="zh-CN" i="1" dirty="0" smtClean="0">
                        <a:latin typeface="Cambria Math" panose="02040503050406030204" pitchFamily="18" charset="0"/>
                      </a:rPr>
                      <m:t>P</m:t>
                    </m:r>
                    <m:r>
                      <m:rPr>
                        <m:nor/>
                      </m:rP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创新</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3</m:t>
                        </m:r>
                      </m:num>
                      <m:den>
                        <m:r>
                          <a:rPr lang="en-US" altLang="zh-CN" b="0" i="1" dirty="0" smtClean="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0.75</a:t>
                </a:r>
                <a:endParaRPr lang="en-US" altLang="zh-CN" dirty="0" smtClean="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预算</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0.25</a:t>
                </a:r>
                <a:endParaRPr lang="en-US" altLang="zh-CN" dirty="0" smtClean="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财务</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0.25</a:t>
                </a:r>
                <a:endParaRPr lang="en-US" altLang="zh-CN" dirty="0" smtClean="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厚积薄发</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0.25</a:t>
                </a:r>
                <a:endParaRPr lang="en-US" altLang="zh-CN" dirty="0" smtClean="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利润</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a:latin typeface="Cambria Math" panose="02040503050406030204" pitchFamily="18" charset="0"/>
                  </a:rPr>
                  <a:t>0.25</a:t>
                </a:r>
                <a:endParaRPr lang="en-US" altLang="zh-CN" dirty="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广告</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0.25</a:t>
                </a:r>
                <a:endParaRPr lang="en-US" altLang="zh-CN" dirty="0" smtClean="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发票</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0.25</a:t>
                </a:r>
                <a:endParaRPr lang="en-US" altLang="zh-CN" dirty="0" smtClean="0">
                  <a:latin typeface="Cambria Math" panose="02040503050406030204" pitchFamily="18" charset="0"/>
                </a:endParaRPr>
              </a:p>
              <a:p>
                <a14:m>
                  <m:oMath xmlns:m="http://schemas.openxmlformats.org/officeDocument/2006/math">
                    <m:r>
                      <m:rPr>
                        <m:nor/>
                      </m:rPr>
                      <a:rPr lang="en-US" altLang="zh-CN" i="1" dirty="0">
                        <a:latin typeface="Cambria Math" panose="02040503050406030204" pitchFamily="18" charset="0"/>
                      </a:rPr>
                      <m:t>P</m:t>
                    </m:r>
                    <m:r>
                      <m:rPr>
                        <m:nor/>
                      </m:rP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w</m:t>
                        </m:r>
                      </m:e>
                      <m:sub>
                        <m:r>
                          <a:rPr lang="zh-CN" altLang="en-US" i="1" dirty="0">
                            <a:latin typeface="Cambria Math" panose="02040503050406030204" pitchFamily="18" charset="0"/>
                          </a:rPr>
                          <m:t>减少</m:t>
                        </m:r>
                      </m:sub>
                    </m:sSub>
                    <m:r>
                      <m:rPr>
                        <m:nor/>
                      </m:rP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4</m:t>
                        </m:r>
                      </m:den>
                    </m:f>
                    <m:r>
                      <a:rPr lang="en-US" altLang="zh-CN" i="1"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rPr>
                  <a:t>0.25</a:t>
                </a:r>
                <a:endParaRPr lang="en-US" altLang="zh-CN" dirty="0">
                  <a:latin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555173" y="3462371"/>
                <a:ext cx="3373580" cy="3213380"/>
              </a:xfrm>
              <a:prstGeom prst="rect">
                <a:avLst/>
              </a:prstGeom>
              <a:blipFill rotWithShape="1">
                <a:blip r:embed="rId2"/>
                <a:stretch>
                  <a:fillRect l="-2" t="-11" r="15" b="20"/>
                </a:stretch>
              </a:blipFill>
            </p:spPr>
            <p:txBody>
              <a:bodyPr/>
              <a:lstStyle/>
              <a:p>
                <a:r>
                  <a:rPr lang="zh-CN" altLang="en-US">
                    <a:noFill/>
                  </a:rPr>
                  <a:t> </a:t>
                </a:r>
              </a:p>
            </p:txBody>
          </p:sp>
        </mc:Fallback>
      </mc:AlternateContent>
      <p:graphicFrame>
        <p:nvGraphicFramePr>
          <p:cNvPr id="7" name="表格 6"/>
          <p:cNvGraphicFramePr>
            <a:graphicFrameLocks noGrp="1"/>
          </p:cNvGraphicFramePr>
          <p:nvPr/>
        </p:nvGraphicFramePr>
        <p:xfrm>
          <a:off x="4440492" y="4212523"/>
          <a:ext cx="4454126" cy="2103120"/>
        </p:xfrm>
        <a:graphic>
          <a:graphicData uri="http://schemas.openxmlformats.org/drawingml/2006/table">
            <a:tbl>
              <a:tblPr firstRow="1" bandRow="1">
                <a:tableStyleId>{5C22544A-7EE6-4342-B048-85BDC9FD1C3A}</a:tableStyleId>
              </a:tblPr>
              <a:tblGrid>
                <a:gridCol w="1015854"/>
                <a:gridCol w="1848882"/>
                <a:gridCol w="1589390"/>
              </a:tblGrid>
              <a:tr h="539804">
                <a:tc>
                  <a:txBody>
                    <a:bodyPr/>
                    <a:lstStyle/>
                    <a:p>
                      <a:pPr algn="ctr"/>
                      <a:r>
                        <a:rPr lang="zh-CN" altLang="en-US" dirty="0" smtClean="0"/>
                        <a:t>邮件编号</a:t>
                      </a:r>
                      <a:endParaRPr lang="zh-CN" altLang="en-US" dirty="0"/>
                    </a:p>
                  </a:txBody>
                  <a:tcPr/>
                </a:tc>
                <a:tc>
                  <a:txBody>
                    <a:bodyPr/>
                    <a:lstStyle/>
                    <a:p>
                      <a:pPr algn="ctr"/>
                      <a:r>
                        <a:rPr lang="zh-CN" altLang="en-US" dirty="0" smtClean="0"/>
                        <a:t>邮件特征内容（即关键词）</a:t>
                      </a:r>
                      <a:endParaRPr lang="zh-CN" altLang="en-US" dirty="0"/>
                    </a:p>
                  </a:txBody>
                  <a:tcPr/>
                </a:tc>
                <a:tc>
                  <a:txBody>
                    <a:bodyPr/>
                    <a:lstStyle/>
                    <a:p>
                      <a:pPr algn="ctr"/>
                      <a:r>
                        <a:rPr lang="zh-CN" altLang="en-US" dirty="0" smtClean="0"/>
                        <a:t>邮件识别类型</a:t>
                      </a:r>
                      <a:endParaRPr lang="zh-CN" altLang="en-US" dirty="0"/>
                    </a:p>
                  </a:txBody>
                  <a:tcPr/>
                </a:tc>
              </a:tr>
              <a:tr h="312744">
                <a:tc>
                  <a:txBody>
                    <a:bodyPr/>
                    <a:lstStyle/>
                    <a:p>
                      <a:pPr algn="ctr"/>
                      <a:r>
                        <a:rPr lang="en-US" altLang="zh-CN" dirty="0" smtClean="0"/>
                        <a:t>Email_1</a:t>
                      </a:r>
                      <a:endParaRPr lang="zh-CN" altLang="en-US" dirty="0"/>
                    </a:p>
                  </a:txBody>
                  <a:tcPr/>
                </a:tc>
                <a:tc>
                  <a:txBody>
                    <a:bodyPr/>
                    <a:lstStyle/>
                    <a:p>
                      <a:pPr algn="ctr"/>
                      <a:r>
                        <a:rPr lang="zh-CN" altLang="en-US" dirty="0" smtClean="0"/>
                        <a:t>创新 厚积薄发</a:t>
                      </a:r>
                      <a:endParaRPr lang="zh-CN" altLang="en-US" dirty="0"/>
                    </a:p>
                  </a:txBody>
                  <a:tcPr/>
                </a:tc>
                <a:tc>
                  <a:txBody>
                    <a:bodyPr/>
                    <a:lstStyle/>
                    <a:p>
                      <a:pPr algn="ctr"/>
                      <a:r>
                        <a:rPr lang="zh-CN" altLang="en-US" dirty="0" smtClean="0"/>
                        <a:t>非垃圾邮件</a:t>
                      </a:r>
                      <a:endParaRPr lang="zh-CN" altLang="en-US" dirty="0"/>
                    </a:p>
                  </a:txBody>
                  <a:tcPr/>
                </a:tc>
              </a:tr>
              <a:tr h="312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Email_2</a:t>
                      </a:r>
                      <a:endParaRPr lang="zh-CN" altLang="en-US" dirty="0"/>
                    </a:p>
                  </a:txBody>
                  <a:tcPr/>
                </a:tc>
                <a:tc>
                  <a:txBody>
                    <a:bodyPr/>
                    <a:lstStyle/>
                    <a:p>
                      <a:pPr algn="ctr"/>
                      <a:r>
                        <a:rPr lang="zh-CN" altLang="en-US" dirty="0" smtClean="0"/>
                        <a:t>创新 广告 发票</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垃圾邮件</a:t>
                      </a:r>
                      <a:endParaRPr lang="zh-CN" altLang="en-US" dirty="0" smtClean="0"/>
                    </a:p>
                  </a:txBody>
                  <a:tcPr/>
                </a:tc>
              </a:tr>
              <a:tr h="312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Email_3</a:t>
                      </a:r>
                      <a:endParaRPr lang="zh-CN" altLang="en-US" dirty="0" smtClean="0"/>
                    </a:p>
                  </a:txBody>
                  <a:tcPr/>
                </a:tc>
                <a:tc>
                  <a:txBody>
                    <a:bodyPr/>
                    <a:lstStyle/>
                    <a:p>
                      <a:pPr algn="ctr"/>
                      <a:r>
                        <a:rPr lang="zh-CN" altLang="en-US" dirty="0" smtClean="0"/>
                        <a:t>财务 利润</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非垃圾邮件</a:t>
                      </a:r>
                      <a:endParaRPr lang="zh-CN" altLang="en-US" dirty="0" smtClean="0"/>
                    </a:p>
                  </a:txBody>
                  <a:tcPr/>
                </a:tc>
              </a:tr>
              <a:tr h="3127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Email_4</a:t>
                      </a:r>
                      <a:endParaRPr lang="zh-CN" altLang="en-US" dirty="0" smtClean="0"/>
                    </a:p>
                  </a:txBody>
                  <a:tcPr/>
                </a:tc>
                <a:tc>
                  <a:txBody>
                    <a:bodyPr/>
                    <a:lstStyle/>
                    <a:p>
                      <a:pPr algn="ctr"/>
                      <a:r>
                        <a:rPr lang="zh-CN" altLang="en-US" dirty="0" smtClean="0"/>
                        <a:t>创新 预算 减少</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非垃圾邮件</a:t>
                      </a:r>
                      <a:endParaRPr lang="zh-CN" altLang="en-US" dirty="0" smtClean="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2172" y="1060150"/>
            <a:ext cx="8241174" cy="707886"/>
          </a:xfrm>
          <a:prstGeom prst="rect">
            <a:avLst/>
          </a:prstGeom>
          <a:noFill/>
        </p:spPr>
        <p:txBody>
          <a:bodyPr wrap="square" rtlCol="0">
            <a:spAutoFit/>
          </a:bodyPr>
          <a:lstStyle/>
          <a:p>
            <a:r>
              <a:rPr lang="zh-CN" altLang="en-US" sz="2000" dirty="0" smtClean="0"/>
              <a:t>由上面的概率可以推理出各个词汇属于非垃圾邮件或者垃圾邮件的概率，根据贝叶斯公式可计算如下：</a:t>
            </a:r>
            <a:endParaRPr lang="zh-CN" altLang="en-US" sz="2000" dirty="0"/>
          </a:p>
        </p:txBody>
      </p:sp>
      <mc:AlternateContent xmlns:mc="http://schemas.openxmlformats.org/markup-compatibility/2006">
        <mc:Choice xmlns:a14="http://schemas.microsoft.com/office/drawing/2010/main" Requires="a14">
          <p:sp>
            <p:nvSpPr>
              <p:cNvPr id="3" name="文本框 2"/>
              <p:cNvSpPr txBox="1"/>
              <p:nvPr/>
            </p:nvSpPr>
            <p:spPr>
              <a:xfrm>
                <a:off x="1109137" y="1768036"/>
                <a:ext cx="6847244" cy="4162486"/>
              </a:xfrm>
              <a:prstGeom prst="rect">
                <a:avLst/>
              </a:prstGeom>
              <a:noFill/>
            </p:spPr>
            <p:txBody>
              <a:bodyPr wrap="square" lIns="0" tIns="0" rIns="0" bIns="0" rtlCol="0">
                <a:spAutoFit/>
              </a:bodyPr>
              <a:lstStyle/>
              <a:p>
                <a:pPr algn="just">
                  <a:lnSpc>
                    <a:spcPct val="120000"/>
                  </a:lnSpc>
                </a:pPr>
                <a14:m>
                  <m:oMath xmlns:m="http://schemas.openxmlformats.org/officeDocument/2006/math">
                    <m:r>
                      <m:rPr>
                        <m:nor/>
                      </m:rPr>
                      <a:rPr lang="en-US" altLang="zh-CN" sz="2000" i="1" dirty="0" smtClean="0">
                        <a:latin typeface="Cambria Math" panose="02040503050406030204" pitchFamily="18" charset="0"/>
                      </a:rPr>
                      <m:t>P</m:t>
                    </m:r>
                    <m:r>
                      <m:rPr>
                        <m:nor/>
                      </m:rPr>
                      <a:rPr lang="en-US" altLang="zh-CN" sz="200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非垃圾邮件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创新</m:t>
                        </m:r>
                      </m:sub>
                    </m:sSub>
                    <m:r>
                      <m:rPr>
                        <m:nor/>
                      </m:rP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0</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67</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0</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75</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0</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75</m:t>
                    </m:r>
                  </m:oMath>
                </a14:m>
                <a:r>
                  <a:rPr lang="en-US" altLang="zh-CN" sz="2000" dirty="0" smtClean="0">
                    <a:latin typeface="Cambria Math" panose="02040503050406030204" pitchFamily="18" charset="0"/>
                  </a:rPr>
                  <a:t>=0.67</a:t>
                </a:r>
                <a:endParaRPr lang="en-US" altLang="zh-CN" sz="2000" dirty="0" smtClean="0">
                  <a:latin typeface="Cambria Math" panose="02040503050406030204" pitchFamily="18" charset="0"/>
                </a:endParaRPr>
              </a:p>
              <a:p>
                <a:pPr algn="just">
                  <a:lnSpc>
                    <a:spcPct val="120000"/>
                  </a:lnSpc>
                </a:pPr>
                <a14:m>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非垃圾邮件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厚积薄发</m:t>
                        </m:r>
                      </m:sub>
                    </m:sSub>
                    <m:r>
                      <m:rPr>
                        <m:nor/>
                      </m:rPr>
                      <a:rPr lang="en-US" altLang="zh-CN" sz="2000" i="1" dirty="0">
                        <a:latin typeface="Cambria Math" panose="02040503050406030204" pitchFamily="18" charset="0"/>
                      </a:rPr>
                      <m:t>)=</m:t>
                    </m:r>
                    <m:r>
                      <a:rPr lang="en-US" altLang="zh-CN" sz="2000" i="1" dirty="0" smtClean="0">
                        <a:latin typeface="Cambria Math" panose="02040503050406030204" pitchFamily="18" charset="0"/>
                      </a:rPr>
                      <m:t>0</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33</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75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5</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0</m:t>
                    </m:r>
                    <m:r>
                      <m:rPr>
                        <m:nor/>
                      </m:rPr>
                      <a:rPr lang="en-US" altLang="zh-CN" sz="2000" dirty="0">
                        <a:latin typeface="Cambria Math" panose="02040503050406030204" pitchFamily="18" charset="0"/>
                      </a:rPr>
                      <m:t>.</m:t>
                    </m:r>
                  </m:oMath>
                </a14:m>
                <a:r>
                  <a:rPr lang="en-US" altLang="zh-CN" sz="2000" dirty="0" smtClean="0">
                    <a:latin typeface="Cambria Math" panose="02040503050406030204" pitchFamily="18" charset="0"/>
                  </a:rPr>
                  <a:t>99</a:t>
                </a:r>
                <a:endParaRPr lang="en-US" altLang="zh-CN" sz="2000" dirty="0" smtClean="0">
                  <a:latin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非垃圾邮件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预算</m:t>
                          </m:r>
                        </m:sub>
                      </m:sSub>
                      <m:r>
                        <m:rPr>
                          <m:nor/>
                        </m:rPr>
                        <a:rPr lang="en-US" altLang="zh-CN" sz="2000" i="1" dirty="0">
                          <a:latin typeface="Cambria Math" panose="02040503050406030204" pitchFamily="18" charset="0"/>
                        </a:rPr>
                        <m:t>)=</m:t>
                      </m:r>
                      <m:r>
                        <a:rPr lang="en-US" altLang="zh-CN" sz="2000" i="1" dirty="0">
                          <a:latin typeface="Cambria Math" panose="02040503050406030204" pitchFamily="18" charset="0"/>
                        </a:rPr>
                        <m:t>0</m:t>
                      </m:r>
                      <m:r>
                        <a:rPr lang="en-US" altLang="zh-CN" sz="2000" i="1" dirty="0">
                          <a:latin typeface="Cambria Math" panose="02040503050406030204" pitchFamily="18" charset="0"/>
                        </a:rPr>
                        <m:t>.</m:t>
                      </m:r>
                      <m:r>
                        <a:rPr lang="en-US" altLang="zh-CN" sz="2000" i="1" dirty="0">
                          <a:latin typeface="Cambria Math" panose="02040503050406030204" pitchFamily="18" charset="0"/>
                        </a:rPr>
                        <m:t>33</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75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25</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0</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99</m:t>
                      </m:r>
                    </m:oMath>
                  </m:oMathPara>
                </a14:m>
                <a:endParaRPr lang="en-US" altLang="zh-CN" sz="2000" dirty="0">
                  <a:latin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非垃圾邮件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时务</m:t>
                          </m:r>
                        </m:sub>
                      </m:sSub>
                      <m:r>
                        <m:rPr>
                          <m:nor/>
                        </m:rPr>
                        <a:rPr lang="en-US" altLang="zh-CN" sz="2000" i="1" dirty="0">
                          <a:latin typeface="Cambria Math" panose="02040503050406030204" pitchFamily="18" charset="0"/>
                        </a:rPr>
                        <m:t>)=</m:t>
                      </m:r>
                      <m:r>
                        <a:rPr lang="en-US" altLang="zh-CN" sz="2000" i="1" dirty="0">
                          <a:latin typeface="Cambria Math" panose="02040503050406030204" pitchFamily="18" charset="0"/>
                        </a:rPr>
                        <m:t>0</m:t>
                      </m:r>
                      <m:r>
                        <a:rPr lang="en-US" altLang="zh-CN" sz="2000" i="1" dirty="0">
                          <a:latin typeface="Cambria Math" panose="02040503050406030204" pitchFamily="18" charset="0"/>
                        </a:rPr>
                        <m:t>.</m:t>
                      </m:r>
                      <m:r>
                        <a:rPr lang="en-US" altLang="zh-CN" sz="2000" i="1" dirty="0">
                          <a:latin typeface="Cambria Math" panose="02040503050406030204" pitchFamily="18" charset="0"/>
                        </a:rPr>
                        <m:t>33</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75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25</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0</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99</m:t>
                      </m:r>
                    </m:oMath>
                  </m:oMathPara>
                </a14:m>
                <a:endParaRPr lang="en-US" altLang="zh-CN" sz="2000" dirty="0">
                  <a:latin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非垃圾邮件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利润</m:t>
                          </m:r>
                        </m:sub>
                      </m:sSub>
                      <m:r>
                        <m:rPr>
                          <m:nor/>
                        </m:rPr>
                        <a:rPr lang="en-US" altLang="zh-CN" sz="2000" i="1" dirty="0">
                          <a:latin typeface="Cambria Math" panose="02040503050406030204" pitchFamily="18" charset="0"/>
                        </a:rPr>
                        <m:t>)=</m:t>
                      </m:r>
                      <m:r>
                        <a:rPr lang="en-US" altLang="zh-CN" sz="2000" i="1" dirty="0">
                          <a:latin typeface="Cambria Math" panose="02040503050406030204" pitchFamily="18" charset="0"/>
                        </a:rPr>
                        <m:t>0</m:t>
                      </m:r>
                      <m:r>
                        <a:rPr lang="en-US" altLang="zh-CN" sz="2000" i="1" dirty="0">
                          <a:latin typeface="Cambria Math" panose="02040503050406030204" pitchFamily="18" charset="0"/>
                        </a:rPr>
                        <m:t>.</m:t>
                      </m:r>
                      <m:r>
                        <a:rPr lang="en-US" altLang="zh-CN" sz="2000" i="1" dirty="0">
                          <a:latin typeface="Cambria Math" panose="02040503050406030204" pitchFamily="18" charset="0"/>
                        </a:rPr>
                        <m:t>33</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75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25</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0</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99</m:t>
                      </m:r>
                    </m:oMath>
                  </m:oMathPara>
                </a14:m>
                <a:endParaRPr lang="en-US" altLang="zh-CN" sz="2000" dirty="0">
                  <a:latin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非垃圾邮件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减少</m:t>
                          </m:r>
                        </m:sub>
                      </m:sSub>
                      <m:r>
                        <m:rPr>
                          <m:nor/>
                        </m:rPr>
                        <a:rPr lang="en-US" altLang="zh-CN" sz="2000" i="1" dirty="0">
                          <a:latin typeface="Cambria Math" panose="02040503050406030204" pitchFamily="18" charset="0"/>
                        </a:rPr>
                        <m:t>)=</m:t>
                      </m:r>
                      <m:r>
                        <a:rPr lang="en-US" altLang="zh-CN" sz="2000" i="1" dirty="0">
                          <a:latin typeface="Cambria Math" panose="02040503050406030204" pitchFamily="18" charset="0"/>
                        </a:rPr>
                        <m:t>0</m:t>
                      </m:r>
                      <m:r>
                        <a:rPr lang="en-US" altLang="zh-CN" sz="2000" i="1" dirty="0">
                          <a:latin typeface="Cambria Math" panose="02040503050406030204" pitchFamily="18" charset="0"/>
                        </a:rPr>
                        <m:t>.</m:t>
                      </m:r>
                      <m:r>
                        <a:rPr lang="en-US" altLang="zh-CN" sz="2000" i="1" dirty="0">
                          <a:latin typeface="Cambria Math" panose="02040503050406030204" pitchFamily="18" charset="0"/>
                        </a:rPr>
                        <m:t>33</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75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25</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0</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99</m:t>
                      </m:r>
                    </m:oMath>
                  </m:oMathPara>
                </a14:m>
                <a:endParaRPr lang="en-US" altLang="zh-CN" sz="2000" dirty="0" smtClean="0">
                  <a:latin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创新</m:t>
                          </m:r>
                        </m:sub>
                      </m:sSub>
                      <m:r>
                        <m:rPr>
                          <m:nor/>
                        </m:rP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7</m:t>
                      </m:r>
                      <m:r>
                        <a:rPr lang="en-US" altLang="zh-CN" sz="2000" i="1" dirty="0">
                          <a:latin typeface="Cambria Math" panose="02040503050406030204" pitchFamily="18" charset="0"/>
                          <a:ea typeface="Cambria Math" panose="02040503050406030204" pitchFamily="18" charset="0"/>
                        </a:rPr>
                        <m:t>5</m:t>
                      </m:r>
                      <m:r>
                        <a:rPr lang="en-US" altLang="zh-CN" sz="2000" i="1" dirty="0" smtClean="0">
                          <a:latin typeface="Cambria Math" panose="02040503050406030204" pitchFamily="18" charset="0"/>
                          <a:ea typeface="Cambria Math" panose="02040503050406030204" pitchFamily="18" charset="0"/>
                        </a:rPr>
                        <m:t>≈</m:t>
                      </m:r>
                      <m:r>
                        <m:rPr>
                          <m:nor/>
                        </m:rPr>
                        <a:rPr lang="en-US" altLang="zh-CN" sz="2000" b="0" i="0" dirty="0" smtClean="0">
                          <a:latin typeface="Cambria Math" panose="02040503050406030204" pitchFamily="18" charset="0"/>
                          <a:ea typeface="Cambria Math" panose="02040503050406030204" pitchFamily="18" charset="0"/>
                        </a:rPr>
                        <m:t>0</m:t>
                      </m:r>
                      <m:r>
                        <a:rPr lang="en-US" altLang="zh-CN" sz="2000" b="0" i="1" dirty="0" smtClean="0">
                          <a:latin typeface="Cambria Math" panose="02040503050406030204" pitchFamily="18" charset="0"/>
                          <a:ea typeface="Cambria Math" panose="02040503050406030204" pitchFamily="18" charset="0"/>
                        </a:rPr>
                        <m:t>.</m:t>
                      </m:r>
                      <m:r>
                        <m:rPr>
                          <m:nor/>
                        </m:rPr>
                        <a:rPr lang="en-US" altLang="zh-CN" sz="2000" b="0" i="0" dirty="0" smtClean="0">
                          <a:latin typeface="Cambria Math" panose="02040503050406030204" pitchFamily="18" charset="0"/>
                          <a:ea typeface="Cambria Math" panose="02040503050406030204" pitchFamily="18" charset="0"/>
                        </a:rPr>
                        <m:t>33</m:t>
                      </m:r>
                    </m:oMath>
                  </m:oMathPara>
                </a14:m>
                <a:endParaRPr lang="en-US" altLang="zh-CN" sz="2000" b="0" i="0" dirty="0" smtClean="0">
                  <a:latin typeface="Cambria Math" panose="02040503050406030204" pitchFamily="18" charset="0"/>
                  <a:ea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广告</m:t>
                          </m:r>
                        </m:sub>
                      </m:sSub>
                      <m:r>
                        <m:rPr>
                          <m:nor/>
                        </m:rP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25</m:t>
                      </m:r>
                      <m:r>
                        <m:rPr>
                          <m:nor/>
                        </m:rPr>
                        <a:rPr lang="en-US" altLang="zh-CN" sz="2000" dirty="0">
                          <a:latin typeface="Cambria Math" panose="02040503050406030204" pitchFamily="18" charset="0"/>
                        </a:rPr>
                        <m:t>=</m:t>
                      </m:r>
                      <m:r>
                        <m:rPr>
                          <m:nor/>
                        </m:rPr>
                        <a:rPr lang="en-US" altLang="zh-CN" sz="2000" b="0" i="0" dirty="0" smtClean="0">
                          <a:latin typeface="Cambria Math" panose="02040503050406030204" pitchFamily="18" charset="0"/>
                        </a:rPr>
                        <m:t>1</m:t>
                      </m:r>
                      <m:r>
                        <m:rPr>
                          <m:nor/>
                        </m:rPr>
                        <a:rPr lang="en-US" altLang="zh-CN" sz="2000" b="0" i="0" dirty="0" smtClean="0">
                          <a:latin typeface="Cambria Math" panose="02040503050406030204" pitchFamily="18" charset="0"/>
                        </a:rPr>
                        <m:t>.</m:t>
                      </m:r>
                      <m:r>
                        <m:rPr>
                          <m:nor/>
                        </m:rPr>
                        <a:rPr lang="en-US" altLang="zh-CN" sz="2000" b="0" i="0" dirty="0" smtClean="0">
                          <a:latin typeface="Cambria Math" panose="02040503050406030204" pitchFamily="18" charset="0"/>
                        </a:rPr>
                        <m:t>0</m:t>
                      </m:r>
                    </m:oMath>
                  </m:oMathPara>
                </a14:m>
                <a:endParaRPr lang="en-US" altLang="zh-CN" sz="2000" dirty="0" smtClean="0">
                  <a:latin typeface="Cambria Math" panose="02040503050406030204" pitchFamily="18" charset="0"/>
                </a:endParaRPr>
              </a:p>
              <a:p>
                <a:pPr algn="just">
                  <a:lnSpc>
                    <a:spcPct val="120000"/>
                  </a:lnSpc>
                </a:pPr>
                <a14:m>
                  <m:oMathPara xmlns:m="http://schemas.openxmlformats.org/officeDocument/2006/math">
                    <m:oMathParaPr>
                      <m:jc m:val="left"/>
                    </m:oMathParaPr>
                    <m:oMath xmlns:m="http://schemas.openxmlformats.org/officeDocument/2006/math">
                      <m:r>
                        <m:rPr>
                          <m:nor/>
                        </m:rPr>
                        <a:rPr lang="en-US" altLang="zh-CN" sz="2000" i="1" dirty="0">
                          <a:latin typeface="Cambria Math" panose="02040503050406030204" pitchFamily="18" charset="0"/>
                        </a:rPr>
                        <m:t>P</m:t>
                      </m:r>
                      <m:r>
                        <m:rPr>
                          <m:nor/>
                        </m:rP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𝑐</m:t>
                          </m:r>
                        </m:e>
                        <m:sub>
                          <m:r>
                            <a:rPr lang="zh-CN" altLang="en-US" sz="2000" i="1" dirty="0">
                              <a:latin typeface="Cambria Math" panose="02040503050406030204" pitchFamily="18" charset="0"/>
                            </a:rPr>
                            <m:t>垃圾邮件</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zh-CN" altLang="en-US" sz="2000" i="1" dirty="0">
                              <a:latin typeface="Cambria Math" panose="02040503050406030204" pitchFamily="18" charset="0"/>
                            </a:rPr>
                            <m:t>发票</m:t>
                          </m:r>
                        </m:sub>
                      </m:sSub>
                      <m:r>
                        <m:rPr>
                          <m:nor/>
                        </m:rP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5</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25</m:t>
                      </m:r>
                      <m:r>
                        <m:rPr>
                          <m:nor/>
                        </m:rPr>
                        <a:rPr lang="en-US" altLang="zh-CN" sz="2000" dirty="0">
                          <a:latin typeface="Cambria Math" panose="02040503050406030204" pitchFamily="18" charset="0"/>
                        </a:rPr>
                        <m:t>=</m:t>
                      </m:r>
                      <m:r>
                        <m:rPr>
                          <m:nor/>
                        </m:rPr>
                        <a:rPr lang="en-US" altLang="zh-CN" sz="2000" b="0" i="0" dirty="0" smtClean="0">
                          <a:latin typeface="Cambria Math" panose="02040503050406030204" pitchFamily="18" charset="0"/>
                        </a:rPr>
                        <m:t>1</m:t>
                      </m:r>
                      <m:r>
                        <m:rPr>
                          <m:nor/>
                        </m:rPr>
                        <a:rPr lang="en-US" altLang="zh-CN" sz="2000" b="0" i="0" dirty="0" smtClean="0">
                          <a:latin typeface="Cambria Math" panose="02040503050406030204" pitchFamily="18" charset="0"/>
                        </a:rPr>
                        <m:t>.</m:t>
                      </m:r>
                      <m:r>
                        <m:rPr>
                          <m:nor/>
                        </m:rPr>
                        <a:rPr lang="en-US" altLang="zh-CN" sz="2000" dirty="0">
                          <a:latin typeface="Cambria Math" panose="02040503050406030204" pitchFamily="18" charset="0"/>
                        </a:rPr>
                        <m:t>0</m:t>
                      </m:r>
                    </m:oMath>
                  </m:oMathPara>
                </a14:m>
                <a:endParaRPr lang="en-US" altLang="zh-CN" sz="2000" dirty="0">
                  <a:latin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109137" y="1768036"/>
                <a:ext cx="6847244" cy="4162486"/>
              </a:xfrm>
              <a:prstGeom prst="rect">
                <a:avLst/>
              </a:prstGeom>
              <a:blipFill rotWithShape="1">
                <a:blip r:embed="rId1"/>
                <a:stretch>
                  <a:fillRect l="-6" t="-5" r="7" b="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604" y="1162613"/>
            <a:ext cx="8241174" cy="1323439"/>
          </a:xfrm>
          <a:prstGeom prst="rect">
            <a:avLst/>
          </a:prstGeom>
          <a:noFill/>
        </p:spPr>
        <p:txBody>
          <a:bodyPr wrap="square" rtlCol="0">
            <a:spAutoFit/>
          </a:bodyPr>
          <a:lstStyle/>
          <a:p>
            <a:r>
              <a:rPr lang="zh-CN" altLang="en-US" sz="2000" dirty="0" smtClean="0"/>
              <a:t>因此，当计算完每个词可能属于的分类类别之后，对于后面任意给定的判定样本而言，只需要将各个词语一起的联合概率求出即可。例如，针对内容为“创新”、“预算”、“广告”的邮件，判定其属于垃圾邮件和非垃圾邮件的概率如下：</a:t>
            </a:r>
            <a:endParaRPr lang="zh-CN" altLang="en-US" sz="2000" dirty="0"/>
          </a:p>
        </p:txBody>
      </p:sp>
      <mc:AlternateContent xmlns:mc="http://schemas.openxmlformats.org/markup-compatibility/2006">
        <mc:Choice xmlns:a14="http://schemas.microsoft.com/office/drawing/2010/main" Requires="a14">
          <p:sp>
            <p:nvSpPr>
              <p:cNvPr id="3" name="矩形 2"/>
              <p:cNvSpPr/>
              <p:nvPr/>
            </p:nvSpPr>
            <p:spPr>
              <a:xfrm>
                <a:off x="270506" y="2744944"/>
                <a:ext cx="8588890" cy="788036"/>
              </a:xfrm>
              <a:prstGeom prst="rect">
                <a:avLst/>
              </a:prstGeom>
            </p:spPr>
            <p:txBody>
              <a:bodyPr wrap="none">
                <a:spAutoFit/>
              </a:bodyPr>
              <a:lstStyle/>
              <a:p>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𝑃</m:t>
                        </m:r>
                      </m:e>
                      <m:sub>
                        <m:r>
                          <a:rPr lang="zh-CN" altLang="en-US" i="1" dirty="0">
                            <a:latin typeface="Cambria Math" panose="02040503050406030204" pitchFamily="18" charset="0"/>
                            <a:ea typeface="Cambria Math" panose="02040503050406030204" pitchFamily="18" charset="0"/>
                          </a:rPr>
                          <m:t>非垃圾邮件</m:t>
                        </m:r>
                      </m:sub>
                    </m:sSub>
                    <m:r>
                      <a:rPr lang="en-US" altLang="zh-CN" i="1" dirty="0">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P</m:t>
                    </m:r>
                    <m:r>
                      <m:rPr>
                        <m:nor/>
                      </m:rP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𝑐</m:t>
                        </m:r>
                      </m:e>
                      <m:sub>
                        <m:r>
                          <a:rPr lang="zh-CN" altLang="en-US" i="1" dirty="0">
                            <a:latin typeface="Cambria Math" panose="02040503050406030204" pitchFamily="18" charset="0"/>
                            <a:ea typeface="Cambria Math" panose="02040503050406030204" pitchFamily="18" charset="0"/>
                          </a:rPr>
                          <m:t>非垃圾邮件</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𝑤</m:t>
                        </m:r>
                      </m:e>
                      <m:sub>
                        <m:r>
                          <a:rPr lang="zh-CN" altLang="en-US" i="1" dirty="0">
                            <a:latin typeface="Cambria Math" panose="02040503050406030204" pitchFamily="18" charset="0"/>
                            <a:ea typeface="Cambria Math" panose="02040503050406030204" pitchFamily="18" charset="0"/>
                          </a:rPr>
                          <m:t>创新</m:t>
                        </m:r>
                      </m:sub>
                    </m:sSub>
                    <m:r>
                      <m:rPr>
                        <m:nor/>
                      </m:rP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P</m:t>
                    </m:r>
                    <m:r>
                      <m:rPr>
                        <m:nor/>
                      </m:rP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𝑐</m:t>
                        </m:r>
                      </m:e>
                      <m:sub>
                        <m:r>
                          <a:rPr lang="zh-CN" altLang="en-US" i="1" dirty="0">
                            <a:latin typeface="Cambria Math" panose="02040503050406030204" pitchFamily="18" charset="0"/>
                            <a:ea typeface="Cambria Math" panose="02040503050406030204" pitchFamily="18" charset="0"/>
                          </a:rPr>
                          <m:t>非垃圾邮件</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𝑤</m:t>
                        </m:r>
                      </m:e>
                      <m:sub>
                        <m:r>
                          <a:rPr lang="zh-CN" altLang="en-US" i="1" dirty="0">
                            <a:latin typeface="Cambria Math" panose="02040503050406030204" pitchFamily="18" charset="0"/>
                            <a:ea typeface="Cambria Math" panose="02040503050406030204" pitchFamily="18" charset="0"/>
                          </a:rPr>
                          <m:t>预算</m:t>
                        </m:r>
                      </m:sub>
                    </m:sSub>
                    <m:r>
                      <m:rPr>
                        <m:nor/>
                      </m:rP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0</m:t>
                    </m:r>
                    <m:r>
                      <m:rPr>
                        <m:nor/>
                      </m:rPr>
                      <a:rPr lang="en-US" altLang="zh-CN"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67</m:t>
                    </m:r>
                    <m:r>
                      <a:rPr lang="en-US" altLang="zh-CN" i="0"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0</m:t>
                    </m:r>
                    <m:r>
                      <m:rPr>
                        <m:nor/>
                      </m:rPr>
                      <a:rPr lang="en-US" altLang="zh-CN" b="0" i="0" dirty="0" smtClean="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99</m:t>
                    </m:r>
                    <m:r>
                      <m:rPr>
                        <m:nor/>
                      </m:rPr>
                      <a:rPr lang="en-US" altLang="zh-CN" dirty="0">
                        <a:latin typeface="Cambria Math" panose="02040503050406030204" pitchFamily="18" charset="0"/>
                        <a:ea typeface="Cambria Math" panose="02040503050406030204" pitchFamily="18" charset="0"/>
                      </a:rPr>
                      <m:t>=</m:t>
                    </m:r>
                  </m:oMath>
                </a14:m>
                <a:r>
                  <a:rPr lang="en-US" altLang="zh-CN" dirty="0" smtClean="0">
                    <a:latin typeface="Cambria Math" panose="02040503050406030204" pitchFamily="18" charset="0"/>
                    <a:ea typeface="Cambria Math" panose="02040503050406030204" pitchFamily="18" charset="0"/>
                  </a:rPr>
                  <a:t>0.</a:t>
                </a:r>
                <a:r>
                  <a:rPr lang="en-US" altLang="zh-CN" dirty="0">
                    <a:latin typeface="Cambria Math" panose="02040503050406030204" pitchFamily="18" charset="0"/>
                    <a:ea typeface="Cambria Math" panose="02040503050406030204" pitchFamily="18" charset="0"/>
                  </a:rPr>
                  <a:t>6</a:t>
                </a:r>
                <a:r>
                  <a:rPr lang="en-US" altLang="zh-CN" dirty="0" smtClean="0">
                    <a:latin typeface="Cambria Math" panose="02040503050406030204" pitchFamily="18" charset="0"/>
                    <a:ea typeface="Cambria Math" panose="02040503050406030204" pitchFamily="18" charset="0"/>
                  </a:rPr>
                  <a:t>6</a:t>
                </a:r>
                <a:endParaRPr lang="en-US" altLang="zh-CN" dirty="0" smtClean="0">
                  <a:latin typeface="Cambria Math" panose="02040503050406030204" pitchFamily="18" charset="0"/>
                  <a:ea typeface="Cambria Math" panose="02040503050406030204" pitchFamily="18" charset="0"/>
                </a:endParaRPr>
              </a:p>
              <a:p>
                <a14:m>
                  <m:oMathPara xmlns:m="http://schemas.openxmlformats.org/officeDocument/2006/math">
                    <m:oMathParaPr>
                      <m:jc m:val="left"/>
                    </m:oMathParaPr>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𝑃</m:t>
                          </m:r>
                        </m:e>
                        <m:sub>
                          <m:r>
                            <a:rPr lang="zh-CN" altLang="en-US" i="1" dirty="0">
                              <a:latin typeface="Cambria Math" panose="02040503050406030204" pitchFamily="18" charset="0"/>
                              <a:ea typeface="Cambria Math" panose="02040503050406030204" pitchFamily="18" charset="0"/>
                            </a:rPr>
                            <m:t>垃圾邮件</m:t>
                          </m:r>
                        </m:sub>
                      </m:sSub>
                      <m:r>
                        <a:rPr lang="en-US" altLang="zh-CN" i="1" dirty="0">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P</m:t>
                      </m:r>
                      <m:r>
                        <m:rPr>
                          <m:nor/>
                        </m:rP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𝑐</m:t>
                          </m:r>
                        </m:e>
                        <m:sub>
                          <m:r>
                            <a:rPr lang="zh-CN" altLang="en-US" i="1" dirty="0">
                              <a:latin typeface="Cambria Math" panose="02040503050406030204" pitchFamily="18" charset="0"/>
                              <a:ea typeface="Cambria Math" panose="02040503050406030204" pitchFamily="18" charset="0"/>
                            </a:rPr>
                            <m:t>垃圾邮件</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𝑤</m:t>
                          </m:r>
                        </m:e>
                        <m:sub>
                          <m:r>
                            <a:rPr lang="zh-CN" altLang="en-US" i="1" dirty="0">
                              <a:latin typeface="Cambria Math" panose="02040503050406030204" pitchFamily="18" charset="0"/>
                              <a:ea typeface="Cambria Math" panose="02040503050406030204" pitchFamily="18" charset="0"/>
                            </a:rPr>
                            <m:t>创新</m:t>
                          </m:r>
                        </m:sub>
                      </m:sSub>
                      <m:r>
                        <m:rPr>
                          <m:nor/>
                        </m:rP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P</m:t>
                      </m:r>
                      <m:r>
                        <m:rPr>
                          <m:nor/>
                        </m:rP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𝑐</m:t>
                          </m:r>
                        </m:e>
                        <m:sub>
                          <m:r>
                            <a:rPr lang="zh-CN" altLang="en-US" i="1" dirty="0">
                              <a:latin typeface="Cambria Math" panose="02040503050406030204" pitchFamily="18" charset="0"/>
                              <a:ea typeface="Cambria Math" panose="02040503050406030204" pitchFamily="18" charset="0"/>
                            </a:rPr>
                            <m:t>垃圾邮件</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𝑤</m:t>
                          </m:r>
                        </m:e>
                        <m:sub>
                          <m:r>
                            <a:rPr lang="zh-CN" altLang="en-US" i="1" dirty="0">
                              <a:latin typeface="Cambria Math" panose="02040503050406030204" pitchFamily="18" charset="0"/>
                              <a:ea typeface="Cambria Math" panose="02040503050406030204" pitchFamily="18" charset="0"/>
                            </a:rPr>
                            <m:t>广告</m:t>
                          </m:r>
                        </m:sub>
                      </m:sSub>
                      <m:r>
                        <m:rPr>
                          <m:nor/>
                        </m:rP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0</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33</m:t>
                      </m:r>
                      <m:r>
                        <a:rPr lang="en-US" altLang="zh-CN" dirty="0">
                          <a:latin typeface="Cambria Math" panose="02040503050406030204" pitchFamily="18" charset="0"/>
                          <a:ea typeface="Cambria Math" panose="02040503050406030204" pitchFamily="18" charset="0"/>
                        </a:rPr>
                        <m:t>×</m:t>
                      </m:r>
                      <m:r>
                        <a:rPr lang="en-US" altLang="zh-CN" dirty="0">
                          <a:latin typeface="Cambria Math" panose="02040503050406030204" pitchFamily="18" charset="0"/>
                          <a:ea typeface="Cambria Math" panose="02040503050406030204" pitchFamily="18" charset="0"/>
                        </a:rPr>
                        <m:t>1</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0</m:t>
                      </m:r>
                      <m:r>
                        <m:rPr>
                          <m:nor/>
                        </m:rPr>
                        <a:rPr lang="en-US" altLang="zh-CN" b="0" i="0" dirty="0" smtClean="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33</m:t>
                      </m:r>
                    </m:oMath>
                  </m:oMathPara>
                </a14:m>
                <a:endParaRPr lang="zh-CN" altLang="en-US" dirty="0">
                  <a:latin typeface="Cambria Math" panose="02040503050406030204" pitchFamily="18" charset="0"/>
                  <a:ea typeface="Cambria Math" panose="020405030504060302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270506" y="2744944"/>
                <a:ext cx="8588890" cy="788036"/>
              </a:xfrm>
              <a:prstGeom prst="rect">
                <a:avLst/>
              </a:prstGeom>
              <a:blipFill rotWithShape="1">
                <a:blip r:embed="rId1"/>
                <a:stretch>
                  <a:fillRect l="-7" t="-60" r="6"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72604" y="4050763"/>
                <a:ext cx="8241174" cy="1400640"/>
              </a:xfrm>
              <a:prstGeom prst="rect">
                <a:avLst/>
              </a:prstGeom>
              <a:noFill/>
            </p:spPr>
            <p:txBody>
              <a:bodyPr wrap="square" rtlCol="0">
                <a:spAutoFit/>
              </a:bodyPr>
              <a:lstStyle/>
              <a:p>
                <a:r>
                  <a:rPr lang="zh-CN" altLang="en-US" sz="2000" dirty="0" smtClean="0"/>
                  <a:t>显然，</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e>
                      <m:sub>
                        <m:r>
                          <a:rPr lang="zh-CN" altLang="en-US" sz="2000" i="1" dirty="0">
                            <a:latin typeface="Cambria Math" panose="02040503050406030204" pitchFamily="18" charset="0"/>
                            <a:ea typeface="Cambria Math" panose="02040503050406030204" pitchFamily="18" charset="0"/>
                          </a:rPr>
                          <m:t>非垃圾邮件</m:t>
                        </m:r>
                      </m:sub>
                    </m:sSub>
                    <m:r>
                      <a:rPr lang="en-US" altLang="zh-CN" sz="2000" i="1" dirty="0" smtClean="0">
                        <a:latin typeface="Cambria Math" panose="02040503050406030204" pitchFamily="18" charset="0"/>
                        <a:ea typeface="Cambria Math" panose="02040503050406030204" pitchFamily="18" charset="0"/>
                      </a:rPr>
                      <m:t>&gt;</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e>
                      <m:sub>
                        <m:r>
                          <a:rPr lang="zh-CN" altLang="en-US" sz="2000" i="1" dirty="0">
                            <a:latin typeface="Cambria Math" panose="02040503050406030204" pitchFamily="18" charset="0"/>
                            <a:ea typeface="Cambria Math" panose="02040503050406030204" pitchFamily="18" charset="0"/>
                          </a:rPr>
                          <m:t>垃圾邮件</m:t>
                        </m:r>
                      </m:sub>
                    </m:sSub>
                  </m:oMath>
                </a14:m>
                <a:r>
                  <a:rPr lang="zh-CN" altLang="en-US" sz="2000" dirty="0" smtClean="0"/>
                  <a:t>，且</a:t>
                </a:r>
                <a:r>
                  <a:rPr lang="en-US" altLang="zh-CN" sz="2000" dirty="0" smtClean="0"/>
                  <a:t>0.7035</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7035</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33</m:t>
                    </m:r>
                    <m:r>
                      <a:rPr lang="en-US" altLang="zh-CN" sz="2000" b="0" i="1" smtClean="0">
                        <a:latin typeface="Cambria Math" panose="02040503050406030204" pitchFamily="18" charset="0"/>
                        <a:ea typeface="Cambria Math" panose="02040503050406030204" pitchFamily="18" charset="0"/>
                      </a:rPr>
                      <m:t>)</m:t>
                    </m:r>
                  </m:oMath>
                </a14:m>
                <a:r>
                  <a:rPr lang="en-US" altLang="zh-CN" sz="2000" dirty="0" smtClean="0"/>
                  <a:t>=0.68</a:t>
                </a:r>
                <a:r>
                  <a:rPr lang="zh-CN" altLang="en-US" sz="2000" dirty="0" smtClean="0"/>
                  <a:t>。由此可知，当邮件内容为“创新 预算 广告”时有</a:t>
                </a:r>
                <a:r>
                  <a:rPr lang="en-US" altLang="zh-CN" sz="2000" dirty="0" smtClean="0"/>
                  <a:t>68%</a:t>
                </a:r>
                <a:r>
                  <a:rPr lang="zh-CN" altLang="en-US" sz="2000" dirty="0" smtClean="0"/>
                  <a:t>的可能性属于非垃圾邮件，仅有</a:t>
                </a:r>
                <a:r>
                  <a:rPr lang="en-US" altLang="zh-CN" sz="2000" dirty="0" smtClean="0"/>
                  <a:t>32%</a:t>
                </a:r>
                <a:r>
                  <a:rPr lang="zh-CN" altLang="en-US" sz="2000" dirty="0" smtClean="0"/>
                  <a:t>的可能性属于垃圾邮件类型。</a:t>
                </a:r>
                <a:endParaRPr lang="en-US" altLang="zh-CN" sz="2000" dirty="0" smtClean="0"/>
              </a:p>
              <a:p>
                <a:endParaRPr lang="zh-CN" altLang="en-US" sz="2000" dirty="0" smtClean="0"/>
              </a:p>
            </p:txBody>
          </p:sp>
        </mc:Choice>
        <mc:Fallback>
          <p:sp>
            <p:nvSpPr>
              <p:cNvPr id="4" name="文本框 3"/>
              <p:cNvSpPr txBox="1">
                <a:spLocks noRot="1" noChangeAspect="1" noMove="1" noResize="1" noEditPoints="1" noAdjustHandles="1" noChangeArrowheads="1" noChangeShapeType="1" noTextEdit="1"/>
              </p:cNvSpPr>
              <p:nvPr/>
            </p:nvSpPr>
            <p:spPr>
              <a:xfrm>
                <a:off x="572604" y="4050763"/>
                <a:ext cx="8241174" cy="1400640"/>
              </a:xfrm>
              <a:prstGeom prst="rect">
                <a:avLst/>
              </a:prstGeom>
              <a:blipFill rotWithShape="1">
                <a:blip r:embed="rId2"/>
                <a:stretch>
                  <a:fillRect l="-6" t="-7" r="7" b="4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266" y="1206774"/>
            <a:ext cx="8094134" cy="1815882"/>
          </a:xfrm>
          <a:prstGeom prst="rect">
            <a:avLst/>
          </a:prstGeom>
        </p:spPr>
        <p:txBody>
          <a:bodyPr wrap="square">
            <a:spAutoFit/>
          </a:bodyPr>
          <a:lstStyle/>
          <a:p>
            <a:r>
              <a:rPr lang="zh-CN" altLang="en-US" sz="2800" dirty="0"/>
              <a:t>使用在康奈尔大学下载的</a:t>
            </a:r>
            <a:r>
              <a:rPr lang="en-US" altLang="zh-CN" sz="2800" dirty="0"/>
              <a:t>2M</a:t>
            </a:r>
            <a:r>
              <a:rPr lang="zh-CN" altLang="en-US" sz="2800" dirty="0"/>
              <a:t>影评作为训练数据和测试数据，</a:t>
            </a:r>
            <a:r>
              <a:rPr lang="zh-CN" altLang="en-US" sz="2800" dirty="0" smtClean="0"/>
              <a:t>里面共有</a:t>
            </a:r>
            <a:r>
              <a:rPr lang="en-US" altLang="zh-CN" sz="2800" dirty="0"/>
              <a:t>1400</a:t>
            </a:r>
            <a:r>
              <a:rPr lang="zh-CN" altLang="en-US" sz="2800" dirty="0"/>
              <a:t>条，好评和差评各自</a:t>
            </a:r>
            <a:r>
              <a:rPr lang="en-US" altLang="zh-CN" sz="2800" dirty="0"/>
              <a:t>700</a:t>
            </a:r>
            <a:r>
              <a:rPr lang="zh-CN" altLang="en-US" sz="2800" dirty="0"/>
              <a:t>条，我选择总数的</a:t>
            </a:r>
            <a:r>
              <a:rPr lang="en-US" altLang="zh-CN" sz="2800" dirty="0"/>
              <a:t>70%</a:t>
            </a:r>
            <a:r>
              <a:rPr lang="zh-CN" altLang="en-US" sz="2800" dirty="0"/>
              <a:t>作为训练数据，</a:t>
            </a:r>
            <a:r>
              <a:rPr lang="en-US" altLang="zh-CN" sz="2800" dirty="0"/>
              <a:t>30%</a:t>
            </a:r>
            <a:r>
              <a:rPr lang="zh-CN" altLang="en-US" sz="2800" dirty="0"/>
              <a:t>作为测试数据</a:t>
            </a:r>
            <a:r>
              <a:rPr lang="zh-CN" altLang="en-US" sz="2800" dirty="0" smtClean="0"/>
              <a:t>，使用</a:t>
            </a:r>
            <a:r>
              <a:rPr lang="en-US" altLang="zh-CN" sz="2800" dirty="0" err="1" smtClean="0"/>
              <a:t>sklearn</a:t>
            </a:r>
            <a:r>
              <a:rPr lang="zh-CN" altLang="en-US" sz="2800" dirty="0"/>
              <a:t>自带的</a:t>
            </a:r>
            <a:r>
              <a:rPr lang="zh-CN" altLang="en-US" sz="2800" dirty="0" smtClean="0"/>
              <a:t>贝叶斯分类器。</a:t>
            </a:r>
            <a:endParaRPr lang="zh-CN" altLang="en-US" sz="2800" dirty="0"/>
          </a:p>
        </p:txBody>
      </p:sp>
      <p:sp>
        <p:nvSpPr>
          <p:cNvPr id="3" name="矩形 2"/>
          <p:cNvSpPr/>
          <p:nvPr/>
        </p:nvSpPr>
        <p:spPr>
          <a:xfrm>
            <a:off x="1672805" y="3549133"/>
            <a:ext cx="5930262" cy="954107"/>
          </a:xfrm>
          <a:prstGeom prst="rect">
            <a:avLst/>
          </a:prstGeom>
        </p:spPr>
        <p:txBody>
          <a:bodyPr wrap="square">
            <a:spAutoFit/>
          </a:bodyPr>
          <a:lstStyle/>
          <a:p>
            <a:r>
              <a:rPr lang="zh-CN" altLang="en-US" sz="2800" dirty="0"/>
              <a:t># 多项式</a:t>
            </a:r>
            <a:r>
              <a:rPr lang="zh-CN" altLang="en-US" sz="2800" dirty="0" smtClean="0"/>
              <a:t>模型 </a:t>
            </a:r>
            <a:r>
              <a:rPr lang="en-US" altLang="zh-CN" sz="2800" dirty="0" smtClean="0"/>
              <a:t>0.742788461538</a:t>
            </a:r>
            <a:endParaRPr lang="en-US" altLang="zh-CN" sz="2800" dirty="0"/>
          </a:p>
          <a:p>
            <a:r>
              <a:rPr lang="en-US" altLang="zh-CN" sz="2800" dirty="0"/>
              <a:t># </a:t>
            </a:r>
            <a:r>
              <a:rPr lang="zh-CN" altLang="en-US" sz="2800" dirty="0"/>
              <a:t>伯努利</a:t>
            </a:r>
            <a:r>
              <a:rPr lang="zh-CN" altLang="en-US" sz="2800" dirty="0" smtClean="0"/>
              <a:t>模型 </a:t>
            </a:r>
            <a:r>
              <a:rPr lang="en-US" altLang="zh-CN" sz="2800" dirty="0" smtClean="0"/>
              <a:t>0.769230769231</a:t>
            </a:r>
            <a:endParaRPr lang="en-US" altLang="zh-CN" sz="28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内容占位符 2"/>
          <p:cNvSpPr>
            <a:spLocks noGrp="1"/>
          </p:cNvSpPr>
          <p:nvPr>
            <p:ph idx="4294967295"/>
          </p:nvPr>
        </p:nvSpPr>
        <p:spPr>
          <a:xfrm>
            <a:off x="0" y="1193800"/>
            <a:ext cx="7772400" cy="4548188"/>
          </a:xfrm>
        </p:spPr>
        <p:txBody>
          <a:bodyPr/>
          <a:lstStyle/>
          <a:p>
            <a:pPr eaLnBrk="1" hangingPunct="1"/>
            <a:r>
              <a:rPr lang="zh-CN" altLang="en-US" dirty="0" smtClean="0"/>
              <a:t>那么“贝叶斯分类法的效率如何呢？”</a:t>
            </a:r>
            <a:endParaRPr lang="en-US" altLang="zh-CN" dirty="0" smtClean="0"/>
          </a:p>
          <a:p>
            <a:pPr eaLnBrk="1" hangingPunct="1">
              <a:buFont typeface="Wingdings" panose="05000000000000000000" pitchFamily="2" charset="2"/>
              <a:buNone/>
            </a:pPr>
            <a:r>
              <a:rPr lang="en-US" altLang="zh-CN" dirty="0" smtClean="0"/>
              <a:t>         </a:t>
            </a:r>
            <a:r>
              <a:rPr lang="zh-CN" altLang="en-US" sz="2400" dirty="0" smtClean="0">
                <a:latin typeface="宋体" panose="02010600030101010101" pitchFamily="2" charset="-122"/>
              </a:rPr>
              <a:t>该分类法与</a:t>
            </a:r>
            <a:r>
              <a:rPr lang="zh-CN" altLang="en-US" sz="2400" dirty="0" smtClean="0">
                <a:solidFill>
                  <a:srgbClr val="FF33CC"/>
                </a:solidFill>
                <a:latin typeface="宋体" panose="02010600030101010101" pitchFamily="2" charset="-122"/>
              </a:rPr>
              <a:t>决策树</a:t>
            </a:r>
            <a:r>
              <a:rPr lang="zh-CN" altLang="en-US" sz="2400" dirty="0" smtClean="0">
                <a:latin typeface="宋体" panose="02010600030101010101" pitchFamily="2" charset="-122"/>
              </a:rPr>
              <a:t>和</a:t>
            </a:r>
            <a:r>
              <a:rPr lang="zh-CN" altLang="en-US" sz="2400" dirty="0" smtClean="0">
                <a:solidFill>
                  <a:srgbClr val="FF33CC"/>
                </a:solidFill>
                <a:latin typeface="宋体" panose="02010600030101010101" pitchFamily="2" charset="-122"/>
              </a:rPr>
              <a:t>神经网络分类法</a:t>
            </a:r>
            <a:r>
              <a:rPr lang="zh-CN" altLang="en-US" sz="2400" dirty="0" smtClean="0">
                <a:latin typeface="宋体" panose="02010600030101010101" pitchFamily="2" charset="-122"/>
              </a:rPr>
              <a:t>的各种比较试验表明，在某些领域，贝叶斯分类法足以与它们相媲美。理论上讲，与其他所有分类算法相比，贝叶斯分类具有最小的错误率，然而，实践中并非总是如此。这是因为对其使用的假定（如类条件独立性）的不正确性，以及缺乏可用的概率数据造成的。</a:t>
            </a:r>
            <a:endParaRPr lang="en-US" altLang="zh-CN" sz="2400" dirty="0" smtClean="0">
              <a:latin typeface="宋体" panose="02010600030101010101" pitchFamily="2" charset="-122"/>
            </a:endParaRPr>
          </a:p>
          <a:p>
            <a:pPr eaLnBrk="1" hangingPunct="1">
              <a:buFont typeface="Wingdings" panose="05000000000000000000" pitchFamily="2" charset="2"/>
              <a:buNone/>
            </a:pPr>
            <a:r>
              <a:rPr lang="en-US" altLang="zh-CN" sz="2400" dirty="0" smtClean="0">
                <a:latin typeface="宋体" panose="02010600030101010101" pitchFamily="2" charset="-122"/>
              </a:rPr>
              <a:t>      </a:t>
            </a:r>
            <a:r>
              <a:rPr lang="zh-CN" altLang="en-US" sz="2400" dirty="0" smtClean="0">
                <a:latin typeface="宋体" panose="02010600030101010101" pitchFamily="2" charset="-122"/>
              </a:rPr>
              <a:t>贝叶斯分类法还可以用来为不直接使用贝叶斯定理的其他分类法提供理论判定。例如，在某些假定下，可以证明：与朴素贝叶斯分类法一样，许多神经网络和曲线拟合算法输出的最大的后验假定。</a:t>
            </a:r>
            <a:endParaRPr lang="en-US" altLang="zh-CN" sz="2400" dirty="0" smtClean="0">
              <a:latin typeface="宋体" panose="02010600030101010101" pitchFamily="2" charset="-122"/>
            </a:endParaRPr>
          </a:p>
          <a:p>
            <a:pPr eaLnBrk="1" hangingPunct="1"/>
            <a:endParaRPr lang="zh-CN" altLang="en-US" sz="2400" dirty="0" smtClean="0">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p:cNvSpPr>
            <a:spLocks noGrp="1"/>
          </p:cNvSpPr>
          <p:nvPr>
            <p:ph idx="4294967295"/>
          </p:nvPr>
        </p:nvSpPr>
        <p:spPr>
          <a:xfrm>
            <a:off x="0" y="1122218"/>
            <a:ext cx="8480425" cy="4357688"/>
          </a:xfrm>
        </p:spPr>
        <p:txBody>
          <a:bodyPr>
            <a:normAutofit/>
          </a:bodyPr>
          <a:lstStyle/>
          <a:p>
            <a:pPr eaLnBrk="1" hangingPunct="1"/>
            <a:r>
              <a:rPr lang="zh-CN" altLang="en-US" dirty="0" smtClean="0"/>
              <a:t>朴素贝叶斯算法的优点：</a:t>
            </a:r>
            <a:endParaRPr lang="en-US" altLang="zh-CN" dirty="0" smtClean="0"/>
          </a:p>
          <a:p>
            <a:pPr eaLnBrk="1" hangingPunct="1">
              <a:buFont typeface="Wingdings" panose="05000000000000000000" pitchFamily="2" charset="2"/>
              <a:buNone/>
            </a:pPr>
            <a:r>
              <a:rPr lang="en-US" altLang="zh-CN" dirty="0" smtClean="0"/>
              <a:t>      a. </a:t>
            </a:r>
            <a:r>
              <a:rPr lang="zh-CN" altLang="en-US" dirty="0" smtClean="0"/>
              <a:t>算法逻辑简单，易于实现；</a:t>
            </a:r>
            <a:endParaRPr lang="en-US" altLang="zh-CN" dirty="0" smtClean="0"/>
          </a:p>
          <a:p>
            <a:pPr>
              <a:buNone/>
            </a:pPr>
            <a:r>
              <a:rPr lang="en-US" altLang="zh-CN" dirty="0" smtClean="0"/>
              <a:t>      b. </a:t>
            </a:r>
            <a:r>
              <a:rPr lang="zh-CN" altLang="en-US" dirty="0" smtClean="0"/>
              <a:t>分类过程中时空开销小</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可以应用大型数据库</a:t>
            </a:r>
            <a:r>
              <a:rPr lang="zh-CN" altLang="en-US" dirty="0" smtClean="0"/>
              <a:t>；</a:t>
            </a:r>
            <a:endParaRPr lang="en-US" altLang="zh-CN" dirty="0" smtClean="0"/>
          </a:p>
          <a:p>
            <a:pPr eaLnBrk="1" hangingPunct="1">
              <a:buFont typeface="Wingdings" panose="05000000000000000000" pitchFamily="2" charset="2"/>
              <a:buNone/>
            </a:pPr>
            <a:r>
              <a:rPr lang="en-US" altLang="zh-CN" dirty="0" smtClean="0"/>
              <a:t>      c. </a:t>
            </a:r>
            <a:r>
              <a:rPr lang="zh-CN" altLang="en-US" dirty="0" smtClean="0"/>
              <a:t>算法稳定，对于不同的数据特点其分类性能差别不大，健壮性比较好；</a:t>
            </a:r>
            <a:endParaRPr lang="zh-CN" altLang="en-US" dirty="0" smtClean="0"/>
          </a:p>
          <a:p>
            <a:pPr eaLnBrk="1" hangingPunct="1">
              <a:buFont typeface="Wingdings" panose="05000000000000000000" pitchFamily="2" charset="2"/>
              <a:buNone/>
            </a:pPr>
            <a:r>
              <a:rPr lang="zh-CN" altLang="en-US" dirty="0" smtClean="0"/>
              <a:t> </a:t>
            </a:r>
            <a:r>
              <a:rPr lang="en-US" altLang="zh-CN" dirty="0" smtClean="0"/>
              <a:t>     </a:t>
            </a:r>
            <a:r>
              <a:rPr lang="en-US" altLang="zh-CN" dirty="0" smtClean="0"/>
              <a:t>d.对于多分类问题也同样有效，复杂度不会有大程度地上升。</a:t>
            </a:r>
            <a:endParaRPr lang="en-US" altLang="zh-CN" dirty="0" smtClean="0"/>
          </a:p>
          <a:p>
            <a:pPr eaLnBrk="1" hangingPunct="1">
              <a:buFont typeface="Wingdings" panose="05000000000000000000" pitchFamily="2" charset="2"/>
              <a:buNone/>
            </a:pPr>
            <a:endParaRPr lang="en-US" altLang="zh-CN" dirty="0" smtClean="0"/>
          </a:p>
          <a:p>
            <a:pPr eaLnBrk="1" hangingPunct="1"/>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p:cNvSpPr>
            <a:spLocks noGrp="1"/>
          </p:cNvSpPr>
          <p:nvPr>
            <p:ph idx="4294967295"/>
          </p:nvPr>
        </p:nvSpPr>
        <p:spPr>
          <a:xfrm>
            <a:off x="332105" y="1122218"/>
            <a:ext cx="8480425" cy="4357688"/>
          </a:xfrm>
        </p:spPr>
        <p:txBody>
          <a:bodyPr>
            <a:normAutofit/>
          </a:bodyPr>
          <a:lstStyle/>
          <a:p>
            <a:pPr eaLnBrk="1" hangingPunct="1"/>
            <a:r>
              <a:rPr lang="zh-CN" altLang="en-US" dirty="0" smtClean="0"/>
              <a:t>朴素贝叶斯算法的</a:t>
            </a:r>
            <a:r>
              <a:rPr lang="zh-CN" altLang="en-US" dirty="0" smtClean="0"/>
              <a:t>缺点：</a:t>
            </a:r>
            <a:endParaRPr lang="zh-CN" altLang="en-US" dirty="0" smtClean="0"/>
          </a:p>
          <a:p>
            <a:pPr marL="0" indent="0" eaLnBrk="1" hangingPunct="1">
              <a:buNone/>
            </a:pPr>
            <a:r>
              <a:rPr lang="en-US" altLang="zh-CN" dirty="0" smtClean="0"/>
              <a:t>    </a:t>
            </a:r>
            <a:r>
              <a:rPr dirty="0" smtClean="0"/>
              <a:t>1. 如果测试集中的一个类别变量特征在训练集里面没有出现过，那么概率就是0，预测功能就将失效，平滑技术可以解决这个问题</a:t>
            </a:r>
            <a:endParaRPr dirty="0" smtClean="0"/>
          </a:p>
          <a:p>
            <a:pPr marL="0" indent="0" eaLnBrk="1" hangingPunct="1">
              <a:buNone/>
            </a:pPr>
            <a:r>
              <a:rPr dirty="0" smtClean="0"/>
              <a:t> </a:t>
            </a:r>
            <a:r>
              <a:rPr lang="en-US" dirty="0" smtClean="0"/>
              <a:t>   </a:t>
            </a:r>
            <a:r>
              <a:rPr dirty="0" smtClean="0"/>
              <a:t>2. 朴素贝叶斯中有分布独立的假设前提，但是在现实生活中，这个条件很难满足</a:t>
            </a:r>
            <a:endParaRPr dirty="0" smtClean="0"/>
          </a:p>
          <a:p>
            <a:pPr eaLnBrk="1" hangingPunct="1"/>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3" name="Rectangle 151"/>
          <p:cNvSpPr>
            <a:spLocks noGrp="1" noChangeArrowheads="1"/>
          </p:cNvSpPr>
          <p:nvPr>
            <p:ph type="body" idx="4294967295"/>
          </p:nvPr>
        </p:nvSpPr>
        <p:spPr>
          <a:xfrm>
            <a:off x="119178" y="1162397"/>
            <a:ext cx="9024822" cy="4859338"/>
          </a:xfrm>
        </p:spPr>
        <p:txBody>
          <a:bodyPr/>
          <a:lstStyle/>
          <a:p>
            <a:pPr algn="just">
              <a:lnSpc>
                <a:spcPct val="90000"/>
              </a:lnSpc>
            </a:pPr>
            <a:r>
              <a:rPr lang="zh-CN" altLang="en-US" sz="2400" dirty="0"/>
              <a:t> 常见的采用规则表示的分类器构造方法有:</a:t>
            </a:r>
            <a:endParaRPr lang="zh-CN" altLang="en-US" sz="2400" dirty="0"/>
          </a:p>
          <a:p>
            <a:pPr algn="just">
              <a:lnSpc>
                <a:spcPct val="90000"/>
              </a:lnSpc>
            </a:pPr>
            <a:r>
              <a:rPr lang="zh-CN" altLang="en-US" sz="2400" dirty="0"/>
              <a:t>利用规则归纳技术直接生成规则</a:t>
            </a:r>
            <a:endParaRPr lang="zh-CN" altLang="en-US" sz="2400" dirty="0"/>
          </a:p>
          <a:p>
            <a:pPr algn="just">
              <a:lnSpc>
                <a:spcPct val="90000"/>
              </a:lnSpc>
            </a:pPr>
            <a:r>
              <a:rPr lang="zh-CN" altLang="en-US" sz="2400" dirty="0"/>
              <a:t>利用决策树方法先生成决策树，然后再把决策树转换为规则；</a:t>
            </a:r>
            <a:endParaRPr lang="zh-CN" altLang="en-US" sz="2400" dirty="0"/>
          </a:p>
          <a:p>
            <a:pPr algn="just">
              <a:lnSpc>
                <a:spcPct val="90000"/>
              </a:lnSpc>
            </a:pPr>
            <a:r>
              <a:rPr lang="zh-CN" altLang="en-US" sz="2400" dirty="0"/>
              <a:t>使用粗糙集方法生成规则；</a:t>
            </a:r>
            <a:endParaRPr lang="zh-CN" altLang="en-US" sz="2400" dirty="0"/>
          </a:p>
          <a:p>
            <a:pPr algn="just">
              <a:lnSpc>
                <a:spcPct val="90000"/>
              </a:lnSpc>
            </a:pPr>
            <a:r>
              <a:rPr lang="zh-CN" altLang="en-US" sz="2400" dirty="0"/>
              <a:t>使用遗传算法中的分类器技术生成规则等。</a:t>
            </a:r>
            <a:endParaRPr lang="zh-CN" altLang="en-US" sz="2400" dirty="0"/>
          </a:p>
          <a:p>
            <a:pPr algn="just">
              <a:lnSpc>
                <a:spcPct val="90000"/>
              </a:lnSpc>
            </a:pPr>
            <a:r>
              <a:rPr lang="zh-CN" altLang="en-US" sz="2400" dirty="0"/>
              <a:t> 本节将只讨论规则归纳方法。我们这里讨论的规则归纳算法，可以直接学习规则集合，这一点与决策树方法、遗传算法有两点关键的不同。</a:t>
            </a:r>
            <a:endParaRPr lang="zh-CN" altLang="en-US" sz="2400" dirty="0"/>
          </a:p>
          <a:p>
            <a:pPr algn="just">
              <a:lnSpc>
                <a:spcPct val="90000"/>
              </a:lnSpc>
            </a:pPr>
            <a:r>
              <a:rPr lang="zh-CN" altLang="en-US" sz="2400" dirty="0"/>
              <a:t>它们可学习包含变量的一阶规则集合：这一点很重要，因为一阶子句的表达能力比命题规则要强得多。</a:t>
            </a:r>
            <a:endParaRPr lang="zh-CN" altLang="en-US" sz="2400" dirty="0"/>
          </a:p>
          <a:p>
            <a:pPr algn="just">
              <a:lnSpc>
                <a:spcPct val="90000"/>
              </a:lnSpc>
            </a:pPr>
            <a:r>
              <a:rPr lang="zh-CN" altLang="en-US" sz="2400" dirty="0"/>
              <a:t>这里讨论的算法使用序列覆盖算法：一次学习一个规则，以递增的方式形成最终的规则集合。</a:t>
            </a:r>
            <a:endParaRPr lang="zh-CN" altLang="en-US" sz="2400" dirty="0"/>
          </a:p>
        </p:txBody>
      </p:sp>
      <p:sp>
        <p:nvSpPr>
          <p:cNvPr id="3224" name="Rectangle 152"/>
          <p:cNvSpPr>
            <a:spLocks noChangeArrowheads="1"/>
          </p:cNvSpPr>
          <p:nvPr/>
        </p:nvSpPr>
        <p:spPr bwMode="auto">
          <a:xfrm>
            <a:off x="1544638" y="260350"/>
            <a:ext cx="6559550" cy="641350"/>
          </a:xfrm>
          <a:prstGeom prst="rect">
            <a:avLst/>
          </a:prstGeom>
          <a:gradFill rotWithShape="1">
            <a:gsLst>
              <a:gs pos="0">
                <a:srgbClr val="78782F"/>
              </a:gs>
              <a:gs pos="50000">
                <a:srgbClr val="FFFF66"/>
              </a:gs>
              <a:gs pos="100000">
                <a:srgbClr val="78782F"/>
              </a:gs>
            </a:gsLst>
            <a:lin ang="5400000"/>
          </a:gradFill>
          <a:ln w="9525" cap="flat" algn="ctr">
            <a:solidFill>
              <a:srgbClr val="99CCFF"/>
            </a:solidFill>
            <a:prstDash val="solid"/>
            <a:miter lim="800000"/>
            <a:headEnd type="none" w="med" len="med"/>
            <a:tailEnd type="none" w="med" len="med"/>
          </a:ln>
          <a:effectLst>
            <a:outerShdw dist="107763" dir="18900000" algn="ctr" rotWithShape="0">
              <a:schemeClr val="bg2">
                <a:alpha val="50000"/>
              </a:schemeClr>
            </a:outerShdw>
          </a:effectLst>
        </p:spPr>
        <p:txBody>
          <a:bodyPr>
            <a:spAutoFit/>
          </a:bodyPr>
          <a:lstStyle/>
          <a:p>
            <a:pPr algn="ctr"/>
            <a:r>
              <a:rPr lang="zh-CN" altLang="en-US" sz="3600" b="1" dirty="0">
                <a:solidFill>
                  <a:schemeClr val="tx2"/>
                </a:solidFill>
                <a:effectLst>
                  <a:outerShdw blurRad="38100" dist="38100" dir="2700000" algn="tl">
                    <a:srgbClr val="FFFFFF"/>
                  </a:outerShdw>
                </a:effectLst>
                <a:latin typeface="Arial" panose="020B0604020202020204" pitchFamily="34" charset="0"/>
                <a:ea typeface="隶书" panose="02010509060101010101" pitchFamily="49" charset="-122"/>
              </a:rPr>
              <a:t>规则归纳</a:t>
            </a:r>
            <a:endParaRPr lang="zh-CN" altLang="en-US" sz="3600" b="1" dirty="0">
              <a:solidFill>
                <a:schemeClr val="tx2"/>
              </a:solidFill>
              <a:effectLst>
                <a:outerShdw blurRad="38100" dist="38100" dir="2700000" algn="tl">
                  <a:srgbClr val="FFFFFF"/>
                </a:outerShdw>
              </a:effectLst>
              <a:latin typeface="Arial" panose="020B0604020202020204" pitchFamily="34" charset="0"/>
              <a:ea typeface="隶书" panose="02010509060101010101" pitchFamily="49"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7" name="Rectangle 155"/>
          <p:cNvSpPr>
            <a:spLocks noGrp="1" noChangeArrowheads="1"/>
          </p:cNvSpPr>
          <p:nvPr>
            <p:ph type="body" idx="4294967295"/>
          </p:nvPr>
        </p:nvSpPr>
        <p:spPr>
          <a:xfrm>
            <a:off x="152400" y="993371"/>
            <a:ext cx="8763000" cy="5011738"/>
          </a:xfrm>
        </p:spPr>
        <p:txBody>
          <a:bodyPr/>
          <a:lstStyle/>
          <a:p>
            <a:pPr marL="355600" indent="-355600" algn="just">
              <a:lnSpc>
                <a:spcPct val="90000"/>
              </a:lnSpc>
            </a:pPr>
            <a:r>
              <a:rPr lang="zh-CN" altLang="en-US" sz="2400" b="1" dirty="0"/>
              <a:t>规则归纳有四种策略：减法、加法，先加后减、先减后加。</a:t>
            </a:r>
            <a:endParaRPr lang="zh-CN" altLang="en-US" sz="2400" b="1" dirty="0"/>
          </a:p>
          <a:p>
            <a:pPr marL="355600" indent="-355600" algn="just">
              <a:lnSpc>
                <a:spcPct val="90000"/>
              </a:lnSpc>
            </a:pPr>
            <a:r>
              <a:rPr lang="zh-CN" altLang="en-US" sz="2400" b="1" dirty="0"/>
              <a:t>减法策略：以具体例子为出发点，对例子进行推广或泛化，推广即减除条件（属性值）或减除合取项（为了方便，我们不考虑增加析取项的推广），使推广后的例子或规则不覆盖任何反例。</a:t>
            </a:r>
            <a:endParaRPr lang="zh-CN" altLang="en-US" sz="2400" b="1" dirty="0"/>
          </a:p>
          <a:p>
            <a:pPr marL="355600" indent="-355600" algn="just">
              <a:lnSpc>
                <a:spcPct val="90000"/>
              </a:lnSpc>
            </a:pPr>
            <a:r>
              <a:rPr lang="zh-CN" altLang="en-US" sz="2400" b="1" dirty="0"/>
              <a:t>加法策略：起始假设规则的条件部分为空（永真规则），如果该规则覆盖了反例，则不停地向规则增加条件或合取项，直到该规则不再覆盖反例。</a:t>
            </a:r>
            <a:endParaRPr lang="zh-CN" altLang="en-US" sz="2400" b="1" dirty="0"/>
          </a:p>
          <a:p>
            <a:pPr marL="355600" indent="-355600" algn="just">
              <a:lnSpc>
                <a:spcPct val="90000"/>
              </a:lnSpc>
            </a:pPr>
            <a:r>
              <a:rPr lang="zh-CN" altLang="en-US" sz="2400" b="1" dirty="0"/>
              <a:t>先加后减策略：由于属性间存在相关性，因此可能某个条件的加入会导致前面加入的条件没什么作用，因此需要减除前面的条件。</a:t>
            </a:r>
            <a:endParaRPr lang="zh-CN" altLang="en-US" sz="2400" b="1" dirty="0"/>
          </a:p>
          <a:p>
            <a:pPr marL="355600" indent="-355600" algn="just">
              <a:lnSpc>
                <a:spcPct val="90000"/>
              </a:lnSpc>
            </a:pPr>
            <a:r>
              <a:rPr lang="zh-CN" altLang="en-US" sz="2400" b="1" dirty="0"/>
              <a:t>先减后加策略：道理同先加后减，也是为了处理属性间的相关性。</a:t>
            </a:r>
            <a:endParaRPr lang="zh-CN" altLang="en-US" sz="2400" b="1" dirty="0"/>
          </a:p>
          <a:p>
            <a:pPr marL="355600" indent="-355600" algn="just">
              <a:lnSpc>
                <a:spcPct val="90000"/>
              </a:lnSpc>
            </a:pPr>
            <a:r>
              <a:rPr lang="zh-CN" altLang="en-US" sz="2400" b="1" dirty="0"/>
              <a:t>典型的规则归纳算法有AQ、CN2和FOIL等。 </a:t>
            </a:r>
            <a:endParaRPr lang="zh-CN" altLang="en-US"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eaLnBrk="1" hangingPunct="1"/>
            <a:endParaRPr lang="zh-CN" altLang="en-US" smtClean="0"/>
          </a:p>
        </p:txBody>
      </p:sp>
      <p:sp>
        <p:nvSpPr>
          <p:cNvPr id="39939" name="内容占位符 2"/>
          <p:cNvSpPr>
            <a:spLocks noGrp="1"/>
          </p:cNvSpPr>
          <p:nvPr>
            <p:ph idx="1"/>
          </p:nvPr>
        </p:nvSpPr>
        <p:spPr/>
        <p:txBody>
          <a:bodyPr/>
          <a:lstStyle/>
          <a:p>
            <a:pPr algn="l" eaLnBrk="1" hangingPunct="1">
              <a:buFont typeface="Webdings" panose="05030102010509060703" pitchFamily="18" charset="2"/>
              <a:buNone/>
            </a:pPr>
            <a:r>
              <a:rPr lang="en-US" altLang="zh-CN" smtClean="0">
                <a:hlinkClick r:id="rId1"/>
              </a:rPr>
              <a:t>http://archive.ics.uci.edu/ml/datasets.html</a:t>
            </a:r>
            <a:br>
              <a:rPr lang="en-US" altLang="zh-CN" smtClean="0"/>
            </a:br>
            <a:r>
              <a:rPr lang="zh-CN" altLang="en-US" smtClean="0"/>
              <a:t>这上面的聚类数据</a:t>
            </a:r>
            <a:r>
              <a:rPr lang="en-US" altLang="zh-CN" smtClean="0"/>
              <a:t>45</a:t>
            </a:r>
            <a:r>
              <a:rPr lang="zh-CN" altLang="en-US" smtClean="0"/>
              <a:t>种，分类数据</a:t>
            </a:r>
            <a:r>
              <a:rPr lang="en-US" altLang="zh-CN" smtClean="0"/>
              <a:t>240</a:t>
            </a:r>
            <a:r>
              <a:rPr lang="zh-CN" altLang="en-US" smtClean="0"/>
              <a:t>种</a:t>
            </a:r>
            <a:endParaRPr lang="en-US" altLang="zh-CN" smtClean="0"/>
          </a:p>
          <a:p>
            <a:pPr eaLnBrk="1" hangingPunct="1">
              <a:buFont typeface="Webdings" panose="05030102010509060703" pitchFamily="18" charset="2"/>
              <a:buNone/>
            </a:pPr>
            <a:r>
              <a:rPr lang="en-US" altLang="zh-CN" smtClean="0">
                <a:hlinkClick r:id="rId2"/>
              </a:rPr>
              <a:t>http://blog.csdn.net/v_july_v/article/details/6142146</a:t>
            </a:r>
            <a:endParaRPr lang="en-US" altLang="zh-CN" smtClean="0"/>
          </a:p>
          <a:p>
            <a:pPr eaLnBrk="1" hangingPunct="1">
              <a:buFont typeface="Webdings" panose="05030102010509060703" pitchFamily="18" charset="2"/>
              <a:buNone/>
            </a:pPr>
            <a:r>
              <a:rPr lang="zh-CN" altLang="en-US" smtClean="0"/>
              <a:t>    数据挖掘领域十大经典算法</a:t>
            </a:r>
            <a:endParaRPr lang="en-US" altLang="zh-CN" smtClean="0"/>
          </a:p>
          <a:p>
            <a:pPr eaLnBrk="1" hangingPunct="1">
              <a:buFont typeface="Webdings" panose="05030102010509060703" pitchFamily="18" charset="2"/>
              <a:buNone/>
            </a:pPr>
            <a:r>
              <a:rPr lang="en-US" altLang="zh-CN" smtClean="0">
                <a:hlinkClick r:id="rId3"/>
              </a:rPr>
              <a:t>http://blog.csdn.net/v_july_v/article/details/7577684</a:t>
            </a:r>
            <a:endParaRPr lang="en-US" altLang="zh-CN" smtClean="0"/>
          </a:p>
          <a:p>
            <a:pPr eaLnBrk="1" hangingPunct="1">
              <a:buFont typeface="Webdings" panose="05030102010509060703" pitchFamily="18" charset="2"/>
              <a:buNone/>
            </a:pPr>
            <a:r>
              <a:rPr lang="zh-CN" altLang="en-US" smtClean="0"/>
              <a:t>    从决策树学习谈到贝叶斯分类算法、</a:t>
            </a:r>
            <a:r>
              <a:rPr lang="en-US" altLang="zh-CN" smtClean="0"/>
              <a:t>EM</a:t>
            </a:r>
            <a:r>
              <a:rPr lang="zh-CN" altLang="en-US" smtClean="0"/>
              <a:t>、</a:t>
            </a:r>
            <a:r>
              <a:rPr lang="en-US" altLang="zh-CN" smtClean="0"/>
              <a:t>HMM</a:t>
            </a:r>
            <a:endParaRPr lang="en-US" altLang="zh-CN" smtClean="0"/>
          </a:p>
          <a:p>
            <a:pPr eaLnBrk="1" hangingPunct="1">
              <a:buFont typeface="Webdings" panose="05030102010509060703" pitchFamily="18" charset="2"/>
              <a:buNone/>
            </a:pPr>
            <a:endParaRPr lang="en-US" altLang="zh-CN" smtClean="0"/>
          </a:p>
          <a:p>
            <a:pPr eaLnBrk="1" hangingPunct="1">
              <a:buFont typeface="Webdings" panose="05030102010509060703" pitchFamily="18" charset="2"/>
              <a:buNone/>
            </a:pPr>
            <a:endParaRPr lang="en-US" altLang="zh-CN" smtClean="0"/>
          </a:p>
          <a:p>
            <a:pPr eaLnBrk="1" hangingPunct="1">
              <a:buFont typeface="Webdings" panose="05030102010509060703" pitchFamily="18" charset="2"/>
              <a:buNone/>
            </a:pPr>
            <a:endParaRPr lang="en-US" altLang="zh-CN" smtClean="0"/>
          </a:p>
          <a:p>
            <a:pPr eaLnBrk="1" hangingPunct="1">
              <a:buFont typeface="Webdings" panose="05030102010509060703" pitchFamily="18" charset="2"/>
              <a:buNone/>
            </a:pPr>
            <a:endParaRPr lang="en-US" altLang="zh-CN" smtClean="0"/>
          </a:p>
          <a:p>
            <a:pPr eaLnBrk="1" hangingPunct="1">
              <a:buFont typeface="Webdings" panose="05030102010509060703" pitchFamily="18" charset="2"/>
              <a:buNone/>
            </a:pPr>
            <a:endParaRPr lang="en-US" altLang="zh-CN" smtClean="0"/>
          </a:p>
          <a:p>
            <a:pPr eaLnBrk="1" hangingPunct="1">
              <a:buFont typeface="Webdings" panose="05030102010509060703" pitchFamily="18" charset="2"/>
              <a:buNone/>
            </a:pPr>
            <a:endParaRPr lang="en-US" altLang="zh-CN" smtClean="0"/>
          </a:p>
          <a:p>
            <a:pPr eaLnBrk="1" hangingPunct="1">
              <a:buFont typeface="Webdings" panose="05030102010509060703" pitchFamily="18" charset="2"/>
              <a:buNone/>
            </a:pPr>
            <a:endParaRPr lang="zh-CN" altLang="en-US" smtClean="0"/>
          </a:p>
          <a:p>
            <a:pPr eaLnBrk="1" hangingPunct="1"/>
            <a:endParaRPr lang="zh-CN"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95288" y="22225"/>
            <a:ext cx="5710237" cy="519113"/>
          </a:xfrm>
        </p:spPr>
        <p:txBody>
          <a:bodyPr/>
          <a:lstStyle/>
          <a:p>
            <a:pPr eaLnBrk="1" hangingPunct="1">
              <a:defRPr/>
            </a:pPr>
            <a:r>
              <a:rPr lang="zh-CN" altLang="en-US" dirty="0">
                <a:latin typeface="+mj-ea"/>
              </a:rPr>
              <a:t>分类的步骤</a:t>
            </a:r>
            <a:r>
              <a:rPr lang="en-US" altLang="zh-CN" dirty="0">
                <a:latin typeface="+mj-ea"/>
              </a:rPr>
              <a:t>——</a:t>
            </a:r>
            <a:r>
              <a:rPr lang="zh-CN" altLang="en-US" dirty="0">
                <a:latin typeface="+mj-ea"/>
              </a:rPr>
              <a:t>三个阶段</a:t>
            </a:r>
            <a:endParaRPr lang="en-US" altLang="zh-CN" dirty="0">
              <a:latin typeface="+mj-ea"/>
            </a:endParaRPr>
          </a:p>
        </p:txBody>
      </p:sp>
      <p:sp>
        <p:nvSpPr>
          <p:cNvPr id="62467" name="Rectangle 3"/>
          <p:cNvSpPr>
            <a:spLocks noGrp="1" noChangeArrowheads="1"/>
          </p:cNvSpPr>
          <p:nvPr>
            <p:ph type="body" idx="1"/>
          </p:nvPr>
        </p:nvSpPr>
        <p:spPr>
          <a:xfrm>
            <a:off x="255588" y="1069975"/>
            <a:ext cx="8789987" cy="5105400"/>
          </a:xfrm>
        </p:spPr>
        <p:txBody>
          <a:bodyPr/>
          <a:lstStyle/>
          <a:p>
            <a:pPr eaLnBrk="1" hangingPunct="1">
              <a:lnSpc>
                <a:spcPct val="120000"/>
              </a:lnSpc>
            </a:pPr>
            <a:r>
              <a:rPr lang="zh-CN" altLang="en-US" b="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构建模型</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描述一组已知的类</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buFont typeface="Wingdings" panose="05000000000000000000" pitchFamily="2" charset="2"/>
              <a:buChar char="ü"/>
            </a:pP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训练数据集</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b="1" smtClean="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training set</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buFont typeface="Wingdings" panose="05000000000000000000" pitchFamily="2" charset="2"/>
              <a:buChar char="ü"/>
            </a:pP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基于分类规则、决策树等构建分类模型</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buFont typeface="Wingdings" panose="05000000000000000000" pitchFamily="2" charset="2"/>
              <a:buChar char="ü"/>
            </a:pP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分类模型的剪枝，得到</a:t>
            </a:r>
            <a:r>
              <a:rPr lang="zh-CN" altLang="en-US" b="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简洁</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b="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分类能力强</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的分类器</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ts val="600"/>
              </a:spcBef>
            </a:pPr>
            <a:r>
              <a:rPr lang="zh-CN" altLang="en-US" b="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测试模型</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：检测模型的准确度</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buFont typeface="Wingdings" panose="05000000000000000000" pitchFamily="2" charset="2"/>
              <a:buChar char="ü"/>
            </a:pP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测试数据集 (</a:t>
            </a:r>
            <a:r>
              <a:rPr lang="en-US" altLang="zh-CN" b="1" smtClean="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test set</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buFont typeface="Wingdings" panose="05000000000000000000" pitchFamily="2" charset="2"/>
              <a:buChar char="ü"/>
            </a:pP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用模型推导出来的类标志与已知的类标志比较，如果相同，则称结果是正确的</a:t>
            </a:r>
            <a:endParaRPr lang="en-US" altLang="zh-CN" b="1"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buFont typeface="Wingdings" panose="05000000000000000000" pitchFamily="2" charset="2"/>
              <a:buChar char="ü"/>
            </a:pPr>
            <a:r>
              <a:rPr lang="zh-CN" altLang="en-US" b="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准确度</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等于测试数据集中由模型得到正确结果的比例</a:t>
            </a:r>
            <a:endParaRPr lang="zh-CN" altLang="en-US" b="1"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0000"/>
              </a:lnSpc>
              <a:spcBef>
                <a:spcPts val="600"/>
              </a:spcBef>
            </a:pPr>
            <a:r>
              <a:rPr lang="zh-CN" altLang="en-US" b="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应用模型</a:t>
            </a:r>
            <a:r>
              <a:rPr lang="zh-CN" altLang="en-US" b="1" smtClean="0">
                <a:latin typeface="Times New Roman" panose="02020603050405020304" pitchFamily="18" charset="0"/>
                <a:ea typeface="黑体" panose="02010609060101010101" pitchFamily="49" charset="-122"/>
                <a:cs typeface="Times New Roman" panose="02020603050405020304" pitchFamily="18" charset="0"/>
              </a:rPr>
              <a:t>：利用分类模型，预测在类别未知的情况下样本所属的类别 </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b="1" smtClean="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unclassified sample</a:t>
            </a:r>
            <a:r>
              <a:rPr lang="en-US" altLang="zh-CN" b="1"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smtClean="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0" name="Rectangle 158"/>
          <p:cNvSpPr>
            <a:spLocks noGrp="1" noChangeArrowheads="1"/>
          </p:cNvSpPr>
          <p:nvPr>
            <p:ph type="title" idx="4294967295"/>
          </p:nvPr>
        </p:nvSpPr>
        <p:spPr/>
        <p:txBody>
          <a:bodyPr/>
          <a:lstStyle/>
          <a:p>
            <a:r>
              <a:rPr lang="ru-RU" altLang="zh-CN"/>
              <a:t> AQ</a:t>
            </a:r>
            <a:r>
              <a:rPr lang="zh-CN" altLang="ru-RU"/>
              <a:t>算法</a:t>
            </a:r>
            <a:endParaRPr lang="zh-CN" altLang="ru-RU"/>
          </a:p>
        </p:txBody>
      </p:sp>
      <p:sp>
        <p:nvSpPr>
          <p:cNvPr id="3231" name="Rectangle 159"/>
          <p:cNvSpPr>
            <a:spLocks noGrp="1" noChangeArrowheads="1"/>
          </p:cNvSpPr>
          <p:nvPr>
            <p:ph type="body" idx="4294967295"/>
          </p:nvPr>
        </p:nvSpPr>
        <p:spPr>
          <a:xfrm>
            <a:off x="685800" y="1447800"/>
            <a:ext cx="8012113" cy="4706938"/>
          </a:xfrm>
        </p:spPr>
        <p:txBody>
          <a:bodyPr/>
          <a:lstStyle/>
          <a:p>
            <a:pPr marL="355600" indent="-355600" algn="just">
              <a:lnSpc>
                <a:spcPct val="140000"/>
              </a:lnSpc>
              <a:buClr>
                <a:srgbClr val="FF0000"/>
              </a:buClr>
              <a:buFont typeface="Wingdings" panose="05000000000000000000" pitchFamily="2" charset="2"/>
              <a:buChar char="v"/>
            </a:pPr>
            <a:r>
              <a:rPr lang="en-US" altLang="zh-CN" sz="2400">
                <a:latin typeface="Times New Roman" panose="02020603050405020304" pitchFamily="18" charset="0"/>
              </a:rPr>
              <a:t> AQ算法利用覆盖所有正例，排斥所有反例的思想来寻找规则。比较典型的有Michalski的AQ11方法，洪家荣改进的AQ15方法以及洪家荣的AE5方法。</a:t>
            </a:r>
            <a:endParaRPr lang="en-US" altLang="zh-CN" sz="2400">
              <a:latin typeface="Times New Roman" panose="02020603050405020304" pitchFamily="18" charset="0"/>
            </a:endParaRPr>
          </a:p>
          <a:p>
            <a:pPr marL="355600" indent="-355600" algn="just">
              <a:lnSpc>
                <a:spcPct val="140000"/>
              </a:lnSpc>
              <a:buClr>
                <a:srgbClr val="FF0000"/>
              </a:buClr>
              <a:buFont typeface="Wingdings" panose="05000000000000000000" pitchFamily="2" charset="2"/>
              <a:buChar char="v"/>
            </a:pPr>
            <a:r>
              <a:rPr lang="en-US" altLang="zh-CN" sz="2400">
                <a:latin typeface="Times New Roman" panose="02020603050405020304" pitchFamily="18" charset="0"/>
              </a:rPr>
              <a:t>AQR是一个基于最基本AQ算法的归纳算法,采用了基本AQ算法，和其它方法比较而言，AQR更加简单一些。</a:t>
            </a:r>
            <a:endParaRPr lang="en-US" altLang="zh-CN" sz="2400">
              <a:latin typeface="Times New Roman" panose="02020603050405020304" pitchFamily="18" charset="0"/>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4" name="Rectangle 162"/>
          <p:cNvSpPr>
            <a:spLocks noGrp="1" noChangeArrowheads="1"/>
          </p:cNvSpPr>
          <p:nvPr>
            <p:ph type="title" idx="4294967295"/>
          </p:nvPr>
        </p:nvSpPr>
        <p:spPr/>
        <p:txBody>
          <a:bodyPr/>
          <a:lstStyle/>
          <a:p>
            <a:r>
              <a:rPr lang="en-US" altLang="zh-CN">
                <a:solidFill>
                  <a:schemeClr val="tx1"/>
                </a:solidFill>
              </a:rPr>
              <a:t>CN2算法描述</a:t>
            </a:r>
            <a:endParaRPr lang="en-US" altLang="zh-CN">
              <a:solidFill>
                <a:schemeClr val="tx1"/>
              </a:solidFill>
            </a:endParaRPr>
          </a:p>
        </p:txBody>
      </p:sp>
      <p:sp>
        <p:nvSpPr>
          <p:cNvPr id="3235" name="Rectangle 163"/>
          <p:cNvSpPr>
            <a:spLocks noChangeArrowheads="1"/>
          </p:cNvSpPr>
          <p:nvPr/>
        </p:nvSpPr>
        <p:spPr bwMode="auto">
          <a:xfrm>
            <a:off x="539750" y="1295400"/>
            <a:ext cx="7902575" cy="50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71500" indent="-5715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9pPr>
          </a:lstStyle>
          <a:p>
            <a:pPr algn="just">
              <a:lnSpc>
                <a:spcPct val="140000"/>
              </a:lnSpc>
              <a:buClr>
                <a:srgbClr val="FF0000"/>
              </a:buClr>
              <a:buFont typeface="Wingdings" panose="05000000000000000000" pitchFamily="2" charset="2"/>
              <a:buChar char="v"/>
            </a:pPr>
            <a:r>
              <a:rPr lang="en-US" altLang="zh-CN" sz="2800" b="1" dirty="0"/>
              <a:t> CN2使用一种基于噪音估计的启发式方法，可不用对所有的训练样本进行正确的区分，但是规约出的规则在对新数据的处理上有很好的表现。</a:t>
            </a:r>
            <a:endParaRPr lang="en-US" altLang="zh-CN" sz="2800" b="1" dirty="0"/>
          </a:p>
          <a:p>
            <a:pPr algn="just">
              <a:lnSpc>
                <a:spcPct val="140000"/>
              </a:lnSpc>
              <a:buClr>
                <a:srgbClr val="FF0000"/>
              </a:buClr>
              <a:buFont typeface="Wingdings" panose="05000000000000000000" pitchFamily="2" charset="2"/>
              <a:buChar char="v"/>
            </a:pPr>
            <a:r>
              <a:rPr lang="en-US" altLang="zh-CN" sz="2800" b="1" dirty="0"/>
              <a:t>CN2结合了ID3算法处理数据的效率和处理噪音数据的能力，以及AQ算法家族的灵活性。</a:t>
            </a:r>
            <a:endParaRPr lang="en-US" altLang="zh-CN" sz="2800" b="1" dirty="0"/>
          </a:p>
        </p:txBody>
      </p:sp>
      <p:sp>
        <p:nvSpPr>
          <p:cNvPr id="3236" name="Rectangle 164"/>
          <p:cNvSpPr>
            <a:spLocks noChangeArrowheads="1"/>
          </p:cNvSpPr>
          <p:nvPr/>
        </p:nvSpPr>
        <p:spPr bwMode="auto">
          <a:xfrm>
            <a:off x="2987675" y="3933825"/>
            <a:ext cx="182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37" name="Rectangle 165"/>
          <p:cNvSpPr>
            <a:spLocks noChangeArrowheads="1"/>
          </p:cNvSpPr>
          <p:nvPr/>
        </p:nvSpPr>
        <p:spPr bwMode="auto">
          <a:xfrm>
            <a:off x="3255963" y="4095750"/>
            <a:ext cx="182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38" name="Rectangle 166"/>
          <p:cNvSpPr>
            <a:spLocks noChangeArrowheads="1"/>
          </p:cNvSpPr>
          <p:nvPr/>
        </p:nvSpPr>
        <p:spPr bwMode="auto">
          <a:xfrm>
            <a:off x="3616325" y="4095750"/>
            <a:ext cx="182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39" name="Rectangle 167"/>
          <p:cNvSpPr>
            <a:spLocks noChangeArrowheads="1"/>
          </p:cNvSpPr>
          <p:nvPr/>
        </p:nvSpPr>
        <p:spPr bwMode="auto">
          <a:xfrm>
            <a:off x="3327400" y="4168775"/>
            <a:ext cx="182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0" name="Rectangle 168"/>
          <p:cNvSpPr>
            <a:spLocks noChangeArrowheads="1"/>
          </p:cNvSpPr>
          <p:nvPr/>
        </p:nvSpPr>
        <p:spPr bwMode="auto">
          <a:xfrm>
            <a:off x="1887538" y="2511425"/>
            <a:ext cx="182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1" name="Rectangle 169"/>
          <p:cNvSpPr>
            <a:spLocks noChangeArrowheads="1"/>
          </p:cNvSpPr>
          <p:nvPr/>
        </p:nvSpPr>
        <p:spPr bwMode="auto">
          <a:xfrm>
            <a:off x="4695825" y="3663950"/>
            <a:ext cx="182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2" name="Rectangle 170"/>
          <p:cNvSpPr>
            <a:spLocks noChangeArrowheads="1"/>
          </p:cNvSpPr>
          <p:nvPr/>
        </p:nvSpPr>
        <p:spPr bwMode="auto">
          <a:xfrm>
            <a:off x="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243" name="Rectangle 171"/>
          <p:cNvSpPr>
            <a:spLocks noChangeArrowheads="1"/>
          </p:cNvSpPr>
          <p:nvPr/>
        </p:nvSpPr>
        <p:spPr bwMode="auto">
          <a:xfrm>
            <a:off x="6567488" y="2295525"/>
            <a:ext cx="182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4" name="Rectangle 172"/>
          <p:cNvSpPr>
            <a:spLocks noChangeArrowheads="1"/>
          </p:cNvSpPr>
          <p:nvPr/>
        </p:nvSpPr>
        <p:spPr bwMode="auto">
          <a:xfrm>
            <a:off x="6208713" y="3521075"/>
            <a:ext cx="182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5" name="Rectangle 173"/>
          <p:cNvSpPr>
            <a:spLocks noChangeArrowheads="1"/>
          </p:cNvSpPr>
          <p:nvPr/>
        </p:nvSpPr>
        <p:spPr bwMode="auto">
          <a:xfrm>
            <a:off x="5487988" y="3663950"/>
            <a:ext cx="182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6" name="Rectangle 174"/>
          <p:cNvSpPr>
            <a:spLocks noChangeArrowheads="1"/>
          </p:cNvSpPr>
          <p:nvPr/>
        </p:nvSpPr>
        <p:spPr bwMode="auto">
          <a:xfrm>
            <a:off x="6135688" y="4168775"/>
            <a:ext cx="182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7" name="Rectangle 175"/>
          <p:cNvSpPr>
            <a:spLocks noChangeArrowheads="1"/>
          </p:cNvSpPr>
          <p:nvPr/>
        </p:nvSpPr>
        <p:spPr bwMode="auto">
          <a:xfrm>
            <a:off x="5703888" y="2439988"/>
            <a:ext cx="182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8" name="Rectangle 176"/>
          <p:cNvSpPr>
            <a:spLocks noChangeArrowheads="1"/>
          </p:cNvSpPr>
          <p:nvPr/>
        </p:nvSpPr>
        <p:spPr bwMode="auto">
          <a:xfrm>
            <a:off x="2103438" y="4240213"/>
            <a:ext cx="182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49" name="Rectangle 177"/>
          <p:cNvSpPr>
            <a:spLocks noChangeArrowheads="1"/>
          </p:cNvSpPr>
          <p:nvPr/>
        </p:nvSpPr>
        <p:spPr bwMode="auto">
          <a:xfrm>
            <a:off x="5703888" y="3160713"/>
            <a:ext cx="182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800">
              <a:latin typeface="Tahoma" panose="020B0604030504040204" pitchFamily="34" charset="0"/>
            </a:endParaRPr>
          </a:p>
        </p:txBody>
      </p:sp>
      <p:sp>
        <p:nvSpPr>
          <p:cNvPr id="3250" name="Rectangle 178"/>
          <p:cNvSpPr>
            <a:spLocks noChangeArrowheads="1"/>
          </p:cNvSpPr>
          <p:nvPr/>
        </p:nvSpPr>
        <p:spPr bwMode="auto">
          <a:xfrm>
            <a:off x="539750" y="1916113"/>
            <a:ext cx="8002588" cy="304800"/>
          </a:xfrm>
          <a:prstGeom prst="rect">
            <a:avLst/>
          </a:prstGeom>
          <a:solidFill>
            <a:srgbClr val="FFFFFF">
              <a:alpha val="0"/>
            </a:srgbClr>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6100" indent="-546100">
              <a:tabLst>
                <a:tab pos="1790700" algn="l"/>
                <a:tab pos="1968500" algn="l"/>
              </a:tabLst>
              <a:defRPr sz="2400">
                <a:solidFill>
                  <a:schemeClr val="tx1"/>
                </a:solidFill>
                <a:latin typeface="Times New Roman" panose="02020603050405020304" pitchFamily="18" charset="0"/>
                <a:ea typeface="宋体" panose="02010600030101010101" pitchFamily="2" charset="-122"/>
              </a:defRPr>
            </a:lvl1pPr>
            <a:lvl2pPr>
              <a:tabLst>
                <a:tab pos="1790700" algn="l"/>
                <a:tab pos="1968500" algn="l"/>
              </a:tabLst>
              <a:defRPr sz="2400">
                <a:solidFill>
                  <a:schemeClr val="tx1"/>
                </a:solidFill>
                <a:latin typeface="Times New Roman" panose="02020603050405020304" pitchFamily="18" charset="0"/>
                <a:ea typeface="宋体" panose="02010600030101010101" pitchFamily="2" charset="-122"/>
              </a:defRPr>
            </a:lvl2pPr>
            <a:lvl3pPr>
              <a:tabLst>
                <a:tab pos="1790700" algn="l"/>
                <a:tab pos="1968500" algn="l"/>
              </a:tabLst>
              <a:defRPr sz="2400">
                <a:solidFill>
                  <a:schemeClr val="tx1"/>
                </a:solidFill>
                <a:latin typeface="Times New Roman" panose="02020603050405020304" pitchFamily="18" charset="0"/>
                <a:ea typeface="宋体" panose="02010600030101010101" pitchFamily="2" charset="-122"/>
              </a:defRPr>
            </a:lvl3pPr>
            <a:lvl4pPr>
              <a:tabLst>
                <a:tab pos="1790700" algn="l"/>
                <a:tab pos="1968500" algn="l"/>
              </a:tabLst>
              <a:defRPr sz="2400">
                <a:solidFill>
                  <a:schemeClr val="tx1"/>
                </a:solidFill>
                <a:latin typeface="Times New Roman" panose="02020603050405020304" pitchFamily="18" charset="0"/>
                <a:ea typeface="宋体" panose="02010600030101010101" pitchFamily="2" charset="-122"/>
              </a:defRPr>
            </a:lvl4pPr>
            <a:lvl5pPr>
              <a:tabLst>
                <a:tab pos="1790700" algn="l"/>
                <a:tab pos="1968500" algn="l"/>
              </a:tabLst>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SzPct val="100000"/>
              <a:tabLst>
                <a:tab pos="1790700" algn="l"/>
                <a:tab pos="1968500" algn="l"/>
              </a:tabLs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SzPct val="100000"/>
              <a:tabLst>
                <a:tab pos="1790700" algn="l"/>
                <a:tab pos="1968500" algn="l"/>
              </a:tabLs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SzPct val="100000"/>
              <a:tabLst>
                <a:tab pos="1790700" algn="l"/>
                <a:tab pos="1968500" algn="l"/>
              </a:tabLs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SzPct val="100000"/>
              <a:tabLst>
                <a:tab pos="1790700" algn="l"/>
                <a:tab pos="1968500" algn="l"/>
              </a:tabLst>
              <a:defRPr sz="2400">
                <a:solidFill>
                  <a:schemeClr val="tx1"/>
                </a:solidFill>
                <a:latin typeface="Times New Roman" panose="02020603050405020304" pitchFamily="18" charset="0"/>
                <a:ea typeface="宋体" panose="02010600030101010101" pitchFamily="2" charset="-122"/>
              </a:defRPr>
            </a:lvl9pPr>
          </a:lstStyle>
          <a:p>
            <a:endParaRPr lang="zh-CN" altLang="en-US" sz="1400">
              <a:latin typeface="Tahoma" panose="020B0604030504040204" pitchFamily="34" charset="0"/>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zh-CN" altLang="en-US" smtClean="0"/>
              <a:t>基于规则的分类器</a:t>
            </a:r>
            <a:endParaRPr lang="zh-CN" altLang="en-US" smtClean="0"/>
          </a:p>
        </p:txBody>
      </p:sp>
      <p:sp>
        <p:nvSpPr>
          <p:cNvPr id="54274" name="Rectangle 3"/>
          <p:cNvSpPr>
            <a:spLocks noGrp="1" noChangeArrowheads="1"/>
          </p:cNvSpPr>
          <p:nvPr>
            <p:ph idx="1"/>
          </p:nvPr>
        </p:nvSpPr>
        <p:spPr/>
        <p:txBody>
          <a:bodyPr/>
          <a:lstStyle/>
          <a:p>
            <a:pPr eaLnBrk="1" hangingPunct="1">
              <a:lnSpc>
                <a:spcPct val="110000"/>
              </a:lnSpc>
              <a:buFont typeface="Wingdings" panose="05000000000000000000" pitchFamily="2" charset="2"/>
              <a:buChar char="l"/>
            </a:pPr>
            <a:r>
              <a:rPr lang="en-US" altLang="zh-CN" sz="2800" smtClean="0"/>
              <a:t>IF </a:t>
            </a:r>
            <a:r>
              <a:rPr lang="en-US" altLang="zh-CN" sz="2800" i="1" smtClean="0"/>
              <a:t>Condition</a:t>
            </a:r>
            <a:r>
              <a:rPr lang="en-US" altLang="zh-CN" sz="2800" smtClean="0"/>
              <a:t> THEN </a:t>
            </a:r>
            <a:r>
              <a:rPr lang="en-US" altLang="zh-CN" sz="2800" i="1" smtClean="0"/>
              <a:t>Prediction_Class</a:t>
            </a:r>
            <a:endParaRPr lang="en-US" altLang="zh-CN" sz="2800" i="1" smtClean="0"/>
          </a:p>
          <a:p>
            <a:pPr lvl="1" eaLnBrk="1" hangingPunct="1">
              <a:lnSpc>
                <a:spcPct val="110000"/>
              </a:lnSpc>
              <a:spcBef>
                <a:spcPct val="40000"/>
              </a:spcBef>
              <a:buFontTx/>
              <a:buNone/>
            </a:pPr>
            <a:r>
              <a:rPr lang="en-US" altLang="zh-CN" sz="2400" smtClean="0"/>
              <a:t> IF </a:t>
            </a:r>
            <a:r>
              <a:rPr lang="en-US" altLang="zh-CN" sz="2400" i="1" smtClean="0"/>
              <a:t>age</a:t>
            </a:r>
            <a:r>
              <a:rPr lang="en-US" altLang="zh-CN" sz="2400" smtClean="0"/>
              <a:t> = </a:t>
            </a:r>
            <a:r>
              <a:rPr lang="en-US" altLang="zh-CN" sz="2400" smtClean="0">
                <a:latin typeface="Tahoma" panose="020B0604030504040204" pitchFamily="34" charset="0"/>
              </a:rPr>
              <a:t>“</a:t>
            </a:r>
            <a:r>
              <a:rPr lang="en-US" altLang="zh-CN" sz="2400" smtClean="0"/>
              <a:t>&lt;=30</a:t>
            </a:r>
            <a:r>
              <a:rPr lang="en-US" altLang="zh-CN" sz="2400" smtClean="0">
                <a:latin typeface="Tahoma" panose="020B0604030504040204" pitchFamily="34" charset="0"/>
              </a:rPr>
              <a:t>”</a:t>
            </a:r>
            <a:r>
              <a:rPr lang="en-US" altLang="zh-CN" sz="2400" smtClean="0"/>
              <a:t> AND </a:t>
            </a:r>
            <a:r>
              <a:rPr lang="en-US" altLang="zh-CN" sz="2400" i="1" smtClean="0"/>
              <a:t>student</a:t>
            </a:r>
            <a:r>
              <a:rPr lang="en-US" altLang="zh-CN" sz="2400" smtClean="0"/>
              <a:t> = </a:t>
            </a:r>
            <a:r>
              <a:rPr lang="en-US" altLang="zh-CN" sz="2400" smtClean="0">
                <a:latin typeface="Tahoma" panose="020B0604030504040204" pitchFamily="34" charset="0"/>
              </a:rPr>
              <a:t>“</a:t>
            </a:r>
            <a:r>
              <a:rPr lang="en-US" altLang="zh-CN" sz="2400" i="1" smtClean="0"/>
              <a:t>no</a:t>
            </a:r>
            <a:r>
              <a:rPr lang="en-US" altLang="zh-CN" sz="2400" smtClean="0">
                <a:latin typeface="Tahoma" panose="020B0604030504040204" pitchFamily="34" charset="0"/>
              </a:rPr>
              <a:t>”</a:t>
            </a:r>
            <a:r>
              <a:rPr lang="en-US" altLang="zh-CN" sz="2400" smtClean="0"/>
              <a:t>   THEN </a:t>
            </a:r>
            <a:r>
              <a:rPr lang="en-US" altLang="zh-CN" sz="2400" i="1" smtClean="0"/>
              <a:t>buys_computer</a:t>
            </a:r>
            <a:r>
              <a:rPr lang="en-US" altLang="zh-CN" sz="2400" smtClean="0"/>
              <a:t> = </a:t>
            </a:r>
            <a:r>
              <a:rPr lang="en-US" altLang="zh-CN" sz="2400" smtClean="0">
                <a:latin typeface="Tahoma" panose="020B0604030504040204" pitchFamily="34" charset="0"/>
              </a:rPr>
              <a:t>“</a:t>
            </a:r>
            <a:r>
              <a:rPr lang="en-US" altLang="zh-CN" sz="2400" i="1" smtClean="0"/>
              <a:t>no</a:t>
            </a:r>
            <a:r>
              <a:rPr lang="en-US" altLang="zh-CN" sz="2400" smtClean="0">
                <a:latin typeface="Tahoma" panose="020B0604030504040204" pitchFamily="34" charset="0"/>
              </a:rPr>
              <a:t>”</a:t>
            </a:r>
            <a:endParaRPr lang="en-US" altLang="zh-CN" sz="2400" smtClean="0"/>
          </a:p>
          <a:p>
            <a:pPr lvl="1" eaLnBrk="1" hangingPunct="1">
              <a:lnSpc>
                <a:spcPct val="110000"/>
              </a:lnSpc>
              <a:buFontTx/>
              <a:buNone/>
            </a:pPr>
            <a:r>
              <a:rPr lang="en-US" altLang="zh-CN" sz="2400" smtClean="0"/>
              <a:t> IF </a:t>
            </a:r>
            <a:r>
              <a:rPr lang="en-US" altLang="zh-CN" sz="2400" i="1" smtClean="0"/>
              <a:t>age</a:t>
            </a:r>
            <a:r>
              <a:rPr lang="en-US" altLang="zh-CN" sz="2400" smtClean="0"/>
              <a:t> = </a:t>
            </a:r>
            <a:r>
              <a:rPr lang="en-US" altLang="zh-CN" sz="2400" smtClean="0">
                <a:latin typeface="Tahoma" panose="020B0604030504040204" pitchFamily="34" charset="0"/>
              </a:rPr>
              <a:t>“</a:t>
            </a:r>
            <a:r>
              <a:rPr lang="en-US" altLang="zh-CN" sz="2400" smtClean="0"/>
              <a:t>&lt;=30</a:t>
            </a:r>
            <a:r>
              <a:rPr lang="en-US" altLang="zh-CN" sz="2400" smtClean="0">
                <a:latin typeface="Tahoma" panose="020B0604030504040204" pitchFamily="34" charset="0"/>
              </a:rPr>
              <a:t>”</a:t>
            </a:r>
            <a:r>
              <a:rPr lang="en-US" altLang="zh-CN" sz="2400" smtClean="0"/>
              <a:t> AND </a:t>
            </a:r>
            <a:r>
              <a:rPr lang="en-US" altLang="zh-CN" sz="2400" i="1" smtClean="0"/>
              <a:t>student</a:t>
            </a:r>
            <a:r>
              <a:rPr lang="en-US" altLang="zh-CN" sz="2400" smtClean="0"/>
              <a:t> = </a:t>
            </a:r>
            <a:r>
              <a:rPr lang="en-US" altLang="zh-CN" sz="2400" smtClean="0">
                <a:latin typeface="Tahoma" panose="020B0604030504040204" pitchFamily="34" charset="0"/>
              </a:rPr>
              <a:t>“</a:t>
            </a:r>
            <a:r>
              <a:rPr lang="en-US" altLang="zh-CN" sz="2400" i="1" smtClean="0"/>
              <a:t>yes</a:t>
            </a:r>
            <a:r>
              <a:rPr lang="en-US" altLang="zh-CN" sz="2400" smtClean="0">
                <a:latin typeface="Tahoma" panose="020B0604030504040204" pitchFamily="34" charset="0"/>
              </a:rPr>
              <a:t>”</a:t>
            </a:r>
            <a:r>
              <a:rPr lang="en-US" altLang="zh-CN" sz="2400" smtClean="0"/>
              <a:t>  THEN </a:t>
            </a:r>
            <a:r>
              <a:rPr lang="en-US" altLang="zh-CN" sz="2400" i="1" smtClean="0"/>
              <a:t>buys_computer</a:t>
            </a:r>
            <a:r>
              <a:rPr lang="en-US" altLang="zh-CN" sz="2400" smtClean="0"/>
              <a:t> = </a:t>
            </a:r>
            <a:r>
              <a:rPr lang="en-US" altLang="zh-CN" sz="2400" smtClean="0">
                <a:latin typeface="Tahoma" panose="020B0604030504040204" pitchFamily="34" charset="0"/>
              </a:rPr>
              <a:t>“</a:t>
            </a:r>
            <a:r>
              <a:rPr lang="en-US" altLang="zh-CN" sz="2400" i="1" smtClean="0"/>
              <a:t>yes</a:t>
            </a:r>
            <a:r>
              <a:rPr lang="en-US" altLang="zh-CN" sz="2400" smtClean="0">
                <a:latin typeface="Tahoma" panose="020B0604030504040204" pitchFamily="34" charset="0"/>
              </a:rPr>
              <a:t>”</a:t>
            </a:r>
            <a:endParaRPr lang="en-US" altLang="zh-CN" sz="2400" smtClean="0"/>
          </a:p>
          <a:p>
            <a:pPr eaLnBrk="1" hangingPunct="1">
              <a:lnSpc>
                <a:spcPct val="110000"/>
              </a:lnSpc>
              <a:buFont typeface="Wingdings" panose="05000000000000000000" pitchFamily="2" charset="2"/>
              <a:buChar char="l"/>
            </a:pPr>
            <a:r>
              <a:rPr lang="zh-CN" altLang="en-US" sz="2800" smtClean="0"/>
              <a:t>前件，后件，覆盖</a:t>
            </a:r>
            <a:endParaRPr lang="zh-CN" altLang="en-US" sz="2800" smtClean="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zh-CN" altLang="en-US" smtClean="0"/>
              <a:t>利用分治法学习规则</a:t>
            </a:r>
            <a:endParaRPr lang="zh-CN" altLang="en-US" smtClean="0"/>
          </a:p>
        </p:txBody>
      </p:sp>
      <p:sp>
        <p:nvSpPr>
          <p:cNvPr id="55298" name="Text Box 7"/>
          <p:cNvSpPr txBox="1">
            <a:spLocks noChangeArrowheads="1"/>
          </p:cNvSpPr>
          <p:nvPr/>
        </p:nvSpPr>
        <p:spPr bwMode="auto">
          <a:xfrm>
            <a:off x="1042988" y="1773238"/>
            <a:ext cx="74168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a:t>Separate_and_Conquer(</a:t>
            </a:r>
            <a:r>
              <a:rPr lang="en-US" altLang="zh-CN" i="1"/>
              <a:t>D</a:t>
            </a:r>
            <a:r>
              <a:rPr lang="en-US" altLang="zh-CN"/>
              <a:t>)</a:t>
            </a:r>
            <a:endParaRPr lang="en-US" altLang="zh-CN"/>
          </a:p>
          <a:p>
            <a:pPr>
              <a:lnSpc>
                <a:spcPct val="120000"/>
              </a:lnSpc>
            </a:pPr>
            <a:r>
              <a:rPr lang="zh-CN" altLang="en-US"/>
              <a:t>设</a:t>
            </a:r>
            <a:r>
              <a:rPr lang="en-US" altLang="zh-CN" i="1"/>
              <a:t>D</a:t>
            </a:r>
            <a:r>
              <a:rPr lang="en-US" altLang="zh-CN" i="1" baseline="-25000"/>
              <a:t>c</a:t>
            </a:r>
            <a:r>
              <a:rPr lang="zh-CN" altLang="en-US"/>
              <a:t>为</a:t>
            </a:r>
            <a:r>
              <a:rPr lang="en-US" altLang="zh-CN" i="1"/>
              <a:t>D</a:t>
            </a:r>
            <a:r>
              <a:rPr lang="zh-CN" altLang="en-US"/>
              <a:t>中类</a:t>
            </a:r>
            <a:r>
              <a:rPr lang="en-US" altLang="zh-CN" i="1"/>
              <a:t>c</a:t>
            </a:r>
            <a:r>
              <a:rPr lang="zh-CN" altLang="en-US"/>
              <a:t>的示例集合</a:t>
            </a:r>
            <a:r>
              <a:rPr lang="en-US" altLang="zh-CN"/>
              <a:t>;</a:t>
            </a:r>
            <a:endParaRPr lang="en-US" altLang="zh-CN"/>
          </a:p>
          <a:p>
            <a:pPr>
              <a:lnSpc>
                <a:spcPct val="120000"/>
              </a:lnSpc>
            </a:pPr>
            <a:r>
              <a:rPr lang="en-US" altLang="zh-CN"/>
              <a:t>For each class c</a:t>
            </a:r>
            <a:endParaRPr lang="en-US" altLang="zh-CN"/>
          </a:p>
          <a:p>
            <a:pPr>
              <a:lnSpc>
                <a:spcPct val="120000"/>
              </a:lnSpc>
            </a:pPr>
            <a:r>
              <a:rPr lang="en-US" altLang="zh-CN"/>
              <a:t>    While(</a:t>
            </a:r>
            <a:r>
              <a:rPr lang="en-US" altLang="zh-CN" i="1"/>
              <a:t>D</a:t>
            </a:r>
            <a:r>
              <a:rPr lang="en-US" altLang="zh-CN" i="1" baseline="-25000"/>
              <a:t>c</a:t>
            </a:r>
            <a:r>
              <a:rPr lang="en-US" altLang="zh-CN"/>
              <a:t> </a:t>
            </a:r>
            <a:r>
              <a:rPr lang="en-US" altLang="zh-CN">
                <a:sym typeface="Symbol" panose="05050102010706020507" pitchFamily="18" charset="2"/>
              </a:rPr>
              <a:t></a:t>
            </a:r>
            <a:r>
              <a:rPr lang="en-US" altLang="zh-CN"/>
              <a:t> </a:t>
            </a:r>
            <a:r>
              <a:rPr lang="en-US" altLang="zh-CN">
                <a:sym typeface="Symbol" panose="05050102010706020507" pitchFamily="18" charset="2"/>
              </a:rPr>
              <a:t></a:t>
            </a:r>
            <a:r>
              <a:rPr lang="en-US" altLang="zh-CN"/>
              <a:t>)</a:t>
            </a:r>
            <a:endParaRPr lang="en-US" altLang="zh-CN"/>
          </a:p>
          <a:p>
            <a:pPr>
              <a:lnSpc>
                <a:spcPct val="120000"/>
              </a:lnSpc>
            </a:pPr>
            <a:r>
              <a:rPr lang="en-US" altLang="zh-CN"/>
              <a:t>        </a:t>
            </a:r>
            <a:r>
              <a:rPr lang="en-US" altLang="zh-CN" i="1"/>
              <a:t>R</a:t>
            </a:r>
            <a:r>
              <a:rPr lang="en-US" altLang="zh-CN"/>
              <a:t> </a:t>
            </a:r>
            <a:r>
              <a:rPr lang="en-US" altLang="zh-CN">
                <a:sym typeface="Symbol" panose="05050102010706020507" pitchFamily="18" charset="2"/>
              </a:rPr>
              <a:t></a:t>
            </a:r>
            <a:r>
              <a:rPr lang="en-US" altLang="zh-CN"/>
              <a:t> Learn_One_Rule(</a:t>
            </a:r>
            <a:r>
              <a:rPr lang="en-US" altLang="zh-CN" i="1"/>
              <a:t>D</a:t>
            </a:r>
            <a:r>
              <a:rPr lang="en-US" altLang="zh-CN"/>
              <a:t>, </a:t>
            </a:r>
            <a:r>
              <a:rPr lang="en-US" altLang="zh-CN" i="1"/>
              <a:t>D</a:t>
            </a:r>
            <a:r>
              <a:rPr lang="en-US" altLang="zh-CN" i="1" baseline="-25000"/>
              <a:t>c</a:t>
            </a:r>
            <a:r>
              <a:rPr lang="en-US" altLang="zh-CN"/>
              <a:t>);</a:t>
            </a:r>
            <a:endParaRPr lang="en-US" altLang="zh-CN"/>
          </a:p>
          <a:p>
            <a:pPr>
              <a:lnSpc>
                <a:spcPct val="120000"/>
              </a:lnSpc>
            </a:pPr>
            <a:r>
              <a:rPr lang="en-US" altLang="zh-CN" i="1"/>
              <a:t>        D</a:t>
            </a:r>
            <a:r>
              <a:rPr lang="en-US" altLang="zh-CN" i="1" baseline="-25000"/>
              <a:t>c</a:t>
            </a:r>
            <a:r>
              <a:rPr lang="en-US" altLang="zh-CN"/>
              <a:t> </a:t>
            </a:r>
            <a:r>
              <a:rPr lang="en-US" altLang="zh-CN">
                <a:sym typeface="Symbol" panose="05050102010706020507" pitchFamily="18" charset="2"/>
              </a:rPr>
              <a:t></a:t>
            </a:r>
            <a:r>
              <a:rPr lang="en-US" altLang="zh-CN"/>
              <a:t> </a:t>
            </a:r>
            <a:r>
              <a:rPr lang="en-US" altLang="zh-CN" i="1"/>
              <a:t>D</a:t>
            </a:r>
            <a:r>
              <a:rPr lang="en-US" altLang="zh-CN" i="1" baseline="-25000"/>
              <a:t>c</a:t>
            </a:r>
            <a:r>
              <a:rPr lang="en-US" altLang="zh-CN"/>
              <a:t> – {</a:t>
            </a:r>
            <a:r>
              <a:rPr lang="en-US" altLang="zh-CN" i="1"/>
              <a:t>D</a:t>
            </a:r>
            <a:r>
              <a:rPr lang="en-US" altLang="zh-CN" i="1" baseline="-25000"/>
              <a:t>c</a:t>
            </a:r>
            <a:r>
              <a:rPr lang="zh-CN" altLang="en-US">
                <a:ea typeface="仿宋_GB2312" pitchFamily="49" charset="-122"/>
              </a:rPr>
              <a:t>中被</a:t>
            </a:r>
            <a:r>
              <a:rPr lang="en-US" altLang="zh-CN" i="1">
                <a:ea typeface="仿宋_GB2312" pitchFamily="49" charset="-122"/>
              </a:rPr>
              <a:t>R</a:t>
            </a:r>
            <a:r>
              <a:rPr lang="zh-CN" altLang="en-US">
                <a:ea typeface="仿宋_GB2312" pitchFamily="49" charset="-122"/>
              </a:rPr>
              <a:t>覆盖的实例</a:t>
            </a:r>
            <a:r>
              <a:rPr lang="en-US" altLang="zh-CN"/>
              <a:t>};</a:t>
            </a:r>
            <a:endParaRPr lang="en-US" altLang="zh-CN"/>
          </a:p>
          <a:p>
            <a:pPr>
              <a:lnSpc>
                <a:spcPct val="120000"/>
              </a:lnSpc>
            </a:pPr>
            <a:r>
              <a:rPr lang="en-US" altLang="zh-CN"/>
              <a:t>        </a:t>
            </a:r>
            <a:r>
              <a:rPr lang="en-US" altLang="zh-CN" i="1"/>
              <a:t>Rule_Set</a:t>
            </a:r>
            <a:r>
              <a:rPr lang="en-US" altLang="zh-CN"/>
              <a:t> </a:t>
            </a:r>
            <a:r>
              <a:rPr lang="en-US" altLang="zh-CN">
                <a:sym typeface="Symbol" panose="05050102010706020507" pitchFamily="18" charset="2"/>
              </a:rPr>
              <a:t></a:t>
            </a:r>
            <a:r>
              <a:rPr lang="en-US" altLang="zh-CN"/>
              <a:t> </a:t>
            </a:r>
            <a:r>
              <a:rPr lang="en-US" altLang="zh-CN" i="1"/>
              <a:t>Rule_Set</a:t>
            </a:r>
            <a:r>
              <a:rPr lang="en-US" altLang="zh-CN"/>
              <a:t>  </a:t>
            </a:r>
            <a:r>
              <a:rPr lang="en-US" altLang="zh-CN">
                <a:sym typeface="Symbol" panose="05050102010706020507" pitchFamily="18" charset="2"/>
              </a:rPr>
              <a:t></a:t>
            </a:r>
            <a:r>
              <a:rPr lang="en-US" altLang="zh-CN"/>
              <a:t> </a:t>
            </a:r>
            <a:r>
              <a:rPr lang="en-US" altLang="zh-CN" i="1"/>
              <a:t>R</a:t>
            </a:r>
            <a:r>
              <a:rPr lang="en-US" altLang="zh-CN"/>
              <a:t>;</a:t>
            </a:r>
            <a:endParaRPr lang="en-US" altLang="zh-CN"/>
          </a:p>
          <a:p>
            <a:pPr>
              <a:lnSpc>
                <a:spcPct val="120000"/>
              </a:lnSpc>
            </a:pPr>
            <a:r>
              <a:rPr lang="en-US" altLang="zh-CN"/>
              <a:t>    End while</a:t>
            </a:r>
            <a:endParaRPr lang="en-US" altLang="zh-CN"/>
          </a:p>
          <a:p>
            <a:pPr>
              <a:lnSpc>
                <a:spcPct val="120000"/>
              </a:lnSpc>
            </a:pPr>
            <a:r>
              <a:rPr lang="en-US" altLang="zh-CN"/>
              <a:t>End for</a:t>
            </a:r>
            <a:endParaRPr lang="en-US" altLang="zh-CN"/>
          </a:p>
          <a:p>
            <a:pPr>
              <a:lnSpc>
                <a:spcPct val="120000"/>
              </a:lnSpc>
            </a:pPr>
            <a:r>
              <a:rPr lang="en-US" altLang="zh-CN"/>
              <a:t>Return </a:t>
            </a:r>
            <a:r>
              <a:rPr lang="en-US" altLang="zh-CN" i="1"/>
              <a:t>Rule_Set</a:t>
            </a:r>
            <a:r>
              <a:rPr lang="en-US" altLang="zh-CN"/>
              <a:t>;</a:t>
            </a:r>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zh-CN" altLang="en-US" smtClean="0"/>
              <a:t>学习一个规则</a:t>
            </a:r>
            <a:endParaRPr lang="zh-CN" altLang="en-US" smtClean="0"/>
          </a:p>
        </p:txBody>
      </p:sp>
      <p:sp>
        <p:nvSpPr>
          <p:cNvPr id="56322" name="Rectangle 3"/>
          <p:cNvSpPr>
            <a:spLocks noGrp="1" noChangeArrowheads="1"/>
          </p:cNvSpPr>
          <p:nvPr>
            <p:ph idx="1"/>
          </p:nvPr>
        </p:nvSpPr>
        <p:spPr>
          <a:xfrm>
            <a:off x="1000125" y="1338263"/>
            <a:ext cx="7620000" cy="4605337"/>
          </a:xfrm>
        </p:spPr>
        <p:txBody>
          <a:bodyPr/>
          <a:lstStyle/>
          <a:p>
            <a:pPr eaLnBrk="1" hangingPunct="1">
              <a:lnSpc>
                <a:spcPct val="100000"/>
              </a:lnSpc>
              <a:spcBef>
                <a:spcPts val="0"/>
              </a:spcBef>
              <a:buFontTx/>
              <a:buNone/>
            </a:pPr>
            <a:r>
              <a:rPr lang="en-US" altLang="zh-CN" sz="2800" dirty="0" err="1" smtClean="0"/>
              <a:t>Learn_One_Rule</a:t>
            </a:r>
            <a:r>
              <a:rPr lang="en-US" altLang="zh-CN" sz="2800" dirty="0" smtClean="0"/>
              <a:t>(</a:t>
            </a:r>
            <a:r>
              <a:rPr lang="en-US" altLang="zh-CN" sz="2800" i="1" dirty="0" smtClean="0"/>
              <a:t>D</a:t>
            </a:r>
            <a:r>
              <a:rPr lang="en-US" altLang="zh-CN" sz="2800" dirty="0" smtClean="0"/>
              <a:t>, </a:t>
            </a:r>
            <a:r>
              <a:rPr lang="en-US" altLang="zh-CN" sz="2800" i="1" dirty="0" smtClean="0"/>
              <a:t>D</a:t>
            </a:r>
            <a:r>
              <a:rPr lang="en-US" altLang="zh-CN" sz="2800" i="1" baseline="-25000" dirty="0" smtClean="0"/>
              <a:t>c</a:t>
            </a:r>
            <a:r>
              <a:rPr lang="en-US" altLang="zh-CN" sz="2800" dirty="0" smtClean="0"/>
              <a:t>)</a:t>
            </a:r>
            <a:endParaRPr lang="en-US" altLang="zh-CN" sz="2800" dirty="0" smtClean="0"/>
          </a:p>
          <a:p>
            <a:pPr eaLnBrk="1" hangingPunct="1">
              <a:lnSpc>
                <a:spcPct val="100000"/>
              </a:lnSpc>
              <a:spcBef>
                <a:spcPts val="0"/>
              </a:spcBef>
              <a:buFontTx/>
              <a:buNone/>
            </a:pPr>
            <a:r>
              <a:rPr lang="en-US" altLang="zh-CN" sz="2800" i="1" dirty="0" smtClean="0"/>
              <a:t>R</a:t>
            </a:r>
            <a:r>
              <a:rPr lang="en-US" altLang="zh-CN" sz="2800" dirty="0" smtClean="0"/>
              <a:t> </a:t>
            </a:r>
            <a:r>
              <a:rPr lang="en-US" altLang="zh-CN" sz="2800" dirty="0" smtClean="0">
                <a:sym typeface="Symbol" panose="05050102010706020507" pitchFamily="18" charset="2"/>
              </a:rPr>
              <a:t> </a:t>
            </a:r>
            <a:r>
              <a:rPr lang="en-US" altLang="zh-CN" sz="2800" dirty="0" smtClean="0"/>
              <a:t> </a:t>
            </a:r>
            <a:r>
              <a:rPr lang="en-US" altLang="zh-CN" sz="2800" dirty="0" smtClean="0">
                <a:sym typeface="Symbol" panose="05050102010706020507" pitchFamily="18" charset="2"/>
              </a:rPr>
              <a:t></a:t>
            </a:r>
            <a:r>
              <a:rPr lang="en-US" altLang="zh-CN" sz="2800" dirty="0" smtClean="0"/>
              <a:t>;</a:t>
            </a:r>
            <a:r>
              <a:rPr lang="en-US" altLang="zh-CN" sz="2800" i="1" dirty="0" smtClean="0">
                <a:ea typeface="仿宋_GB2312" pitchFamily="49" charset="-122"/>
                <a:sym typeface="Symbol" panose="05050102010706020507" pitchFamily="18" charset="2"/>
              </a:rPr>
              <a:t> </a:t>
            </a:r>
            <a:endParaRPr lang="en-US" altLang="zh-CN" sz="2800" i="1" dirty="0" smtClean="0">
              <a:ea typeface="仿宋_GB2312" pitchFamily="49" charset="-122"/>
              <a:sym typeface="Symbol" panose="05050102010706020507" pitchFamily="18" charset="2"/>
            </a:endParaRPr>
          </a:p>
          <a:p>
            <a:pPr eaLnBrk="1" hangingPunct="1">
              <a:lnSpc>
                <a:spcPct val="100000"/>
              </a:lnSpc>
              <a:spcBef>
                <a:spcPts val="0"/>
              </a:spcBef>
              <a:buFontTx/>
              <a:buNone/>
            </a:pPr>
            <a:r>
              <a:rPr lang="en-US" altLang="zh-CN" sz="2800" i="1" dirty="0" smtClean="0"/>
              <a:t>D</a:t>
            </a:r>
            <a:r>
              <a:rPr lang="en-US" altLang="zh-CN" sz="2800" i="1" baseline="-25000" dirty="0" smtClean="0"/>
              <a:t>c</a:t>
            </a:r>
            <a:r>
              <a:rPr lang="en-US" altLang="zh-CN" sz="2800" i="1" baseline="30000" dirty="0" smtClean="0"/>
              <a:t>~</a:t>
            </a:r>
            <a:r>
              <a:rPr lang="en-US" altLang="zh-CN" sz="2800" i="1" baseline="-25000" dirty="0" smtClean="0"/>
              <a:t> </a:t>
            </a:r>
            <a:r>
              <a:rPr lang="en-US" altLang="zh-CN" sz="2800" dirty="0" smtClean="0">
                <a:sym typeface="Symbol" panose="05050102010706020507" pitchFamily="18" charset="2"/>
              </a:rPr>
              <a:t> </a:t>
            </a:r>
            <a:r>
              <a:rPr lang="en-US" altLang="zh-CN" sz="2800" i="1" dirty="0" smtClean="0">
                <a:ea typeface="仿宋_GB2312" pitchFamily="49" charset="-122"/>
                <a:sym typeface="Symbol" panose="05050102010706020507" pitchFamily="18" charset="2"/>
              </a:rPr>
              <a:t>D </a:t>
            </a:r>
            <a:r>
              <a:rPr lang="en-US" altLang="zh-CN" sz="2800" dirty="0" smtClean="0">
                <a:ea typeface="仿宋_GB2312" pitchFamily="49" charset="-122"/>
                <a:sym typeface="Symbol" panose="05050102010706020507" pitchFamily="18" charset="2"/>
              </a:rPr>
              <a:t> </a:t>
            </a:r>
            <a:r>
              <a:rPr lang="en-US" altLang="zh-CN" sz="2800" i="1" dirty="0" smtClean="0"/>
              <a:t>D</a:t>
            </a:r>
            <a:r>
              <a:rPr lang="en-US" altLang="zh-CN" sz="2800" i="1" baseline="-25000" dirty="0" smtClean="0"/>
              <a:t>c</a:t>
            </a:r>
            <a:endParaRPr lang="en-US" altLang="zh-CN" sz="2800" dirty="0" smtClean="0"/>
          </a:p>
          <a:p>
            <a:pPr eaLnBrk="1" hangingPunct="1">
              <a:lnSpc>
                <a:spcPct val="100000"/>
              </a:lnSpc>
              <a:spcBef>
                <a:spcPts val="0"/>
              </a:spcBef>
              <a:buFontTx/>
              <a:buNone/>
            </a:pPr>
            <a:r>
              <a:rPr lang="en-US" altLang="zh-CN" sz="2800" dirty="0" smtClean="0"/>
              <a:t>while(</a:t>
            </a:r>
            <a:r>
              <a:rPr lang="en-US" altLang="zh-CN" sz="2800" i="1" dirty="0" smtClean="0"/>
              <a:t>R</a:t>
            </a:r>
            <a:r>
              <a:rPr lang="zh-CN" altLang="en-US" sz="2800" dirty="0" smtClean="0">
                <a:latin typeface="仿宋_GB2312" pitchFamily="49" charset="-122"/>
                <a:ea typeface="仿宋_GB2312" pitchFamily="49" charset="-122"/>
              </a:rPr>
              <a:t>还覆盖反例</a:t>
            </a:r>
            <a:r>
              <a:rPr lang="en-US" altLang="zh-CN" sz="2800" i="1" dirty="0" smtClean="0">
                <a:ea typeface="仿宋_GB2312" pitchFamily="49" charset="-122"/>
              </a:rPr>
              <a:t>I</a:t>
            </a:r>
            <a:r>
              <a:rPr lang="en-US" altLang="zh-CN" sz="2800" dirty="0" smtClean="0">
                <a:ea typeface="仿宋_GB2312" pitchFamily="49" charset="-122"/>
              </a:rPr>
              <a:t>  </a:t>
            </a:r>
            <a:r>
              <a:rPr lang="en-US" altLang="zh-CN" sz="2800" dirty="0" smtClean="0">
                <a:ea typeface="仿宋_GB2312" pitchFamily="49" charset="-122"/>
                <a:sym typeface="Symbol" panose="05050102010706020507" pitchFamily="18" charset="2"/>
              </a:rPr>
              <a:t></a:t>
            </a:r>
            <a:r>
              <a:rPr lang="en-US" altLang="zh-CN" sz="2800" i="1" dirty="0" smtClean="0"/>
              <a:t> D</a:t>
            </a:r>
            <a:r>
              <a:rPr lang="en-US" altLang="zh-CN" sz="2800" i="1" baseline="-25000" dirty="0" smtClean="0"/>
              <a:t>c</a:t>
            </a:r>
            <a:r>
              <a:rPr lang="en-US" altLang="zh-CN" sz="2800" i="1" baseline="30000" dirty="0" smtClean="0"/>
              <a:t>~</a:t>
            </a:r>
            <a:r>
              <a:rPr lang="en-US" altLang="zh-CN" sz="2800" dirty="0" smtClean="0"/>
              <a:t>)</a:t>
            </a:r>
            <a:endParaRPr lang="en-US" altLang="zh-CN" sz="2800" dirty="0" smtClean="0"/>
          </a:p>
          <a:p>
            <a:pPr eaLnBrk="1" hangingPunct="1">
              <a:lnSpc>
                <a:spcPct val="100000"/>
              </a:lnSpc>
              <a:spcBef>
                <a:spcPts val="0"/>
              </a:spcBef>
              <a:buFontTx/>
              <a:buNone/>
            </a:pPr>
            <a:r>
              <a:rPr lang="en-US" altLang="zh-CN" sz="2800" dirty="0" smtClean="0"/>
              <a:t>    </a:t>
            </a:r>
            <a:r>
              <a:rPr lang="zh-CN" altLang="en-US" sz="2800" dirty="0" smtClean="0">
                <a:ea typeface="仿宋_GB2312" pitchFamily="49" charset="-122"/>
              </a:rPr>
              <a:t>根据某种规则质量度量标准选择一个属性</a:t>
            </a:r>
            <a:r>
              <a:rPr lang="en-US" altLang="zh-CN" sz="2800" i="1" dirty="0" smtClean="0">
                <a:ea typeface="仿宋_GB2312" pitchFamily="49" charset="-122"/>
              </a:rPr>
              <a:t>A</a:t>
            </a:r>
            <a:r>
              <a:rPr lang="en-US" altLang="zh-CN" sz="2800" i="1" baseline="-25000" dirty="0" smtClean="0">
                <a:ea typeface="仿宋_GB2312" pitchFamily="49" charset="-122"/>
              </a:rPr>
              <a:t>max</a:t>
            </a:r>
            <a:r>
              <a:rPr lang="en-US" altLang="zh-CN" sz="2800" dirty="0" smtClean="0"/>
              <a:t>;</a:t>
            </a:r>
            <a:endParaRPr lang="en-US" altLang="zh-CN" sz="2800" dirty="0" smtClean="0"/>
          </a:p>
          <a:p>
            <a:pPr eaLnBrk="1" hangingPunct="1">
              <a:lnSpc>
                <a:spcPct val="100000"/>
              </a:lnSpc>
              <a:spcBef>
                <a:spcPts val="0"/>
              </a:spcBef>
              <a:buFontTx/>
              <a:buNone/>
            </a:pPr>
            <a:r>
              <a:rPr lang="en-US" altLang="zh-CN" sz="2800" dirty="0" smtClean="0"/>
              <a:t>	</a:t>
            </a:r>
            <a:r>
              <a:rPr lang="zh-CN" altLang="en-US" sz="2800" dirty="0" smtClean="0">
                <a:ea typeface="仿宋_GB2312" pitchFamily="49" charset="-122"/>
              </a:rPr>
              <a:t>从</a:t>
            </a:r>
            <a:r>
              <a:rPr lang="en-US" altLang="zh-CN" sz="2800" i="1" dirty="0" smtClean="0">
                <a:ea typeface="仿宋_GB2312" pitchFamily="49" charset="-122"/>
              </a:rPr>
              <a:t>D</a:t>
            </a:r>
            <a:r>
              <a:rPr lang="en-US" altLang="zh-CN" sz="2800" i="1" baseline="-25000" dirty="0" smtClean="0">
                <a:ea typeface="仿宋_GB2312" pitchFamily="49" charset="-122"/>
              </a:rPr>
              <a:t>c</a:t>
            </a:r>
            <a:r>
              <a:rPr lang="en-US" altLang="zh-CN" sz="2800" i="1" baseline="30000" dirty="0" smtClean="0">
                <a:ea typeface="仿宋_GB2312" pitchFamily="49" charset="-122"/>
              </a:rPr>
              <a:t>~</a:t>
            </a:r>
            <a:r>
              <a:rPr lang="en-US" altLang="zh-CN" sz="2800" i="1" baseline="-25000" dirty="0" smtClean="0">
                <a:ea typeface="仿宋_GB2312" pitchFamily="49" charset="-122"/>
              </a:rPr>
              <a:t> </a:t>
            </a:r>
            <a:r>
              <a:rPr lang="zh-CN" altLang="en-US" sz="2800" dirty="0" smtClean="0">
                <a:ea typeface="仿宋_GB2312" pitchFamily="49" charset="-122"/>
                <a:sym typeface="Symbol" panose="05050102010706020507" pitchFamily="18" charset="2"/>
              </a:rPr>
              <a:t>中</a:t>
            </a:r>
            <a:r>
              <a:rPr lang="en-US" altLang="zh-CN" sz="2800" dirty="0" smtClean="0">
                <a:ea typeface="仿宋_GB2312" pitchFamily="49" charset="-122"/>
                <a:sym typeface="Symbol" panose="05050102010706020507" pitchFamily="18" charset="2"/>
              </a:rPr>
              <a:t> </a:t>
            </a:r>
            <a:r>
              <a:rPr lang="zh-CN" altLang="en-US" sz="2800" dirty="0" smtClean="0">
                <a:ea typeface="仿宋_GB2312" pitchFamily="49" charset="-122"/>
                <a:sym typeface="Symbol" panose="05050102010706020507" pitchFamily="18" charset="2"/>
              </a:rPr>
              <a:t>移除被</a:t>
            </a:r>
            <a:r>
              <a:rPr lang="en-US" altLang="zh-CN" sz="2800" i="1" dirty="0" smtClean="0">
                <a:ea typeface="仿宋_GB2312" pitchFamily="49" charset="-122"/>
              </a:rPr>
              <a:t>A</a:t>
            </a:r>
            <a:r>
              <a:rPr lang="en-US" altLang="zh-CN" sz="2800" i="1" baseline="-25000" dirty="0" smtClean="0">
                <a:ea typeface="仿宋_GB2312" pitchFamily="49" charset="-122"/>
              </a:rPr>
              <a:t>max </a:t>
            </a:r>
            <a:r>
              <a:rPr lang="zh-CN" altLang="en-US" sz="2800" dirty="0" smtClean="0">
                <a:ea typeface="仿宋_GB2312" pitchFamily="49" charset="-122"/>
              </a:rPr>
              <a:t>区分的反类；</a:t>
            </a:r>
            <a:endParaRPr lang="en-US" altLang="zh-CN" sz="2800" dirty="0" smtClean="0"/>
          </a:p>
          <a:p>
            <a:pPr eaLnBrk="1" hangingPunct="1">
              <a:lnSpc>
                <a:spcPct val="100000"/>
              </a:lnSpc>
              <a:spcBef>
                <a:spcPts val="0"/>
              </a:spcBef>
              <a:buFontTx/>
              <a:buNone/>
            </a:pPr>
            <a:r>
              <a:rPr lang="en-US" altLang="zh-CN" sz="2800" dirty="0" smtClean="0"/>
              <a:t>    </a:t>
            </a:r>
            <a:r>
              <a:rPr lang="en-US" altLang="zh-CN" sz="2800" i="1" dirty="0" smtClean="0"/>
              <a:t>R</a:t>
            </a:r>
            <a:r>
              <a:rPr lang="en-US" altLang="zh-CN" sz="2800" dirty="0" smtClean="0"/>
              <a:t> </a:t>
            </a:r>
            <a:r>
              <a:rPr lang="en-US" altLang="zh-CN" sz="2800" dirty="0" smtClean="0">
                <a:sym typeface="Symbol" panose="05050102010706020507" pitchFamily="18" charset="2"/>
              </a:rPr>
              <a:t> </a:t>
            </a:r>
            <a:r>
              <a:rPr lang="en-US" altLang="zh-CN" sz="2800" dirty="0" smtClean="0"/>
              <a:t> </a:t>
            </a:r>
            <a:r>
              <a:rPr lang="en-US" altLang="zh-CN" sz="2800" i="1" dirty="0" smtClean="0"/>
              <a:t>R</a:t>
            </a:r>
            <a:r>
              <a:rPr lang="en-US" altLang="zh-CN" sz="2800" dirty="0" smtClean="0"/>
              <a:t> </a:t>
            </a:r>
            <a:r>
              <a:rPr lang="en-US" altLang="zh-CN" sz="2800" dirty="0" smtClean="0">
                <a:sym typeface="Symbol" panose="05050102010706020507" pitchFamily="18" charset="2"/>
              </a:rPr>
              <a:t></a:t>
            </a:r>
            <a:r>
              <a:rPr lang="en-US" altLang="zh-CN" sz="2800" dirty="0" smtClean="0"/>
              <a:t> </a:t>
            </a:r>
            <a:r>
              <a:rPr lang="en-US" altLang="zh-CN" sz="2800" i="1" dirty="0" smtClean="0"/>
              <a:t>A</a:t>
            </a:r>
            <a:r>
              <a:rPr lang="en-US" altLang="zh-CN" sz="2800" i="1" baseline="-25000" dirty="0" smtClean="0"/>
              <a:t>max</a:t>
            </a:r>
            <a:r>
              <a:rPr lang="en-US" altLang="zh-CN" sz="2800" dirty="0" smtClean="0"/>
              <a:t>;</a:t>
            </a:r>
            <a:endParaRPr lang="en-US" altLang="zh-CN" sz="2800" dirty="0" smtClean="0"/>
          </a:p>
          <a:p>
            <a:pPr eaLnBrk="1" hangingPunct="1">
              <a:lnSpc>
                <a:spcPct val="100000"/>
              </a:lnSpc>
              <a:spcBef>
                <a:spcPts val="0"/>
              </a:spcBef>
              <a:buFontTx/>
              <a:buNone/>
            </a:pPr>
            <a:r>
              <a:rPr lang="en-US" altLang="zh-CN" sz="2800" dirty="0" smtClean="0"/>
              <a:t>End while</a:t>
            </a:r>
            <a:endParaRPr lang="en-US" altLang="zh-CN" sz="2800" dirty="0" smtClean="0"/>
          </a:p>
          <a:p>
            <a:pPr eaLnBrk="1" hangingPunct="1">
              <a:lnSpc>
                <a:spcPct val="100000"/>
              </a:lnSpc>
              <a:spcBef>
                <a:spcPts val="0"/>
              </a:spcBef>
              <a:buFontTx/>
              <a:buNone/>
            </a:pPr>
            <a:r>
              <a:rPr lang="en-US" altLang="zh-CN" sz="2800" dirty="0" smtClean="0"/>
              <a:t>Return </a:t>
            </a:r>
            <a:r>
              <a:rPr lang="en-US" altLang="zh-CN" sz="2800" i="1" dirty="0" smtClean="0"/>
              <a:t>R</a:t>
            </a:r>
            <a:r>
              <a:rPr lang="en-US" altLang="zh-CN" sz="2800" dirty="0" smtClean="0"/>
              <a:t>;</a:t>
            </a:r>
            <a:endParaRPr lang="en-US" altLang="zh-CN" sz="2800" dirty="0" smtClean="0"/>
          </a:p>
        </p:txBody>
      </p:sp>
      <p:sp>
        <p:nvSpPr>
          <p:cNvPr id="5632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zh-CN" altLang="en-US" smtClean="0"/>
              <a:t>一个示例</a:t>
            </a:r>
            <a:endParaRPr lang="zh-CN" altLang="en-US" smtClean="0"/>
          </a:p>
        </p:txBody>
      </p:sp>
      <p:graphicFrame>
        <p:nvGraphicFramePr>
          <p:cNvPr id="58371" name="内容占位符 58370"/>
          <p:cNvGraphicFramePr>
            <a:graphicFrameLocks noGrp="1"/>
          </p:cNvGraphicFramePr>
          <p:nvPr>
            <p:ph sz="half" idx="1"/>
          </p:nvPr>
        </p:nvGraphicFramePr>
        <p:xfrm>
          <a:off x="1066800" y="1752600"/>
          <a:ext cx="3733800" cy="4721299"/>
        </p:xfrm>
        <a:graphic>
          <a:graphicData uri="http://schemas.openxmlformats.org/drawingml/2006/table">
            <a:tbl>
              <a:tblPr/>
              <a:tblGrid>
                <a:gridCol w="692150"/>
                <a:gridCol w="828675"/>
                <a:gridCol w="692150"/>
                <a:gridCol w="692150"/>
                <a:gridCol w="828675"/>
              </a:tblGrid>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A</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B</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C</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D</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zh-CN" altLang="en-US" sz="1200" b="1" dirty="0">
                          <a:latin typeface="Times New Roman" panose="02020603050405020304" pitchFamily="18" charset="0"/>
                        </a:rPr>
                        <a:t>类</a:t>
                      </a:r>
                      <a:endParaRPr lang="zh-CN" altLang="en-US"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28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28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856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28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14" marB="45714"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7456" name="Text Box 854"/>
          <p:cNvSpPr txBox="1">
            <a:spLocks noChangeArrowheads="1"/>
          </p:cNvSpPr>
          <p:nvPr/>
        </p:nvSpPr>
        <p:spPr bwMode="auto">
          <a:xfrm>
            <a:off x="5651500" y="1773238"/>
            <a:ext cx="30956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ea typeface="仿宋_GB2312" pitchFamily="49" charset="-122"/>
              </a:rPr>
              <a:t>选择属性</a:t>
            </a:r>
            <a:r>
              <a:rPr lang="en-US" altLang="zh-CN">
                <a:ea typeface="仿宋_GB2312" pitchFamily="49" charset="-122"/>
              </a:rPr>
              <a:t>AT</a:t>
            </a:r>
            <a:r>
              <a:rPr lang="zh-CN" altLang="en-US">
                <a:ea typeface="仿宋_GB2312" pitchFamily="49" charset="-122"/>
              </a:rPr>
              <a:t>使得：与</a:t>
            </a:r>
            <a:r>
              <a:rPr lang="en-US" altLang="zh-CN">
                <a:ea typeface="仿宋_GB2312" pitchFamily="49" charset="-122"/>
              </a:rPr>
              <a:t>AT</a:t>
            </a:r>
            <a:r>
              <a:rPr lang="zh-CN" altLang="en-US">
                <a:ea typeface="仿宋_GB2312" pitchFamily="49" charset="-122"/>
              </a:rPr>
              <a:t>取值不同的其它类的示例数目最多。</a:t>
            </a:r>
            <a:endParaRPr lang="zh-CN" altLang="en-US">
              <a:ea typeface="仿宋_GB2312" pitchFamily="49" charset="-122"/>
            </a:endParaRPr>
          </a:p>
        </p:txBody>
      </p:sp>
      <p:graphicFrame>
        <p:nvGraphicFramePr>
          <p:cNvPr id="58482" name="内容占位符 58481"/>
          <p:cNvGraphicFramePr>
            <a:graphicFrameLocks noGrp="1"/>
          </p:cNvGraphicFramePr>
          <p:nvPr>
            <p:ph sz="half" idx="2"/>
          </p:nvPr>
        </p:nvGraphicFramePr>
        <p:xfrm>
          <a:off x="5580063" y="4365625"/>
          <a:ext cx="2233612" cy="2074863"/>
        </p:xfrm>
        <a:graphic>
          <a:graphicData uri="http://schemas.openxmlformats.org/drawingml/2006/table">
            <a:tbl>
              <a:tblPr/>
              <a:tblGrid>
                <a:gridCol w="1081088"/>
                <a:gridCol w="1152524"/>
              </a:tblGrid>
              <a:tr h="518239">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A</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6</a:t>
                      </a:r>
                      <a:endParaRPr lang="en-US" altLang="zh-CN" sz="2800" dirty="0">
                        <a:latin typeface="Times New Roman" panose="02020603050405020304" pitchFamily="18" charset="0"/>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B</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6</a:t>
                      </a:r>
                      <a:endParaRPr lang="en-US" altLang="zh-CN" sz="2800" dirty="0">
                        <a:latin typeface="Times New Roman" panose="02020603050405020304" pitchFamily="18" charset="0"/>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8239">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C</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8    </a:t>
                      </a:r>
                      <a:r>
                        <a:rPr lang="en-US" altLang="zh-CN" sz="2000" b="1" dirty="0">
                          <a:latin typeface="Times New Roman" panose="02020603050405020304" pitchFamily="18" charset="0"/>
                          <a:sym typeface="Symbol" panose="05050102010706020507" pitchFamily="18" charset="2"/>
                        </a:rPr>
                        <a:t></a:t>
                      </a:r>
                      <a:endParaRPr lang="en-US" altLang="zh-CN" sz="2000" b="1" dirty="0">
                        <a:latin typeface="Times New Roman" panose="02020603050405020304" pitchFamily="18" charset="0"/>
                        <a:sym typeface="Symbol" panose="05050102010706020507" pitchFamily="18" charset="2"/>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9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D</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8</a:t>
                      </a:r>
                      <a:endParaRPr lang="en-US" altLang="zh-CN" sz="2800" dirty="0">
                        <a:latin typeface="Times New Roman" panose="02020603050405020304" pitchFamily="18" charset="0"/>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57474" name="Text Box 962"/>
          <p:cNvSpPr txBox="1">
            <a:spLocks noChangeArrowheads="1"/>
          </p:cNvSpPr>
          <p:nvPr/>
        </p:nvSpPr>
        <p:spPr bwMode="auto">
          <a:xfrm>
            <a:off x="4932363" y="1916113"/>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ym typeface="Symbol" panose="05050102010706020507" pitchFamily="18" charset="2"/>
              </a:rPr>
              <a:t></a:t>
            </a:r>
            <a:endParaRPr lang="en-US" altLang="zh-CN" b="1">
              <a:sym typeface="Symbol" panose="05050102010706020507" pitchFamily="18" charset="2"/>
            </a:endParaRPr>
          </a:p>
        </p:txBody>
      </p:sp>
      <p:sp>
        <p:nvSpPr>
          <p:cNvPr id="57475" name="Text Box 963"/>
          <p:cNvSpPr txBox="1">
            <a:spLocks noChangeArrowheads="1"/>
          </p:cNvSpPr>
          <p:nvPr/>
        </p:nvSpPr>
        <p:spPr bwMode="auto">
          <a:xfrm>
            <a:off x="5580063" y="3284538"/>
            <a:ext cx="30972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ea typeface="仿宋_GB2312" pitchFamily="49" charset="-122"/>
                <a:sym typeface="Symbol" panose="05050102010706020507" pitchFamily="18" charset="2"/>
              </a:rPr>
              <a:t>以“</a:t>
            </a:r>
            <a:r>
              <a:rPr lang="en-US" altLang="zh-CN">
                <a:ea typeface="仿宋_GB2312" pitchFamily="49" charset="-122"/>
                <a:sym typeface="Symbol" panose="05050102010706020507" pitchFamily="18" charset="2"/>
              </a:rPr>
              <a:t>1”</a:t>
            </a:r>
            <a:r>
              <a:rPr lang="zh-CN" altLang="en-US">
                <a:ea typeface="仿宋_GB2312" pitchFamily="49" charset="-122"/>
                <a:sym typeface="Symbol" panose="05050102010706020507" pitchFamily="18" charset="2"/>
              </a:rPr>
              <a:t>为正类学习覆盖“</a:t>
            </a:r>
            <a:r>
              <a:rPr lang="en-US" altLang="zh-CN">
                <a:ea typeface="仿宋_GB2312" pitchFamily="49" charset="-122"/>
                <a:sym typeface="Symbol" panose="05050102010706020507" pitchFamily="18" charset="2"/>
              </a:rPr>
              <a:t>1”</a:t>
            </a:r>
            <a:r>
              <a:rPr lang="zh-CN" altLang="en-US">
                <a:ea typeface="仿宋_GB2312" pitchFamily="49" charset="-122"/>
                <a:sym typeface="Symbol" panose="05050102010706020507" pitchFamily="18" charset="2"/>
              </a:rPr>
              <a:t>类的规则。</a:t>
            </a:r>
            <a:endParaRPr lang="zh-CN" altLang="en-US">
              <a:ea typeface="仿宋_GB2312" pitchFamily="49" charset="-122"/>
              <a:sym typeface="Symbol" panose="05050102010706020507" pitchFamily="18" charset="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zh-CN" altLang="en-US" smtClean="0"/>
              <a:t>一个示例</a:t>
            </a:r>
            <a:endParaRPr lang="zh-CN" altLang="en-US" smtClean="0"/>
          </a:p>
        </p:txBody>
      </p:sp>
      <p:graphicFrame>
        <p:nvGraphicFramePr>
          <p:cNvPr id="59395" name="内容占位符 59394"/>
          <p:cNvGraphicFramePr>
            <a:graphicFrameLocks noGrp="1"/>
          </p:cNvGraphicFramePr>
          <p:nvPr>
            <p:ph sz="half" idx="1"/>
          </p:nvPr>
        </p:nvGraphicFramePr>
        <p:xfrm>
          <a:off x="1066800" y="1752600"/>
          <a:ext cx="3733800" cy="4692655"/>
        </p:xfrm>
        <a:graphic>
          <a:graphicData uri="http://schemas.openxmlformats.org/drawingml/2006/table">
            <a:tbl>
              <a:tblPr/>
              <a:tblGrid>
                <a:gridCol w="692150"/>
                <a:gridCol w="828675"/>
                <a:gridCol w="692150"/>
                <a:gridCol w="692150"/>
                <a:gridCol w="828675"/>
              </a:tblGrid>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A</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B</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C</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D</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zh-CN" altLang="en-US" sz="1200" b="1" dirty="0">
                          <a:latin typeface="Times New Roman" panose="02020603050405020304" pitchFamily="18" charset="0"/>
                        </a:rPr>
                        <a:t>类</a:t>
                      </a:r>
                      <a:endParaRPr lang="zh-CN" altLang="en-US"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9851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bl>
          </a:graphicData>
        </a:graphic>
      </p:graphicFrame>
      <p:sp>
        <p:nvSpPr>
          <p:cNvPr id="58480" name="Text Box 142"/>
          <p:cNvSpPr txBox="1">
            <a:spLocks noChangeArrowheads="1"/>
          </p:cNvSpPr>
          <p:nvPr/>
        </p:nvSpPr>
        <p:spPr bwMode="auto">
          <a:xfrm>
            <a:off x="4932363" y="1916113"/>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ym typeface="Symbol" panose="05050102010706020507" pitchFamily="18" charset="2"/>
              </a:rPr>
              <a:t></a:t>
            </a:r>
            <a:endParaRPr lang="en-US" altLang="zh-CN" b="1">
              <a:sym typeface="Symbol" panose="05050102010706020507" pitchFamily="18" charset="2"/>
            </a:endParaRPr>
          </a:p>
        </p:txBody>
      </p:sp>
      <p:graphicFrame>
        <p:nvGraphicFramePr>
          <p:cNvPr id="59506" name="内容占位符 59505"/>
          <p:cNvGraphicFramePr>
            <a:graphicFrameLocks noGrp="1"/>
          </p:cNvGraphicFramePr>
          <p:nvPr>
            <p:ph sz="half" idx="2"/>
          </p:nvPr>
        </p:nvGraphicFramePr>
        <p:xfrm>
          <a:off x="5651500" y="3068638"/>
          <a:ext cx="2233613" cy="2074861"/>
        </p:xfrm>
        <a:graphic>
          <a:graphicData uri="http://schemas.openxmlformats.org/drawingml/2006/table">
            <a:tbl>
              <a:tblPr/>
              <a:tblGrid>
                <a:gridCol w="1081088"/>
                <a:gridCol w="1152525"/>
              </a:tblGrid>
              <a:tr h="518239">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A</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2</a:t>
                      </a:r>
                      <a:endParaRPr lang="en-US" altLang="zh-CN" sz="2800" dirty="0">
                        <a:latin typeface="Times New Roman" panose="02020603050405020304" pitchFamily="18" charset="0"/>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9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B</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2</a:t>
                      </a:r>
                      <a:endParaRPr lang="en-US" altLang="zh-CN" sz="2800" dirty="0">
                        <a:latin typeface="Times New Roman" panose="02020603050405020304" pitchFamily="18" charset="0"/>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8239">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C</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000" b="1" dirty="0">
                          <a:latin typeface="Times New Roman" panose="02020603050405020304" pitchFamily="18" charset="0"/>
                          <a:sym typeface="Symbol" panose="05050102010706020507" pitchFamily="18" charset="2"/>
                        </a:rPr>
                        <a:t></a:t>
                      </a:r>
                      <a:endParaRPr lang="en-US" altLang="zh-CN" sz="2000" b="1" dirty="0">
                        <a:latin typeface="Times New Roman" panose="02020603050405020304" pitchFamily="18" charset="0"/>
                        <a:sym typeface="Symbol" panose="05050102010706020507" pitchFamily="18" charset="2"/>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9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D</a:t>
                      </a:r>
                      <a:endParaRPr lang="en-US" altLang="zh-CN" sz="2800" dirty="0">
                        <a:latin typeface="Times New Roman" panose="02020603050405020304" pitchFamily="18" charset="0"/>
                      </a:endParaRPr>
                    </a:p>
                  </a:txBody>
                  <a:tcPr marT="45727" marB="4572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spcBef>
                          <a:spcPct val="20000"/>
                        </a:spcBef>
                        <a:buNone/>
                      </a:pPr>
                      <a:r>
                        <a:rPr lang="en-US" altLang="zh-CN" sz="2800" dirty="0">
                          <a:latin typeface="Times New Roman" panose="02020603050405020304" pitchFamily="18" charset="0"/>
                        </a:rPr>
                        <a:t>4 </a:t>
                      </a:r>
                      <a:r>
                        <a:rPr lang="en-US" altLang="zh-CN" sz="2000" b="1" dirty="0">
                          <a:latin typeface="Times New Roman" panose="02020603050405020304" pitchFamily="18" charset="0"/>
                          <a:sym typeface="Symbol" panose="05050102010706020507" pitchFamily="18" charset="2"/>
                        </a:rPr>
                        <a:t></a:t>
                      </a:r>
                      <a:endParaRPr lang="en-US" altLang="zh-CN" sz="2000" b="1" dirty="0">
                        <a:latin typeface="Times New Roman" panose="02020603050405020304" pitchFamily="18" charset="0"/>
                        <a:sym typeface="Symbol" panose="05050102010706020507" pitchFamily="18" charset="2"/>
                      </a:endParaRPr>
                    </a:p>
                  </a:txBody>
                  <a:tcPr marT="45727" marB="4572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zh-CN" altLang="en-US" smtClean="0"/>
              <a:t>一个示例</a:t>
            </a:r>
            <a:endParaRPr lang="zh-CN" altLang="en-US" smtClean="0"/>
          </a:p>
        </p:txBody>
      </p:sp>
      <p:graphicFrame>
        <p:nvGraphicFramePr>
          <p:cNvPr id="60419" name="内容占位符 60418"/>
          <p:cNvGraphicFramePr>
            <a:graphicFrameLocks noGrp="1"/>
          </p:cNvGraphicFramePr>
          <p:nvPr>
            <p:ph sz="half" idx="1"/>
          </p:nvPr>
        </p:nvGraphicFramePr>
        <p:xfrm>
          <a:off x="1066800" y="1752600"/>
          <a:ext cx="3733800" cy="4692655"/>
        </p:xfrm>
        <a:graphic>
          <a:graphicData uri="http://schemas.openxmlformats.org/drawingml/2006/table">
            <a:tbl>
              <a:tblPr/>
              <a:tblGrid>
                <a:gridCol w="692150"/>
                <a:gridCol w="828675"/>
                <a:gridCol w="692150"/>
                <a:gridCol w="692150"/>
                <a:gridCol w="828675"/>
              </a:tblGrid>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A</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B</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C</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D</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zh-CN" altLang="en-US" sz="1200" b="1" dirty="0">
                          <a:latin typeface="Times New Roman" panose="02020603050405020304" pitchFamily="18" charset="0"/>
                        </a:rPr>
                        <a:t>类</a:t>
                      </a:r>
                      <a:endParaRPr lang="zh-CN" altLang="en-US"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9851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bl>
          </a:graphicData>
        </a:graphic>
      </p:graphicFrame>
      <p:sp>
        <p:nvSpPr>
          <p:cNvPr id="59504" name="Text Box 113"/>
          <p:cNvSpPr txBox="1">
            <a:spLocks noChangeArrowheads="1"/>
          </p:cNvSpPr>
          <p:nvPr/>
        </p:nvSpPr>
        <p:spPr bwMode="auto">
          <a:xfrm>
            <a:off x="4932363" y="1916113"/>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ym typeface="Symbol" panose="05050102010706020507" pitchFamily="18" charset="2"/>
              </a:rPr>
              <a:t></a:t>
            </a:r>
            <a:endParaRPr lang="en-US" altLang="zh-CN" b="1">
              <a:sym typeface="Symbol" panose="05050102010706020507" pitchFamily="18" charset="2"/>
            </a:endParaRPr>
          </a:p>
        </p:txBody>
      </p:sp>
      <p:sp>
        <p:nvSpPr>
          <p:cNvPr id="59505" name="Text Box 135"/>
          <p:cNvSpPr txBox="1">
            <a:spLocks noChangeArrowheads="1"/>
          </p:cNvSpPr>
          <p:nvPr/>
        </p:nvSpPr>
        <p:spPr bwMode="auto">
          <a:xfrm>
            <a:off x="5775325" y="2997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zh-CN"/>
          </a:p>
        </p:txBody>
      </p:sp>
      <p:sp>
        <p:nvSpPr>
          <p:cNvPr id="59506" name="Text Box 137"/>
          <p:cNvSpPr txBox="1">
            <a:spLocks noChangeArrowheads="1"/>
          </p:cNvSpPr>
          <p:nvPr/>
        </p:nvSpPr>
        <p:spPr bwMode="auto">
          <a:xfrm>
            <a:off x="5651500" y="2060575"/>
            <a:ext cx="3097213"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ea typeface="仿宋_GB2312" pitchFamily="49" charset="-122"/>
              </a:rPr>
              <a:t>所有反例已被覆盖，</a:t>
            </a:r>
            <a:endParaRPr lang="zh-CN" altLang="en-US">
              <a:ea typeface="仿宋_GB2312" pitchFamily="49" charset="-122"/>
            </a:endParaRPr>
          </a:p>
          <a:p>
            <a:pPr>
              <a:spcBef>
                <a:spcPct val="50000"/>
              </a:spcBef>
            </a:pPr>
            <a:r>
              <a:rPr lang="zh-CN" altLang="en-US">
                <a:ea typeface="仿宋_GB2312" pitchFamily="49" charset="-122"/>
              </a:rPr>
              <a:t>我们得到一条规则如下：</a:t>
            </a:r>
            <a:endParaRPr lang="zh-CN" altLang="en-US">
              <a:ea typeface="仿宋_GB2312" pitchFamily="49" charset="-122"/>
            </a:endParaRPr>
          </a:p>
          <a:p>
            <a:pPr>
              <a:spcBef>
                <a:spcPct val="50000"/>
              </a:spcBef>
            </a:pPr>
            <a:r>
              <a:rPr lang="en-US" altLang="zh-CN"/>
              <a:t>(C=1) </a:t>
            </a:r>
            <a:r>
              <a:rPr lang="en-US" altLang="zh-CN">
                <a:sym typeface="Symbol" panose="05050102010706020507" pitchFamily="18" charset="2"/>
              </a:rPr>
              <a:t> (</a:t>
            </a:r>
            <a:r>
              <a:rPr lang="en-US" altLang="zh-CN"/>
              <a:t>D=1)</a:t>
            </a:r>
            <a:r>
              <a:rPr lang="en-US" altLang="zh-CN">
                <a:sym typeface="Symbol" panose="05050102010706020507" pitchFamily="18" charset="2"/>
              </a:rPr>
              <a:t>(Class = 1)</a:t>
            </a:r>
            <a:endParaRPr lang="en-US" altLang="zh-CN">
              <a:sym typeface="Symbol" panose="05050102010706020507" pitchFamily="18" charset="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zh-CN" altLang="en-US" smtClean="0"/>
              <a:t>一个示例</a:t>
            </a:r>
            <a:endParaRPr lang="zh-CN" altLang="en-US" smtClean="0"/>
          </a:p>
        </p:txBody>
      </p:sp>
      <p:graphicFrame>
        <p:nvGraphicFramePr>
          <p:cNvPr id="61443" name="内容占位符 61442"/>
          <p:cNvGraphicFramePr>
            <a:graphicFrameLocks noGrp="1"/>
          </p:cNvGraphicFramePr>
          <p:nvPr>
            <p:ph sz="half" idx="1"/>
          </p:nvPr>
        </p:nvGraphicFramePr>
        <p:xfrm>
          <a:off x="1066800" y="1752600"/>
          <a:ext cx="3733800" cy="4692655"/>
        </p:xfrm>
        <a:graphic>
          <a:graphicData uri="http://schemas.openxmlformats.org/drawingml/2006/table">
            <a:tbl>
              <a:tblPr/>
              <a:tblGrid>
                <a:gridCol w="692150"/>
                <a:gridCol w="828675"/>
                <a:gridCol w="692150"/>
                <a:gridCol w="692150"/>
                <a:gridCol w="828675"/>
              </a:tblGrid>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A</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B</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C</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D</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zh-CN" altLang="en-US" sz="1200" b="1" dirty="0">
                          <a:latin typeface="Times New Roman" panose="02020603050405020304" pitchFamily="18" charset="0"/>
                        </a:rPr>
                        <a:t>类</a:t>
                      </a:r>
                      <a:endParaRPr lang="zh-CN" altLang="en-US"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9851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376">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endParaRPr lang="zh-CN"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1</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4694">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marL="342900" lvl="0" indent="-342900" algn="r" eaLnBrk="1" hangingPunct="1">
                        <a:buNone/>
                      </a:pPr>
                      <a:r>
                        <a:rPr lang="en-US" altLang="zh-CN" sz="1200" b="1" dirty="0">
                          <a:latin typeface="Times New Roman" panose="02020603050405020304" pitchFamily="18" charset="0"/>
                        </a:rPr>
                        <a:t>0</a:t>
                      </a:r>
                      <a:endParaRPr lang="en-US" altLang="zh-CN" sz="1200" b="1" dirty="0">
                        <a:latin typeface="Times New Roman" panose="02020603050405020304" pitchFamily="18" charset="0"/>
                      </a:endParaRPr>
                    </a:p>
                  </a:txBody>
                  <a:tcPr marT="45729" marB="45729"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bl>
          </a:graphicData>
        </a:graphic>
      </p:graphicFrame>
      <p:sp>
        <p:nvSpPr>
          <p:cNvPr id="60528" name="Text Box 113"/>
          <p:cNvSpPr txBox="1">
            <a:spLocks noChangeArrowheads="1"/>
          </p:cNvSpPr>
          <p:nvPr/>
        </p:nvSpPr>
        <p:spPr bwMode="auto">
          <a:xfrm>
            <a:off x="4932363" y="1916113"/>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ym typeface="Symbol" panose="05050102010706020507" pitchFamily="18" charset="2"/>
              </a:rPr>
              <a:t></a:t>
            </a:r>
            <a:endParaRPr lang="en-US" altLang="zh-CN" b="1">
              <a:sym typeface="Symbol" panose="05050102010706020507" pitchFamily="18" charset="2"/>
            </a:endParaRPr>
          </a:p>
        </p:txBody>
      </p:sp>
      <p:sp>
        <p:nvSpPr>
          <p:cNvPr id="60529" name="Text Box 114"/>
          <p:cNvSpPr txBox="1">
            <a:spLocks noChangeArrowheads="1"/>
          </p:cNvSpPr>
          <p:nvPr/>
        </p:nvSpPr>
        <p:spPr bwMode="auto">
          <a:xfrm>
            <a:off x="5775325" y="2997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zh-CN"/>
          </a:p>
        </p:txBody>
      </p:sp>
      <p:sp>
        <p:nvSpPr>
          <p:cNvPr id="60530" name="Text Box 115"/>
          <p:cNvSpPr txBox="1">
            <a:spLocks noChangeArrowheads="1"/>
          </p:cNvSpPr>
          <p:nvPr/>
        </p:nvSpPr>
        <p:spPr bwMode="auto">
          <a:xfrm>
            <a:off x="5651500" y="2060575"/>
            <a:ext cx="309721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ea typeface="仿宋_GB2312" pitchFamily="49" charset="-122"/>
              </a:rPr>
              <a:t>利用规则</a:t>
            </a:r>
            <a:r>
              <a:rPr lang="en-US" altLang="zh-CN">
                <a:ea typeface="仿宋_GB2312" pitchFamily="49" charset="-122"/>
              </a:rPr>
              <a:t>(C=1) </a:t>
            </a:r>
            <a:r>
              <a:rPr lang="en-US" altLang="zh-CN">
                <a:ea typeface="仿宋_GB2312" pitchFamily="49" charset="-122"/>
                <a:sym typeface="Symbol" panose="05050102010706020507" pitchFamily="18" charset="2"/>
              </a:rPr>
              <a:t> (</a:t>
            </a:r>
            <a:r>
              <a:rPr lang="en-US" altLang="zh-CN">
                <a:ea typeface="仿宋_GB2312" pitchFamily="49" charset="-122"/>
              </a:rPr>
              <a:t>D=1)</a:t>
            </a:r>
            <a:r>
              <a:rPr lang="en-US" altLang="zh-CN">
                <a:ea typeface="仿宋_GB2312" pitchFamily="49" charset="-122"/>
                <a:sym typeface="Symbol" panose="05050102010706020507" pitchFamily="18" charset="2"/>
              </a:rPr>
              <a:t>(Class = 1)</a:t>
            </a:r>
            <a:r>
              <a:rPr lang="zh-CN" altLang="en-US">
                <a:ea typeface="仿宋_GB2312" pitchFamily="49" charset="-122"/>
                <a:sym typeface="Symbol" panose="05050102010706020507" pitchFamily="18" charset="2"/>
              </a:rPr>
              <a:t>删除所有正类。</a:t>
            </a:r>
            <a:endParaRPr lang="zh-CN" altLang="en-US">
              <a:ea typeface="仿宋_GB2312" pitchFamily="49" charset="-122"/>
              <a:sym typeface="Symbol" panose="05050102010706020507" pitchFamily="18" charset="2"/>
            </a:endParaRPr>
          </a:p>
          <a:p>
            <a:pPr>
              <a:spcBef>
                <a:spcPct val="50000"/>
              </a:spcBef>
            </a:pPr>
            <a:r>
              <a:rPr lang="zh-CN" altLang="en-US">
                <a:ea typeface="仿宋_GB2312" pitchFamily="49" charset="-122"/>
                <a:sym typeface="Symbol" panose="05050102010706020507" pitchFamily="18" charset="2"/>
              </a:rPr>
              <a:t>该规则已覆盖所有正类。</a:t>
            </a:r>
            <a:endParaRPr lang="zh-CN" altLang="en-US">
              <a:ea typeface="仿宋_GB2312" pitchFamily="49" charset="-122"/>
              <a:sym typeface="Symbol" panose="05050102010706020507" pitchFamily="18" charset="2"/>
            </a:endParaRPr>
          </a:p>
          <a:p>
            <a:pPr>
              <a:spcBef>
                <a:spcPct val="50000"/>
              </a:spcBef>
            </a:pPr>
            <a:r>
              <a:rPr lang="zh-CN" altLang="en-US">
                <a:ea typeface="仿宋_GB2312" pitchFamily="49" charset="-122"/>
                <a:sym typeface="Symbol" panose="05050102010706020507" pitchFamily="18" charset="2"/>
              </a:rPr>
              <a:t>以“</a:t>
            </a:r>
            <a:r>
              <a:rPr lang="en-US" altLang="zh-CN">
                <a:ea typeface="仿宋_GB2312" pitchFamily="49" charset="-122"/>
                <a:sym typeface="Symbol" panose="05050102010706020507" pitchFamily="18" charset="2"/>
              </a:rPr>
              <a:t>0”</a:t>
            </a:r>
            <a:r>
              <a:rPr lang="zh-CN" altLang="en-US">
                <a:ea typeface="仿宋_GB2312" pitchFamily="49" charset="-122"/>
                <a:sym typeface="Symbol" panose="05050102010706020507" pitchFamily="18" charset="2"/>
              </a:rPr>
              <a:t>为正类继续学习覆盖“</a:t>
            </a:r>
            <a:r>
              <a:rPr lang="en-US" altLang="zh-CN">
                <a:ea typeface="仿宋_GB2312" pitchFamily="49" charset="-122"/>
                <a:sym typeface="Symbol" panose="05050102010706020507" pitchFamily="18" charset="2"/>
              </a:rPr>
              <a:t>0”</a:t>
            </a:r>
            <a:r>
              <a:rPr lang="zh-CN" altLang="en-US">
                <a:ea typeface="仿宋_GB2312" pitchFamily="49" charset="-122"/>
                <a:sym typeface="Symbol" panose="05050102010706020507" pitchFamily="18" charset="2"/>
              </a:rPr>
              <a:t>类的规则。</a:t>
            </a:r>
            <a:endParaRPr lang="zh-CN" altLang="en-US">
              <a:ea typeface="仿宋_GB2312" pitchFamily="49" charset="-122"/>
              <a:sym typeface="Symbol" panose="05050102010706020507" pitchFamily="18" charset="2"/>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zh-CN" altLang="en-US" smtClean="0"/>
              <a:t>基于规则的分类若干问题</a:t>
            </a:r>
            <a:endParaRPr lang="zh-CN" altLang="en-US" smtClean="0"/>
          </a:p>
        </p:txBody>
      </p:sp>
      <p:sp>
        <p:nvSpPr>
          <p:cNvPr id="61442" name="Rectangle 3"/>
          <p:cNvSpPr>
            <a:spLocks noGrp="1" noChangeArrowheads="1"/>
          </p:cNvSpPr>
          <p:nvPr>
            <p:ph idx="1"/>
          </p:nvPr>
        </p:nvSpPr>
        <p:spPr/>
        <p:txBody>
          <a:bodyPr/>
          <a:lstStyle/>
          <a:p>
            <a:pPr eaLnBrk="1" hangingPunct="1"/>
            <a:r>
              <a:rPr lang="zh-CN" altLang="en-US" smtClean="0">
                <a:ea typeface="仿宋_GB2312" pitchFamily="49" charset="-122"/>
              </a:rPr>
              <a:t>学习到的规则能够覆盖整个示例空间吗？－缺省规则</a:t>
            </a:r>
            <a:endParaRPr lang="zh-CN" altLang="en-US" smtClean="0">
              <a:ea typeface="仿宋_GB2312" pitchFamily="49" charset="-122"/>
            </a:endParaRPr>
          </a:p>
          <a:p>
            <a:pPr eaLnBrk="1" hangingPunct="1"/>
            <a:r>
              <a:rPr lang="zh-CN" altLang="en-US" smtClean="0">
                <a:ea typeface="仿宋_GB2312" pitchFamily="49" charset="-122"/>
              </a:rPr>
              <a:t>如何学到最优规则？－</a:t>
            </a:r>
            <a:r>
              <a:rPr lang="en-US" altLang="zh-CN" smtClean="0">
                <a:ea typeface="仿宋_GB2312" pitchFamily="49" charset="-122"/>
              </a:rPr>
              <a:t>NP</a:t>
            </a:r>
            <a:r>
              <a:rPr lang="zh-CN" altLang="en-US" smtClean="0">
                <a:ea typeface="仿宋_GB2312" pitchFamily="49" charset="-122"/>
              </a:rPr>
              <a:t>－</a:t>
            </a:r>
            <a:r>
              <a:rPr lang="en-US" altLang="zh-CN" smtClean="0">
                <a:ea typeface="仿宋_GB2312" pitchFamily="49" charset="-122"/>
              </a:rPr>
              <a:t>hard</a:t>
            </a:r>
            <a:r>
              <a:rPr lang="zh-CN" altLang="en-US" smtClean="0">
                <a:ea typeface="仿宋_GB2312" pitchFamily="49" charset="-122"/>
              </a:rPr>
              <a:t>问题</a:t>
            </a:r>
            <a:endParaRPr lang="zh-CN" altLang="en-US" smtClean="0">
              <a:ea typeface="仿宋_GB2312"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27063" y="1117600"/>
            <a:ext cx="3438525" cy="531813"/>
          </a:xfrm>
        </p:spPr>
        <p:txBody>
          <a:bodyPr/>
          <a:lstStyle/>
          <a:p>
            <a:pPr eaLnBrk="1" hangingPunct="1"/>
            <a:r>
              <a:rPr lang="zh-CN" altLang="en-US" smtClean="0">
                <a:solidFill>
                  <a:srgbClr val="6600FF"/>
                </a:solidFill>
                <a:latin typeface="黑体" panose="02010609060101010101" pitchFamily="49" charset="-122"/>
                <a:ea typeface="黑体" panose="02010609060101010101" pitchFamily="49" charset="-122"/>
              </a:rPr>
              <a:t>一个完整的分类过程</a:t>
            </a:r>
            <a:endParaRPr lang="zh-CN" altLang="en-US" smtClean="0">
              <a:solidFill>
                <a:srgbClr val="6600FF"/>
              </a:solidFill>
              <a:latin typeface="黑体" panose="02010609060101010101" pitchFamily="49" charset="-122"/>
              <a:ea typeface="黑体" panose="02010609060101010101" pitchFamily="49" charset="-122"/>
            </a:endParaRPr>
          </a:p>
        </p:txBody>
      </p:sp>
      <p:grpSp>
        <p:nvGrpSpPr>
          <p:cNvPr id="64515" name="Group 6"/>
          <p:cNvGrpSpPr/>
          <p:nvPr/>
        </p:nvGrpSpPr>
        <p:grpSpPr bwMode="auto">
          <a:xfrm>
            <a:off x="969963" y="2297113"/>
            <a:ext cx="7129462" cy="3643312"/>
            <a:chOff x="2421" y="3378"/>
            <a:chExt cx="7557" cy="2401"/>
          </a:xfrm>
        </p:grpSpPr>
        <p:sp>
          <p:nvSpPr>
            <p:cNvPr id="64528" name="AutoShape 7"/>
            <p:cNvSpPr>
              <a:spLocks noChangeArrowheads="1"/>
            </p:cNvSpPr>
            <p:nvPr/>
          </p:nvSpPr>
          <p:spPr bwMode="auto">
            <a:xfrm>
              <a:off x="2421" y="3918"/>
              <a:ext cx="1080" cy="781"/>
            </a:xfrm>
            <a:prstGeom prst="can">
              <a:avLst>
                <a:gd name="adj" fmla="val 42361"/>
              </a:avLst>
            </a:prstGeom>
            <a:solidFill>
              <a:srgbClr val="FFFFFF"/>
            </a:solidFill>
            <a:ln w="9525">
              <a:solidFill>
                <a:srgbClr val="000000"/>
              </a:solidFill>
              <a:miter lim="800000"/>
            </a:ln>
          </p:spPr>
          <p:txBody>
            <a:bodyPr wrap="none"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US"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US" sz="1800">
                  <a:solidFill>
                    <a:srgbClr val="000000"/>
                  </a:solidFill>
                  <a:latin typeface="黑体" panose="02010609060101010101" pitchFamily="49" charset="-122"/>
                  <a:ea typeface="黑体" panose="02010609060101010101" pitchFamily="49" charset="-122"/>
                </a:rPr>
                <a:t>数据</a:t>
              </a:r>
              <a:endParaRPr kumimoji="1" lang="zh-CN" altLang="en-GB" sz="1800">
                <a:solidFill>
                  <a:srgbClr val="FF33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29" name="Line 8"/>
            <p:cNvSpPr>
              <a:spLocks noChangeShapeType="1"/>
            </p:cNvSpPr>
            <p:nvPr/>
          </p:nvSpPr>
          <p:spPr bwMode="auto">
            <a:xfrm flipV="1">
              <a:off x="3597" y="3898"/>
              <a:ext cx="639" cy="19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18000" tIns="10800" rIns="18000" bIns="10800" anchor="ctr"/>
            <a:lstStyle/>
            <a:p>
              <a:endParaRPr lang="zh-CN" altLang="en-US"/>
            </a:p>
          </p:txBody>
        </p:sp>
        <p:sp>
          <p:nvSpPr>
            <p:cNvPr id="64530" name="Line 9"/>
            <p:cNvSpPr>
              <a:spLocks noChangeShapeType="1"/>
            </p:cNvSpPr>
            <p:nvPr/>
          </p:nvSpPr>
          <p:spPr bwMode="auto">
            <a:xfrm>
              <a:off x="3518" y="4419"/>
              <a:ext cx="798" cy="13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18000" tIns="10800" rIns="18000" bIns="10800" anchor="ctr"/>
            <a:lstStyle/>
            <a:p>
              <a:endParaRPr lang="zh-CN" altLang="en-US"/>
            </a:p>
          </p:txBody>
        </p:sp>
        <p:sp>
          <p:nvSpPr>
            <p:cNvPr id="64531" name="AutoShape 10"/>
            <p:cNvSpPr>
              <a:spLocks noChangeArrowheads="1"/>
            </p:cNvSpPr>
            <p:nvPr/>
          </p:nvSpPr>
          <p:spPr bwMode="auto">
            <a:xfrm>
              <a:off x="4236" y="3508"/>
              <a:ext cx="1117" cy="585"/>
            </a:xfrm>
            <a:prstGeom prst="can">
              <a:avLst>
                <a:gd name="adj" fmla="val 25000"/>
              </a:avLst>
            </a:prstGeom>
            <a:solidFill>
              <a:srgbClr val="FFFFFF"/>
            </a:solidFill>
            <a:ln w="9525">
              <a:solidFill>
                <a:srgbClr val="000000"/>
              </a:solidFill>
              <a:round/>
            </a:ln>
          </p:spPr>
          <p:txBody>
            <a:bodyPr wrap="none"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US"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US" sz="1800">
                  <a:solidFill>
                    <a:srgbClr val="000000"/>
                  </a:solidFill>
                  <a:latin typeface="黑体" panose="02010609060101010101" pitchFamily="49" charset="-122"/>
                  <a:ea typeface="黑体" panose="02010609060101010101" pitchFamily="49" charset="-122"/>
                </a:rPr>
                <a:t>训练集</a:t>
              </a:r>
              <a:endParaRPr kumimoji="1" lang="zh-CN" altLang="en-GB" sz="1800">
                <a:solidFill>
                  <a:srgbClr val="FF33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32" name="AutoShape 11"/>
            <p:cNvSpPr>
              <a:spLocks noChangeArrowheads="1"/>
            </p:cNvSpPr>
            <p:nvPr/>
          </p:nvSpPr>
          <p:spPr bwMode="auto">
            <a:xfrm>
              <a:off x="4316" y="4289"/>
              <a:ext cx="1197" cy="585"/>
            </a:xfrm>
            <a:prstGeom prst="can">
              <a:avLst>
                <a:gd name="adj" fmla="val 25000"/>
              </a:avLst>
            </a:prstGeom>
            <a:solidFill>
              <a:srgbClr val="FFFFFF"/>
            </a:solidFill>
            <a:ln w="9525">
              <a:solidFill>
                <a:srgbClr val="000000"/>
              </a:solidFill>
              <a:round/>
            </a:ln>
          </p:spPr>
          <p:txBody>
            <a:bodyPr wrap="none"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US"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US" sz="1800">
                  <a:solidFill>
                    <a:srgbClr val="000000"/>
                  </a:solidFill>
                  <a:latin typeface="黑体" panose="02010609060101010101" pitchFamily="49" charset="-122"/>
                  <a:ea typeface="黑体" panose="02010609060101010101" pitchFamily="49" charset="-122"/>
                </a:rPr>
                <a:t>测试集</a:t>
              </a:r>
              <a:endParaRPr kumimoji="1" lang="zh-CN" altLang="en-GB" sz="1800">
                <a:solidFill>
                  <a:srgbClr val="FF33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33" name="Oval 12"/>
            <p:cNvSpPr>
              <a:spLocks noChangeArrowheads="1"/>
            </p:cNvSpPr>
            <p:nvPr/>
          </p:nvSpPr>
          <p:spPr bwMode="auto">
            <a:xfrm>
              <a:off x="6151" y="3443"/>
              <a:ext cx="1436" cy="650"/>
            </a:xfrm>
            <a:prstGeom prst="ellipse">
              <a:avLst/>
            </a:prstGeom>
            <a:solidFill>
              <a:srgbClr val="FFFFFF"/>
            </a:solidFill>
            <a:ln w="9525">
              <a:solidFill>
                <a:srgbClr val="000000"/>
              </a:solidFill>
              <a:round/>
            </a:ln>
          </p:spPr>
          <p:txBody>
            <a:bodyPr wrap="none" lIns="18000" tIns="0" rIns="18000" bIns="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US"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US" sz="1800">
                  <a:solidFill>
                    <a:srgbClr val="000000"/>
                  </a:solidFill>
                  <a:latin typeface="黑体" panose="02010609060101010101" pitchFamily="49" charset="-122"/>
                  <a:ea typeface="黑体" panose="02010609060101010101" pitchFamily="49" charset="-122"/>
                </a:rPr>
                <a:t>分类模型</a:t>
              </a:r>
              <a:endParaRPr kumimoji="1" lang="zh-CN" altLang="en-GB" sz="1800">
                <a:solidFill>
                  <a:srgbClr val="FF33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34" name="Oval 13"/>
            <p:cNvSpPr>
              <a:spLocks noChangeArrowheads="1"/>
            </p:cNvSpPr>
            <p:nvPr/>
          </p:nvSpPr>
          <p:spPr bwMode="auto">
            <a:xfrm>
              <a:off x="8462" y="3378"/>
              <a:ext cx="1516" cy="715"/>
            </a:xfrm>
            <a:prstGeom prst="ellipse">
              <a:avLst/>
            </a:prstGeom>
            <a:solidFill>
              <a:srgbClr val="FFFFFF"/>
            </a:solidFill>
            <a:ln w="9525">
              <a:solidFill>
                <a:srgbClr val="000000"/>
              </a:solidFill>
              <a:round/>
            </a:ln>
          </p:spPr>
          <p:txBody>
            <a:bodyPr wrap="none" lIns="0" tIns="0" rIns="0" bIns="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GB"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GB" sz="1800">
                  <a:solidFill>
                    <a:srgbClr val="000000"/>
                  </a:solidFill>
                  <a:latin typeface="黑体" panose="02010609060101010101" pitchFamily="49" charset="-122"/>
                  <a:ea typeface="黑体" panose="02010609060101010101" pitchFamily="49" charset="-122"/>
                </a:rPr>
                <a:t>评估准确性</a:t>
              </a:r>
              <a:endParaRPr kumimoji="1" lang="zh-CN" altLang="en-GB" sz="1800">
                <a:solidFill>
                  <a:srgbClr val="0000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35" name="Line 14"/>
            <p:cNvSpPr>
              <a:spLocks noChangeShapeType="1"/>
            </p:cNvSpPr>
            <p:nvPr/>
          </p:nvSpPr>
          <p:spPr bwMode="auto">
            <a:xfrm>
              <a:off x="5433" y="3833"/>
              <a:ext cx="71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18000" tIns="10800" rIns="18000" bIns="10800" anchor="ctr"/>
            <a:lstStyle/>
            <a:p>
              <a:endParaRPr lang="zh-CN" altLang="en-US"/>
            </a:p>
          </p:txBody>
        </p:sp>
        <p:sp>
          <p:nvSpPr>
            <p:cNvPr id="64536" name="Line 15"/>
            <p:cNvSpPr>
              <a:spLocks noChangeShapeType="1"/>
            </p:cNvSpPr>
            <p:nvPr/>
          </p:nvSpPr>
          <p:spPr bwMode="auto">
            <a:xfrm>
              <a:off x="7642" y="3663"/>
              <a:ext cx="820"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18000" tIns="10800" rIns="18000" bIns="10800" anchor="ctr"/>
            <a:lstStyle/>
            <a:p>
              <a:endParaRPr lang="zh-CN" altLang="en-US"/>
            </a:p>
          </p:txBody>
        </p:sp>
        <p:cxnSp>
          <p:nvCxnSpPr>
            <p:cNvPr id="2" name="AutoShape 16"/>
            <p:cNvCxnSpPr>
              <a:cxnSpLocks noChangeShapeType="1"/>
            </p:cNvCxnSpPr>
            <p:nvPr/>
          </p:nvCxnSpPr>
          <p:spPr bwMode="auto">
            <a:xfrm flipV="1">
              <a:off x="5478" y="4093"/>
              <a:ext cx="1390" cy="588"/>
            </a:xfrm>
            <a:prstGeom prst="bentConnector3">
              <a:avLst>
                <a:gd name="adj1" fmla="val 98665"/>
              </a:avLst>
            </a:prstGeom>
            <a:ln>
              <a:tailEnd type="triangle" w="med" len="med"/>
            </a:ln>
          </p:spPr>
          <p:style>
            <a:lnRef idx="3">
              <a:schemeClr val="accent2"/>
            </a:lnRef>
            <a:fillRef idx="0">
              <a:schemeClr val="accent2"/>
            </a:fillRef>
            <a:effectRef idx="2">
              <a:schemeClr val="accent2"/>
            </a:effectRef>
            <a:fontRef idx="minor">
              <a:schemeClr val="tx1"/>
            </a:fontRef>
          </p:style>
        </p:cxnSp>
        <p:sp>
          <p:nvSpPr>
            <p:cNvPr id="64538" name="AutoShape 17"/>
            <p:cNvSpPr>
              <a:spLocks noChangeArrowheads="1"/>
            </p:cNvSpPr>
            <p:nvPr/>
          </p:nvSpPr>
          <p:spPr bwMode="auto">
            <a:xfrm>
              <a:off x="2421" y="4998"/>
              <a:ext cx="1080" cy="781"/>
            </a:xfrm>
            <a:prstGeom prst="can">
              <a:avLst>
                <a:gd name="adj" fmla="val 42361"/>
              </a:avLst>
            </a:prstGeom>
            <a:solidFill>
              <a:srgbClr val="FFFFFF"/>
            </a:solidFill>
            <a:ln w="9525">
              <a:solidFill>
                <a:srgbClr val="000000"/>
              </a:solidFill>
              <a:miter lim="800000"/>
            </a:ln>
          </p:spPr>
          <p:txBody>
            <a:bodyPr wrap="none"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US"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US" sz="1800">
                  <a:solidFill>
                    <a:srgbClr val="FF0000"/>
                  </a:solidFill>
                  <a:latin typeface="黑体" panose="02010609060101010101" pitchFamily="49" charset="-122"/>
                  <a:ea typeface="黑体" panose="02010609060101010101" pitchFamily="49" charset="-122"/>
                </a:rPr>
                <a:t>新</a:t>
              </a:r>
              <a:r>
                <a:rPr kumimoji="1" lang="zh-CN" altLang="en-US" sz="1800">
                  <a:solidFill>
                    <a:srgbClr val="000000"/>
                  </a:solidFill>
                  <a:latin typeface="黑体" panose="02010609060101010101" pitchFamily="49" charset="-122"/>
                  <a:ea typeface="黑体" panose="02010609060101010101" pitchFamily="49" charset="-122"/>
                </a:rPr>
                <a:t>数据</a:t>
              </a:r>
              <a:endParaRPr kumimoji="1" lang="zh-CN" altLang="en-GB" sz="1800">
                <a:solidFill>
                  <a:srgbClr val="FF33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39" name="Oval 18"/>
            <p:cNvSpPr>
              <a:spLocks noChangeArrowheads="1"/>
            </p:cNvSpPr>
            <p:nvPr/>
          </p:nvSpPr>
          <p:spPr bwMode="auto">
            <a:xfrm>
              <a:off x="4761" y="4998"/>
              <a:ext cx="1436" cy="650"/>
            </a:xfrm>
            <a:prstGeom prst="ellipse">
              <a:avLst/>
            </a:prstGeom>
            <a:solidFill>
              <a:srgbClr val="FFFFFF"/>
            </a:solidFill>
            <a:ln w="9525">
              <a:solidFill>
                <a:srgbClr val="000000"/>
              </a:solidFill>
              <a:round/>
            </a:ln>
          </p:spPr>
          <p:txBody>
            <a:bodyPr wrap="none" lIns="18000" tIns="0" rIns="18000" bIns="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US"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US" sz="1800">
                  <a:solidFill>
                    <a:srgbClr val="000000"/>
                  </a:solidFill>
                  <a:latin typeface="黑体" panose="02010609060101010101" pitchFamily="49" charset="-122"/>
                  <a:ea typeface="黑体" panose="02010609060101010101" pitchFamily="49" charset="-122"/>
                </a:rPr>
                <a:t>分类模型</a:t>
              </a:r>
              <a:endParaRPr kumimoji="1" lang="zh-CN" altLang="en-GB" sz="1800">
                <a:solidFill>
                  <a:srgbClr val="FF33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40" name="Line 19"/>
            <p:cNvSpPr>
              <a:spLocks noChangeShapeType="1"/>
            </p:cNvSpPr>
            <p:nvPr/>
          </p:nvSpPr>
          <p:spPr bwMode="auto">
            <a:xfrm>
              <a:off x="3501" y="5404"/>
              <a:ext cx="12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41" name="Line 20"/>
            <p:cNvSpPr>
              <a:spLocks noChangeShapeType="1"/>
            </p:cNvSpPr>
            <p:nvPr/>
          </p:nvSpPr>
          <p:spPr bwMode="auto">
            <a:xfrm>
              <a:off x="6201" y="5404"/>
              <a:ext cx="18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42" name="Oval 21"/>
            <p:cNvSpPr>
              <a:spLocks noChangeArrowheads="1"/>
            </p:cNvSpPr>
            <p:nvPr/>
          </p:nvSpPr>
          <p:spPr bwMode="auto">
            <a:xfrm>
              <a:off x="8001" y="4998"/>
              <a:ext cx="1516" cy="715"/>
            </a:xfrm>
            <a:prstGeom prst="ellipse">
              <a:avLst/>
            </a:prstGeom>
            <a:solidFill>
              <a:srgbClr val="FFFFFF"/>
            </a:solidFill>
            <a:ln w="9525">
              <a:solidFill>
                <a:srgbClr val="000000"/>
              </a:solidFill>
              <a:round/>
            </a:ln>
          </p:spPr>
          <p:txBody>
            <a:bodyPr wrap="none"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endParaRPr kumimoji="1" lang="zh-CN" altLang="en-GB" sz="1800">
                <a:solidFill>
                  <a:srgbClr val="000000"/>
                </a:solidFill>
                <a:latin typeface="黑体" panose="02010609060101010101" pitchFamily="49" charset="-122"/>
                <a:ea typeface="黑体" panose="02010609060101010101" pitchFamily="49" charset="-122"/>
              </a:endParaRPr>
            </a:p>
            <a:p>
              <a:pPr algn="ctr">
                <a:lnSpc>
                  <a:spcPct val="100000"/>
                </a:lnSpc>
                <a:spcBef>
                  <a:spcPct val="0"/>
                </a:spcBef>
                <a:buClrTx/>
                <a:buSzTx/>
                <a:buFontTx/>
                <a:buNone/>
              </a:pPr>
              <a:r>
                <a:rPr kumimoji="1" lang="zh-CN" altLang="en-GB" sz="1800">
                  <a:solidFill>
                    <a:srgbClr val="000000"/>
                  </a:solidFill>
                  <a:latin typeface="黑体" panose="02010609060101010101" pitchFamily="49" charset="-122"/>
                  <a:ea typeface="黑体" panose="02010609060101010101" pitchFamily="49" charset="-122"/>
                </a:rPr>
                <a:t>预测类别</a:t>
              </a:r>
              <a:endParaRPr kumimoji="1" lang="zh-CN" altLang="en-GB" sz="1800">
                <a:solidFill>
                  <a:srgbClr val="000000"/>
                </a:solidFill>
                <a:latin typeface="黑体" panose="02010609060101010101" pitchFamily="49" charset="-122"/>
                <a:ea typeface="黑体" panose="02010609060101010101" pitchFamily="49" charset="-122"/>
                <a:cs typeface="Arial Unicode MS" panose="020B0604020202020204" pitchFamily="34" charset="-122"/>
              </a:endParaRPr>
            </a:p>
            <a:p>
              <a:pPr algn="ctr">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grpSp>
      <p:sp>
        <p:nvSpPr>
          <p:cNvPr id="64516" name="Rectangle 22"/>
          <p:cNvSpPr>
            <a:spLocks noChangeArrowheads="1"/>
          </p:cNvSpPr>
          <p:nvPr/>
        </p:nvSpPr>
        <p:spPr bwMode="auto">
          <a:xfrm>
            <a:off x="-1588" y="2660650"/>
            <a:ext cx="914400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5425"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kumimoji="1" lang="zh-CN" altLang="pt-PT" sz="1000">
                <a:solidFill>
                  <a:schemeClr val="tx1"/>
                </a:solidFill>
                <a:latin typeface="黑体" panose="02010609060101010101" pitchFamily="49" charset="-122"/>
                <a:ea typeface="黑体" panose="02010609060101010101" pitchFamily="49" charset="-122"/>
              </a:rPr>
              <a:t> </a:t>
            </a:r>
            <a:endParaRPr kumimoji="1" lang="zh-CN" altLang="en-GB" sz="1800">
              <a:solidFill>
                <a:schemeClr val="tx1"/>
              </a:solidFill>
              <a:latin typeface="黑体" panose="02010609060101010101" pitchFamily="49" charset="-122"/>
              <a:ea typeface="黑体" panose="02010609060101010101" pitchFamily="49" charset="-122"/>
              <a:cs typeface="Arial Unicode MS" panose="020B0604020202020204" pitchFamily="34" charset="-122"/>
            </a:endParaRPr>
          </a:p>
          <a:p>
            <a:pPr algn="l">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17" name="Rectangle 23"/>
          <p:cNvSpPr>
            <a:spLocks noChangeArrowheads="1"/>
          </p:cNvSpPr>
          <p:nvPr/>
        </p:nvSpPr>
        <p:spPr bwMode="auto">
          <a:xfrm>
            <a:off x="-1588" y="2660650"/>
            <a:ext cx="9144001"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br>
              <a:rPr kumimoji="1" lang="zh-CN" altLang="en-US" sz="1100">
                <a:solidFill>
                  <a:srgbClr val="FF3300"/>
                </a:solidFill>
                <a:latin typeface="黑体" panose="02010609060101010101" pitchFamily="49" charset="-122"/>
                <a:ea typeface="黑体" panose="02010609060101010101" pitchFamily="49" charset="-122"/>
              </a:rPr>
            </a:br>
            <a:r>
              <a:rPr kumimoji="1" lang="zh-CN" altLang="pt-PT" sz="1800">
                <a:solidFill>
                  <a:schemeClr val="tx1"/>
                </a:solidFill>
                <a:latin typeface="黑体" panose="02010609060101010101" pitchFamily="49" charset="-122"/>
                <a:ea typeface="黑体" panose="02010609060101010101" pitchFamily="49" charset="-122"/>
              </a:rPr>
              <a:t> </a:t>
            </a:r>
            <a:endParaRPr kumimoji="1" lang="zh-CN" altLang="en-GB" sz="1800">
              <a:solidFill>
                <a:schemeClr val="tx1"/>
              </a:solidFill>
              <a:latin typeface="黑体" panose="02010609060101010101" pitchFamily="49" charset="-122"/>
              <a:ea typeface="黑体" panose="02010609060101010101" pitchFamily="49" charset="-122"/>
              <a:cs typeface="Arial Unicode MS" panose="020B0604020202020204" pitchFamily="34" charset="-122"/>
            </a:endParaRPr>
          </a:p>
          <a:p>
            <a:pPr algn="l">
              <a:lnSpc>
                <a:spcPct val="100000"/>
              </a:lnSpc>
              <a:spcBef>
                <a:spcPct val="0"/>
              </a:spcBef>
              <a:buClrTx/>
              <a:buSzTx/>
              <a:buFontTx/>
              <a:buNone/>
            </a:pPr>
            <a:r>
              <a:rPr kumimoji="1" lang="zh-CN" altLang="pt-PT" sz="1600">
                <a:solidFill>
                  <a:schemeClr val="tx1"/>
                </a:solidFill>
                <a:latin typeface="黑体" panose="02010609060101010101" pitchFamily="49" charset="-122"/>
                <a:ea typeface="黑体" panose="02010609060101010101" pitchFamily="49" charset="-122"/>
              </a:rPr>
              <a:t> </a:t>
            </a:r>
            <a:endParaRPr kumimoji="1" lang="zh-CN" altLang="en-GB"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endParaRPr kumimoji="1" lang="zh-CN" altLang="en-GB" sz="1800">
              <a:solidFill>
                <a:schemeClr val="tx1"/>
              </a:solidFill>
              <a:latin typeface="黑体" panose="02010609060101010101" pitchFamily="49" charset="-122"/>
              <a:ea typeface="黑体" panose="02010609060101010101" pitchFamily="49" charset="-122"/>
            </a:endParaRPr>
          </a:p>
        </p:txBody>
      </p:sp>
      <p:sp>
        <p:nvSpPr>
          <p:cNvPr id="64518" name="Text Box 24"/>
          <p:cNvSpPr txBox="1">
            <a:spLocks noChangeArrowheads="1"/>
          </p:cNvSpPr>
          <p:nvPr/>
        </p:nvSpPr>
        <p:spPr bwMode="auto">
          <a:xfrm>
            <a:off x="4413250" y="18256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a:solidFill>
                  <a:srgbClr val="FF3300"/>
                </a:solidFill>
                <a:latin typeface="黑体" panose="02010609060101010101" pitchFamily="49" charset="-122"/>
                <a:ea typeface="黑体" panose="02010609060101010101" pitchFamily="49" charset="-122"/>
              </a:rPr>
              <a:t>（1）</a:t>
            </a:r>
            <a:endParaRPr lang="zh-CN" altLang="en-US">
              <a:solidFill>
                <a:srgbClr val="FF3300"/>
              </a:solidFill>
              <a:latin typeface="黑体" panose="02010609060101010101" pitchFamily="49" charset="-122"/>
              <a:ea typeface="黑体" panose="02010609060101010101" pitchFamily="49" charset="-122"/>
            </a:endParaRPr>
          </a:p>
        </p:txBody>
      </p:sp>
      <p:sp>
        <p:nvSpPr>
          <p:cNvPr id="64519" name="Text Box 25"/>
          <p:cNvSpPr txBox="1">
            <a:spLocks noChangeArrowheads="1"/>
          </p:cNvSpPr>
          <p:nvPr/>
        </p:nvSpPr>
        <p:spPr bwMode="auto">
          <a:xfrm>
            <a:off x="4405313" y="369887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a:solidFill>
                  <a:srgbClr val="FF3300"/>
                </a:solidFill>
                <a:latin typeface="黑体" panose="02010609060101010101" pitchFamily="49" charset="-122"/>
                <a:ea typeface="黑体" panose="02010609060101010101" pitchFamily="49" charset="-122"/>
              </a:rPr>
              <a:t>（2）</a:t>
            </a:r>
            <a:endParaRPr lang="zh-CN" altLang="en-US">
              <a:solidFill>
                <a:srgbClr val="FF3300"/>
              </a:solidFill>
              <a:latin typeface="黑体" panose="02010609060101010101" pitchFamily="49" charset="-122"/>
              <a:ea typeface="黑体" panose="02010609060101010101" pitchFamily="49" charset="-122"/>
            </a:endParaRPr>
          </a:p>
        </p:txBody>
      </p:sp>
      <p:sp>
        <p:nvSpPr>
          <p:cNvPr id="64520" name="Text Box 26"/>
          <p:cNvSpPr txBox="1">
            <a:spLocks noChangeArrowheads="1"/>
          </p:cNvSpPr>
          <p:nvPr/>
        </p:nvSpPr>
        <p:spPr bwMode="auto">
          <a:xfrm>
            <a:off x="4413250" y="471963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a:solidFill>
                  <a:srgbClr val="FF3300"/>
                </a:solidFill>
                <a:latin typeface="黑体" panose="02010609060101010101" pitchFamily="49" charset="-122"/>
                <a:ea typeface="黑体" panose="02010609060101010101" pitchFamily="49" charset="-122"/>
              </a:rPr>
              <a:t>（3）</a:t>
            </a:r>
            <a:endParaRPr lang="zh-CN" altLang="en-US">
              <a:solidFill>
                <a:srgbClr val="FF3300"/>
              </a:solidFill>
              <a:latin typeface="黑体" panose="02010609060101010101" pitchFamily="49" charset="-122"/>
              <a:ea typeface="黑体" panose="02010609060101010101" pitchFamily="49" charset="-122"/>
            </a:endParaRPr>
          </a:p>
        </p:txBody>
      </p:sp>
      <p:sp>
        <p:nvSpPr>
          <p:cNvPr id="64521" name="Rectangle 27"/>
          <p:cNvSpPr>
            <a:spLocks noChangeArrowheads="1"/>
          </p:cNvSpPr>
          <p:nvPr/>
        </p:nvSpPr>
        <p:spPr bwMode="auto">
          <a:xfrm>
            <a:off x="5116513" y="1893888"/>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kumimoji="1" lang="zh-CN" altLang="en-US" sz="1600">
                <a:solidFill>
                  <a:srgbClr val="FF00FF"/>
                </a:solidFill>
                <a:latin typeface="黑体" panose="02010609060101010101" pitchFamily="49" charset="-122"/>
                <a:ea typeface="黑体" panose="02010609060101010101" pitchFamily="49" charset="-122"/>
              </a:rPr>
              <a:t>模型构造</a:t>
            </a:r>
            <a:endParaRPr kumimoji="1" lang="zh-CN" altLang="en-US" sz="1600">
              <a:solidFill>
                <a:srgbClr val="FF00FF"/>
              </a:solidFill>
              <a:latin typeface="黑体" panose="02010609060101010101" pitchFamily="49" charset="-122"/>
              <a:ea typeface="黑体" panose="02010609060101010101" pitchFamily="49" charset="-122"/>
            </a:endParaRPr>
          </a:p>
        </p:txBody>
      </p:sp>
      <p:sp>
        <p:nvSpPr>
          <p:cNvPr id="64522" name="Rectangle 28"/>
          <p:cNvSpPr>
            <a:spLocks noChangeArrowheads="1"/>
          </p:cNvSpPr>
          <p:nvPr/>
        </p:nvSpPr>
        <p:spPr bwMode="auto">
          <a:xfrm>
            <a:off x="5146675" y="37687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kumimoji="1" lang="zh-CN" altLang="en-US" sz="1600">
                <a:solidFill>
                  <a:srgbClr val="FF00FF"/>
                </a:solidFill>
                <a:latin typeface="黑体" panose="02010609060101010101" pitchFamily="49" charset="-122"/>
                <a:ea typeface="黑体" panose="02010609060101010101" pitchFamily="49" charset="-122"/>
              </a:rPr>
              <a:t>模型测试</a:t>
            </a:r>
            <a:endParaRPr kumimoji="1" lang="zh-CN" altLang="en-US" sz="1600">
              <a:solidFill>
                <a:srgbClr val="FF00FF"/>
              </a:solidFill>
              <a:latin typeface="黑体" panose="02010609060101010101" pitchFamily="49" charset="-122"/>
              <a:ea typeface="黑体" panose="02010609060101010101" pitchFamily="49" charset="-122"/>
            </a:endParaRPr>
          </a:p>
        </p:txBody>
      </p:sp>
      <p:sp>
        <p:nvSpPr>
          <p:cNvPr id="64523" name="Rectangle 29"/>
          <p:cNvSpPr>
            <a:spLocks noChangeArrowheads="1"/>
          </p:cNvSpPr>
          <p:nvPr/>
        </p:nvSpPr>
        <p:spPr bwMode="auto">
          <a:xfrm>
            <a:off x="5116513" y="4779963"/>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kumimoji="1" lang="zh-CN" altLang="en-US" sz="1600">
                <a:solidFill>
                  <a:srgbClr val="FF00FF"/>
                </a:solidFill>
                <a:latin typeface="黑体" panose="02010609060101010101" pitchFamily="49" charset="-122"/>
                <a:ea typeface="黑体" panose="02010609060101010101" pitchFamily="49" charset="-122"/>
              </a:rPr>
              <a:t>模型应用</a:t>
            </a:r>
            <a:endParaRPr kumimoji="1" lang="zh-CN" altLang="en-US" sz="1600">
              <a:solidFill>
                <a:srgbClr val="FF00FF"/>
              </a:solidFill>
              <a:latin typeface="黑体" panose="02010609060101010101" pitchFamily="49" charset="-122"/>
              <a:ea typeface="黑体" panose="02010609060101010101" pitchFamily="49" charset="-122"/>
            </a:endParaRPr>
          </a:p>
        </p:txBody>
      </p:sp>
      <p:sp>
        <p:nvSpPr>
          <p:cNvPr id="27" name="AutoShape 4"/>
          <p:cNvSpPr>
            <a:spLocks noChangeArrowheads="1"/>
          </p:cNvSpPr>
          <p:nvPr/>
        </p:nvSpPr>
        <p:spPr bwMode="gray">
          <a:xfrm>
            <a:off x="393463" y="1072686"/>
            <a:ext cx="8280920" cy="5292625"/>
          </a:xfrm>
          <a:prstGeom prst="roundRect">
            <a:avLst>
              <a:gd name="adj" fmla="val 7350"/>
            </a:avLst>
          </a:prstGeom>
          <a:noFill/>
          <a:ln w="19050" cap="flat" cmpd="sng" algn="ctr">
            <a:solidFill>
              <a:srgbClr val="0033CC"/>
            </a:solidFill>
            <a:prstDash val="solid"/>
          </a:ln>
          <a:effectLst>
            <a:glow rad="101600">
              <a:srgbClr val="353A77">
                <a:satMod val="175000"/>
                <a:alpha val="40000"/>
              </a:srgbClr>
            </a:glow>
          </a:effectLst>
        </p:spPr>
        <p:txBody>
          <a:bodyPr wrap="none" anchor="ctr"/>
          <a:lstStyle/>
          <a:p>
            <a:pPr algn="ctr" fontAlgn="auto">
              <a:spcBef>
                <a:spcPts val="0"/>
              </a:spcBef>
              <a:spcAft>
                <a:spcPts val="0"/>
              </a:spcAft>
              <a:defRPr/>
            </a:pPr>
            <a:endParaRPr lang="zh-CN" altLang="en-US" kern="0" dirty="0">
              <a:solidFill>
                <a:srgbClr val="000000"/>
              </a:solidFill>
              <a:latin typeface="+mn-ea"/>
              <a:ea typeface="+mn-ea"/>
            </a:endParaRPr>
          </a:p>
        </p:txBody>
      </p:sp>
      <p:sp>
        <p:nvSpPr>
          <p:cNvPr id="35" name="Line 15"/>
          <p:cNvSpPr>
            <a:spLocks noChangeShapeType="1"/>
          </p:cNvSpPr>
          <p:nvPr/>
        </p:nvSpPr>
        <p:spPr bwMode="auto">
          <a:xfrm flipV="1">
            <a:off x="5886450" y="3086100"/>
            <a:ext cx="763588" cy="0"/>
          </a:xfrm>
          <a:prstGeom prst="line">
            <a:avLst/>
          </a:prstGeom>
          <a:ln>
            <a:tailEnd type="triangle" w="med" len="med"/>
          </a:ln>
        </p:spPr>
        <p:style>
          <a:lnRef idx="2">
            <a:schemeClr val="accent2"/>
          </a:lnRef>
          <a:fillRef idx="0">
            <a:schemeClr val="accent2"/>
          </a:fillRef>
          <a:effectRef idx="1">
            <a:schemeClr val="accent2"/>
          </a:effectRef>
          <a:fontRef idx="minor">
            <a:schemeClr val="tx1"/>
          </a:fontRef>
        </p:style>
        <p:txBody>
          <a:bodyPr wrap="none" lIns="18000" tIns="10800" rIns="18000" bIns="10800"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82951" y="1173915"/>
            <a:ext cx="6563580" cy="1107996"/>
          </a:xfrm>
          <a:prstGeom prst="rect">
            <a:avLst/>
          </a:prstGeom>
          <a:noFill/>
        </p:spPr>
        <p:txBody>
          <a:bodyPr wrap="square" lIns="0" tIns="0" rIns="0" bIns="0" rtlCol="0" anchor="t">
            <a:spAutoFit/>
          </a:bodyPr>
          <a:lstStyle/>
          <a:p>
            <a:r>
              <a:rPr lang="zh-CN" altLang="en-US" sz="2400" dirty="0">
                <a:latin typeface="微软雅黑" panose="020B0503020204020204" pitchFamily="34" charset="-122"/>
                <a:ea typeface="微软雅黑" panose="020B0503020204020204" pitchFamily="34" charset="-122"/>
              </a:rPr>
              <a:t>集成学习是用多个弱分类器构成一个强分类器，一般的弱分类器可以由决策树，神经网络，贝叶斯分类器，K-近邻等构成</a:t>
            </a:r>
            <a:endParaRPr lang="zh-CN" altLang="en-US" sz="24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339725" y="1242028"/>
            <a:ext cx="1080276" cy="485838"/>
          </a:xfrm>
          <a:prstGeom prst="rect">
            <a:avLst/>
          </a:prstGeom>
          <a:solidFill>
            <a:srgbClr val="F9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概念</a:t>
            </a:r>
            <a:endParaRPr lang="zh-CN" altLang="en-US" sz="2400"/>
          </a:p>
        </p:txBody>
      </p:sp>
      <p:sp>
        <p:nvSpPr>
          <p:cNvPr id="5" name="矩形 4"/>
          <p:cNvSpPr/>
          <p:nvPr/>
        </p:nvSpPr>
        <p:spPr>
          <a:xfrm>
            <a:off x="431653" y="5489304"/>
            <a:ext cx="1080276" cy="485838"/>
          </a:xfrm>
          <a:prstGeom prst="rect">
            <a:avLst/>
          </a:prstGeom>
          <a:solidFill>
            <a:srgbClr val="F9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目的</a:t>
            </a:r>
            <a:endParaRPr lang="zh-CN" altLang="en-US" sz="2400"/>
          </a:p>
        </p:txBody>
      </p:sp>
      <p:sp>
        <p:nvSpPr>
          <p:cNvPr id="6" name="文本框 5"/>
          <p:cNvSpPr txBox="1"/>
          <p:nvPr/>
        </p:nvSpPr>
        <p:spPr>
          <a:xfrm>
            <a:off x="1782951" y="5594093"/>
            <a:ext cx="5847755" cy="369332"/>
          </a:xfrm>
          <a:prstGeom prst="rect">
            <a:avLst/>
          </a:prstGeom>
          <a:noFill/>
        </p:spPr>
        <p:txBody>
          <a:bodyPr wrap="none" lIns="0" tIns="0" rIns="0" bIns="0" rtlCol="0">
            <a:spAutoFit/>
          </a:bodyPr>
          <a:lstStyle/>
          <a:p>
            <a:pPr algn="l"/>
            <a:r>
              <a:rPr lang="zh-CN" altLang="en-US" sz="2400" dirty="0">
                <a:latin typeface="微软雅黑" panose="020B0503020204020204" pitchFamily="34" charset="-122"/>
                <a:ea typeface="微软雅黑" panose="020B0503020204020204" pitchFamily="34" charset="-122"/>
              </a:rPr>
              <a:t>让机器学习效果更好，单个不行，群殴走起</a:t>
            </a:r>
            <a:endParaRPr lang="zh-CN" altLang="en-US" sz="2400"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2646028" y="2500722"/>
            <a:ext cx="3431828" cy="2586375"/>
            <a:chOff x="6009" y="3499"/>
            <a:chExt cx="7205" cy="5430"/>
          </a:xfrm>
        </p:grpSpPr>
        <p:grpSp>
          <p:nvGrpSpPr>
            <p:cNvPr id="39" name="组合 38"/>
            <p:cNvGrpSpPr/>
            <p:nvPr/>
          </p:nvGrpSpPr>
          <p:grpSpPr>
            <a:xfrm>
              <a:off x="6009" y="3499"/>
              <a:ext cx="7205" cy="5430"/>
              <a:chOff x="9779" y="2900"/>
              <a:chExt cx="8659" cy="7228"/>
            </a:xfrm>
          </p:grpSpPr>
          <p:sp>
            <p:nvSpPr>
              <p:cNvPr id="15" name="矩形 14"/>
              <p:cNvSpPr/>
              <p:nvPr/>
            </p:nvSpPr>
            <p:spPr>
              <a:xfrm>
                <a:off x="9779" y="2900"/>
                <a:ext cx="3175" cy="829"/>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弱学习器</a:t>
                </a:r>
                <a:r>
                  <a:rPr lang="en-US" altLang="zh-CN"/>
                  <a:t>1</a:t>
                </a:r>
                <a:endParaRPr lang="en-US" altLang="zh-CN"/>
              </a:p>
            </p:txBody>
          </p:sp>
          <p:sp>
            <p:nvSpPr>
              <p:cNvPr id="16" name="矩形 15"/>
              <p:cNvSpPr/>
              <p:nvPr/>
            </p:nvSpPr>
            <p:spPr>
              <a:xfrm>
                <a:off x="9779" y="4768"/>
                <a:ext cx="3175" cy="829"/>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弱学习器</a:t>
                </a:r>
                <a:r>
                  <a:rPr lang="en-US" altLang="zh-CN"/>
                  <a:t>2</a:t>
                </a:r>
                <a:endParaRPr lang="en-US" altLang="zh-CN"/>
              </a:p>
            </p:txBody>
          </p:sp>
          <p:sp>
            <p:nvSpPr>
              <p:cNvPr id="17" name="矩形 16"/>
              <p:cNvSpPr/>
              <p:nvPr/>
            </p:nvSpPr>
            <p:spPr>
              <a:xfrm>
                <a:off x="9779" y="9299"/>
                <a:ext cx="3175" cy="829"/>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弱学习器</a:t>
                </a:r>
                <a:r>
                  <a:rPr lang="en-US" altLang="zh-CN"/>
                  <a:t>t</a:t>
                </a:r>
                <a:endParaRPr lang="en-US" altLang="zh-CN"/>
              </a:p>
            </p:txBody>
          </p:sp>
          <p:sp>
            <p:nvSpPr>
              <p:cNvPr id="18" name="矩形 17"/>
              <p:cNvSpPr/>
              <p:nvPr/>
            </p:nvSpPr>
            <p:spPr>
              <a:xfrm>
                <a:off x="15662" y="5076"/>
                <a:ext cx="2776" cy="1226"/>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强学习器</a:t>
                </a:r>
                <a:endParaRPr lang="zh-CN" altLang="en-US" dirty="0"/>
              </a:p>
            </p:txBody>
          </p:sp>
          <p:cxnSp>
            <p:nvCxnSpPr>
              <p:cNvPr id="26" name="直接箭头连接符 25"/>
              <p:cNvCxnSpPr>
                <a:stCxn id="15" idx="3"/>
                <a:endCxn id="18" idx="1"/>
              </p:cNvCxnSpPr>
              <p:nvPr/>
            </p:nvCxnSpPr>
            <p:spPr>
              <a:xfrm>
                <a:off x="12954" y="3315"/>
                <a:ext cx="2708" cy="23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7" name="直接箭头连接符 6"/>
            <p:cNvCxnSpPr>
              <a:stCxn id="16" idx="3"/>
              <a:endCxn id="18" idx="1"/>
            </p:cNvCxnSpPr>
            <p:nvPr/>
          </p:nvCxnSpPr>
          <p:spPr>
            <a:xfrm>
              <a:off x="8651" y="5214"/>
              <a:ext cx="2253" cy="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7" idx="3"/>
              <a:endCxn id="18" idx="1"/>
            </p:cNvCxnSpPr>
            <p:nvPr/>
          </p:nvCxnSpPr>
          <p:spPr>
            <a:xfrm flipV="1">
              <a:off x="8651" y="5594"/>
              <a:ext cx="2253" cy="30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4471947" y="3031594"/>
            <a:ext cx="276999" cy="923330"/>
          </a:xfrm>
          <a:prstGeom prst="rect">
            <a:avLst/>
          </a:prstGeom>
          <a:noFill/>
        </p:spPr>
        <p:txBody>
          <a:bodyPr vert="eaVert" wrap="none" lIns="0" tIns="0" rIns="0" bIns="0"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结合策略</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1" name="Rectangle 2"/>
          <p:cNvSpPr txBox="1">
            <a:spLocks noChangeArrowheads="1"/>
          </p:cNvSpPr>
          <p:nvPr/>
        </p:nvSpPr>
        <p:spPr>
          <a:xfrm>
            <a:off x="339725" y="0"/>
            <a:ext cx="8370888" cy="609600"/>
          </a:xfrm>
          <a:prstGeom prst="rect">
            <a:avLst/>
          </a:prstGeom>
        </p:spPr>
        <p:txBody>
          <a:bodyPr/>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pPr eaLnBrk="1" hangingPunct="1"/>
            <a:r>
              <a:rPr lang="zh-CN" altLang="en-US" sz="4000" kern="0" smtClean="0">
                <a:ea typeface="仿宋_GB2312" pitchFamily="49" charset="-122"/>
              </a:rPr>
              <a:t>集成学习（</a:t>
            </a:r>
            <a:r>
              <a:rPr lang="en-US" altLang="zh-CN" sz="4000" kern="0" smtClean="0">
                <a:ea typeface="仿宋_GB2312" pitchFamily="49" charset="-122"/>
              </a:rPr>
              <a:t>Ensemble Learning</a:t>
            </a:r>
            <a:r>
              <a:rPr lang="zh-CN" altLang="en-US" sz="4000" kern="0" smtClean="0">
                <a:ea typeface="仿宋_GB2312" pitchFamily="49" charset="-122"/>
              </a:rPr>
              <a:t>）</a:t>
            </a:r>
            <a:endParaRPr lang="zh-CN" altLang="en-US" sz="4000" kern="0" dirty="0" smtClean="0">
              <a:ea typeface="仿宋_GB2312" pitchFamily="49"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Text Box 2"/>
          <p:cNvSpPr txBox="1">
            <a:spLocks noChangeArrowheads="1"/>
          </p:cNvSpPr>
          <p:nvPr/>
        </p:nvSpPr>
        <p:spPr bwMode="auto">
          <a:xfrm>
            <a:off x="323850" y="1143000"/>
            <a:ext cx="8362950" cy="835025"/>
          </a:xfrm>
          <a:prstGeom prst="rect">
            <a:avLst/>
          </a:prstGeom>
          <a:noFill/>
          <a:ln w="12700">
            <a:solidFill>
              <a:srgbClr val="8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0">
                <a:latin typeface="黑体" panose="02010609060101010101" pitchFamily="49" charset="-122"/>
                <a:ea typeface="黑体" panose="02010609060101010101" pitchFamily="49" charset="-122"/>
              </a:rPr>
              <a:t>   集成学习</a:t>
            </a:r>
            <a:r>
              <a:rPr lang="zh-CN" altLang="en-US" b="0">
                <a:latin typeface="Times New Roman" panose="02020603050405020304" pitchFamily="18" charset="0"/>
                <a:ea typeface="黑体" panose="02010609060101010101" pitchFamily="49" charset="-122"/>
              </a:rPr>
              <a:t>（</a:t>
            </a:r>
            <a:r>
              <a:rPr lang="en-US" altLang="zh-CN" b="0">
                <a:latin typeface="Times New Roman" panose="02020603050405020304" pitchFamily="18" charset="0"/>
                <a:ea typeface="黑体" panose="02010609060101010101" pitchFamily="49" charset="-122"/>
              </a:rPr>
              <a:t>Ensemble Learning</a:t>
            </a:r>
            <a:r>
              <a:rPr lang="zh-CN" altLang="en-US" b="0">
                <a:latin typeface="Times New Roman" panose="02020603050405020304" pitchFamily="18" charset="0"/>
                <a:ea typeface="黑体" panose="02010609060101010101" pitchFamily="49" charset="-122"/>
              </a:rPr>
              <a:t>）</a:t>
            </a:r>
            <a:r>
              <a:rPr lang="zh-CN" altLang="en-US" b="0">
                <a:latin typeface="黑体" panose="02010609060101010101" pitchFamily="49" charset="-122"/>
                <a:ea typeface="黑体" panose="02010609060101010101" pitchFamily="49" charset="-122"/>
              </a:rPr>
              <a:t>是一种机器学习方法，它使用多个（通常是同质的）学习器来解决同一个问题</a:t>
            </a:r>
            <a:endParaRPr lang="zh-CN" altLang="en-US" b="0">
              <a:latin typeface="黑体" panose="02010609060101010101" pitchFamily="49" charset="-122"/>
              <a:ea typeface="黑体" panose="02010609060101010101" pitchFamily="49" charset="-122"/>
            </a:endParaRPr>
          </a:p>
        </p:txBody>
      </p:sp>
      <p:grpSp>
        <p:nvGrpSpPr>
          <p:cNvPr id="519171" name="Group 3"/>
          <p:cNvGrpSpPr/>
          <p:nvPr/>
        </p:nvGrpSpPr>
        <p:grpSpPr bwMode="auto">
          <a:xfrm>
            <a:off x="3886200" y="3962400"/>
            <a:ext cx="4114800" cy="2057400"/>
            <a:chOff x="0" y="0"/>
            <a:chExt cx="2592" cy="1296"/>
          </a:xfrm>
        </p:grpSpPr>
        <p:grpSp>
          <p:nvGrpSpPr>
            <p:cNvPr id="519172" name="Group 4"/>
            <p:cNvGrpSpPr/>
            <p:nvPr/>
          </p:nvGrpSpPr>
          <p:grpSpPr bwMode="auto">
            <a:xfrm>
              <a:off x="0" y="691"/>
              <a:ext cx="528" cy="605"/>
              <a:chOff x="0" y="0"/>
              <a:chExt cx="528" cy="605"/>
            </a:xfrm>
          </p:grpSpPr>
          <p:sp>
            <p:nvSpPr>
              <p:cNvPr id="519173" name="Oval 5"/>
              <p:cNvSpPr>
                <a:spLocks noChangeArrowheads="1"/>
              </p:cNvSpPr>
              <p:nvPr/>
            </p:nvSpPr>
            <p:spPr bwMode="auto">
              <a:xfrm>
                <a:off x="96"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4" name="Oval 6"/>
              <p:cNvSpPr>
                <a:spLocks noChangeArrowheads="1"/>
              </p:cNvSpPr>
              <p:nvPr/>
            </p:nvSpPr>
            <p:spPr bwMode="auto">
              <a:xfrm>
                <a:off x="1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5" name="Oval 7"/>
              <p:cNvSpPr>
                <a:spLocks noChangeArrowheads="1"/>
              </p:cNvSpPr>
              <p:nvPr/>
            </p:nvSpPr>
            <p:spPr bwMode="auto">
              <a:xfrm>
                <a:off x="2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6" name="Oval 8"/>
              <p:cNvSpPr>
                <a:spLocks noChangeArrowheads="1"/>
              </p:cNvSpPr>
              <p:nvPr/>
            </p:nvSpPr>
            <p:spPr bwMode="auto">
              <a:xfrm>
                <a:off x="382" y="557"/>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7" name="Oval 9"/>
              <p:cNvSpPr>
                <a:spLocks noChangeArrowheads="1"/>
              </p:cNvSpPr>
              <p:nvPr/>
            </p:nvSpPr>
            <p:spPr bwMode="auto">
              <a:xfrm>
                <a:off x="0"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8" name="Oval 10"/>
              <p:cNvSpPr>
                <a:spLocks noChangeArrowheads="1"/>
              </p:cNvSpPr>
              <p:nvPr/>
            </p:nvSpPr>
            <p:spPr bwMode="auto">
              <a:xfrm>
                <a:off x="96"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9" name="Oval 11"/>
              <p:cNvSpPr>
                <a:spLocks noChangeArrowheads="1"/>
              </p:cNvSpPr>
              <p:nvPr/>
            </p:nvSpPr>
            <p:spPr bwMode="auto">
              <a:xfrm>
                <a:off x="1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0" name="Oval 12"/>
              <p:cNvSpPr>
                <a:spLocks noChangeArrowheads="1"/>
              </p:cNvSpPr>
              <p:nvPr/>
            </p:nvSpPr>
            <p:spPr bwMode="auto">
              <a:xfrm>
                <a:off x="2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1" name="Oval 13"/>
              <p:cNvSpPr>
                <a:spLocks noChangeArrowheads="1"/>
              </p:cNvSpPr>
              <p:nvPr/>
            </p:nvSpPr>
            <p:spPr bwMode="auto">
              <a:xfrm>
                <a:off x="3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2" name="Oval 14"/>
              <p:cNvSpPr>
                <a:spLocks noChangeArrowheads="1"/>
              </p:cNvSpPr>
              <p:nvPr/>
            </p:nvSpPr>
            <p:spPr bwMode="auto">
              <a:xfrm>
                <a:off x="96"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3" name="Oval 15"/>
              <p:cNvSpPr>
                <a:spLocks noChangeArrowheads="1"/>
              </p:cNvSpPr>
              <p:nvPr/>
            </p:nvSpPr>
            <p:spPr bwMode="auto">
              <a:xfrm>
                <a:off x="1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4" name="Oval 16"/>
              <p:cNvSpPr>
                <a:spLocks noChangeArrowheads="1"/>
              </p:cNvSpPr>
              <p:nvPr/>
            </p:nvSpPr>
            <p:spPr bwMode="auto">
              <a:xfrm>
                <a:off x="2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5" name="Oval 17"/>
              <p:cNvSpPr>
                <a:spLocks noChangeArrowheads="1"/>
              </p:cNvSpPr>
              <p:nvPr/>
            </p:nvSpPr>
            <p:spPr bwMode="auto">
              <a:xfrm>
                <a:off x="382" y="0"/>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6" name="Oval 18"/>
              <p:cNvSpPr>
                <a:spLocks noChangeArrowheads="1"/>
              </p:cNvSpPr>
              <p:nvPr/>
            </p:nvSpPr>
            <p:spPr bwMode="auto">
              <a:xfrm>
                <a:off x="4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7" name="Line 19"/>
              <p:cNvSpPr>
                <a:spLocks noChangeShapeType="1"/>
              </p:cNvSpPr>
              <p:nvPr/>
            </p:nvSpPr>
            <p:spPr bwMode="auto">
              <a:xfrm>
                <a:off x="36" y="327"/>
                <a:ext cx="71"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8" name="Line 20"/>
              <p:cNvSpPr>
                <a:spLocks noChangeShapeType="1"/>
              </p:cNvSpPr>
              <p:nvPr/>
            </p:nvSpPr>
            <p:spPr bwMode="auto">
              <a:xfrm flipH="1">
                <a:off x="107"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9" name="Line 21"/>
              <p:cNvSpPr>
                <a:spLocks noChangeShapeType="1"/>
              </p:cNvSpPr>
              <p:nvPr/>
            </p:nvSpPr>
            <p:spPr bwMode="auto">
              <a:xfrm flipH="1">
                <a:off x="107"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0" name="Line 22"/>
              <p:cNvSpPr>
                <a:spLocks noChangeShapeType="1"/>
              </p:cNvSpPr>
              <p:nvPr/>
            </p:nvSpPr>
            <p:spPr bwMode="auto">
              <a:xfrm flipH="1">
                <a:off x="107"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1" name="Line 23"/>
              <p:cNvSpPr>
                <a:spLocks noChangeShapeType="1"/>
              </p:cNvSpPr>
              <p:nvPr/>
            </p:nvSpPr>
            <p:spPr bwMode="auto">
              <a:xfrm flipH="1">
                <a:off x="107" y="327"/>
                <a:ext cx="303"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2" name="Line 24"/>
              <p:cNvSpPr>
                <a:spLocks noChangeShapeType="1"/>
              </p:cNvSpPr>
              <p:nvPr/>
            </p:nvSpPr>
            <p:spPr bwMode="auto">
              <a:xfrm flipH="1">
                <a:off x="107" y="327"/>
                <a:ext cx="392"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3" name="Line 25"/>
              <p:cNvSpPr>
                <a:spLocks noChangeShapeType="1"/>
              </p:cNvSpPr>
              <p:nvPr/>
            </p:nvSpPr>
            <p:spPr bwMode="auto">
              <a:xfrm>
                <a:off x="36" y="327"/>
                <a:ext cx="35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4" name="Line 26"/>
              <p:cNvSpPr>
                <a:spLocks noChangeShapeType="1"/>
              </p:cNvSpPr>
              <p:nvPr/>
            </p:nvSpPr>
            <p:spPr bwMode="auto">
              <a:xfrm>
                <a:off x="125"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5" name="Line 27"/>
              <p:cNvSpPr>
                <a:spLocks noChangeShapeType="1"/>
              </p:cNvSpPr>
              <p:nvPr/>
            </p:nvSpPr>
            <p:spPr bwMode="auto">
              <a:xfrm>
                <a:off x="214"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6" name="Line 28"/>
              <p:cNvSpPr>
                <a:spLocks noChangeShapeType="1"/>
              </p:cNvSpPr>
              <p:nvPr/>
            </p:nvSpPr>
            <p:spPr bwMode="auto">
              <a:xfrm>
                <a:off x="303"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7" name="Line 29"/>
              <p:cNvSpPr>
                <a:spLocks noChangeShapeType="1"/>
              </p:cNvSpPr>
              <p:nvPr/>
            </p:nvSpPr>
            <p:spPr bwMode="auto">
              <a:xfrm flipH="1">
                <a:off x="392"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8" name="Line 30"/>
              <p:cNvSpPr>
                <a:spLocks noChangeShapeType="1"/>
              </p:cNvSpPr>
              <p:nvPr/>
            </p:nvSpPr>
            <p:spPr bwMode="auto">
              <a:xfrm flipH="1">
                <a:off x="392"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9" name="Line 31"/>
              <p:cNvSpPr>
                <a:spLocks noChangeShapeType="1"/>
              </p:cNvSpPr>
              <p:nvPr/>
            </p:nvSpPr>
            <p:spPr bwMode="auto">
              <a:xfrm>
                <a:off x="36"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0" name="Line 32"/>
              <p:cNvSpPr>
                <a:spLocks noChangeShapeType="1"/>
              </p:cNvSpPr>
              <p:nvPr/>
            </p:nvSpPr>
            <p:spPr bwMode="auto">
              <a:xfrm>
                <a:off x="125"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1" name="Line 33"/>
              <p:cNvSpPr>
                <a:spLocks noChangeShapeType="1"/>
              </p:cNvSpPr>
              <p:nvPr/>
            </p:nvSpPr>
            <p:spPr bwMode="auto">
              <a:xfrm>
                <a:off x="214"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2" name="Line 34"/>
              <p:cNvSpPr>
                <a:spLocks noChangeShapeType="1"/>
              </p:cNvSpPr>
              <p:nvPr/>
            </p:nvSpPr>
            <p:spPr bwMode="auto">
              <a:xfrm flipH="1">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3" name="Line 35"/>
              <p:cNvSpPr>
                <a:spLocks noChangeShapeType="1"/>
              </p:cNvSpPr>
              <p:nvPr/>
            </p:nvSpPr>
            <p:spPr bwMode="auto">
              <a:xfrm flipH="1">
                <a:off x="214"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4" name="Line 36"/>
              <p:cNvSpPr>
                <a:spLocks noChangeShapeType="1"/>
              </p:cNvSpPr>
              <p:nvPr/>
            </p:nvSpPr>
            <p:spPr bwMode="auto">
              <a:xfrm flipH="1">
                <a:off x="214" y="327"/>
                <a:ext cx="285"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5" name="Line 37"/>
              <p:cNvSpPr>
                <a:spLocks noChangeShapeType="1"/>
              </p:cNvSpPr>
              <p:nvPr/>
            </p:nvSpPr>
            <p:spPr bwMode="auto">
              <a:xfrm>
                <a:off x="36"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6" name="Line 38"/>
              <p:cNvSpPr>
                <a:spLocks noChangeShapeType="1"/>
              </p:cNvSpPr>
              <p:nvPr/>
            </p:nvSpPr>
            <p:spPr bwMode="auto">
              <a:xfrm>
                <a:off x="125"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7" name="Line 39"/>
              <p:cNvSpPr>
                <a:spLocks noChangeShapeType="1"/>
              </p:cNvSpPr>
              <p:nvPr/>
            </p:nvSpPr>
            <p:spPr bwMode="auto">
              <a:xfrm>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8" name="Line 40"/>
              <p:cNvSpPr>
                <a:spLocks noChangeShapeType="1"/>
              </p:cNvSpPr>
              <p:nvPr/>
            </p:nvSpPr>
            <p:spPr bwMode="auto">
              <a:xfrm>
                <a:off x="303"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9" name="Line 41"/>
              <p:cNvSpPr>
                <a:spLocks noChangeShapeType="1"/>
              </p:cNvSpPr>
              <p:nvPr/>
            </p:nvSpPr>
            <p:spPr bwMode="auto">
              <a:xfrm flipH="1">
                <a:off x="303"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0" name="Line 42"/>
              <p:cNvSpPr>
                <a:spLocks noChangeShapeType="1"/>
              </p:cNvSpPr>
              <p:nvPr/>
            </p:nvSpPr>
            <p:spPr bwMode="auto">
              <a:xfrm flipH="1">
                <a:off x="303"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1" name="Line 43"/>
              <p:cNvSpPr>
                <a:spLocks noChangeShapeType="1"/>
              </p:cNvSpPr>
              <p:nvPr/>
            </p:nvSpPr>
            <p:spPr bwMode="auto">
              <a:xfrm flipV="1">
                <a:off x="36" y="48"/>
                <a:ext cx="71"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2" name="Line 44"/>
              <p:cNvSpPr>
                <a:spLocks noChangeShapeType="1"/>
              </p:cNvSpPr>
              <p:nvPr/>
            </p:nvSpPr>
            <p:spPr bwMode="auto">
              <a:xfrm flipH="1" flipV="1">
                <a:off x="107"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3" name="Line 45"/>
              <p:cNvSpPr>
                <a:spLocks noChangeShapeType="1"/>
              </p:cNvSpPr>
              <p:nvPr/>
            </p:nvSpPr>
            <p:spPr bwMode="auto">
              <a:xfrm flipH="1" flipV="1">
                <a:off x="107"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4" name="Line 46"/>
              <p:cNvSpPr>
                <a:spLocks noChangeShapeType="1"/>
              </p:cNvSpPr>
              <p:nvPr/>
            </p:nvSpPr>
            <p:spPr bwMode="auto">
              <a:xfrm flipH="1" flipV="1">
                <a:off x="107"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5" name="Line 47"/>
              <p:cNvSpPr>
                <a:spLocks noChangeShapeType="1"/>
              </p:cNvSpPr>
              <p:nvPr/>
            </p:nvSpPr>
            <p:spPr bwMode="auto">
              <a:xfrm flipH="1" flipV="1">
                <a:off x="107" y="48"/>
                <a:ext cx="303"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6" name="Line 48"/>
              <p:cNvSpPr>
                <a:spLocks noChangeShapeType="1"/>
              </p:cNvSpPr>
              <p:nvPr/>
            </p:nvSpPr>
            <p:spPr bwMode="auto">
              <a:xfrm flipH="1" flipV="1">
                <a:off x="107" y="48"/>
                <a:ext cx="392"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7" name="Line 49"/>
              <p:cNvSpPr>
                <a:spLocks noChangeShapeType="1"/>
              </p:cNvSpPr>
              <p:nvPr/>
            </p:nvSpPr>
            <p:spPr bwMode="auto">
              <a:xfrm flipV="1">
                <a:off x="36" y="48"/>
                <a:ext cx="35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8" name="Line 50"/>
              <p:cNvSpPr>
                <a:spLocks noChangeShapeType="1"/>
              </p:cNvSpPr>
              <p:nvPr/>
            </p:nvSpPr>
            <p:spPr bwMode="auto">
              <a:xfrm flipV="1">
                <a:off x="125"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9" name="Line 51"/>
              <p:cNvSpPr>
                <a:spLocks noChangeShapeType="1"/>
              </p:cNvSpPr>
              <p:nvPr/>
            </p:nvSpPr>
            <p:spPr bwMode="auto">
              <a:xfrm flipV="1">
                <a:off x="214"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0" name="Line 52"/>
              <p:cNvSpPr>
                <a:spLocks noChangeShapeType="1"/>
              </p:cNvSpPr>
              <p:nvPr/>
            </p:nvSpPr>
            <p:spPr bwMode="auto">
              <a:xfrm flipV="1">
                <a:off x="303"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1" name="Line 53"/>
              <p:cNvSpPr>
                <a:spLocks noChangeShapeType="1"/>
              </p:cNvSpPr>
              <p:nvPr/>
            </p:nvSpPr>
            <p:spPr bwMode="auto">
              <a:xfrm flipH="1" flipV="1">
                <a:off x="392"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2" name="Line 54"/>
              <p:cNvSpPr>
                <a:spLocks noChangeShapeType="1"/>
              </p:cNvSpPr>
              <p:nvPr/>
            </p:nvSpPr>
            <p:spPr bwMode="auto">
              <a:xfrm flipH="1" flipV="1">
                <a:off x="392"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3" name="Line 55"/>
              <p:cNvSpPr>
                <a:spLocks noChangeShapeType="1"/>
              </p:cNvSpPr>
              <p:nvPr/>
            </p:nvSpPr>
            <p:spPr bwMode="auto">
              <a:xfrm flipV="1">
                <a:off x="36"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4" name="Line 56"/>
              <p:cNvSpPr>
                <a:spLocks noChangeShapeType="1"/>
              </p:cNvSpPr>
              <p:nvPr/>
            </p:nvSpPr>
            <p:spPr bwMode="auto">
              <a:xfrm flipV="1">
                <a:off x="125"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5" name="Line 57"/>
              <p:cNvSpPr>
                <a:spLocks noChangeShapeType="1"/>
              </p:cNvSpPr>
              <p:nvPr/>
            </p:nvSpPr>
            <p:spPr bwMode="auto">
              <a:xfrm flipV="1">
                <a:off x="214"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6" name="Line 58"/>
              <p:cNvSpPr>
                <a:spLocks noChangeShapeType="1"/>
              </p:cNvSpPr>
              <p:nvPr/>
            </p:nvSpPr>
            <p:spPr bwMode="auto">
              <a:xfrm flipH="1"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7" name="Line 59"/>
              <p:cNvSpPr>
                <a:spLocks noChangeShapeType="1"/>
              </p:cNvSpPr>
              <p:nvPr/>
            </p:nvSpPr>
            <p:spPr bwMode="auto">
              <a:xfrm flipH="1" flipV="1">
                <a:off x="214"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8" name="Line 60"/>
              <p:cNvSpPr>
                <a:spLocks noChangeShapeType="1"/>
              </p:cNvSpPr>
              <p:nvPr/>
            </p:nvSpPr>
            <p:spPr bwMode="auto">
              <a:xfrm flipH="1" flipV="1">
                <a:off x="214" y="48"/>
                <a:ext cx="285"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9" name="Line 61"/>
              <p:cNvSpPr>
                <a:spLocks noChangeShapeType="1"/>
              </p:cNvSpPr>
              <p:nvPr/>
            </p:nvSpPr>
            <p:spPr bwMode="auto">
              <a:xfrm flipV="1">
                <a:off x="36"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0" name="Line 62"/>
              <p:cNvSpPr>
                <a:spLocks noChangeShapeType="1"/>
              </p:cNvSpPr>
              <p:nvPr/>
            </p:nvSpPr>
            <p:spPr bwMode="auto">
              <a:xfrm flipV="1">
                <a:off x="125"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1" name="Line 63"/>
              <p:cNvSpPr>
                <a:spLocks noChangeShapeType="1"/>
              </p:cNvSpPr>
              <p:nvPr/>
            </p:nvSpPr>
            <p:spPr bwMode="auto">
              <a:xfrm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2" name="Line 64"/>
              <p:cNvSpPr>
                <a:spLocks noChangeShapeType="1"/>
              </p:cNvSpPr>
              <p:nvPr/>
            </p:nvSpPr>
            <p:spPr bwMode="auto">
              <a:xfrm flipV="1">
                <a:off x="303"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3" name="Line 65"/>
              <p:cNvSpPr>
                <a:spLocks noChangeShapeType="1"/>
              </p:cNvSpPr>
              <p:nvPr/>
            </p:nvSpPr>
            <p:spPr bwMode="auto">
              <a:xfrm flipH="1" flipV="1">
                <a:off x="303"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4" name="Line 66"/>
              <p:cNvSpPr>
                <a:spLocks noChangeShapeType="1"/>
              </p:cNvSpPr>
              <p:nvPr/>
            </p:nvSpPr>
            <p:spPr bwMode="auto">
              <a:xfrm flipH="1" flipV="1">
                <a:off x="303"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9235" name="Text Box 67"/>
            <p:cNvSpPr txBox="1">
              <a:spLocks noChangeArrowheads="1"/>
            </p:cNvSpPr>
            <p:nvPr/>
          </p:nvSpPr>
          <p:spPr bwMode="auto">
            <a:xfrm>
              <a:off x="768" y="0"/>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0">
                  <a:solidFill>
                    <a:srgbClr val="009900"/>
                  </a:solidFill>
                  <a:latin typeface="Arial" panose="020B0604020202020204" pitchFamily="34" charset="0"/>
                  <a:ea typeface="宋体" panose="02010600030101010101" pitchFamily="2" charset="-122"/>
                </a:rPr>
                <a:t>  </a:t>
              </a:r>
              <a:r>
                <a:rPr lang="zh-CN" altLang="en-US" sz="1800" b="0">
                  <a:solidFill>
                    <a:srgbClr val="009900"/>
                  </a:solidFill>
                  <a:latin typeface="Arial" panose="020B0604020202020204" pitchFamily="34" charset="0"/>
                  <a:ea typeface="黑体" panose="02010609060101010101" pitchFamily="49" charset="-122"/>
                </a:rPr>
                <a:t>问题</a:t>
              </a:r>
              <a:endParaRPr lang="zh-CN" altLang="en-US" sz="1800" b="0">
                <a:solidFill>
                  <a:srgbClr val="009900"/>
                </a:solidFill>
                <a:latin typeface="Roman" pitchFamily="2"/>
                <a:ea typeface="黑体" panose="02010609060101010101" pitchFamily="49" charset="-122"/>
              </a:endParaRPr>
            </a:p>
          </p:txBody>
        </p:sp>
        <p:grpSp>
          <p:nvGrpSpPr>
            <p:cNvPr id="519236" name="Group 68"/>
            <p:cNvGrpSpPr/>
            <p:nvPr/>
          </p:nvGrpSpPr>
          <p:grpSpPr bwMode="auto">
            <a:xfrm>
              <a:off x="672" y="691"/>
              <a:ext cx="528" cy="605"/>
              <a:chOff x="0" y="0"/>
              <a:chExt cx="528" cy="605"/>
            </a:xfrm>
          </p:grpSpPr>
          <p:sp>
            <p:nvSpPr>
              <p:cNvPr id="519237" name="Oval 69"/>
              <p:cNvSpPr>
                <a:spLocks noChangeArrowheads="1"/>
              </p:cNvSpPr>
              <p:nvPr/>
            </p:nvSpPr>
            <p:spPr bwMode="auto">
              <a:xfrm>
                <a:off x="96"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8" name="Oval 70"/>
              <p:cNvSpPr>
                <a:spLocks noChangeArrowheads="1"/>
              </p:cNvSpPr>
              <p:nvPr/>
            </p:nvSpPr>
            <p:spPr bwMode="auto">
              <a:xfrm>
                <a:off x="1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39" name="Oval 71"/>
              <p:cNvSpPr>
                <a:spLocks noChangeArrowheads="1"/>
              </p:cNvSpPr>
              <p:nvPr/>
            </p:nvSpPr>
            <p:spPr bwMode="auto">
              <a:xfrm>
                <a:off x="2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0" name="Oval 72"/>
              <p:cNvSpPr>
                <a:spLocks noChangeArrowheads="1"/>
              </p:cNvSpPr>
              <p:nvPr/>
            </p:nvSpPr>
            <p:spPr bwMode="auto">
              <a:xfrm>
                <a:off x="382" y="557"/>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1" name="Oval 73"/>
              <p:cNvSpPr>
                <a:spLocks noChangeArrowheads="1"/>
              </p:cNvSpPr>
              <p:nvPr/>
            </p:nvSpPr>
            <p:spPr bwMode="auto">
              <a:xfrm>
                <a:off x="0"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2" name="Oval 74"/>
              <p:cNvSpPr>
                <a:spLocks noChangeArrowheads="1"/>
              </p:cNvSpPr>
              <p:nvPr/>
            </p:nvSpPr>
            <p:spPr bwMode="auto">
              <a:xfrm>
                <a:off x="96"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3" name="Oval 75"/>
              <p:cNvSpPr>
                <a:spLocks noChangeArrowheads="1"/>
              </p:cNvSpPr>
              <p:nvPr/>
            </p:nvSpPr>
            <p:spPr bwMode="auto">
              <a:xfrm>
                <a:off x="1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4" name="Oval 76"/>
              <p:cNvSpPr>
                <a:spLocks noChangeArrowheads="1"/>
              </p:cNvSpPr>
              <p:nvPr/>
            </p:nvSpPr>
            <p:spPr bwMode="auto">
              <a:xfrm>
                <a:off x="2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5" name="Oval 77"/>
              <p:cNvSpPr>
                <a:spLocks noChangeArrowheads="1"/>
              </p:cNvSpPr>
              <p:nvPr/>
            </p:nvSpPr>
            <p:spPr bwMode="auto">
              <a:xfrm>
                <a:off x="3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6" name="Oval 78"/>
              <p:cNvSpPr>
                <a:spLocks noChangeArrowheads="1"/>
              </p:cNvSpPr>
              <p:nvPr/>
            </p:nvSpPr>
            <p:spPr bwMode="auto">
              <a:xfrm>
                <a:off x="96"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7" name="Oval 79"/>
              <p:cNvSpPr>
                <a:spLocks noChangeArrowheads="1"/>
              </p:cNvSpPr>
              <p:nvPr/>
            </p:nvSpPr>
            <p:spPr bwMode="auto">
              <a:xfrm>
                <a:off x="1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8" name="Oval 80"/>
              <p:cNvSpPr>
                <a:spLocks noChangeArrowheads="1"/>
              </p:cNvSpPr>
              <p:nvPr/>
            </p:nvSpPr>
            <p:spPr bwMode="auto">
              <a:xfrm>
                <a:off x="2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49" name="Oval 81"/>
              <p:cNvSpPr>
                <a:spLocks noChangeArrowheads="1"/>
              </p:cNvSpPr>
              <p:nvPr/>
            </p:nvSpPr>
            <p:spPr bwMode="auto">
              <a:xfrm>
                <a:off x="382" y="0"/>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0" name="Oval 82"/>
              <p:cNvSpPr>
                <a:spLocks noChangeArrowheads="1"/>
              </p:cNvSpPr>
              <p:nvPr/>
            </p:nvSpPr>
            <p:spPr bwMode="auto">
              <a:xfrm>
                <a:off x="4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1" name="Line 83"/>
              <p:cNvSpPr>
                <a:spLocks noChangeShapeType="1"/>
              </p:cNvSpPr>
              <p:nvPr/>
            </p:nvSpPr>
            <p:spPr bwMode="auto">
              <a:xfrm>
                <a:off x="36" y="327"/>
                <a:ext cx="71"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2" name="Line 84"/>
              <p:cNvSpPr>
                <a:spLocks noChangeShapeType="1"/>
              </p:cNvSpPr>
              <p:nvPr/>
            </p:nvSpPr>
            <p:spPr bwMode="auto">
              <a:xfrm flipH="1">
                <a:off x="107"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3" name="Line 85"/>
              <p:cNvSpPr>
                <a:spLocks noChangeShapeType="1"/>
              </p:cNvSpPr>
              <p:nvPr/>
            </p:nvSpPr>
            <p:spPr bwMode="auto">
              <a:xfrm flipH="1">
                <a:off x="107"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4" name="Line 86"/>
              <p:cNvSpPr>
                <a:spLocks noChangeShapeType="1"/>
              </p:cNvSpPr>
              <p:nvPr/>
            </p:nvSpPr>
            <p:spPr bwMode="auto">
              <a:xfrm flipH="1">
                <a:off x="107"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5" name="Line 87"/>
              <p:cNvSpPr>
                <a:spLocks noChangeShapeType="1"/>
              </p:cNvSpPr>
              <p:nvPr/>
            </p:nvSpPr>
            <p:spPr bwMode="auto">
              <a:xfrm flipH="1">
                <a:off x="107" y="327"/>
                <a:ext cx="303"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6" name="Line 88"/>
              <p:cNvSpPr>
                <a:spLocks noChangeShapeType="1"/>
              </p:cNvSpPr>
              <p:nvPr/>
            </p:nvSpPr>
            <p:spPr bwMode="auto">
              <a:xfrm flipH="1">
                <a:off x="107" y="327"/>
                <a:ext cx="392"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7" name="Line 89"/>
              <p:cNvSpPr>
                <a:spLocks noChangeShapeType="1"/>
              </p:cNvSpPr>
              <p:nvPr/>
            </p:nvSpPr>
            <p:spPr bwMode="auto">
              <a:xfrm>
                <a:off x="36" y="327"/>
                <a:ext cx="35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8" name="Line 90"/>
              <p:cNvSpPr>
                <a:spLocks noChangeShapeType="1"/>
              </p:cNvSpPr>
              <p:nvPr/>
            </p:nvSpPr>
            <p:spPr bwMode="auto">
              <a:xfrm>
                <a:off x="125"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59" name="Line 91"/>
              <p:cNvSpPr>
                <a:spLocks noChangeShapeType="1"/>
              </p:cNvSpPr>
              <p:nvPr/>
            </p:nvSpPr>
            <p:spPr bwMode="auto">
              <a:xfrm>
                <a:off x="214"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0" name="Line 92"/>
              <p:cNvSpPr>
                <a:spLocks noChangeShapeType="1"/>
              </p:cNvSpPr>
              <p:nvPr/>
            </p:nvSpPr>
            <p:spPr bwMode="auto">
              <a:xfrm>
                <a:off x="303"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1" name="Line 93"/>
              <p:cNvSpPr>
                <a:spLocks noChangeShapeType="1"/>
              </p:cNvSpPr>
              <p:nvPr/>
            </p:nvSpPr>
            <p:spPr bwMode="auto">
              <a:xfrm flipH="1">
                <a:off x="392"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2" name="Line 94"/>
              <p:cNvSpPr>
                <a:spLocks noChangeShapeType="1"/>
              </p:cNvSpPr>
              <p:nvPr/>
            </p:nvSpPr>
            <p:spPr bwMode="auto">
              <a:xfrm flipH="1">
                <a:off x="392"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3" name="Line 95"/>
              <p:cNvSpPr>
                <a:spLocks noChangeShapeType="1"/>
              </p:cNvSpPr>
              <p:nvPr/>
            </p:nvSpPr>
            <p:spPr bwMode="auto">
              <a:xfrm>
                <a:off x="36"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4" name="Line 96"/>
              <p:cNvSpPr>
                <a:spLocks noChangeShapeType="1"/>
              </p:cNvSpPr>
              <p:nvPr/>
            </p:nvSpPr>
            <p:spPr bwMode="auto">
              <a:xfrm>
                <a:off x="125"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5" name="Line 97"/>
              <p:cNvSpPr>
                <a:spLocks noChangeShapeType="1"/>
              </p:cNvSpPr>
              <p:nvPr/>
            </p:nvSpPr>
            <p:spPr bwMode="auto">
              <a:xfrm>
                <a:off x="214"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6" name="Line 98"/>
              <p:cNvSpPr>
                <a:spLocks noChangeShapeType="1"/>
              </p:cNvSpPr>
              <p:nvPr/>
            </p:nvSpPr>
            <p:spPr bwMode="auto">
              <a:xfrm flipH="1">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7" name="Line 99"/>
              <p:cNvSpPr>
                <a:spLocks noChangeShapeType="1"/>
              </p:cNvSpPr>
              <p:nvPr/>
            </p:nvSpPr>
            <p:spPr bwMode="auto">
              <a:xfrm flipH="1">
                <a:off x="214"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8" name="Line 100"/>
              <p:cNvSpPr>
                <a:spLocks noChangeShapeType="1"/>
              </p:cNvSpPr>
              <p:nvPr/>
            </p:nvSpPr>
            <p:spPr bwMode="auto">
              <a:xfrm flipH="1">
                <a:off x="214" y="327"/>
                <a:ext cx="285"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69" name="Line 101"/>
              <p:cNvSpPr>
                <a:spLocks noChangeShapeType="1"/>
              </p:cNvSpPr>
              <p:nvPr/>
            </p:nvSpPr>
            <p:spPr bwMode="auto">
              <a:xfrm>
                <a:off x="36"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0" name="Line 102"/>
              <p:cNvSpPr>
                <a:spLocks noChangeShapeType="1"/>
              </p:cNvSpPr>
              <p:nvPr/>
            </p:nvSpPr>
            <p:spPr bwMode="auto">
              <a:xfrm>
                <a:off x="125"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1" name="Line 103"/>
              <p:cNvSpPr>
                <a:spLocks noChangeShapeType="1"/>
              </p:cNvSpPr>
              <p:nvPr/>
            </p:nvSpPr>
            <p:spPr bwMode="auto">
              <a:xfrm>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2" name="Line 104"/>
              <p:cNvSpPr>
                <a:spLocks noChangeShapeType="1"/>
              </p:cNvSpPr>
              <p:nvPr/>
            </p:nvSpPr>
            <p:spPr bwMode="auto">
              <a:xfrm>
                <a:off x="303"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3" name="Line 105"/>
              <p:cNvSpPr>
                <a:spLocks noChangeShapeType="1"/>
              </p:cNvSpPr>
              <p:nvPr/>
            </p:nvSpPr>
            <p:spPr bwMode="auto">
              <a:xfrm flipH="1">
                <a:off x="303"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4" name="Line 106"/>
              <p:cNvSpPr>
                <a:spLocks noChangeShapeType="1"/>
              </p:cNvSpPr>
              <p:nvPr/>
            </p:nvSpPr>
            <p:spPr bwMode="auto">
              <a:xfrm flipH="1">
                <a:off x="303"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5" name="Line 107"/>
              <p:cNvSpPr>
                <a:spLocks noChangeShapeType="1"/>
              </p:cNvSpPr>
              <p:nvPr/>
            </p:nvSpPr>
            <p:spPr bwMode="auto">
              <a:xfrm flipV="1">
                <a:off x="36" y="48"/>
                <a:ext cx="71"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6" name="Line 108"/>
              <p:cNvSpPr>
                <a:spLocks noChangeShapeType="1"/>
              </p:cNvSpPr>
              <p:nvPr/>
            </p:nvSpPr>
            <p:spPr bwMode="auto">
              <a:xfrm flipH="1" flipV="1">
                <a:off x="107"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7" name="Line 109"/>
              <p:cNvSpPr>
                <a:spLocks noChangeShapeType="1"/>
              </p:cNvSpPr>
              <p:nvPr/>
            </p:nvSpPr>
            <p:spPr bwMode="auto">
              <a:xfrm flipH="1" flipV="1">
                <a:off x="107"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8" name="Line 110"/>
              <p:cNvSpPr>
                <a:spLocks noChangeShapeType="1"/>
              </p:cNvSpPr>
              <p:nvPr/>
            </p:nvSpPr>
            <p:spPr bwMode="auto">
              <a:xfrm flipH="1" flipV="1">
                <a:off x="107"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79" name="Line 111"/>
              <p:cNvSpPr>
                <a:spLocks noChangeShapeType="1"/>
              </p:cNvSpPr>
              <p:nvPr/>
            </p:nvSpPr>
            <p:spPr bwMode="auto">
              <a:xfrm flipH="1" flipV="1">
                <a:off x="107" y="48"/>
                <a:ext cx="303"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0" name="Line 112"/>
              <p:cNvSpPr>
                <a:spLocks noChangeShapeType="1"/>
              </p:cNvSpPr>
              <p:nvPr/>
            </p:nvSpPr>
            <p:spPr bwMode="auto">
              <a:xfrm flipH="1" flipV="1">
                <a:off x="107" y="48"/>
                <a:ext cx="392"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1" name="Line 113"/>
              <p:cNvSpPr>
                <a:spLocks noChangeShapeType="1"/>
              </p:cNvSpPr>
              <p:nvPr/>
            </p:nvSpPr>
            <p:spPr bwMode="auto">
              <a:xfrm flipV="1">
                <a:off x="36" y="48"/>
                <a:ext cx="35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2" name="Line 114"/>
              <p:cNvSpPr>
                <a:spLocks noChangeShapeType="1"/>
              </p:cNvSpPr>
              <p:nvPr/>
            </p:nvSpPr>
            <p:spPr bwMode="auto">
              <a:xfrm flipV="1">
                <a:off x="125"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3" name="Line 115"/>
              <p:cNvSpPr>
                <a:spLocks noChangeShapeType="1"/>
              </p:cNvSpPr>
              <p:nvPr/>
            </p:nvSpPr>
            <p:spPr bwMode="auto">
              <a:xfrm flipV="1">
                <a:off x="214"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4" name="Line 116"/>
              <p:cNvSpPr>
                <a:spLocks noChangeShapeType="1"/>
              </p:cNvSpPr>
              <p:nvPr/>
            </p:nvSpPr>
            <p:spPr bwMode="auto">
              <a:xfrm flipV="1">
                <a:off x="303"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5" name="Line 117"/>
              <p:cNvSpPr>
                <a:spLocks noChangeShapeType="1"/>
              </p:cNvSpPr>
              <p:nvPr/>
            </p:nvSpPr>
            <p:spPr bwMode="auto">
              <a:xfrm flipH="1" flipV="1">
                <a:off x="392"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6" name="Line 118"/>
              <p:cNvSpPr>
                <a:spLocks noChangeShapeType="1"/>
              </p:cNvSpPr>
              <p:nvPr/>
            </p:nvSpPr>
            <p:spPr bwMode="auto">
              <a:xfrm flipH="1" flipV="1">
                <a:off x="392"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7" name="Line 119"/>
              <p:cNvSpPr>
                <a:spLocks noChangeShapeType="1"/>
              </p:cNvSpPr>
              <p:nvPr/>
            </p:nvSpPr>
            <p:spPr bwMode="auto">
              <a:xfrm flipV="1">
                <a:off x="36"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8" name="Line 120"/>
              <p:cNvSpPr>
                <a:spLocks noChangeShapeType="1"/>
              </p:cNvSpPr>
              <p:nvPr/>
            </p:nvSpPr>
            <p:spPr bwMode="auto">
              <a:xfrm flipV="1">
                <a:off x="125"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89" name="Line 121"/>
              <p:cNvSpPr>
                <a:spLocks noChangeShapeType="1"/>
              </p:cNvSpPr>
              <p:nvPr/>
            </p:nvSpPr>
            <p:spPr bwMode="auto">
              <a:xfrm flipV="1">
                <a:off x="214"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0" name="Line 122"/>
              <p:cNvSpPr>
                <a:spLocks noChangeShapeType="1"/>
              </p:cNvSpPr>
              <p:nvPr/>
            </p:nvSpPr>
            <p:spPr bwMode="auto">
              <a:xfrm flipH="1"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1" name="Line 123"/>
              <p:cNvSpPr>
                <a:spLocks noChangeShapeType="1"/>
              </p:cNvSpPr>
              <p:nvPr/>
            </p:nvSpPr>
            <p:spPr bwMode="auto">
              <a:xfrm flipH="1" flipV="1">
                <a:off x="214"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2" name="Line 124"/>
              <p:cNvSpPr>
                <a:spLocks noChangeShapeType="1"/>
              </p:cNvSpPr>
              <p:nvPr/>
            </p:nvSpPr>
            <p:spPr bwMode="auto">
              <a:xfrm flipH="1" flipV="1">
                <a:off x="214" y="48"/>
                <a:ext cx="285"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3" name="Line 125"/>
              <p:cNvSpPr>
                <a:spLocks noChangeShapeType="1"/>
              </p:cNvSpPr>
              <p:nvPr/>
            </p:nvSpPr>
            <p:spPr bwMode="auto">
              <a:xfrm flipV="1">
                <a:off x="36"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4" name="Line 126"/>
              <p:cNvSpPr>
                <a:spLocks noChangeShapeType="1"/>
              </p:cNvSpPr>
              <p:nvPr/>
            </p:nvSpPr>
            <p:spPr bwMode="auto">
              <a:xfrm flipV="1">
                <a:off x="125"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5" name="Line 127"/>
              <p:cNvSpPr>
                <a:spLocks noChangeShapeType="1"/>
              </p:cNvSpPr>
              <p:nvPr/>
            </p:nvSpPr>
            <p:spPr bwMode="auto">
              <a:xfrm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6" name="Line 128"/>
              <p:cNvSpPr>
                <a:spLocks noChangeShapeType="1"/>
              </p:cNvSpPr>
              <p:nvPr/>
            </p:nvSpPr>
            <p:spPr bwMode="auto">
              <a:xfrm flipV="1">
                <a:off x="303"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7" name="Line 129"/>
              <p:cNvSpPr>
                <a:spLocks noChangeShapeType="1"/>
              </p:cNvSpPr>
              <p:nvPr/>
            </p:nvSpPr>
            <p:spPr bwMode="auto">
              <a:xfrm flipH="1" flipV="1">
                <a:off x="303"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98" name="Line 130"/>
              <p:cNvSpPr>
                <a:spLocks noChangeShapeType="1"/>
              </p:cNvSpPr>
              <p:nvPr/>
            </p:nvSpPr>
            <p:spPr bwMode="auto">
              <a:xfrm flipH="1" flipV="1">
                <a:off x="303"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9299" name="Group 131"/>
            <p:cNvGrpSpPr/>
            <p:nvPr/>
          </p:nvGrpSpPr>
          <p:grpSpPr bwMode="auto">
            <a:xfrm>
              <a:off x="2064" y="691"/>
              <a:ext cx="528" cy="605"/>
              <a:chOff x="0" y="0"/>
              <a:chExt cx="528" cy="605"/>
            </a:xfrm>
          </p:grpSpPr>
          <p:sp>
            <p:nvSpPr>
              <p:cNvPr id="519300" name="Oval 132"/>
              <p:cNvSpPr>
                <a:spLocks noChangeArrowheads="1"/>
              </p:cNvSpPr>
              <p:nvPr/>
            </p:nvSpPr>
            <p:spPr bwMode="auto">
              <a:xfrm>
                <a:off x="96"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1" name="Oval 133"/>
              <p:cNvSpPr>
                <a:spLocks noChangeArrowheads="1"/>
              </p:cNvSpPr>
              <p:nvPr/>
            </p:nvSpPr>
            <p:spPr bwMode="auto">
              <a:xfrm>
                <a:off x="1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2" name="Oval 134"/>
              <p:cNvSpPr>
                <a:spLocks noChangeArrowheads="1"/>
              </p:cNvSpPr>
              <p:nvPr/>
            </p:nvSpPr>
            <p:spPr bwMode="auto">
              <a:xfrm>
                <a:off x="2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3" name="Oval 135"/>
              <p:cNvSpPr>
                <a:spLocks noChangeArrowheads="1"/>
              </p:cNvSpPr>
              <p:nvPr/>
            </p:nvSpPr>
            <p:spPr bwMode="auto">
              <a:xfrm>
                <a:off x="382" y="557"/>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4" name="Oval 136"/>
              <p:cNvSpPr>
                <a:spLocks noChangeArrowheads="1"/>
              </p:cNvSpPr>
              <p:nvPr/>
            </p:nvSpPr>
            <p:spPr bwMode="auto">
              <a:xfrm>
                <a:off x="0"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5" name="Oval 137"/>
              <p:cNvSpPr>
                <a:spLocks noChangeArrowheads="1"/>
              </p:cNvSpPr>
              <p:nvPr/>
            </p:nvSpPr>
            <p:spPr bwMode="auto">
              <a:xfrm>
                <a:off x="96"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6" name="Oval 138"/>
              <p:cNvSpPr>
                <a:spLocks noChangeArrowheads="1"/>
              </p:cNvSpPr>
              <p:nvPr/>
            </p:nvSpPr>
            <p:spPr bwMode="auto">
              <a:xfrm>
                <a:off x="1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7" name="Oval 139"/>
              <p:cNvSpPr>
                <a:spLocks noChangeArrowheads="1"/>
              </p:cNvSpPr>
              <p:nvPr/>
            </p:nvSpPr>
            <p:spPr bwMode="auto">
              <a:xfrm>
                <a:off x="2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8" name="Oval 140"/>
              <p:cNvSpPr>
                <a:spLocks noChangeArrowheads="1"/>
              </p:cNvSpPr>
              <p:nvPr/>
            </p:nvSpPr>
            <p:spPr bwMode="auto">
              <a:xfrm>
                <a:off x="3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09" name="Oval 141"/>
              <p:cNvSpPr>
                <a:spLocks noChangeArrowheads="1"/>
              </p:cNvSpPr>
              <p:nvPr/>
            </p:nvSpPr>
            <p:spPr bwMode="auto">
              <a:xfrm>
                <a:off x="96"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0" name="Oval 142"/>
              <p:cNvSpPr>
                <a:spLocks noChangeArrowheads="1"/>
              </p:cNvSpPr>
              <p:nvPr/>
            </p:nvSpPr>
            <p:spPr bwMode="auto">
              <a:xfrm>
                <a:off x="1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1" name="Oval 143"/>
              <p:cNvSpPr>
                <a:spLocks noChangeArrowheads="1"/>
              </p:cNvSpPr>
              <p:nvPr/>
            </p:nvSpPr>
            <p:spPr bwMode="auto">
              <a:xfrm>
                <a:off x="2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2" name="Oval 144"/>
              <p:cNvSpPr>
                <a:spLocks noChangeArrowheads="1"/>
              </p:cNvSpPr>
              <p:nvPr/>
            </p:nvSpPr>
            <p:spPr bwMode="auto">
              <a:xfrm>
                <a:off x="382" y="0"/>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3" name="Oval 145"/>
              <p:cNvSpPr>
                <a:spLocks noChangeArrowheads="1"/>
              </p:cNvSpPr>
              <p:nvPr/>
            </p:nvSpPr>
            <p:spPr bwMode="auto">
              <a:xfrm>
                <a:off x="4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4" name="Line 146"/>
              <p:cNvSpPr>
                <a:spLocks noChangeShapeType="1"/>
              </p:cNvSpPr>
              <p:nvPr/>
            </p:nvSpPr>
            <p:spPr bwMode="auto">
              <a:xfrm>
                <a:off x="36" y="327"/>
                <a:ext cx="71"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5" name="Line 147"/>
              <p:cNvSpPr>
                <a:spLocks noChangeShapeType="1"/>
              </p:cNvSpPr>
              <p:nvPr/>
            </p:nvSpPr>
            <p:spPr bwMode="auto">
              <a:xfrm flipH="1">
                <a:off x="107"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6" name="Line 148"/>
              <p:cNvSpPr>
                <a:spLocks noChangeShapeType="1"/>
              </p:cNvSpPr>
              <p:nvPr/>
            </p:nvSpPr>
            <p:spPr bwMode="auto">
              <a:xfrm flipH="1">
                <a:off x="107"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7" name="Line 149"/>
              <p:cNvSpPr>
                <a:spLocks noChangeShapeType="1"/>
              </p:cNvSpPr>
              <p:nvPr/>
            </p:nvSpPr>
            <p:spPr bwMode="auto">
              <a:xfrm flipH="1">
                <a:off x="107"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8" name="Line 150"/>
              <p:cNvSpPr>
                <a:spLocks noChangeShapeType="1"/>
              </p:cNvSpPr>
              <p:nvPr/>
            </p:nvSpPr>
            <p:spPr bwMode="auto">
              <a:xfrm flipH="1">
                <a:off x="107" y="327"/>
                <a:ext cx="303"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19" name="Line 151"/>
              <p:cNvSpPr>
                <a:spLocks noChangeShapeType="1"/>
              </p:cNvSpPr>
              <p:nvPr/>
            </p:nvSpPr>
            <p:spPr bwMode="auto">
              <a:xfrm flipH="1">
                <a:off x="107" y="327"/>
                <a:ext cx="392"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0" name="Line 152"/>
              <p:cNvSpPr>
                <a:spLocks noChangeShapeType="1"/>
              </p:cNvSpPr>
              <p:nvPr/>
            </p:nvSpPr>
            <p:spPr bwMode="auto">
              <a:xfrm>
                <a:off x="36" y="327"/>
                <a:ext cx="35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1" name="Line 153"/>
              <p:cNvSpPr>
                <a:spLocks noChangeShapeType="1"/>
              </p:cNvSpPr>
              <p:nvPr/>
            </p:nvSpPr>
            <p:spPr bwMode="auto">
              <a:xfrm>
                <a:off x="125"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2" name="Line 154"/>
              <p:cNvSpPr>
                <a:spLocks noChangeShapeType="1"/>
              </p:cNvSpPr>
              <p:nvPr/>
            </p:nvSpPr>
            <p:spPr bwMode="auto">
              <a:xfrm>
                <a:off x="214"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3" name="Line 155"/>
              <p:cNvSpPr>
                <a:spLocks noChangeShapeType="1"/>
              </p:cNvSpPr>
              <p:nvPr/>
            </p:nvSpPr>
            <p:spPr bwMode="auto">
              <a:xfrm>
                <a:off x="303"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4" name="Line 156"/>
              <p:cNvSpPr>
                <a:spLocks noChangeShapeType="1"/>
              </p:cNvSpPr>
              <p:nvPr/>
            </p:nvSpPr>
            <p:spPr bwMode="auto">
              <a:xfrm flipH="1">
                <a:off x="392"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5" name="Line 157"/>
              <p:cNvSpPr>
                <a:spLocks noChangeShapeType="1"/>
              </p:cNvSpPr>
              <p:nvPr/>
            </p:nvSpPr>
            <p:spPr bwMode="auto">
              <a:xfrm flipH="1">
                <a:off x="392"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6" name="Line 158"/>
              <p:cNvSpPr>
                <a:spLocks noChangeShapeType="1"/>
              </p:cNvSpPr>
              <p:nvPr/>
            </p:nvSpPr>
            <p:spPr bwMode="auto">
              <a:xfrm>
                <a:off x="36"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7" name="Line 159"/>
              <p:cNvSpPr>
                <a:spLocks noChangeShapeType="1"/>
              </p:cNvSpPr>
              <p:nvPr/>
            </p:nvSpPr>
            <p:spPr bwMode="auto">
              <a:xfrm>
                <a:off x="125"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8" name="Line 160"/>
              <p:cNvSpPr>
                <a:spLocks noChangeShapeType="1"/>
              </p:cNvSpPr>
              <p:nvPr/>
            </p:nvSpPr>
            <p:spPr bwMode="auto">
              <a:xfrm>
                <a:off x="214"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29" name="Line 161"/>
              <p:cNvSpPr>
                <a:spLocks noChangeShapeType="1"/>
              </p:cNvSpPr>
              <p:nvPr/>
            </p:nvSpPr>
            <p:spPr bwMode="auto">
              <a:xfrm flipH="1">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0" name="Line 162"/>
              <p:cNvSpPr>
                <a:spLocks noChangeShapeType="1"/>
              </p:cNvSpPr>
              <p:nvPr/>
            </p:nvSpPr>
            <p:spPr bwMode="auto">
              <a:xfrm flipH="1">
                <a:off x="214"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1" name="Line 163"/>
              <p:cNvSpPr>
                <a:spLocks noChangeShapeType="1"/>
              </p:cNvSpPr>
              <p:nvPr/>
            </p:nvSpPr>
            <p:spPr bwMode="auto">
              <a:xfrm flipH="1">
                <a:off x="214" y="327"/>
                <a:ext cx="285"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2" name="Line 164"/>
              <p:cNvSpPr>
                <a:spLocks noChangeShapeType="1"/>
              </p:cNvSpPr>
              <p:nvPr/>
            </p:nvSpPr>
            <p:spPr bwMode="auto">
              <a:xfrm>
                <a:off x="36"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3" name="Line 165"/>
              <p:cNvSpPr>
                <a:spLocks noChangeShapeType="1"/>
              </p:cNvSpPr>
              <p:nvPr/>
            </p:nvSpPr>
            <p:spPr bwMode="auto">
              <a:xfrm>
                <a:off x="125"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4" name="Line 166"/>
              <p:cNvSpPr>
                <a:spLocks noChangeShapeType="1"/>
              </p:cNvSpPr>
              <p:nvPr/>
            </p:nvSpPr>
            <p:spPr bwMode="auto">
              <a:xfrm>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5" name="Line 167"/>
              <p:cNvSpPr>
                <a:spLocks noChangeShapeType="1"/>
              </p:cNvSpPr>
              <p:nvPr/>
            </p:nvSpPr>
            <p:spPr bwMode="auto">
              <a:xfrm>
                <a:off x="303"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6" name="Line 168"/>
              <p:cNvSpPr>
                <a:spLocks noChangeShapeType="1"/>
              </p:cNvSpPr>
              <p:nvPr/>
            </p:nvSpPr>
            <p:spPr bwMode="auto">
              <a:xfrm flipH="1">
                <a:off x="303"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7" name="Line 169"/>
              <p:cNvSpPr>
                <a:spLocks noChangeShapeType="1"/>
              </p:cNvSpPr>
              <p:nvPr/>
            </p:nvSpPr>
            <p:spPr bwMode="auto">
              <a:xfrm flipH="1">
                <a:off x="303"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8" name="Line 170"/>
              <p:cNvSpPr>
                <a:spLocks noChangeShapeType="1"/>
              </p:cNvSpPr>
              <p:nvPr/>
            </p:nvSpPr>
            <p:spPr bwMode="auto">
              <a:xfrm flipV="1">
                <a:off x="36" y="48"/>
                <a:ext cx="71"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39" name="Line 171"/>
              <p:cNvSpPr>
                <a:spLocks noChangeShapeType="1"/>
              </p:cNvSpPr>
              <p:nvPr/>
            </p:nvSpPr>
            <p:spPr bwMode="auto">
              <a:xfrm flipH="1" flipV="1">
                <a:off x="107"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0" name="Line 172"/>
              <p:cNvSpPr>
                <a:spLocks noChangeShapeType="1"/>
              </p:cNvSpPr>
              <p:nvPr/>
            </p:nvSpPr>
            <p:spPr bwMode="auto">
              <a:xfrm flipH="1" flipV="1">
                <a:off x="107"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1" name="Line 173"/>
              <p:cNvSpPr>
                <a:spLocks noChangeShapeType="1"/>
              </p:cNvSpPr>
              <p:nvPr/>
            </p:nvSpPr>
            <p:spPr bwMode="auto">
              <a:xfrm flipH="1" flipV="1">
                <a:off x="107"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2" name="Line 174"/>
              <p:cNvSpPr>
                <a:spLocks noChangeShapeType="1"/>
              </p:cNvSpPr>
              <p:nvPr/>
            </p:nvSpPr>
            <p:spPr bwMode="auto">
              <a:xfrm flipH="1" flipV="1">
                <a:off x="107" y="48"/>
                <a:ext cx="303"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3" name="Line 175"/>
              <p:cNvSpPr>
                <a:spLocks noChangeShapeType="1"/>
              </p:cNvSpPr>
              <p:nvPr/>
            </p:nvSpPr>
            <p:spPr bwMode="auto">
              <a:xfrm flipH="1" flipV="1">
                <a:off x="107" y="48"/>
                <a:ext cx="392"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4" name="Line 176"/>
              <p:cNvSpPr>
                <a:spLocks noChangeShapeType="1"/>
              </p:cNvSpPr>
              <p:nvPr/>
            </p:nvSpPr>
            <p:spPr bwMode="auto">
              <a:xfrm flipV="1">
                <a:off x="36" y="48"/>
                <a:ext cx="35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5" name="Line 177"/>
              <p:cNvSpPr>
                <a:spLocks noChangeShapeType="1"/>
              </p:cNvSpPr>
              <p:nvPr/>
            </p:nvSpPr>
            <p:spPr bwMode="auto">
              <a:xfrm flipV="1">
                <a:off x="125"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6" name="Line 178"/>
              <p:cNvSpPr>
                <a:spLocks noChangeShapeType="1"/>
              </p:cNvSpPr>
              <p:nvPr/>
            </p:nvSpPr>
            <p:spPr bwMode="auto">
              <a:xfrm flipV="1">
                <a:off x="214"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7" name="Line 179"/>
              <p:cNvSpPr>
                <a:spLocks noChangeShapeType="1"/>
              </p:cNvSpPr>
              <p:nvPr/>
            </p:nvSpPr>
            <p:spPr bwMode="auto">
              <a:xfrm flipV="1">
                <a:off x="303"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8" name="Line 180"/>
              <p:cNvSpPr>
                <a:spLocks noChangeShapeType="1"/>
              </p:cNvSpPr>
              <p:nvPr/>
            </p:nvSpPr>
            <p:spPr bwMode="auto">
              <a:xfrm flipH="1" flipV="1">
                <a:off x="392"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49" name="Line 181"/>
              <p:cNvSpPr>
                <a:spLocks noChangeShapeType="1"/>
              </p:cNvSpPr>
              <p:nvPr/>
            </p:nvSpPr>
            <p:spPr bwMode="auto">
              <a:xfrm flipH="1" flipV="1">
                <a:off x="392"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0" name="Line 182"/>
              <p:cNvSpPr>
                <a:spLocks noChangeShapeType="1"/>
              </p:cNvSpPr>
              <p:nvPr/>
            </p:nvSpPr>
            <p:spPr bwMode="auto">
              <a:xfrm flipV="1">
                <a:off x="36"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1" name="Line 183"/>
              <p:cNvSpPr>
                <a:spLocks noChangeShapeType="1"/>
              </p:cNvSpPr>
              <p:nvPr/>
            </p:nvSpPr>
            <p:spPr bwMode="auto">
              <a:xfrm flipV="1">
                <a:off x="125"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2" name="Line 184"/>
              <p:cNvSpPr>
                <a:spLocks noChangeShapeType="1"/>
              </p:cNvSpPr>
              <p:nvPr/>
            </p:nvSpPr>
            <p:spPr bwMode="auto">
              <a:xfrm flipV="1">
                <a:off x="214"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3" name="Line 185"/>
              <p:cNvSpPr>
                <a:spLocks noChangeShapeType="1"/>
              </p:cNvSpPr>
              <p:nvPr/>
            </p:nvSpPr>
            <p:spPr bwMode="auto">
              <a:xfrm flipH="1"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4" name="Line 186"/>
              <p:cNvSpPr>
                <a:spLocks noChangeShapeType="1"/>
              </p:cNvSpPr>
              <p:nvPr/>
            </p:nvSpPr>
            <p:spPr bwMode="auto">
              <a:xfrm flipH="1" flipV="1">
                <a:off x="214"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5" name="Line 187"/>
              <p:cNvSpPr>
                <a:spLocks noChangeShapeType="1"/>
              </p:cNvSpPr>
              <p:nvPr/>
            </p:nvSpPr>
            <p:spPr bwMode="auto">
              <a:xfrm flipH="1" flipV="1">
                <a:off x="214" y="48"/>
                <a:ext cx="285"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6" name="Line 188"/>
              <p:cNvSpPr>
                <a:spLocks noChangeShapeType="1"/>
              </p:cNvSpPr>
              <p:nvPr/>
            </p:nvSpPr>
            <p:spPr bwMode="auto">
              <a:xfrm flipV="1">
                <a:off x="36"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7" name="Line 189"/>
              <p:cNvSpPr>
                <a:spLocks noChangeShapeType="1"/>
              </p:cNvSpPr>
              <p:nvPr/>
            </p:nvSpPr>
            <p:spPr bwMode="auto">
              <a:xfrm flipV="1">
                <a:off x="125"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8" name="Line 190"/>
              <p:cNvSpPr>
                <a:spLocks noChangeShapeType="1"/>
              </p:cNvSpPr>
              <p:nvPr/>
            </p:nvSpPr>
            <p:spPr bwMode="auto">
              <a:xfrm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59" name="Line 191"/>
              <p:cNvSpPr>
                <a:spLocks noChangeShapeType="1"/>
              </p:cNvSpPr>
              <p:nvPr/>
            </p:nvSpPr>
            <p:spPr bwMode="auto">
              <a:xfrm flipV="1">
                <a:off x="303"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60" name="Line 192"/>
              <p:cNvSpPr>
                <a:spLocks noChangeShapeType="1"/>
              </p:cNvSpPr>
              <p:nvPr/>
            </p:nvSpPr>
            <p:spPr bwMode="auto">
              <a:xfrm flipH="1" flipV="1">
                <a:off x="303"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61" name="Line 193"/>
              <p:cNvSpPr>
                <a:spLocks noChangeShapeType="1"/>
              </p:cNvSpPr>
              <p:nvPr/>
            </p:nvSpPr>
            <p:spPr bwMode="auto">
              <a:xfrm flipH="1" flipV="1">
                <a:off x="303"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9362" name="Text Box 194"/>
            <p:cNvSpPr txBox="1">
              <a:spLocks noChangeArrowheads="1"/>
            </p:cNvSpPr>
            <p:nvPr/>
          </p:nvSpPr>
          <p:spPr bwMode="auto">
            <a:xfrm>
              <a:off x="1392" y="76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0">
                  <a:solidFill>
                    <a:srgbClr val="009900"/>
                  </a:solidFill>
                  <a:latin typeface="Arial" panose="020B0604020202020204" pitchFamily="34" charset="0"/>
                  <a:ea typeface="宋体" panose="02010600030101010101" pitchFamily="2" charset="-122"/>
                </a:rPr>
                <a:t>… ...</a:t>
              </a:r>
              <a:endParaRPr lang="en-US" altLang="zh-CN" b="0">
                <a:solidFill>
                  <a:srgbClr val="009900"/>
                </a:solidFill>
                <a:latin typeface="Times New Roman" panose="02020603050405020304" pitchFamily="18" charset="0"/>
                <a:ea typeface="宋体" panose="02010600030101010101" pitchFamily="2" charset="-122"/>
              </a:endParaRPr>
            </a:p>
          </p:txBody>
        </p:sp>
        <p:sp>
          <p:nvSpPr>
            <p:cNvPr id="519363" name="Line 195"/>
            <p:cNvSpPr>
              <a:spLocks noChangeShapeType="1"/>
            </p:cNvSpPr>
            <p:nvPr/>
          </p:nvSpPr>
          <p:spPr bwMode="auto">
            <a:xfrm flipV="1">
              <a:off x="336" y="480"/>
              <a:ext cx="432" cy="144"/>
            </a:xfrm>
            <a:prstGeom prst="line">
              <a:avLst/>
            </a:prstGeom>
            <a:noFill/>
            <a:ln w="9525">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64" name="Line 196"/>
            <p:cNvSpPr>
              <a:spLocks noChangeShapeType="1"/>
            </p:cNvSpPr>
            <p:nvPr/>
          </p:nvSpPr>
          <p:spPr bwMode="auto">
            <a:xfrm>
              <a:off x="528" y="432"/>
              <a:ext cx="1056" cy="0"/>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65" name="Line 197"/>
            <p:cNvSpPr>
              <a:spLocks noChangeShapeType="1"/>
            </p:cNvSpPr>
            <p:nvPr/>
          </p:nvSpPr>
          <p:spPr bwMode="auto">
            <a:xfrm flipV="1">
              <a:off x="960" y="480"/>
              <a:ext cx="0" cy="192"/>
            </a:xfrm>
            <a:prstGeom prst="line">
              <a:avLst/>
            </a:prstGeom>
            <a:noFill/>
            <a:ln w="9525">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66" name="Line 198"/>
            <p:cNvSpPr>
              <a:spLocks noChangeShapeType="1"/>
            </p:cNvSpPr>
            <p:nvPr/>
          </p:nvSpPr>
          <p:spPr bwMode="auto">
            <a:xfrm flipH="1" flipV="1">
              <a:off x="1392" y="480"/>
              <a:ext cx="864" cy="144"/>
            </a:xfrm>
            <a:prstGeom prst="line">
              <a:avLst/>
            </a:prstGeom>
            <a:noFill/>
            <a:ln w="9525">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67" name="Text Box 199"/>
            <p:cNvSpPr txBox="1">
              <a:spLocks noChangeArrowheads="1"/>
            </p:cNvSpPr>
            <p:nvPr/>
          </p:nvSpPr>
          <p:spPr bwMode="auto">
            <a:xfrm>
              <a:off x="1104" y="43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0">
                  <a:solidFill>
                    <a:srgbClr val="009900"/>
                  </a:solidFill>
                  <a:latin typeface="Arial" panose="020B0604020202020204" pitchFamily="34" charset="0"/>
                  <a:ea typeface="宋体" panose="02010600030101010101" pitchFamily="2" charset="-122"/>
                </a:rPr>
                <a:t>… ...</a:t>
              </a:r>
              <a:endParaRPr lang="en-US" altLang="zh-CN" b="0">
                <a:solidFill>
                  <a:srgbClr val="009900"/>
                </a:solidFill>
                <a:latin typeface="Times New Roman" panose="02020603050405020304" pitchFamily="18" charset="0"/>
                <a:ea typeface="宋体" panose="02010600030101010101" pitchFamily="2" charset="-122"/>
              </a:endParaRPr>
            </a:p>
          </p:txBody>
        </p:sp>
        <p:sp>
          <p:nvSpPr>
            <p:cNvPr id="519368" name="AutoShape 200"/>
            <p:cNvSpPr>
              <a:spLocks noChangeArrowheads="1"/>
            </p:cNvSpPr>
            <p:nvPr/>
          </p:nvSpPr>
          <p:spPr bwMode="auto">
            <a:xfrm>
              <a:off x="960" y="240"/>
              <a:ext cx="192" cy="144"/>
            </a:xfrm>
            <a:prstGeom prst="upArrow">
              <a:avLst>
                <a:gd name="adj1" fmla="val 50000"/>
                <a:gd name="adj2" fmla="val 25000"/>
              </a:avLst>
            </a:prstGeom>
            <a:noFill/>
            <a:ln w="9525">
              <a:solidFill>
                <a:srgbClr val="008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519369" name="Group 201"/>
          <p:cNvGrpSpPr/>
          <p:nvPr/>
        </p:nvGrpSpPr>
        <p:grpSpPr bwMode="auto">
          <a:xfrm>
            <a:off x="1371600" y="4114800"/>
            <a:ext cx="1295400" cy="1798638"/>
            <a:chOff x="0" y="0"/>
            <a:chExt cx="816" cy="1133"/>
          </a:xfrm>
        </p:grpSpPr>
        <p:sp>
          <p:nvSpPr>
            <p:cNvPr id="519370" name="Text Box 202"/>
            <p:cNvSpPr txBox="1">
              <a:spLocks noChangeArrowheads="1"/>
            </p:cNvSpPr>
            <p:nvPr/>
          </p:nvSpPr>
          <p:spPr bwMode="auto">
            <a:xfrm>
              <a:off x="0" y="0"/>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0">
                  <a:solidFill>
                    <a:srgbClr val="009900"/>
                  </a:solidFill>
                  <a:latin typeface="Arial" panose="020B0604020202020204" pitchFamily="34" charset="0"/>
                  <a:ea typeface="宋体" panose="02010600030101010101" pitchFamily="2" charset="-122"/>
                </a:rPr>
                <a:t>  </a:t>
              </a:r>
              <a:r>
                <a:rPr lang="zh-CN" altLang="en-US" sz="1800" b="0">
                  <a:solidFill>
                    <a:srgbClr val="009900"/>
                  </a:solidFill>
                  <a:latin typeface="Arial" panose="020B0604020202020204" pitchFamily="34" charset="0"/>
                  <a:ea typeface="黑体" panose="02010609060101010101" pitchFamily="49" charset="-122"/>
                </a:rPr>
                <a:t>问题</a:t>
              </a:r>
              <a:endParaRPr lang="zh-CN" altLang="en-US" sz="1800" b="0">
                <a:solidFill>
                  <a:srgbClr val="009900"/>
                </a:solidFill>
                <a:latin typeface="Roman" pitchFamily="2"/>
                <a:ea typeface="黑体" panose="02010609060101010101" pitchFamily="49" charset="-122"/>
              </a:endParaRPr>
            </a:p>
          </p:txBody>
        </p:sp>
        <p:grpSp>
          <p:nvGrpSpPr>
            <p:cNvPr id="519371" name="Group 203"/>
            <p:cNvGrpSpPr/>
            <p:nvPr/>
          </p:nvGrpSpPr>
          <p:grpSpPr bwMode="auto">
            <a:xfrm>
              <a:off x="16" y="528"/>
              <a:ext cx="528" cy="605"/>
              <a:chOff x="0" y="0"/>
              <a:chExt cx="528" cy="605"/>
            </a:xfrm>
          </p:grpSpPr>
          <p:sp>
            <p:nvSpPr>
              <p:cNvPr id="519372" name="Oval 204"/>
              <p:cNvSpPr>
                <a:spLocks noChangeArrowheads="1"/>
              </p:cNvSpPr>
              <p:nvPr/>
            </p:nvSpPr>
            <p:spPr bwMode="auto">
              <a:xfrm>
                <a:off x="96"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3" name="Oval 205"/>
              <p:cNvSpPr>
                <a:spLocks noChangeArrowheads="1"/>
              </p:cNvSpPr>
              <p:nvPr/>
            </p:nvSpPr>
            <p:spPr bwMode="auto">
              <a:xfrm>
                <a:off x="1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4" name="Oval 206"/>
              <p:cNvSpPr>
                <a:spLocks noChangeArrowheads="1"/>
              </p:cNvSpPr>
              <p:nvPr/>
            </p:nvSpPr>
            <p:spPr bwMode="auto">
              <a:xfrm>
                <a:off x="292" y="557"/>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5" name="Oval 207"/>
              <p:cNvSpPr>
                <a:spLocks noChangeArrowheads="1"/>
              </p:cNvSpPr>
              <p:nvPr/>
            </p:nvSpPr>
            <p:spPr bwMode="auto">
              <a:xfrm>
                <a:off x="382" y="557"/>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6" name="Oval 208"/>
              <p:cNvSpPr>
                <a:spLocks noChangeArrowheads="1"/>
              </p:cNvSpPr>
              <p:nvPr/>
            </p:nvSpPr>
            <p:spPr bwMode="auto">
              <a:xfrm>
                <a:off x="0"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7" name="Oval 209"/>
              <p:cNvSpPr>
                <a:spLocks noChangeArrowheads="1"/>
              </p:cNvSpPr>
              <p:nvPr/>
            </p:nvSpPr>
            <p:spPr bwMode="auto">
              <a:xfrm>
                <a:off x="96"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8" name="Oval 210"/>
              <p:cNvSpPr>
                <a:spLocks noChangeArrowheads="1"/>
              </p:cNvSpPr>
              <p:nvPr/>
            </p:nvSpPr>
            <p:spPr bwMode="auto">
              <a:xfrm>
                <a:off x="1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79" name="Oval 211"/>
              <p:cNvSpPr>
                <a:spLocks noChangeArrowheads="1"/>
              </p:cNvSpPr>
              <p:nvPr/>
            </p:nvSpPr>
            <p:spPr bwMode="auto">
              <a:xfrm>
                <a:off x="292" y="271"/>
                <a:ext cx="47"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0" name="Oval 212"/>
              <p:cNvSpPr>
                <a:spLocks noChangeArrowheads="1"/>
              </p:cNvSpPr>
              <p:nvPr/>
            </p:nvSpPr>
            <p:spPr bwMode="auto">
              <a:xfrm>
                <a:off x="3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1" name="Oval 213"/>
              <p:cNvSpPr>
                <a:spLocks noChangeArrowheads="1"/>
              </p:cNvSpPr>
              <p:nvPr/>
            </p:nvSpPr>
            <p:spPr bwMode="auto">
              <a:xfrm>
                <a:off x="96"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2" name="Oval 214"/>
              <p:cNvSpPr>
                <a:spLocks noChangeArrowheads="1"/>
              </p:cNvSpPr>
              <p:nvPr/>
            </p:nvSpPr>
            <p:spPr bwMode="auto">
              <a:xfrm>
                <a:off x="1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3" name="Oval 215"/>
              <p:cNvSpPr>
                <a:spLocks noChangeArrowheads="1"/>
              </p:cNvSpPr>
              <p:nvPr/>
            </p:nvSpPr>
            <p:spPr bwMode="auto">
              <a:xfrm>
                <a:off x="292" y="0"/>
                <a:ext cx="47"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4" name="Oval 216"/>
              <p:cNvSpPr>
                <a:spLocks noChangeArrowheads="1"/>
              </p:cNvSpPr>
              <p:nvPr/>
            </p:nvSpPr>
            <p:spPr bwMode="auto">
              <a:xfrm>
                <a:off x="382" y="0"/>
                <a:ext cx="46" cy="48"/>
              </a:xfrm>
              <a:prstGeom prst="ellipse">
                <a:avLst/>
              </a:prstGeom>
              <a:noFill/>
              <a:ln w="9525">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5" name="Oval 217"/>
              <p:cNvSpPr>
                <a:spLocks noChangeArrowheads="1"/>
              </p:cNvSpPr>
              <p:nvPr/>
            </p:nvSpPr>
            <p:spPr bwMode="auto">
              <a:xfrm>
                <a:off x="482" y="271"/>
                <a:ext cx="46" cy="48"/>
              </a:xfrm>
              <a:prstGeom prst="ellipse">
                <a:avLst/>
              </a:prstGeom>
              <a:noFill/>
              <a:ln w="9525">
                <a:solidFill>
                  <a:srgbClr val="008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6" name="Line 218"/>
              <p:cNvSpPr>
                <a:spLocks noChangeShapeType="1"/>
              </p:cNvSpPr>
              <p:nvPr/>
            </p:nvSpPr>
            <p:spPr bwMode="auto">
              <a:xfrm>
                <a:off x="36" y="327"/>
                <a:ext cx="71"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7" name="Line 219"/>
              <p:cNvSpPr>
                <a:spLocks noChangeShapeType="1"/>
              </p:cNvSpPr>
              <p:nvPr/>
            </p:nvSpPr>
            <p:spPr bwMode="auto">
              <a:xfrm flipH="1">
                <a:off x="107"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8" name="Line 220"/>
              <p:cNvSpPr>
                <a:spLocks noChangeShapeType="1"/>
              </p:cNvSpPr>
              <p:nvPr/>
            </p:nvSpPr>
            <p:spPr bwMode="auto">
              <a:xfrm flipH="1">
                <a:off x="107"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89" name="Line 221"/>
              <p:cNvSpPr>
                <a:spLocks noChangeShapeType="1"/>
              </p:cNvSpPr>
              <p:nvPr/>
            </p:nvSpPr>
            <p:spPr bwMode="auto">
              <a:xfrm flipH="1">
                <a:off x="107"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0" name="Line 222"/>
              <p:cNvSpPr>
                <a:spLocks noChangeShapeType="1"/>
              </p:cNvSpPr>
              <p:nvPr/>
            </p:nvSpPr>
            <p:spPr bwMode="auto">
              <a:xfrm flipH="1">
                <a:off x="107" y="327"/>
                <a:ext cx="303"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1" name="Line 223"/>
              <p:cNvSpPr>
                <a:spLocks noChangeShapeType="1"/>
              </p:cNvSpPr>
              <p:nvPr/>
            </p:nvSpPr>
            <p:spPr bwMode="auto">
              <a:xfrm flipH="1">
                <a:off x="107" y="327"/>
                <a:ext cx="392"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2" name="Line 224"/>
              <p:cNvSpPr>
                <a:spLocks noChangeShapeType="1"/>
              </p:cNvSpPr>
              <p:nvPr/>
            </p:nvSpPr>
            <p:spPr bwMode="auto">
              <a:xfrm>
                <a:off x="36" y="327"/>
                <a:ext cx="35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3" name="Line 225"/>
              <p:cNvSpPr>
                <a:spLocks noChangeShapeType="1"/>
              </p:cNvSpPr>
              <p:nvPr/>
            </p:nvSpPr>
            <p:spPr bwMode="auto">
              <a:xfrm>
                <a:off x="125"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4" name="Line 226"/>
              <p:cNvSpPr>
                <a:spLocks noChangeShapeType="1"/>
              </p:cNvSpPr>
              <p:nvPr/>
            </p:nvSpPr>
            <p:spPr bwMode="auto">
              <a:xfrm>
                <a:off x="214"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5" name="Line 227"/>
              <p:cNvSpPr>
                <a:spLocks noChangeShapeType="1"/>
              </p:cNvSpPr>
              <p:nvPr/>
            </p:nvSpPr>
            <p:spPr bwMode="auto">
              <a:xfrm>
                <a:off x="303"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6" name="Line 228"/>
              <p:cNvSpPr>
                <a:spLocks noChangeShapeType="1"/>
              </p:cNvSpPr>
              <p:nvPr/>
            </p:nvSpPr>
            <p:spPr bwMode="auto">
              <a:xfrm flipH="1">
                <a:off x="392" y="327"/>
                <a:ext cx="1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7" name="Line 229"/>
              <p:cNvSpPr>
                <a:spLocks noChangeShapeType="1"/>
              </p:cNvSpPr>
              <p:nvPr/>
            </p:nvSpPr>
            <p:spPr bwMode="auto">
              <a:xfrm flipH="1">
                <a:off x="392"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8" name="Line 230"/>
              <p:cNvSpPr>
                <a:spLocks noChangeShapeType="1"/>
              </p:cNvSpPr>
              <p:nvPr/>
            </p:nvSpPr>
            <p:spPr bwMode="auto">
              <a:xfrm>
                <a:off x="36"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99" name="Line 231"/>
              <p:cNvSpPr>
                <a:spLocks noChangeShapeType="1"/>
              </p:cNvSpPr>
              <p:nvPr/>
            </p:nvSpPr>
            <p:spPr bwMode="auto">
              <a:xfrm>
                <a:off x="125"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0" name="Line 232"/>
              <p:cNvSpPr>
                <a:spLocks noChangeShapeType="1"/>
              </p:cNvSpPr>
              <p:nvPr/>
            </p:nvSpPr>
            <p:spPr bwMode="auto">
              <a:xfrm>
                <a:off x="214"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1" name="Line 233"/>
              <p:cNvSpPr>
                <a:spLocks noChangeShapeType="1"/>
              </p:cNvSpPr>
              <p:nvPr/>
            </p:nvSpPr>
            <p:spPr bwMode="auto">
              <a:xfrm flipH="1">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2" name="Line 234"/>
              <p:cNvSpPr>
                <a:spLocks noChangeShapeType="1"/>
              </p:cNvSpPr>
              <p:nvPr/>
            </p:nvSpPr>
            <p:spPr bwMode="auto">
              <a:xfrm flipH="1">
                <a:off x="214"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3" name="Line 235"/>
              <p:cNvSpPr>
                <a:spLocks noChangeShapeType="1"/>
              </p:cNvSpPr>
              <p:nvPr/>
            </p:nvSpPr>
            <p:spPr bwMode="auto">
              <a:xfrm flipH="1">
                <a:off x="214" y="327"/>
                <a:ext cx="285"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4" name="Line 236"/>
              <p:cNvSpPr>
                <a:spLocks noChangeShapeType="1"/>
              </p:cNvSpPr>
              <p:nvPr/>
            </p:nvSpPr>
            <p:spPr bwMode="auto">
              <a:xfrm>
                <a:off x="36" y="327"/>
                <a:ext cx="26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5" name="Line 237"/>
              <p:cNvSpPr>
                <a:spLocks noChangeShapeType="1"/>
              </p:cNvSpPr>
              <p:nvPr/>
            </p:nvSpPr>
            <p:spPr bwMode="auto">
              <a:xfrm>
                <a:off x="125" y="327"/>
                <a:ext cx="178"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6" name="Line 238"/>
              <p:cNvSpPr>
                <a:spLocks noChangeShapeType="1"/>
              </p:cNvSpPr>
              <p:nvPr/>
            </p:nvSpPr>
            <p:spPr bwMode="auto">
              <a:xfrm>
                <a:off x="214" y="327"/>
                <a:ext cx="89"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7" name="Line 239"/>
              <p:cNvSpPr>
                <a:spLocks noChangeShapeType="1"/>
              </p:cNvSpPr>
              <p:nvPr/>
            </p:nvSpPr>
            <p:spPr bwMode="auto">
              <a:xfrm>
                <a:off x="303" y="327"/>
                <a:ext cx="0"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8" name="Line 240"/>
              <p:cNvSpPr>
                <a:spLocks noChangeShapeType="1"/>
              </p:cNvSpPr>
              <p:nvPr/>
            </p:nvSpPr>
            <p:spPr bwMode="auto">
              <a:xfrm flipH="1">
                <a:off x="303" y="327"/>
                <a:ext cx="107"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09" name="Line 241"/>
              <p:cNvSpPr>
                <a:spLocks noChangeShapeType="1"/>
              </p:cNvSpPr>
              <p:nvPr/>
            </p:nvSpPr>
            <p:spPr bwMode="auto">
              <a:xfrm flipH="1">
                <a:off x="303" y="327"/>
                <a:ext cx="196" cy="222"/>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0" name="Line 242"/>
              <p:cNvSpPr>
                <a:spLocks noChangeShapeType="1"/>
              </p:cNvSpPr>
              <p:nvPr/>
            </p:nvSpPr>
            <p:spPr bwMode="auto">
              <a:xfrm flipV="1">
                <a:off x="36" y="48"/>
                <a:ext cx="71"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1" name="Line 243"/>
              <p:cNvSpPr>
                <a:spLocks noChangeShapeType="1"/>
              </p:cNvSpPr>
              <p:nvPr/>
            </p:nvSpPr>
            <p:spPr bwMode="auto">
              <a:xfrm flipH="1" flipV="1">
                <a:off x="107"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2" name="Line 244"/>
              <p:cNvSpPr>
                <a:spLocks noChangeShapeType="1"/>
              </p:cNvSpPr>
              <p:nvPr/>
            </p:nvSpPr>
            <p:spPr bwMode="auto">
              <a:xfrm flipH="1" flipV="1">
                <a:off x="107"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3" name="Line 245"/>
              <p:cNvSpPr>
                <a:spLocks noChangeShapeType="1"/>
              </p:cNvSpPr>
              <p:nvPr/>
            </p:nvSpPr>
            <p:spPr bwMode="auto">
              <a:xfrm flipH="1" flipV="1">
                <a:off x="107"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4" name="Line 246"/>
              <p:cNvSpPr>
                <a:spLocks noChangeShapeType="1"/>
              </p:cNvSpPr>
              <p:nvPr/>
            </p:nvSpPr>
            <p:spPr bwMode="auto">
              <a:xfrm flipH="1" flipV="1">
                <a:off x="107" y="48"/>
                <a:ext cx="303"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5" name="Line 247"/>
              <p:cNvSpPr>
                <a:spLocks noChangeShapeType="1"/>
              </p:cNvSpPr>
              <p:nvPr/>
            </p:nvSpPr>
            <p:spPr bwMode="auto">
              <a:xfrm flipH="1" flipV="1">
                <a:off x="107" y="48"/>
                <a:ext cx="392"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6" name="Line 248"/>
              <p:cNvSpPr>
                <a:spLocks noChangeShapeType="1"/>
              </p:cNvSpPr>
              <p:nvPr/>
            </p:nvSpPr>
            <p:spPr bwMode="auto">
              <a:xfrm flipV="1">
                <a:off x="36" y="48"/>
                <a:ext cx="35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7" name="Line 249"/>
              <p:cNvSpPr>
                <a:spLocks noChangeShapeType="1"/>
              </p:cNvSpPr>
              <p:nvPr/>
            </p:nvSpPr>
            <p:spPr bwMode="auto">
              <a:xfrm flipV="1">
                <a:off x="125"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8" name="Line 250"/>
              <p:cNvSpPr>
                <a:spLocks noChangeShapeType="1"/>
              </p:cNvSpPr>
              <p:nvPr/>
            </p:nvSpPr>
            <p:spPr bwMode="auto">
              <a:xfrm flipV="1">
                <a:off x="214"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19" name="Line 251"/>
              <p:cNvSpPr>
                <a:spLocks noChangeShapeType="1"/>
              </p:cNvSpPr>
              <p:nvPr/>
            </p:nvSpPr>
            <p:spPr bwMode="auto">
              <a:xfrm flipV="1">
                <a:off x="303"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0" name="Line 252"/>
              <p:cNvSpPr>
                <a:spLocks noChangeShapeType="1"/>
              </p:cNvSpPr>
              <p:nvPr/>
            </p:nvSpPr>
            <p:spPr bwMode="auto">
              <a:xfrm flipH="1" flipV="1">
                <a:off x="392" y="48"/>
                <a:ext cx="1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1" name="Line 253"/>
              <p:cNvSpPr>
                <a:spLocks noChangeShapeType="1"/>
              </p:cNvSpPr>
              <p:nvPr/>
            </p:nvSpPr>
            <p:spPr bwMode="auto">
              <a:xfrm flipH="1" flipV="1">
                <a:off x="392"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2" name="Line 254"/>
              <p:cNvSpPr>
                <a:spLocks noChangeShapeType="1"/>
              </p:cNvSpPr>
              <p:nvPr/>
            </p:nvSpPr>
            <p:spPr bwMode="auto">
              <a:xfrm flipV="1">
                <a:off x="36"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3" name="Line 255"/>
              <p:cNvSpPr>
                <a:spLocks noChangeShapeType="1"/>
              </p:cNvSpPr>
              <p:nvPr/>
            </p:nvSpPr>
            <p:spPr bwMode="auto">
              <a:xfrm flipV="1">
                <a:off x="125"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4" name="Line 256"/>
              <p:cNvSpPr>
                <a:spLocks noChangeShapeType="1"/>
              </p:cNvSpPr>
              <p:nvPr/>
            </p:nvSpPr>
            <p:spPr bwMode="auto">
              <a:xfrm flipV="1">
                <a:off x="214"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5" name="Line 257"/>
              <p:cNvSpPr>
                <a:spLocks noChangeShapeType="1"/>
              </p:cNvSpPr>
              <p:nvPr/>
            </p:nvSpPr>
            <p:spPr bwMode="auto">
              <a:xfrm flipH="1"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6" name="Line 258"/>
              <p:cNvSpPr>
                <a:spLocks noChangeShapeType="1"/>
              </p:cNvSpPr>
              <p:nvPr/>
            </p:nvSpPr>
            <p:spPr bwMode="auto">
              <a:xfrm flipH="1" flipV="1">
                <a:off x="214"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7" name="Line 259"/>
              <p:cNvSpPr>
                <a:spLocks noChangeShapeType="1"/>
              </p:cNvSpPr>
              <p:nvPr/>
            </p:nvSpPr>
            <p:spPr bwMode="auto">
              <a:xfrm flipH="1" flipV="1">
                <a:off x="214" y="48"/>
                <a:ext cx="285"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8" name="Line 260"/>
              <p:cNvSpPr>
                <a:spLocks noChangeShapeType="1"/>
              </p:cNvSpPr>
              <p:nvPr/>
            </p:nvSpPr>
            <p:spPr bwMode="auto">
              <a:xfrm flipV="1">
                <a:off x="36" y="48"/>
                <a:ext cx="26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29" name="Line 261"/>
              <p:cNvSpPr>
                <a:spLocks noChangeShapeType="1"/>
              </p:cNvSpPr>
              <p:nvPr/>
            </p:nvSpPr>
            <p:spPr bwMode="auto">
              <a:xfrm flipV="1">
                <a:off x="125" y="48"/>
                <a:ext cx="178"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30" name="Line 262"/>
              <p:cNvSpPr>
                <a:spLocks noChangeShapeType="1"/>
              </p:cNvSpPr>
              <p:nvPr/>
            </p:nvSpPr>
            <p:spPr bwMode="auto">
              <a:xfrm flipV="1">
                <a:off x="214" y="48"/>
                <a:ext cx="89"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31" name="Line 263"/>
              <p:cNvSpPr>
                <a:spLocks noChangeShapeType="1"/>
              </p:cNvSpPr>
              <p:nvPr/>
            </p:nvSpPr>
            <p:spPr bwMode="auto">
              <a:xfrm flipV="1">
                <a:off x="303" y="48"/>
                <a:ext cx="0"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32" name="Line 264"/>
              <p:cNvSpPr>
                <a:spLocks noChangeShapeType="1"/>
              </p:cNvSpPr>
              <p:nvPr/>
            </p:nvSpPr>
            <p:spPr bwMode="auto">
              <a:xfrm flipH="1" flipV="1">
                <a:off x="303" y="48"/>
                <a:ext cx="107"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33" name="Line 265"/>
              <p:cNvSpPr>
                <a:spLocks noChangeShapeType="1"/>
              </p:cNvSpPr>
              <p:nvPr/>
            </p:nvSpPr>
            <p:spPr bwMode="auto">
              <a:xfrm flipH="1" flipV="1">
                <a:off x="303" y="48"/>
                <a:ext cx="196" cy="223"/>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9434" name="AutoShape 266"/>
            <p:cNvSpPr>
              <a:spLocks noChangeArrowheads="1"/>
            </p:cNvSpPr>
            <p:nvPr/>
          </p:nvSpPr>
          <p:spPr bwMode="auto">
            <a:xfrm>
              <a:off x="192" y="240"/>
              <a:ext cx="192" cy="144"/>
            </a:xfrm>
            <a:prstGeom prst="upArrow">
              <a:avLst>
                <a:gd name="adj1" fmla="val 50000"/>
                <a:gd name="adj2" fmla="val 25000"/>
              </a:avLst>
            </a:prstGeom>
            <a:noFill/>
            <a:ln w="9525">
              <a:solidFill>
                <a:srgbClr val="008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519435" name="AutoShape 267"/>
          <p:cNvSpPr>
            <a:spLocks noChangeArrowheads="1"/>
          </p:cNvSpPr>
          <p:nvPr/>
        </p:nvSpPr>
        <p:spPr bwMode="auto">
          <a:xfrm>
            <a:off x="2590800" y="4876800"/>
            <a:ext cx="1066800" cy="457200"/>
          </a:xfrm>
          <a:prstGeom prst="notchedRightArrow">
            <a:avLst>
              <a:gd name="adj1" fmla="val 50000"/>
              <a:gd name="adj2" fmla="val 58333"/>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36" name="Text Box 268"/>
          <p:cNvSpPr txBox="1">
            <a:spLocks noChangeArrowheads="1"/>
          </p:cNvSpPr>
          <p:nvPr/>
        </p:nvSpPr>
        <p:spPr bwMode="auto">
          <a:xfrm>
            <a:off x="323850" y="2133600"/>
            <a:ext cx="6553200" cy="175895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0">
                <a:latin typeface="黑体" panose="02010609060101010101" pitchFamily="49" charset="-122"/>
                <a:ea typeface="黑体" panose="02010609060101010101" pitchFamily="49" charset="-122"/>
              </a:rPr>
              <a:t>    集成学习</a:t>
            </a:r>
            <a:r>
              <a:rPr lang="zh-CN" altLang="en-US" sz="2000" b="0">
                <a:latin typeface="Times New Roman" panose="02020603050405020304" pitchFamily="18" charset="0"/>
                <a:ea typeface="黑体" panose="02010609060101010101" pitchFamily="49" charset="-122"/>
              </a:rPr>
              <a:t>中使用的多个学习器称为个体学习器</a:t>
            </a:r>
            <a:endParaRPr lang="zh-CN" altLang="en-US" sz="2000" b="0">
              <a:latin typeface="Times New Roman" panose="02020603050405020304" pitchFamily="18" charset="0"/>
              <a:ea typeface="黑体" panose="02010609060101010101" pitchFamily="49" charset="-122"/>
            </a:endParaRPr>
          </a:p>
          <a:p>
            <a:pPr lvl="1">
              <a:spcBef>
                <a:spcPct val="50000"/>
              </a:spcBef>
            </a:pPr>
            <a:r>
              <a:rPr lang="zh-CN" altLang="en-US" sz="2000" b="0">
                <a:latin typeface="Times New Roman" panose="02020603050405020304" pitchFamily="18" charset="0"/>
                <a:ea typeface="黑体" panose="02010609060101010101" pitchFamily="49" charset="-122"/>
              </a:rPr>
              <a:t>当个体学习器均为决策树时，称为“决策树集成”</a:t>
            </a:r>
            <a:endParaRPr lang="zh-CN" altLang="en-US" sz="2000" b="0">
              <a:latin typeface="Times New Roman" panose="02020603050405020304" pitchFamily="18" charset="0"/>
              <a:ea typeface="黑体" panose="02010609060101010101" pitchFamily="49" charset="-122"/>
            </a:endParaRPr>
          </a:p>
          <a:p>
            <a:pPr lvl="1">
              <a:spcBef>
                <a:spcPct val="50000"/>
              </a:spcBef>
            </a:pPr>
            <a:r>
              <a:rPr lang="zh-CN" altLang="en-US" sz="2000" b="0">
                <a:latin typeface="Times New Roman" panose="02020603050405020304" pitchFamily="18" charset="0"/>
                <a:ea typeface="黑体" panose="02010609060101010101" pitchFamily="49" charset="-122"/>
              </a:rPr>
              <a:t>当个体学习器均为神经网络时，称为“神经网络集成”</a:t>
            </a:r>
            <a:endParaRPr lang="zh-CN" altLang="en-US" sz="2000" b="0">
              <a:latin typeface="Times New Roman" panose="02020603050405020304" pitchFamily="18" charset="0"/>
              <a:ea typeface="黑体" panose="02010609060101010101" pitchFamily="49" charset="-122"/>
            </a:endParaRPr>
          </a:p>
          <a:p>
            <a:pPr lvl="1">
              <a:spcBef>
                <a:spcPct val="20000"/>
              </a:spcBef>
            </a:pPr>
            <a:r>
              <a:rPr lang="en-US" altLang="zh-CN">
                <a:latin typeface="Times New Roman" panose="02020603050405020304" pitchFamily="18" charset="0"/>
                <a:ea typeface="黑体" panose="02010609060101010101" pitchFamily="49" charset="-122"/>
              </a:rPr>
              <a:t>……  ……</a:t>
            </a:r>
            <a:endParaRPr lang="en-US" altLang="zh-CN">
              <a:latin typeface="黑体" panose="02010609060101010101" pitchFamily="49" charset="-122"/>
              <a:ea typeface="黑体" panose="02010609060101010101" pitchFamily="49" charset="-122"/>
            </a:endParaRPr>
          </a:p>
        </p:txBody>
      </p:sp>
      <p:sp>
        <p:nvSpPr>
          <p:cNvPr id="519437" name="Text Box 269"/>
          <p:cNvSpPr txBox="1">
            <a:spLocks noChangeArrowheads="1"/>
          </p:cNvSpPr>
          <p:nvPr/>
        </p:nvSpPr>
        <p:spPr bwMode="auto">
          <a:xfrm>
            <a:off x="356177" y="1"/>
            <a:ext cx="403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0" dirty="0">
                <a:solidFill>
                  <a:srgbClr val="990033"/>
                </a:solidFill>
                <a:latin typeface="楷体_GB2312" pitchFamily="49" charset="-122"/>
                <a:ea typeface="楷体_GB2312" pitchFamily="49" charset="-122"/>
              </a:rPr>
              <a:t>集成学习的定义</a:t>
            </a:r>
            <a:endParaRPr lang="zh-CN" altLang="en-US" sz="3200" b="0" dirty="0">
              <a:solidFill>
                <a:srgbClr val="990033"/>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ext Box 2"/>
          <p:cNvSpPr txBox="1">
            <a:spLocks noChangeArrowheads="1"/>
          </p:cNvSpPr>
          <p:nvPr/>
        </p:nvSpPr>
        <p:spPr bwMode="auto">
          <a:xfrm>
            <a:off x="838200" y="4832350"/>
            <a:ext cx="7696200" cy="1077218"/>
          </a:xfrm>
          <a:prstGeom prst="rect">
            <a:avLst/>
          </a:prstGeom>
          <a:noFill/>
          <a:ln w="38100" cmpd="dbl">
            <a:solidFill>
              <a:srgbClr val="8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0" dirty="0">
                <a:latin typeface="Times New Roman" panose="02020603050405020304" pitchFamily="18" charset="0"/>
                <a:ea typeface="黑体" panose="02010609060101010101" pitchFamily="49" charset="-122"/>
              </a:rPr>
              <a:t>由于集成学习技术可以有效地提高学习系统的泛化能力，因此它成为国际机器学习界的研究热点，并被国际权威 </a:t>
            </a:r>
            <a:r>
              <a:rPr lang="en-US" altLang="zh-CN" sz="2000" b="0" dirty="0">
                <a:latin typeface="Times New Roman" panose="02020603050405020304" pitchFamily="18" charset="0"/>
                <a:ea typeface="黑体" panose="02010609060101010101" pitchFamily="49" charset="-122"/>
              </a:rPr>
              <a:t>T.G. </a:t>
            </a:r>
            <a:r>
              <a:rPr lang="en-US" altLang="zh-CN" sz="2000" b="0" dirty="0" err="1">
                <a:latin typeface="Times New Roman" panose="02020603050405020304" pitchFamily="18" charset="0"/>
                <a:ea typeface="黑体" panose="02010609060101010101" pitchFamily="49" charset="-122"/>
              </a:rPr>
              <a:t>Dietterich</a:t>
            </a:r>
            <a:r>
              <a:rPr lang="en-US" altLang="zh-CN" sz="2000" b="0" dirty="0">
                <a:latin typeface="Times New Roman" panose="02020603050405020304" pitchFamily="18" charset="0"/>
                <a:ea typeface="黑体" panose="02010609060101010101" pitchFamily="49" charset="-122"/>
              </a:rPr>
              <a:t> </a:t>
            </a:r>
            <a:r>
              <a:rPr lang="zh-CN" altLang="en-US" sz="2000" b="0" dirty="0">
                <a:latin typeface="Times New Roman" panose="02020603050405020304" pitchFamily="18" charset="0"/>
                <a:ea typeface="黑体" panose="02010609060101010101" pitchFamily="49" charset="-122"/>
              </a:rPr>
              <a:t>称为当前机器学习四大研究方向之首</a:t>
            </a:r>
            <a:r>
              <a:rPr lang="en-US" altLang="zh-CN" sz="2400" b="0" dirty="0">
                <a:solidFill>
                  <a:schemeClr val="tx2"/>
                </a:solidFill>
                <a:latin typeface="Palatino Linotype" panose="02040502050505030304" pitchFamily="18" charset="0"/>
                <a:ea typeface="宋体" panose="02010600030101010101" pitchFamily="2" charset="-122"/>
              </a:rPr>
              <a:t>[T.G. </a:t>
            </a:r>
            <a:r>
              <a:rPr lang="en-US" altLang="zh-CN" sz="2400" b="0" dirty="0" err="1">
                <a:solidFill>
                  <a:schemeClr val="tx2"/>
                </a:solidFill>
                <a:latin typeface="Palatino Linotype" panose="02040502050505030304" pitchFamily="18" charset="0"/>
                <a:ea typeface="宋体" panose="02010600030101010101" pitchFamily="2" charset="-122"/>
              </a:rPr>
              <a:t>Dietterich</a:t>
            </a:r>
            <a:r>
              <a:rPr lang="en-US" altLang="zh-CN" sz="2400" b="0" dirty="0">
                <a:solidFill>
                  <a:schemeClr val="tx2"/>
                </a:solidFill>
                <a:latin typeface="Palatino Linotype" panose="02040502050505030304" pitchFamily="18" charset="0"/>
                <a:ea typeface="宋体" panose="02010600030101010101" pitchFamily="2" charset="-122"/>
              </a:rPr>
              <a:t>, AIMag97]</a:t>
            </a:r>
            <a:endParaRPr lang="en-US" altLang="zh-CN" sz="2400" b="0" dirty="0">
              <a:solidFill>
                <a:schemeClr val="tx2"/>
              </a:solidFill>
              <a:latin typeface="Palatino Linotype" panose="02040502050505030304" pitchFamily="18" charset="0"/>
              <a:ea typeface="宋体" panose="02010600030101010101" pitchFamily="2" charset="-122"/>
            </a:endParaRPr>
          </a:p>
        </p:txBody>
      </p:sp>
      <p:graphicFrame>
        <p:nvGraphicFramePr>
          <p:cNvPr id="520195" name="Object 3"/>
          <p:cNvGraphicFramePr>
            <a:graphicFrameLocks noChangeAspect="1"/>
          </p:cNvGraphicFramePr>
          <p:nvPr/>
        </p:nvGraphicFramePr>
        <p:xfrm>
          <a:off x="533400" y="1143000"/>
          <a:ext cx="4648200" cy="3098800"/>
        </p:xfrm>
        <a:graphic>
          <a:graphicData uri="http://schemas.openxmlformats.org/presentationml/2006/ole">
            <mc:AlternateContent xmlns:mc="http://schemas.openxmlformats.org/markup-compatibility/2006">
              <mc:Choice xmlns:v="urn:schemas-microsoft-com:vml" Requires="v">
                <p:oleObj spid="_x0000_s280618" name="" r:id="rId1" imgW="11017885" imgH="7348855" progId="Photoshop.Image.6">
                  <p:embed/>
                </p:oleObj>
              </mc:Choice>
              <mc:Fallback>
                <p:oleObj name="" r:id="rId1" imgW="11017885" imgH="7348855" progId="Photoshop.Image.6">
                  <p:embed/>
                  <p:pic>
                    <p:nvPicPr>
                      <p:cNvPr id="0" name="图片 2806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6482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0196" name="Text Box 4"/>
          <p:cNvSpPr txBox="1">
            <a:spLocks noChangeArrowheads="1"/>
          </p:cNvSpPr>
          <p:nvPr/>
        </p:nvSpPr>
        <p:spPr bwMode="auto">
          <a:xfrm>
            <a:off x="5410200" y="914400"/>
            <a:ext cx="3429000" cy="3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0" dirty="0">
                <a:latin typeface="Times New Roman" panose="02020603050405020304" pitchFamily="18" charset="0"/>
                <a:ea typeface="黑体" panose="02010609060101010101" pitchFamily="49" charset="-122"/>
              </a:rPr>
              <a:t>问题：对</a:t>
            </a:r>
            <a:r>
              <a:rPr lang="en-US" altLang="zh-CN" sz="1800" b="0" dirty="0">
                <a:latin typeface="Times New Roman" panose="02020603050405020304" pitchFamily="18" charset="0"/>
                <a:ea typeface="黑体" panose="02010609060101010101" pitchFamily="49" charset="-122"/>
              </a:rPr>
              <a:t>20</a:t>
            </a:r>
            <a:r>
              <a:rPr lang="zh-CN" altLang="en-US" sz="1800" b="0" dirty="0">
                <a:latin typeface="Times New Roman" panose="02020603050405020304" pitchFamily="18" charset="0"/>
                <a:ea typeface="黑体" panose="02010609060101010101" pitchFamily="49" charset="-122"/>
              </a:rPr>
              <a:t>维超立方体空间中的区域分类</a:t>
            </a:r>
            <a:endParaRPr lang="zh-CN" altLang="en-US" sz="1800" b="0" dirty="0">
              <a:latin typeface="Times New Roman" panose="02020603050405020304" pitchFamily="18" charset="0"/>
              <a:ea typeface="黑体" panose="02010609060101010101" pitchFamily="49" charset="-122"/>
            </a:endParaRPr>
          </a:p>
          <a:p>
            <a:pPr>
              <a:spcBef>
                <a:spcPct val="80000"/>
              </a:spcBef>
            </a:pPr>
            <a:r>
              <a:rPr lang="zh-CN" altLang="en-US" sz="1800" b="0" dirty="0">
                <a:latin typeface="Times New Roman" panose="02020603050405020304" pitchFamily="18" charset="0"/>
                <a:ea typeface="黑体" panose="02010609060101010101" pitchFamily="49" charset="-122"/>
              </a:rPr>
              <a:t>左图中纵轴为错误率</a:t>
            </a:r>
            <a:endParaRPr lang="zh-CN" altLang="en-US" sz="1800" b="0" dirty="0">
              <a:latin typeface="Times New Roman" panose="02020603050405020304" pitchFamily="18" charset="0"/>
              <a:ea typeface="黑体" panose="02010609060101010101" pitchFamily="49" charset="-122"/>
            </a:endParaRPr>
          </a:p>
          <a:p>
            <a:pPr>
              <a:spcBef>
                <a:spcPct val="50000"/>
              </a:spcBef>
            </a:pPr>
            <a:r>
              <a:rPr lang="zh-CN" altLang="en-US" sz="1800" b="0" dirty="0">
                <a:latin typeface="Times New Roman" panose="02020603050405020304" pitchFamily="18" charset="0"/>
                <a:ea typeface="黑体" panose="02010609060101010101" pitchFamily="49" charset="-122"/>
              </a:rPr>
              <a:t>从上到下的四条线分别表示：</a:t>
            </a:r>
            <a:endParaRPr lang="zh-CN" altLang="en-US" sz="1800" b="0" dirty="0">
              <a:latin typeface="Times New Roman" panose="02020603050405020304" pitchFamily="18" charset="0"/>
              <a:ea typeface="黑体" panose="02010609060101010101" pitchFamily="49" charset="-122"/>
            </a:endParaRPr>
          </a:p>
          <a:p>
            <a:pPr lvl="1">
              <a:spcBef>
                <a:spcPct val="50000"/>
              </a:spcBef>
            </a:pPr>
            <a:r>
              <a:rPr lang="zh-CN" altLang="en-US" sz="1800" b="0" dirty="0">
                <a:latin typeface="Times New Roman" panose="02020603050405020304" pitchFamily="18" charset="0"/>
                <a:ea typeface="黑体" panose="02010609060101010101" pitchFamily="49" charset="-122"/>
              </a:rPr>
              <a:t>平均神经网络错误率</a:t>
            </a:r>
            <a:endParaRPr lang="zh-CN" altLang="en-US" sz="1800" b="0" dirty="0">
              <a:latin typeface="Times New Roman" panose="02020603050405020304" pitchFamily="18" charset="0"/>
              <a:ea typeface="黑体" panose="02010609060101010101" pitchFamily="49" charset="-122"/>
            </a:endParaRPr>
          </a:p>
          <a:p>
            <a:pPr lvl="1">
              <a:spcBef>
                <a:spcPct val="20000"/>
              </a:spcBef>
            </a:pPr>
            <a:r>
              <a:rPr lang="zh-CN" altLang="en-US" sz="1800" b="0" dirty="0">
                <a:latin typeface="Times New Roman" panose="02020603050405020304" pitchFamily="18" charset="0"/>
                <a:ea typeface="黑体" panose="02010609060101010101" pitchFamily="49" charset="-122"/>
              </a:rPr>
              <a:t>最好神经网络错误率</a:t>
            </a:r>
            <a:endParaRPr lang="zh-CN" altLang="en-US" sz="1800" b="0" dirty="0">
              <a:latin typeface="Times New Roman" panose="02020603050405020304" pitchFamily="18" charset="0"/>
              <a:ea typeface="黑体" panose="02010609060101010101" pitchFamily="49" charset="-122"/>
            </a:endParaRPr>
          </a:p>
          <a:p>
            <a:pPr lvl="1">
              <a:spcBef>
                <a:spcPct val="20000"/>
              </a:spcBef>
            </a:pPr>
            <a:r>
              <a:rPr lang="zh-CN" altLang="en-US" sz="1800" b="0" dirty="0">
                <a:latin typeface="Times New Roman" panose="02020603050405020304" pitchFamily="18" charset="0"/>
                <a:ea typeface="黑体" panose="02010609060101010101" pitchFamily="49" charset="-122"/>
              </a:rPr>
              <a:t>两种神经网络集成的错误率</a:t>
            </a:r>
            <a:endParaRPr lang="zh-CN" altLang="en-US" sz="1800" b="0" dirty="0">
              <a:latin typeface="Times New Roman" panose="02020603050405020304" pitchFamily="18" charset="0"/>
              <a:ea typeface="黑体" panose="02010609060101010101" pitchFamily="49" charset="-122"/>
            </a:endParaRPr>
          </a:p>
          <a:p>
            <a:pPr>
              <a:spcBef>
                <a:spcPct val="50000"/>
              </a:spcBef>
            </a:pPr>
            <a:r>
              <a:rPr lang="zh-CN" altLang="en-US" sz="1800" b="0" dirty="0">
                <a:solidFill>
                  <a:srgbClr val="008000"/>
                </a:solidFill>
                <a:latin typeface="Times New Roman" panose="02020603050405020304" pitchFamily="18" charset="0"/>
                <a:ea typeface="黑体" panose="02010609060101010101" pitchFamily="49" charset="-122"/>
              </a:rPr>
              <a:t>令人惊奇的是，集成的错误率比最好的个体还低</a:t>
            </a:r>
            <a:endParaRPr lang="zh-CN" altLang="en-US" sz="1800" b="0" dirty="0">
              <a:solidFill>
                <a:srgbClr val="008000"/>
              </a:solidFill>
              <a:latin typeface="Times New Roman" panose="02020603050405020304" pitchFamily="18" charset="0"/>
              <a:ea typeface="黑体" panose="02010609060101010101" pitchFamily="49" charset="-122"/>
            </a:endParaRPr>
          </a:p>
        </p:txBody>
      </p:sp>
      <p:sp>
        <p:nvSpPr>
          <p:cNvPr id="520197" name="Text Box 5"/>
          <p:cNvSpPr txBox="1">
            <a:spLocks noChangeArrowheads="1"/>
          </p:cNvSpPr>
          <p:nvPr/>
        </p:nvSpPr>
        <p:spPr bwMode="auto">
          <a:xfrm>
            <a:off x="914400" y="4343400"/>
            <a:ext cx="3733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0">
                <a:solidFill>
                  <a:schemeClr val="tx2"/>
                </a:solidFill>
                <a:latin typeface="Palatino Linotype" panose="02040502050505030304" pitchFamily="18" charset="0"/>
                <a:ea typeface="宋体" panose="02010600030101010101" pitchFamily="2" charset="-122"/>
              </a:rPr>
              <a:t> </a:t>
            </a:r>
            <a:r>
              <a:rPr lang="en-US" altLang="zh-CN" sz="1600" b="0">
                <a:solidFill>
                  <a:schemeClr val="tx2"/>
                </a:solidFill>
                <a:latin typeface="Palatino Linotype" panose="02040502050505030304" pitchFamily="18" charset="0"/>
                <a:ea typeface="宋体" panose="02010600030101010101" pitchFamily="2" charset="-122"/>
              </a:rPr>
              <a:t>[L.K. Hansen &amp; P. Salamon, TPAMI90]</a:t>
            </a:r>
            <a:endParaRPr lang="en-US" altLang="zh-CN" sz="1600" b="0">
              <a:solidFill>
                <a:schemeClr val="tx2"/>
              </a:solidFill>
              <a:latin typeface="Palatino Linotype" panose="02040502050505030304" pitchFamily="18" charset="0"/>
              <a:ea typeface="宋体" panose="02010600030101010101" pitchFamily="2" charset="-122"/>
            </a:endParaRPr>
          </a:p>
        </p:txBody>
      </p:sp>
      <p:sp>
        <p:nvSpPr>
          <p:cNvPr id="520198" name="Rectangle 6"/>
          <p:cNvSpPr>
            <a:spLocks noChangeArrowheads="1"/>
          </p:cNvSpPr>
          <p:nvPr/>
        </p:nvSpPr>
        <p:spPr bwMode="auto">
          <a:xfrm>
            <a:off x="457200" y="990600"/>
            <a:ext cx="4724400" cy="32766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0199" name="Text Box 7"/>
          <p:cNvSpPr txBox="1">
            <a:spLocks noChangeArrowheads="1"/>
          </p:cNvSpPr>
          <p:nvPr/>
        </p:nvSpPr>
        <p:spPr bwMode="auto">
          <a:xfrm>
            <a:off x="323850" y="0"/>
            <a:ext cx="66309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dirty="0">
                <a:solidFill>
                  <a:srgbClr val="990033"/>
                </a:solidFill>
                <a:latin typeface="楷体_GB2312" pitchFamily="49" charset="-122"/>
                <a:ea typeface="楷体_GB2312" pitchFamily="49" charset="-122"/>
              </a:rPr>
              <a:t>【</a:t>
            </a:r>
            <a:r>
              <a:rPr lang="zh-CN" altLang="en-US" sz="3200" b="0" dirty="0">
                <a:solidFill>
                  <a:srgbClr val="990033"/>
                </a:solidFill>
                <a:latin typeface="楷体_GB2312" pitchFamily="49" charset="-122"/>
                <a:ea typeface="楷体_GB2312" pitchFamily="49" charset="-122"/>
              </a:rPr>
              <a:t>集成学习的重要性</a:t>
            </a:r>
            <a:r>
              <a:rPr lang="en-US" altLang="zh-CN" sz="3200" b="0" dirty="0">
                <a:solidFill>
                  <a:srgbClr val="990033"/>
                </a:solidFill>
                <a:latin typeface="楷体_GB2312" pitchFamily="49" charset="-122"/>
                <a:ea typeface="楷体_GB2312" pitchFamily="49" charset="-122"/>
              </a:rPr>
              <a:t>】</a:t>
            </a:r>
            <a:endParaRPr lang="zh-CN" altLang="en-US" sz="3200" b="0" dirty="0">
              <a:solidFill>
                <a:srgbClr val="990033"/>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6090" y="1431290"/>
            <a:ext cx="8334375" cy="4892675"/>
          </a:xfrm>
          <a:prstGeom prst="rect">
            <a:avLst/>
          </a:prstGeom>
          <a:noFill/>
        </p:spPr>
        <p:txBody>
          <a:bodyPr wrap="square" rtlCol="0" anchor="t">
            <a:spAutoFit/>
          </a:bodyPr>
          <a:p>
            <a:r>
              <a:rPr lang="zh-CN" altLang="en-US" sz="2400"/>
              <a:t>构建组合分类器的好处：</a:t>
            </a:r>
            <a:endParaRPr lang="zh-CN" altLang="en-US" sz="2400"/>
          </a:p>
          <a:p>
            <a:r>
              <a:rPr lang="zh-CN" altLang="en-US" sz="2400"/>
              <a:t>(1)提升模型精度：整合各个模型的分类结果，得到更合理的决策边界，减少整体错误呢，实现更好的分类效果：</a:t>
            </a:r>
            <a:endParaRPr lang="zh-CN" altLang="en-US" sz="2400"/>
          </a:p>
          <a:p>
            <a:r>
              <a:rPr lang="zh-CN" altLang="en-US" sz="2400"/>
              <a:t>(2)处理过大或过小的数据集：数据集较大时，可将数据集划分成多个子集，对子集构建分类器；当数据集较小时，通过自助采样(bootstrap)从原始数据集采样产生多组不同的数据集，构建分类器。</a:t>
            </a:r>
            <a:endParaRPr lang="zh-CN" altLang="en-US" sz="2400"/>
          </a:p>
          <a:p>
            <a:r>
              <a:rPr lang="zh-CN" altLang="en-US" sz="2400"/>
              <a:t>(3)若决策边界过于复杂，则线性模型不能很好地描述真实情况。因此，先对于特定区域的数据集，训练多个线性分类器，再将他们集成。</a:t>
            </a:r>
            <a:endParaRPr lang="zh-CN" altLang="en-US" sz="2400"/>
          </a:p>
          <a:p>
            <a:r>
              <a:rPr lang="zh-CN" altLang="en-US" sz="2400"/>
              <a:t>(4)比较适合处理多源异构数据（存储方式不同（关系型、非关系型），类别不同（时序型、离散型、连续型、网络结构数据））</a:t>
            </a:r>
            <a:endParaRPr lang="zh-CN" altLang="en-US"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ext Box 2"/>
          <p:cNvSpPr txBox="1">
            <a:spLocks noChangeArrowheads="1"/>
          </p:cNvSpPr>
          <p:nvPr/>
        </p:nvSpPr>
        <p:spPr bwMode="auto">
          <a:xfrm>
            <a:off x="539750" y="1162050"/>
            <a:ext cx="7613650" cy="1668463"/>
          </a:xfrm>
          <a:prstGeom prst="rect">
            <a:avLst/>
          </a:prstGeom>
          <a:noFill/>
          <a:ln w="38100" cmpd="dbl">
            <a:solidFill>
              <a:srgbClr val="8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0">
                <a:latin typeface="Times New Roman" panose="02020603050405020304" pitchFamily="18" charset="0"/>
                <a:ea typeface="黑体" panose="02010609060101010101" pitchFamily="49" charset="-122"/>
              </a:rPr>
              <a:t>集成学习技术已经在行星探测、地震波分析、</a:t>
            </a:r>
            <a:r>
              <a:rPr lang="en-US" altLang="zh-CN" sz="2800" b="0">
                <a:latin typeface="Times New Roman" panose="02020603050405020304" pitchFamily="18" charset="0"/>
                <a:ea typeface="黑体" panose="02010609060101010101" pitchFamily="49" charset="-122"/>
              </a:rPr>
              <a:t>Web</a:t>
            </a:r>
            <a:r>
              <a:rPr lang="zh-CN" altLang="en-US" sz="2800" b="0">
                <a:latin typeface="Times New Roman" panose="02020603050405020304" pitchFamily="18" charset="0"/>
                <a:ea typeface="黑体" panose="02010609060101010101" pitchFamily="49" charset="-122"/>
              </a:rPr>
              <a:t>信息过滤、生物特征识别、计算机辅助医疗诊断等众多领域得到了广泛的应用</a:t>
            </a:r>
            <a:endParaRPr lang="zh-CN" altLang="en-US" sz="2800" b="0">
              <a:latin typeface="Palatino Linotype" panose="02040502050505030304" pitchFamily="18" charset="0"/>
              <a:ea typeface="宋体" panose="02010600030101010101" pitchFamily="2" charset="-122"/>
            </a:endParaRPr>
          </a:p>
        </p:txBody>
      </p:sp>
      <p:sp>
        <p:nvSpPr>
          <p:cNvPr id="521219" name="Text Box 3"/>
          <p:cNvSpPr txBox="1">
            <a:spLocks noChangeArrowheads="1"/>
          </p:cNvSpPr>
          <p:nvPr/>
        </p:nvSpPr>
        <p:spPr bwMode="auto">
          <a:xfrm>
            <a:off x="573088" y="3373438"/>
            <a:ext cx="7239000" cy="1279525"/>
          </a:xfrm>
          <a:prstGeom prst="rect">
            <a:avLst/>
          </a:prstGeom>
          <a:noFill/>
          <a:ln w="19050">
            <a:solidFill>
              <a:srgbClr val="8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3200" b="0">
                <a:solidFill>
                  <a:srgbClr val="FF0000"/>
                </a:solidFill>
                <a:latin typeface="Times New Roman" panose="02020603050405020304" pitchFamily="18" charset="0"/>
                <a:ea typeface="黑体" panose="02010609060101010101" pitchFamily="49" charset="-122"/>
              </a:rPr>
              <a:t>只要能用到机器学习的地方，就能用到集成学习</a:t>
            </a:r>
            <a:endParaRPr lang="zh-CN" altLang="en-US" sz="3200" b="0">
              <a:solidFill>
                <a:srgbClr val="FF0000"/>
              </a:solidFill>
              <a:latin typeface="Palatino Linotype" panose="02040502050505030304" pitchFamily="18" charset="0"/>
              <a:ea typeface="宋体" panose="02010600030101010101" pitchFamily="2" charset="-122"/>
            </a:endParaRPr>
          </a:p>
        </p:txBody>
      </p:sp>
      <p:sp>
        <p:nvSpPr>
          <p:cNvPr id="521220" name="Text Box 4"/>
          <p:cNvSpPr txBox="1">
            <a:spLocks noChangeArrowheads="1"/>
          </p:cNvSpPr>
          <p:nvPr/>
        </p:nvSpPr>
        <p:spPr bwMode="auto">
          <a:xfrm>
            <a:off x="179388" y="39688"/>
            <a:ext cx="403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a:solidFill>
                  <a:srgbClr val="990033"/>
                </a:solidFill>
                <a:latin typeface="楷体_GB2312" pitchFamily="49" charset="-122"/>
                <a:ea typeface="楷体_GB2312" pitchFamily="49" charset="-122"/>
              </a:rPr>
              <a:t>【</a:t>
            </a:r>
            <a:r>
              <a:rPr lang="zh-CN" altLang="en-US" sz="3200" b="0">
                <a:solidFill>
                  <a:srgbClr val="990033"/>
                </a:solidFill>
                <a:latin typeface="楷体_GB2312" pitchFamily="49" charset="-122"/>
                <a:ea typeface="楷体_GB2312" pitchFamily="49" charset="-122"/>
              </a:rPr>
              <a:t>集成学习的应用</a:t>
            </a:r>
            <a:r>
              <a:rPr lang="en-US" altLang="zh-CN" sz="3200" b="0">
                <a:solidFill>
                  <a:srgbClr val="990033"/>
                </a:solidFill>
                <a:latin typeface="楷体_GB2312" pitchFamily="49" charset="-122"/>
                <a:ea typeface="楷体_GB2312" pitchFamily="49" charset="-122"/>
              </a:rPr>
              <a:t>】</a:t>
            </a:r>
            <a:endParaRPr lang="zh-CN" altLang="en-US" sz="3200" b="0">
              <a:solidFill>
                <a:srgbClr val="990033"/>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19335404">
            <a:off x="1276654" y="1928389"/>
            <a:ext cx="3585149" cy="3537893"/>
          </a:xfrm>
          <a:custGeom>
            <a:avLst/>
            <a:gdLst>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58543 w 4779369"/>
              <a:gd name="connsiteY4" fmla="*/ 1805072 h 4714030"/>
              <a:gd name="connsiteX5" fmla="*/ 3658543 w 4779369"/>
              <a:gd name="connsiteY5" fmla="*/ 1811336 h 4714030"/>
              <a:gd name="connsiteX6" fmla="*/ 3606598 w 4779369"/>
              <a:gd name="connsiteY6" fmla="*/ 1770199 h 4714030"/>
              <a:gd name="connsiteX7" fmla="*/ 3336570 w 4779369"/>
              <a:gd name="connsiteY7" fmla="*/ 1691032 h 4714030"/>
              <a:gd name="connsiteX8" fmla="*/ 3192952 w 4779369"/>
              <a:gd name="connsiteY8" fmla="*/ 1711872 h 4714030"/>
              <a:gd name="connsiteX9" fmla="*/ 3137695 w 4779369"/>
              <a:gd name="connsiteY9" fmla="*/ 1732769 h 4714030"/>
              <a:gd name="connsiteX10" fmla="*/ 3126960 w 4779369"/>
              <a:gd name="connsiteY10" fmla="*/ 1827523 h 4714030"/>
              <a:gd name="connsiteX11" fmla="*/ 3048503 w 4779369"/>
              <a:gd name="connsiteY11" fmla="*/ 2123573 h 4714030"/>
              <a:gd name="connsiteX12" fmla="*/ 2992344 w 4779369"/>
              <a:gd name="connsiteY12" fmla="*/ 2253828 h 4714030"/>
              <a:gd name="connsiteX13" fmla="*/ 2997806 w 4779369"/>
              <a:gd name="connsiteY13" fmla="*/ 2275931 h 4714030"/>
              <a:gd name="connsiteX14" fmla="*/ 3162873 w 4779369"/>
              <a:gd name="connsiteY14" fmla="*/ 2503824 h 4714030"/>
              <a:gd name="connsiteX15" fmla="*/ 3356427 w 4779369"/>
              <a:gd name="connsiteY15" fmla="*/ 2595846 h 4714030"/>
              <a:gd name="connsiteX16" fmla="*/ 3414277 w 4779369"/>
              <a:gd name="connsiteY16" fmla="*/ 2604863 h 4714030"/>
              <a:gd name="connsiteX17" fmla="*/ 3454240 w 4779369"/>
              <a:gd name="connsiteY17" fmla="*/ 2587267 h 4714030"/>
              <a:gd name="connsiteX18" fmla="*/ 4029121 w 4779369"/>
              <a:gd name="connsiteY18" fmla="*/ 2685987 h 4714030"/>
              <a:gd name="connsiteX19" fmla="*/ 4140072 w 4779369"/>
              <a:gd name="connsiteY19" fmla="*/ 3557314 h 4714030"/>
              <a:gd name="connsiteX20" fmla="*/ 3268745 w 4779369"/>
              <a:gd name="connsiteY20" fmla="*/ 3668264 h 4714030"/>
              <a:gd name="connsiteX21" fmla="*/ 3029106 w 4779369"/>
              <a:gd name="connsiteY21" fmla="*/ 3136468 h 4714030"/>
              <a:gd name="connsiteX22" fmla="*/ 3040867 w 4779369"/>
              <a:gd name="connsiteY22" fmla="*/ 3064259 h 4714030"/>
              <a:gd name="connsiteX23" fmla="*/ 3024015 w 4779369"/>
              <a:gd name="connsiteY23" fmla="*/ 3025265 h 4714030"/>
              <a:gd name="connsiteX24" fmla="*/ 2886424 w 4779369"/>
              <a:gd name="connsiteY24" fmla="*/ 2860950 h 4714030"/>
              <a:gd name="connsiteX25" fmla="*/ 2624436 w 4779369"/>
              <a:gd name="connsiteY25" fmla="*/ 2758262 h 4714030"/>
              <a:gd name="connsiteX26" fmla="*/ 2608775 w 4779369"/>
              <a:gd name="connsiteY26" fmla="*/ 2758435 h 4714030"/>
              <a:gd name="connsiteX27" fmla="*/ 2598603 w 4779369"/>
              <a:gd name="connsiteY27" fmla="*/ 2768115 h 4714030"/>
              <a:gd name="connsiteX28" fmla="*/ 2138389 w 4779369"/>
              <a:gd name="connsiteY28" fmla="*/ 3042691 h 4714030"/>
              <a:gd name="connsiteX29" fmla="*/ 2080005 w 4779369"/>
              <a:gd name="connsiteY29" fmla="*/ 3062295 h 4714030"/>
              <a:gd name="connsiteX30" fmla="*/ 2075740 w 4779369"/>
              <a:gd name="connsiteY30" fmla="*/ 3101544 h 4714030"/>
              <a:gd name="connsiteX31" fmla="*/ 2091557 w 4779369"/>
              <a:gd name="connsiteY31" fmla="*/ 3245802 h 4714030"/>
              <a:gd name="connsiteX32" fmla="*/ 2235869 w 4779369"/>
              <a:gd name="connsiteY32" fmla="*/ 3487372 h 4714030"/>
              <a:gd name="connsiteX33" fmla="*/ 2246040 w 4779369"/>
              <a:gd name="connsiteY33" fmla="*/ 3495068 h 4714030"/>
              <a:gd name="connsiteX34" fmla="*/ 2353186 w 4779369"/>
              <a:gd name="connsiteY34" fmla="*/ 3535124 h 4714030"/>
              <a:gd name="connsiteX35" fmla="*/ 2459892 w 4779369"/>
              <a:gd name="connsiteY35" fmla="*/ 3601767 h 4714030"/>
              <a:gd name="connsiteX36" fmla="*/ 2570842 w 4779369"/>
              <a:gd name="connsiteY36" fmla="*/ 4473093 h 4714030"/>
              <a:gd name="connsiteX37" fmla="*/ 1699516 w 4779369"/>
              <a:gd name="connsiteY37" fmla="*/ 4584044 h 4714030"/>
              <a:gd name="connsiteX38" fmla="*/ 1588565 w 4779369"/>
              <a:gd name="connsiteY38" fmla="*/ 3712718 h 4714030"/>
              <a:gd name="connsiteX39" fmla="*/ 1634920 w 4779369"/>
              <a:gd name="connsiteY39" fmla="*/ 3663870 h 4714030"/>
              <a:gd name="connsiteX40" fmla="*/ 1645376 w 4779369"/>
              <a:gd name="connsiteY40" fmla="*/ 3640232 h 4714030"/>
              <a:gd name="connsiteX41" fmla="*/ 1654346 w 4779369"/>
              <a:gd name="connsiteY41" fmla="*/ 3358982 h 4714030"/>
              <a:gd name="connsiteX42" fmla="*/ 1557620 w 4779369"/>
              <a:gd name="connsiteY42" fmla="*/ 3167736 h 4714030"/>
              <a:gd name="connsiteX43" fmla="*/ 1536748 w 4779369"/>
              <a:gd name="connsiteY43" fmla="*/ 3145662 h 4714030"/>
              <a:gd name="connsiteX44" fmla="*/ 1489568 w 4779369"/>
              <a:gd name="connsiteY44" fmla="*/ 3145159 h 4714030"/>
              <a:gd name="connsiteX45" fmla="*/ 610434 w 4779369"/>
              <a:gd name="connsiteY45" fmla="*/ 2818009 h 4714030"/>
              <a:gd name="connsiteX46" fmla="*/ 329331 w 4779369"/>
              <a:gd name="connsiteY46" fmla="*/ 610434 h 4714030"/>
              <a:gd name="connsiteX47" fmla="*/ 2536907 w 4779369"/>
              <a:gd name="connsiteY47" fmla="*/ 329331 h 4714030"/>
              <a:gd name="connsiteX48" fmla="*/ 3068123 w 4779369"/>
              <a:gd name="connsiteY48" fmla="*/ 1080399 h 4714030"/>
              <a:gd name="connsiteX49" fmla="*/ 3094483 w 4779369"/>
              <a:gd name="connsiteY49" fmla="*/ 1175656 h 4714030"/>
              <a:gd name="connsiteX50" fmla="*/ 3127186 w 4779369"/>
              <a:gd name="connsiteY50" fmla="*/ 1193698 h 4714030"/>
              <a:gd name="connsiteX51" fmla="*/ 3336570 w 4779369"/>
              <a:gd name="connsiteY51" fmla="*/ 1239409 h 4714030"/>
              <a:gd name="connsiteX52" fmla="*/ 3545953 w 4779369"/>
              <a:gd name="connsiteY52" fmla="*/ 1193698 h 4714030"/>
              <a:gd name="connsiteX53" fmla="*/ 3604045 w 4779369"/>
              <a:gd name="connsiteY53" fmla="*/ 1161650 h 4714030"/>
              <a:gd name="connsiteX54" fmla="*/ 3667106 w 4779369"/>
              <a:gd name="connsiteY54" fmla="*/ 1060681 h 4714030"/>
              <a:gd name="connsiteX55" fmla="*/ 4538432 w 4779369"/>
              <a:gd name="connsiteY55" fmla="*/ 949730 h 4714030"/>
              <a:gd name="connsiteX0-1" fmla="*/ 4538432 w 4779369"/>
              <a:gd name="connsiteY0-2" fmla="*/ 949730 h 4714030"/>
              <a:gd name="connsiteX1-3" fmla="*/ 4649383 w 4779369"/>
              <a:gd name="connsiteY1-4" fmla="*/ 1821057 h 4714030"/>
              <a:gd name="connsiteX2-5" fmla="*/ 3778057 w 4779369"/>
              <a:gd name="connsiteY2-6" fmla="*/ 1932008 h 4714030"/>
              <a:gd name="connsiteX3-7" fmla="*/ 3686799 w 4779369"/>
              <a:gd name="connsiteY3-8" fmla="*/ 1845408 h 4714030"/>
              <a:gd name="connsiteX4-9" fmla="*/ 3658543 w 4779369"/>
              <a:gd name="connsiteY4-10" fmla="*/ 1805072 h 4714030"/>
              <a:gd name="connsiteX5-11" fmla="*/ 3658543 w 4779369"/>
              <a:gd name="connsiteY5-12" fmla="*/ 1811336 h 4714030"/>
              <a:gd name="connsiteX6-13" fmla="*/ 3606598 w 4779369"/>
              <a:gd name="connsiteY6-14" fmla="*/ 1770199 h 4714030"/>
              <a:gd name="connsiteX7-15" fmla="*/ 3336570 w 4779369"/>
              <a:gd name="connsiteY7-16" fmla="*/ 1691032 h 4714030"/>
              <a:gd name="connsiteX8-17" fmla="*/ 3192952 w 4779369"/>
              <a:gd name="connsiteY8-18" fmla="*/ 1711872 h 4714030"/>
              <a:gd name="connsiteX9-19" fmla="*/ 3137695 w 4779369"/>
              <a:gd name="connsiteY9-20" fmla="*/ 1732769 h 4714030"/>
              <a:gd name="connsiteX10-21" fmla="*/ 3126960 w 4779369"/>
              <a:gd name="connsiteY10-22" fmla="*/ 1827523 h 4714030"/>
              <a:gd name="connsiteX11-23" fmla="*/ 3048503 w 4779369"/>
              <a:gd name="connsiteY11-24" fmla="*/ 2123573 h 4714030"/>
              <a:gd name="connsiteX12-25" fmla="*/ 2992344 w 4779369"/>
              <a:gd name="connsiteY12-26" fmla="*/ 2253828 h 4714030"/>
              <a:gd name="connsiteX13-27" fmla="*/ 2997806 w 4779369"/>
              <a:gd name="connsiteY13-28" fmla="*/ 2275931 h 4714030"/>
              <a:gd name="connsiteX14-29" fmla="*/ 3162873 w 4779369"/>
              <a:gd name="connsiteY14-30" fmla="*/ 2503824 h 4714030"/>
              <a:gd name="connsiteX15-31" fmla="*/ 3356427 w 4779369"/>
              <a:gd name="connsiteY15-32" fmla="*/ 2595846 h 4714030"/>
              <a:gd name="connsiteX16-33" fmla="*/ 3414277 w 4779369"/>
              <a:gd name="connsiteY16-34" fmla="*/ 2604863 h 4714030"/>
              <a:gd name="connsiteX17-35" fmla="*/ 3454240 w 4779369"/>
              <a:gd name="connsiteY17-36" fmla="*/ 2587267 h 4714030"/>
              <a:gd name="connsiteX18-37" fmla="*/ 4029121 w 4779369"/>
              <a:gd name="connsiteY18-38" fmla="*/ 2685987 h 4714030"/>
              <a:gd name="connsiteX19-39" fmla="*/ 4140072 w 4779369"/>
              <a:gd name="connsiteY19-40" fmla="*/ 3557314 h 4714030"/>
              <a:gd name="connsiteX20-41" fmla="*/ 3268745 w 4779369"/>
              <a:gd name="connsiteY20-42" fmla="*/ 3668264 h 4714030"/>
              <a:gd name="connsiteX21-43" fmla="*/ 3029106 w 4779369"/>
              <a:gd name="connsiteY21-44" fmla="*/ 3136468 h 4714030"/>
              <a:gd name="connsiteX22-45" fmla="*/ 3040867 w 4779369"/>
              <a:gd name="connsiteY22-46" fmla="*/ 3064259 h 4714030"/>
              <a:gd name="connsiteX23-47" fmla="*/ 3024015 w 4779369"/>
              <a:gd name="connsiteY23-48" fmla="*/ 3025265 h 4714030"/>
              <a:gd name="connsiteX24-49" fmla="*/ 2886424 w 4779369"/>
              <a:gd name="connsiteY24-50" fmla="*/ 2860950 h 4714030"/>
              <a:gd name="connsiteX25-51" fmla="*/ 2624436 w 4779369"/>
              <a:gd name="connsiteY25-52" fmla="*/ 2758262 h 4714030"/>
              <a:gd name="connsiteX26-53" fmla="*/ 2608775 w 4779369"/>
              <a:gd name="connsiteY26-54" fmla="*/ 2758435 h 4714030"/>
              <a:gd name="connsiteX27-55" fmla="*/ 2598603 w 4779369"/>
              <a:gd name="connsiteY27-56" fmla="*/ 2768115 h 4714030"/>
              <a:gd name="connsiteX28-57" fmla="*/ 2138389 w 4779369"/>
              <a:gd name="connsiteY28-58" fmla="*/ 3042691 h 4714030"/>
              <a:gd name="connsiteX29-59" fmla="*/ 2080005 w 4779369"/>
              <a:gd name="connsiteY29-60" fmla="*/ 3062295 h 4714030"/>
              <a:gd name="connsiteX30-61" fmla="*/ 2075740 w 4779369"/>
              <a:gd name="connsiteY30-62" fmla="*/ 3101544 h 4714030"/>
              <a:gd name="connsiteX31-63" fmla="*/ 2091557 w 4779369"/>
              <a:gd name="connsiteY31-64" fmla="*/ 3245802 h 4714030"/>
              <a:gd name="connsiteX32-65" fmla="*/ 2235869 w 4779369"/>
              <a:gd name="connsiteY32-66" fmla="*/ 3487372 h 4714030"/>
              <a:gd name="connsiteX33-67" fmla="*/ 2246040 w 4779369"/>
              <a:gd name="connsiteY33-68" fmla="*/ 3495068 h 4714030"/>
              <a:gd name="connsiteX34-69" fmla="*/ 2353186 w 4779369"/>
              <a:gd name="connsiteY34-70" fmla="*/ 3535124 h 4714030"/>
              <a:gd name="connsiteX35-71" fmla="*/ 2459892 w 4779369"/>
              <a:gd name="connsiteY35-72" fmla="*/ 3601767 h 4714030"/>
              <a:gd name="connsiteX36-73" fmla="*/ 2570842 w 4779369"/>
              <a:gd name="connsiteY36-74" fmla="*/ 4473093 h 4714030"/>
              <a:gd name="connsiteX37-75" fmla="*/ 1699516 w 4779369"/>
              <a:gd name="connsiteY37-76" fmla="*/ 4584044 h 4714030"/>
              <a:gd name="connsiteX38-77" fmla="*/ 1588565 w 4779369"/>
              <a:gd name="connsiteY38-78" fmla="*/ 3712718 h 4714030"/>
              <a:gd name="connsiteX39-79" fmla="*/ 1634920 w 4779369"/>
              <a:gd name="connsiteY39-80" fmla="*/ 3663870 h 4714030"/>
              <a:gd name="connsiteX40-81" fmla="*/ 1645376 w 4779369"/>
              <a:gd name="connsiteY40-82" fmla="*/ 3640232 h 4714030"/>
              <a:gd name="connsiteX41-83" fmla="*/ 1654346 w 4779369"/>
              <a:gd name="connsiteY41-84" fmla="*/ 3358982 h 4714030"/>
              <a:gd name="connsiteX42-85" fmla="*/ 1557620 w 4779369"/>
              <a:gd name="connsiteY42-86" fmla="*/ 3167736 h 4714030"/>
              <a:gd name="connsiteX43-87" fmla="*/ 1536748 w 4779369"/>
              <a:gd name="connsiteY43-88" fmla="*/ 3145662 h 4714030"/>
              <a:gd name="connsiteX44-89" fmla="*/ 1489568 w 4779369"/>
              <a:gd name="connsiteY44-90" fmla="*/ 3145159 h 4714030"/>
              <a:gd name="connsiteX45-91" fmla="*/ 610434 w 4779369"/>
              <a:gd name="connsiteY45-92" fmla="*/ 2818009 h 4714030"/>
              <a:gd name="connsiteX46-93" fmla="*/ 329331 w 4779369"/>
              <a:gd name="connsiteY46-94" fmla="*/ 610434 h 4714030"/>
              <a:gd name="connsiteX47-95" fmla="*/ 2536907 w 4779369"/>
              <a:gd name="connsiteY47-96" fmla="*/ 329331 h 4714030"/>
              <a:gd name="connsiteX48-97" fmla="*/ 3068123 w 4779369"/>
              <a:gd name="connsiteY48-98" fmla="*/ 1080399 h 4714030"/>
              <a:gd name="connsiteX49-99" fmla="*/ 3127186 w 4779369"/>
              <a:gd name="connsiteY49-100" fmla="*/ 1193698 h 4714030"/>
              <a:gd name="connsiteX50-101" fmla="*/ 3336570 w 4779369"/>
              <a:gd name="connsiteY50-102" fmla="*/ 1239409 h 4714030"/>
              <a:gd name="connsiteX51-103" fmla="*/ 3545953 w 4779369"/>
              <a:gd name="connsiteY51-104" fmla="*/ 1193698 h 4714030"/>
              <a:gd name="connsiteX52-105" fmla="*/ 3604045 w 4779369"/>
              <a:gd name="connsiteY52-106" fmla="*/ 1161650 h 4714030"/>
              <a:gd name="connsiteX53-107" fmla="*/ 3667106 w 4779369"/>
              <a:gd name="connsiteY53-108" fmla="*/ 1060681 h 4714030"/>
              <a:gd name="connsiteX54-109" fmla="*/ 4538432 w 4779369"/>
              <a:gd name="connsiteY54-110" fmla="*/ 949730 h 4714030"/>
              <a:gd name="connsiteX0-111" fmla="*/ 4538432 w 4779369"/>
              <a:gd name="connsiteY0-112" fmla="*/ 949730 h 4714030"/>
              <a:gd name="connsiteX1-113" fmla="*/ 4649383 w 4779369"/>
              <a:gd name="connsiteY1-114" fmla="*/ 1821057 h 4714030"/>
              <a:gd name="connsiteX2-115" fmla="*/ 3778057 w 4779369"/>
              <a:gd name="connsiteY2-116" fmla="*/ 1932008 h 4714030"/>
              <a:gd name="connsiteX3-117" fmla="*/ 3686799 w 4779369"/>
              <a:gd name="connsiteY3-118" fmla="*/ 1845408 h 4714030"/>
              <a:gd name="connsiteX4-119" fmla="*/ 3658543 w 4779369"/>
              <a:gd name="connsiteY4-120" fmla="*/ 1805072 h 4714030"/>
              <a:gd name="connsiteX5-121" fmla="*/ 3658543 w 4779369"/>
              <a:gd name="connsiteY5-122" fmla="*/ 1811336 h 4714030"/>
              <a:gd name="connsiteX6-123" fmla="*/ 3606598 w 4779369"/>
              <a:gd name="connsiteY6-124" fmla="*/ 1770199 h 4714030"/>
              <a:gd name="connsiteX7-125" fmla="*/ 3336570 w 4779369"/>
              <a:gd name="connsiteY7-126" fmla="*/ 1691032 h 4714030"/>
              <a:gd name="connsiteX8-127" fmla="*/ 3192952 w 4779369"/>
              <a:gd name="connsiteY8-128" fmla="*/ 1711872 h 4714030"/>
              <a:gd name="connsiteX9-129" fmla="*/ 3126960 w 4779369"/>
              <a:gd name="connsiteY9-130" fmla="*/ 1827523 h 4714030"/>
              <a:gd name="connsiteX10-131" fmla="*/ 3048503 w 4779369"/>
              <a:gd name="connsiteY10-132" fmla="*/ 2123573 h 4714030"/>
              <a:gd name="connsiteX11-133" fmla="*/ 2992344 w 4779369"/>
              <a:gd name="connsiteY11-134" fmla="*/ 2253828 h 4714030"/>
              <a:gd name="connsiteX12-135" fmla="*/ 2997806 w 4779369"/>
              <a:gd name="connsiteY12-136" fmla="*/ 2275931 h 4714030"/>
              <a:gd name="connsiteX13-137" fmla="*/ 3162873 w 4779369"/>
              <a:gd name="connsiteY13-138" fmla="*/ 2503824 h 4714030"/>
              <a:gd name="connsiteX14-139" fmla="*/ 3356427 w 4779369"/>
              <a:gd name="connsiteY14-140" fmla="*/ 2595846 h 4714030"/>
              <a:gd name="connsiteX15-141" fmla="*/ 3414277 w 4779369"/>
              <a:gd name="connsiteY15-142" fmla="*/ 2604863 h 4714030"/>
              <a:gd name="connsiteX16-143" fmla="*/ 3454240 w 4779369"/>
              <a:gd name="connsiteY16-144" fmla="*/ 2587267 h 4714030"/>
              <a:gd name="connsiteX17-145" fmla="*/ 4029121 w 4779369"/>
              <a:gd name="connsiteY17-146" fmla="*/ 2685987 h 4714030"/>
              <a:gd name="connsiteX18-147" fmla="*/ 4140072 w 4779369"/>
              <a:gd name="connsiteY18-148" fmla="*/ 3557314 h 4714030"/>
              <a:gd name="connsiteX19-149" fmla="*/ 3268745 w 4779369"/>
              <a:gd name="connsiteY19-150" fmla="*/ 3668264 h 4714030"/>
              <a:gd name="connsiteX20-151" fmla="*/ 3029106 w 4779369"/>
              <a:gd name="connsiteY20-152" fmla="*/ 3136468 h 4714030"/>
              <a:gd name="connsiteX21-153" fmla="*/ 3040867 w 4779369"/>
              <a:gd name="connsiteY21-154" fmla="*/ 3064259 h 4714030"/>
              <a:gd name="connsiteX22-155" fmla="*/ 3024015 w 4779369"/>
              <a:gd name="connsiteY22-156" fmla="*/ 3025265 h 4714030"/>
              <a:gd name="connsiteX23-157" fmla="*/ 2886424 w 4779369"/>
              <a:gd name="connsiteY23-158" fmla="*/ 2860950 h 4714030"/>
              <a:gd name="connsiteX24-159" fmla="*/ 2624436 w 4779369"/>
              <a:gd name="connsiteY24-160" fmla="*/ 2758262 h 4714030"/>
              <a:gd name="connsiteX25-161" fmla="*/ 2608775 w 4779369"/>
              <a:gd name="connsiteY25-162" fmla="*/ 2758435 h 4714030"/>
              <a:gd name="connsiteX26-163" fmla="*/ 2598603 w 4779369"/>
              <a:gd name="connsiteY26-164" fmla="*/ 2768115 h 4714030"/>
              <a:gd name="connsiteX27-165" fmla="*/ 2138389 w 4779369"/>
              <a:gd name="connsiteY27-166" fmla="*/ 3042691 h 4714030"/>
              <a:gd name="connsiteX28-167" fmla="*/ 2080005 w 4779369"/>
              <a:gd name="connsiteY28-168" fmla="*/ 3062295 h 4714030"/>
              <a:gd name="connsiteX29-169" fmla="*/ 2075740 w 4779369"/>
              <a:gd name="connsiteY29-170" fmla="*/ 3101544 h 4714030"/>
              <a:gd name="connsiteX30-171" fmla="*/ 2091557 w 4779369"/>
              <a:gd name="connsiteY30-172" fmla="*/ 3245802 h 4714030"/>
              <a:gd name="connsiteX31-173" fmla="*/ 2235869 w 4779369"/>
              <a:gd name="connsiteY31-174" fmla="*/ 3487372 h 4714030"/>
              <a:gd name="connsiteX32-175" fmla="*/ 2246040 w 4779369"/>
              <a:gd name="connsiteY32-176" fmla="*/ 3495068 h 4714030"/>
              <a:gd name="connsiteX33-177" fmla="*/ 2353186 w 4779369"/>
              <a:gd name="connsiteY33-178" fmla="*/ 3535124 h 4714030"/>
              <a:gd name="connsiteX34-179" fmla="*/ 2459892 w 4779369"/>
              <a:gd name="connsiteY34-180" fmla="*/ 3601767 h 4714030"/>
              <a:gd name="connsiteX35-181" fmla="*/ 2570842 w 4779369"/>
              <a:gd name="connsiteY35-182" fmla="*/ 4473093 h 4714030"/>
              <a:gd name="connsiteX36-183" fmla="*/ 1699516 w 4779369"/>
              <a:gd name="connsiteY36-184" fmla="*/ 4584044 h 4714030"/>
              <a:gd name="connsiteX37-185" fmla="*/ 1588565 w 4779369"/>
              <a:gd name="connsiteY37-186" fmla="*/ 3712718 h 4714030"/>
              <a:gd name="connsiteX38-187" fmla="*/ 1634920 w 4779369"/>
              <a:gd name="connsiteY38-188" fmla="*/ 3663870 h 4714030"/>
              <a:gd name="connsiteX39-189" fmla="*/ 1645376 w 4779369"/>
              <a:gd name="connsiteY39-190" fmla="*/ 3640232 h 4714030"/>
              <a:gd name="connsiteX40-191" fmla="*/ 1654346 w 4779369"/>
              <a:gd name="connsiteY40-192" fmla="*/ 3358982 h 4714030"/>
              <a:gd name="connsiteX41-193" fmla="*/ 1557620 w 4779369"/>
              <a:gd name="connsiteY41-194" fmla="*/ 3167736 h 4714030"/>
              <a:gd name="connsiteX42-195" fmla="*/ 1536748 w 4779369"/>
              <a:gd name="connsiteY42-196" fmla="*/ 3145662 h 4714030"/>
              <a:gd name="connsiteX43-197" fmla="*/ 1489568 w 4779369"/>
              <a:gd name="connsiteY43-198" fmla="*/ 3145159 h 4714030"/>
              <a:gd name="connsiteX44-199" fmla="*/ 610434 w 4779369"/>
              <a:gd name="connsiteY44-200" fmla="*/ 2818009 h 4714030"/>
              <a:gd name="connsiteX45-201" fmla="*/ 329331 w 4779369"/>
              <a:gd name="connsiteY45-202" fmla="*/ 610434 h 4714030"/>
              <a:gd name="connsiteX46-203" fmla="*/ 2536907 w 4779369"/>
              <a:gd name="connsiteY46-204" fmla="*/ 329331 h 4714030"/>
              <a:gd name="connsiteX47-205" fmla="*/ 3068123 w 4779369"/>
              <a:gd name="connsiteY47-206" fmla="*/ 1080399 h 4714030"/>
              <a:gd name="connsiteX48-207" fmla="*/ 3127186 w 4779369"/>
              <a:gd name="connsiteY48-208" fmla="*/ 1193698 h 4714030"/>
              <a:gd name="connsiteX49-209" fmla="*/ 3336570 w 4779369"/>
              <a:gd name="connsiteY49-210" fmla="*/ 1239409 h 4714030"/>
              <a:gd name="connsiteX50-211" fmla="*/ 3545953 w 4779369"/>
              <a:gd name="connsiteY50-212" fmla="*/ 1193698 h 4714030"/>
              <a:gd name="connsiteX51-213" fmla="*/ 3604045 w 4779369"/>
              <a:gd name="connsiteY51-214" fmla="*/ 1161650 h 4714030"/>
              <a:gd name="connsiteX52-215" fmla="*/ 3667106 w 4779369"/>
              <a:gd name="connsiteY52-216" fmla="*/ 1060681 h 4714030"/>
              <a:gd name="connsiteX53-217" fmla="*/ 4538432 w 4779369"/>
              <a:gd name="connsiteY53-218" fmla="*/ 949730 h 4714030"/>
              <a:gd name="connsiteX0-219" fmla="*/ 4538432 w 4779369"/>
              <a:gd name="connsiteY0-220" fmla="*/ 949730 h 4714030"/>
              <a:gd name="connsiteX1-221" fmla="*/ 4649383 w 4779369"/>
              <a:gd name="connsiteY1-222" fmla="*/ 1821057 h 4714030"/>
              <a:gd name="connsiteX2-223" fmla="*/ 3778057 w 4779369"/>
              <a:gd name="connsiteY2-224" fmla="*/ 1932008 h 4714030"/>
              <a:gd name="connsiteX3-225" fmla="*/ 3686799 w 4779369"/>
              <a:gd name="connsiteY3-226" fmla="*/ 1845408 h 4714030"/>
              <a:gd name="connsiteX4-227" fmla="*/ 3658543 w 4779369"/>
              <a:gd name="connsiteY4-228" fmla="*/ 1805072 h 4714030"/>
              <a:gd name="connsiteX5-229" fmla="*/ 3606598 w 4779369"/>
              <a:gd name="connsiteY5-230" fmla="*/ 1770199 h 4714030"/>
              <a:gd name="connsiteX6-231" fmla="*/ 3336570 w 4779369"/>
              <a:gd name="connsiteY6-232" fmla="*/ 1691032 h 4714030"/>
              <a:gd name="connsiteX7-233" fmla="*/ 3192952 w 4779369"/>
              <a:gd name="connsiteY7-234" fmla="*/ 1711872 h 4714030"/>
              <a:gd name="connsiteX8-235" fmla="*/ 3126960 w 4779369"/>
              <a:gd name="connsiteY8-236" fmla="*/ 1827523 h 4714030"/>
              <a:gd name="connsiteX9-237" fmla="*/ 3048503 w 4779369"/>
              <a:gd name="connsiteY9-238" fmla="*/ 2123573 h 4714030"/>
              <a:gd name="connsiteX10-239" fmla="*/ 2992344 w 4779369"/>
              <a:gd name="connsiteY10-240" fmla="*/ 2253828 h 4714030"/>
              <a:gd name="connsiteX11-241" fmla="*/ 2997806 w 4779369"/>
              <a:gd name="connsiteY11-242" fmla="*/ 2275931 h 4714030"/>
              <a:gd name="connsiteX12-243" fmla="*/ 3162873 w 4779369"/>
              <a:gd name="connsiteY12-244" fmla="*/ 2503824 h 4714030"/>
              <a:gd name="connsiteX13-245" fmla="*/ 3356427 w 4779369"/>
              <a:gd name="connsiteY13-246" fmla="*/ 2595846 h 4714030"/>
              <a:gd name="connsiteX14-247" fmla="*/ 3414277 w 4779369"/>
              <a:gd name="connsiteY14-248" fmla="*/ 2604863 h 4714030"/>
              <a:gd name="connsiteX15-249" fmla="*/ 3454240 w 4779369"/>
              <a:gd name="connsiteY15-250" fmla="*/ 2587267 h 4714030"/>
              <a:gd name="connsiteX16-251" fmla="*/ 4029121 w 4779369"/>
              <a:gd name="connsiteY16-252" fmla="*/ 2685987 h 4714030"/>
              <a:gd name="connsiteX17-253" fmla="*/ 4140072 w 4779369"/>
              <a:gd name="connsiteY17-254" fmla="*/ 3557314 h 4714030"/>
              <a:gd name="connsiteX18-255" fmla="*/ 3268745 w 4779369"/>
              <a:gd name="connsiteY18-256" fmla="*/ 3668264 h 4714030"/>
              <a:gd name="connsiteX19-257" fmla="*/ 3029106 w 4779369"/>
              <a:gd name="connsiteY19-258" fmla="*/ 3136468 h 4714030"/>
              <a:gd name="connsiteX20-259" fmla="*/ 3040867 w 4779369"/>
              <a:gd name="connsiteY20-260" fmla="*/ 3064259 h 4714030"/>
              <a:gd name="connsiteX21-261" fmla="*/ 3024015 w 4779369"/>
              <a:gd name="connsiteY21-262" fmla="*/ 3025265 h 4714030"/>
              <a:gd name="connsiteX22-263" fmla="*/ 2886424 w 4779369"/>
              <a:gd name="connsiteY22-264" fmla="*/ 2860950 h 4714030"/>
              <a:gd name="connsiteX23-265" fmla="*/ 2624436 w 4779369"/>
              <a:gd name="connsiteY23-266" fmla="*/ 2758262 h 4714030"/>
              <a:gd name="connsiteX24-267" fmla="*/ 2608775 w 4779369"/>
              <a:gd name="connsiteY24-268" fmla="*/ 2758435 h 4714030"/>
              <a:gd name="connsiteX25-269" fmla="*/ 2598603 w 4779369"/>
              <a:gd name="connsiteY25-270" fmla="*/ 2768115 h 4714030"/>
              <a:gd name="connsiteX26-271" fmla="*/ 2138389 w 4779369"/>
              <a:gd name="connsiteY26-272" fmla="*/ 3042691 h 4714030"/>
              <a:gd name="connsiteX27-273" fmla="*/ 2080005 w 4779369"/>
              <a:gd name="connsiteY27-274" fmla="*/ 3062295 h 4714030"/>
              <a:gd name="connsiteX28-275" fmla="*/ 2075740 w 4779369"/>
              <a:gd name="connsiteY28-276" fmla="*/ 3101544 h 4714030"/>
              <a:gd name="connsiteX29-277" fmla="*/ 2091557 w 4779369"/>
              <a:gd name="connsiteY29-278" fmla="*/ 3245802 h 4714030"/>
              <a:gd name="connsiteX30-279" fmla="*/ 2235869 w 4779369"/>
              <a:gd name="connsiteY30-280" fmla="*/ 3487372 h 4714030"/>
              <a:gd name="connsiteX31-281" fmla="*/ 2246040 w 4779369"/>
              <a:gd name="connsiteY31-282" fmla="*/ 3495068 h 4714030"/>
              <a:gd name="connsiteX32-283" fmla="*/ 2353186 w 4779369"/>
              <a:gd name="connsiteY32-284" fmla="*/ 3535124 h 4714030"/>
              <a:gd name="connsiteX33-285" fmla="*/ 2459892 w 4779369"/>
              <a:gd name="connsiteY33-286" fmla="*/ 3601767 h 4714030"/>
              <a:gd name="connsiteX34-287" fmla="*/ 2570842 w 4779369"/>
              <a:gd name="connsiteY34-288" fmla="*/ 4473093 h 4714030"/>
              <a:gd name="connsiteX35-289" fmla="*/ 1699516 w 4779369"/>
              <a:gd name="connsiteY35-290" fmla="*/ 4584044 h 4714030"/>
              <a:gd name="connsiteX36-291" fmla="*/ 1588565 w 4779369"/>
              <a:gd name="connsiteY36-292" fmla="*/ 3712718 h 4714030"/>
              <a:gd name="connsiteX37-293" fmla="*/ 1634920 w 4779369"/>
              <a:gd name="connsiteY37-294" fmla="*/ 3663870 h 4714030"/>
              <a:gd name="connsiteX38-295" fmla="*/ 1645376 w 4779369"/>
              <a:gd name="connsiteY38-296" fmla="*/ 3640232 h 4714030"/>
              <a:gd name="connsiteX39-297" fmla="*/ 1654346 w 4779369"/>
              <a:gd name="connsiteY39-298" fmla="*/ 3358982 h 4714030"/>
              <a:gd name="connsiteX40-299" fmla="*/ 1557620 w 4779369"/>
              <a:gd name="connsiteY40-300" fmla="*/ 3167736 h 4714030"/>
              <a:gd name="connsiteX41-301" fmla="*/ 1536748 w 4779369"/>
              <a:gd name="connsiteY41-302" fmla="*/ 3145662 h 4714030"/>
              <a:gd name="connsiteX42-303" fmla="*/ 1489568 w 4779369"/>
              <a:gd name="connsiteY42-304" fmla="*/ 3145159 h 4714030"/>
              <a:gd name="connsiteX43-305" fmla="*/ 610434 w 4779369"/>
              <a:gd name="connsiteY43-306" fmla="*/ 2818009 h 4714030"/>
              <a:gd name="connsiteX44-307" fmla="*/ 329331 w 4779369"/>
              <a:gd name="connsiteY44-308" fmla="*/ 610434 h 4714030"/>
              <a:gd name="connsiteX45-309" fmla="*/ 2536907 w 4779369"/>
              <a:gd name="connsiteY45-310" fmla="*/ 329331 h 4714030"/>
              <a:gd name="connsiteX46-311" fmla="*/ 3068123 w 4779369"/>
              <a:gd name="connsiteY46-312" fmla="*/ 1080399 h 4714030"/>
              <a:gd name="connsiteX47-313" fmla="*/ 3127186 w 4779369"/>
              <a:gd name="connsiteY47-314" fmla="*/ 1193698 h 4714030"/>
              <a:gd name="connsiteX48-315" fmla="*/ 3336570 w 4779369"/>
              <a:gd name="connsiteY48-316" fmla="*/ 1239409 h 4714030"/>
              <a:gd name="connsiteX49-317" fmla="*/ 3545953 w 4779369"/>
              <a:gd name="connsiteY49-318" fmla="*/ 1193698 h 4714030"/>
              <a:gd name="connsiteX50-319" fmla="*/ 3604045 w 4779369"/>
              <a:gd name="connsiteY50-320" fmla="*/ 1161650 h 4714030"/>
              <a:gd name="connsiteX51-321" fmla="*/ 3667106 w 4779369"/>
              <a:gd name="connsiteY51-322" fmla="*/ 1060681 h 4714030"/>
              <a:gd name="connsiteX52-323" fmla="*/ 4538432 w 4779369"/>
              <a:gd name="connsiteY52-324" fmla="*/ 949730 h 4714030"/>
              <a:gd name="connsiteX0-325" fmla="*/ 4538432 w 4779369"/>
              <a:gd name="connsiteY0-326" fmla="*/ 949730 h 4714030"/>
              <a:gd name="connsiteX1-327" fmla="*/ 4649383 w 4779369"/>
              <a:gd name="connsiteY1-328" fmla="*/ 1821057 h 4714030"/>
              <a:gd name="connsiteX2-329" fmla="*/ 3778057 w 4779369"/>
              <a:gd name="connsiteY2-330" fmla="*/ 1932008 h 4714030"/>
              <a:gd name="connsiteX3-331" fmla="*/ 3686799 w 4779369"/>
              <a:gd name="connsiteY3-332" fmla="*/ 1845408 h 4714030"/>
              <a:gd name="connsiteX4-333" fmla="*/ 3606598 w 4779369"/>
              <a:gd name="connsiteY4-334" fmla="*/ 1770199 h 4714030"/>
              <a:gd name="connsiteX5-335" fmla="*/ 3336570 w 4779369"/>
              <a:gd name="connsiteY5-336" fmla="*/ 1691032 h 4714030"/>
              <a:gd name="connsiteX6-337" fmla="*/ 3192952 w 4779369"/>
              <a:gd name="connsiteY6-338" fmla="*/ 1711872 h 4714030"/>
              <a:gd name="connsiteX7-339" fmla="*/ 3126960 w 4779369"/>
              <a:gd name="connsiteY7-340" fmla="*/ 1827523 h 4714030"/>
              <a:gd name="connsiteX8-341" fmla="*/ 3048503 w 4779369"/>
              <a:gd name="connsiteY8-342" fmla="*/ 2123573 h 4714030"/>
              <a:gd name="connsiteX9-343" fmla="*/ 2992344 w 4779369"/>
              <a:gd name="connsiteY9-344" fmla="*/ 2253828 h 4714030"/>
              <a:gd name="connsiteX10-345" fmla="*/ 2997806 w 4779369"/>
              <a:gd name="connsiteY10-346" fmla="*/ 2275931 h 4714030"/>
              <a:gd name="connsiteX11-347" fmla="*/ 3162873 w 4779369"/>
              <a:gd name="connsiteY11-348" fmla="*/ 2503824 h 4714030"/>
              <a:gd name="connsiteX12-349" fmla="*/ 3356427 w 4779369"/>
              <a:gd name="connsiteY12-350" fmla="*/ 2595846 h 4714030"/>
              <a:gd name="connsiteX13-351" fmla="*/ 3414277 w 4779369"/>
              <a:gd name="connsiteY13-352" fmla="*/ 2604863 h 4714030"/>
              <a:gd name="connsiteX14-353" fmla="*/ 3454240 w 4779369"/>
              <a:gd name="connsiteY14-354" fmla="*/ 2587267 h 4714030"/>
              <a:gd name="connsiteX15-355" fmla="*/ 4029121 w 4779369"/>
              <a:gd name="connsiteY15-356" fmla="*/ 2685987 h 4714030"/>
              <a:gd name="connsiteX16-357" fmla="*/ 4140072 w 4779369"/>
              <a:gd name="connsiteY16-358" fmla="*/ 3557314 h 4714030"/>
              <a:gd name="connsiteX17-359" fmla="*/ 3268745 w 4779369"/>
              <a:gd name="connsiteY17-360" fmla="*/ 3668264 h 4714030"/>
              <a:gd name="connsiteX18-361" fmla="*/ 3029106 w 4779369"/>
              <a:gd name="connsiteY18-362" fmla="*/ 3136468 h 4714030"/>
              <a:gd name="connsiteX19-363" fmla="*/ 3040867 w 4779369"/>
              <a:gd name="connsiteY19-364" fmla="*/ 3064259 h 4714030"/>
              <a:gd name="connsiteX20-365" fmla="*/ 3024015 w 4779369"/>
              <a:gd name="connsiteY20-366" fmla="*/ 3025265 h 4714030"/>
              <a:gd name="connsiteX21-367" fmla="*/ 2886424 w 4779369"/>
              <a:gd name="connsiteY21-368" fmla="*/ 2860950 h 4714030"/>
              <a:gd name="connsiteX22-369" fmla="*/ 2624436 w 4779369"/>
              <a:gd name="connsiteY22-370" fmla="*/ 2758262 h 4714030"/>
              <a:gd name="connsiteX23-371" fmla="*/ 2608775 w 4779369"/>
              <a:gd name="connsiteY23-372" fmla="*/ 2758435 h 4714030"/>
              <a:gd name="connsiteX24-373" fmla="*/ 2598603 w 4779369"/>
              <a:gd name="connsiteY24-374" fmla="*/ 2768115 h 4714030"/>
              <a:gd name="connsiteX25-375" fmla="*/ 2138389 w 4779369"/>
              <a:gd name="connsiteY25-376" fmla="*/ 3042691 h 4714030"/>
              <a:gd name="connsiteX26-377" fmla="*/ 2080005 w 4779369"/>
              <a:gd name="connsiteY26-378" fmla="*/ 3062295 h 4714030"/>
              <a:gd name="connsiteX27-379" fmla="*/ 2075740 w 4779369"/>
              <a:gd name="connsiteY27-380" fmla="*/ 3101544 h 4714030"/>
              <a:gd name="connsiteX28-381" fmla="*/ 2091557 w 4779369"/>
              <a:gd name="connsiteY28-382" fmla="*/ 3245802 h 4714030"/>
              <a:gd name="connsiteX29-383" fmla="*/ 2235869 w 4779369"/>
              <a:gd name="connsiteY29-384" fmla="*/ 3487372 h 4714030"/>
              <a:gd name="connsiteX30-385" fmla="*/ 2246040 w 4779369"/>
              <a:gd name="connsiteY30-386" fmla="*/ 3495068 h 4714030"/>
              <a:gd name="connsiteX31-387" fmla="*/ 2353186 w 4779369"/>
              <a:gd name="connsiteY31-388" fmla="*/ 3535124 h 4714030"/>
              <a:gd name="connsiteX32-389" fmla="*/ 2459892 w 4779369"/>
              <a:gd name="connsiteY32-390" fmla="*/ 3601767 h 4714030"/>
              <a:gd name="connsiteX33-391" fmla="*/ 2570842 w 4779369"/>
              <a:gd name="connsiteY33-392" fmla="*/ 4473093 h 4714030"/>
              <a:gd name="connsiteX34-393" fmla="*/ 1699516 w 4779369"/>
              <a:gd name="connsiteY34-394" fmla="*/ 4584044 h 4714030"/>
              <a:gd name="connsiteX35-395" fmla="*/ 1588565 w 4779369"/>
              <a:gd name="connsiteY35-396" fmla="*/ 3712718 h 4714030"/>
              <a:gd name="connsiteX36-397" fmla="*/ 1634920 w 4779369"/>
              <a:gd name="connsiteY36-398" fmla="*/ 3663870 h 4714030"/>
              <a:gd name="connsiteX37-399" fmla="*/ 1645376 w 4779369"/>
              <a:gd name="connsiteY37-400" fmla="*/ 3640232 h 4714030"/>
              <a:gd name="connsiteX38-401" fmla="*/ 1654346 w 4779369"/>
              <a:gd name="connsiteY38-402" fmla="*/ 3358982 h 4714030"/>
              <a:gd name="connsiteX39-403" fmla="*/ 1557620 w 4779369"/>
              <a:gd name="connsiteY39-404" fmla="*/ 3167736 h 4714030"/>
              <a:gd name="connsiteX40-405" fmla="*/ 1536748 w 4779369"/>
              <a:gd name="connsiteY40-406" fmla="*/ 3145662 h 4714030"/>
              <a:gd name="connsiteX41-407" fmla="*/ 1489568 w 4779369"/>
              <a:gd name="connsiteY41-408" fmla="*/ 3145159 h 4714030"/>
              <a:gd name="connsiteX42-409" fmla="*/ 610434 w 4779369"/>
              <a:gd name="connsiteY42-410" fmla="*/ 2818009 h 4714030"/>
              <a:gd name="connsiteX43-411" fmla="*/ 329331 w 4779369"/>
              <a:gd name="connsiteY43-412" fmla="*/ 610434 h 4714030"/>
              <a:gd name="connsiteX44-413" fmla="*/ 2536907 w 4779369"/>
              <a:gd name="connsiteY44-414" fmla="*/ 329331 h 4714030"/>
              <a:gd name="connsiteX45-415" fmla="*/ 3068123 w 4779369"/>
              <a:gd name="connsiteY45-416" fmla="*/ 1080399 h 4714030"/>
              <a:gd name="connsiteX46-417" fmla="*/ 3127186 w 4779369"/>
              <a:gd name="connsiteY46-418" fmla="*/ 1193698 h 4714030"/>
              <a:gd name="connsiteX47-419" fmla="*/ 3336570 w 4779369"/>
              <a:gd name="connsiteY47-420" fmla="*/ 1239409 h 4714030"/>
              <a:gd name="connsiteX48-421" fmla="*/ 3545953 w 4779369"/>
              <a:gd name="connsiteY48-422" fmla="*/ 1193698 h 4714030"/>
              <a:gd name="connsiteX49-423" fmla="*/ 3604045 w 4779369"/>
              <a:gd name="connsiteY49-424" fmla="*/ 1161650 h 4714030"/>
              <a:gd name="connsiteX50-425" fmla="*/ 3667106 w 4779369"/>
              <a:gd name="connsiteY50-426" fmla="*/ 1060681 h 4714030"/>
              <a:gd name="connsiteX51-427" fmla="*/ 4538432 w 4779369"/>
              <a:gd name="connsiteY51-428" fmla="*/ 949730 h 4714030"/>
              <a:gd name="connsiteX0-429" fmla="*/ 4538432 w 4779369"/>
              <a:gd name="connsiteY0-430" fmla="*/ 949730 h 4714030"/>
              <a:gd name="connsiteX1-431" fmla="*/ 4649383 w 4779369"/>
              <a:gd name="connsiteY1-432" fmla="*/ 1821057 h 4714030"/>
              <a:gd name="connsiteX2-433" fmla="*/ 3778057 w 4779369"/>
              <a:gd name="connsiteY2-434" fmla="*/ 1932008 h 4714030"/>
              <a:gd name="connsiteX3-435" fmla="*/ 3686799 w 4779369"/>
              <a:gd name="connsiteY3-436" fmla="*/ 1845408 h 4714030"/>
              <a:gd name="connsiteX4-437" fmla="*/ 3606598 w 4779369"/>
              <a:gd name="connsiteY4-438" fmla="*/ 1770199 h 4714030"/>
              <a:gd name="connsiteX5-439" fmla="*/ 3336570 w 4779369"/>
              <a:gd name="connsiteY5-440" fmla="*/ 1691032 h 4714030"/>
              <a:gd name="connsiteX6-441" fmla="*/ 3192952 w 4779369"/>
              <a:gd name="connsiteY6-442" fmla="*/ 1711872 h 4714030"/>
              <a:gd name="connsiteX7-443" fmla="*/ 3126960 w 4779369"/>
              <a:gd name="connsiteY7-444" fmla="*/ 1827523 h 4714030"/>
              <a:gd name="connsiteX8-445" fmla="*/ 3048503 w 4779369"/>
              <a:gd name="connsiteY8-446" fmla="*/ 2123573 h 4714030"/>
              <a:gd name="connsiteX9-447" fmla="*/ 2992344 w 4779369"/>
              <a:gd name="connsiteY9-448" fmla="*/ 2253828 h 4714030"/>
              <a:gd name="connsiteX10-449" fmla="*/ 2997806 w 4779369"/>
              <a:gd name="connsiteY10-450" fmla="*/ 2275931 h 4714030"/>
              <a:gd name="connsiteX11-451" fmla="*/ 3162873 w 4779369"/>
              <a:gd name="connsiteY11-452" fmla="*/ 2503824 h 4714030"/>
              <a:gd name="connsiteX12-453" fmla="*/ 3356427 w 4779369"/>
              <a:gd name="connsiteY12-454" fmla="*/ 2595846 h 4714030"/>
              <a:gd name="connsiteX13-455" fmla="*/ 3414277 w 4779369"/>
              <a:gd name="connsiteY13-456" fmla="*/ 2604863 h 4714030"/>
              <a:gd name="connsiteX14-457" fmla="*/ 3454240 w 4779369"/>
              <a:gd name="connsiteY14-458" fmla="*/ 2587267 h 4714030"/>
              <a:gd name="connsiteX15-459" fmla="*/ 4029121 w 4779369"/>
              <a:gd name="connsiteY15-460" fmla="*/ 2685987 h 4714030"/>
              <a:gd name="connsiteX16-461" fmla="*/ 4140072 w 4779369"/>
              <a:gd name="connsiteY16-462" fmla="*/ 3557314 h 4714030"/>
              <a:gd name="connsiteX17-463" fmla="*/ 3268745 w 4779369"/>
              <a:gd name="connsiteY17-464" fmla="*/ 3668264 h 4714030"/>
              <a:gd name="connsiteX18-465" fmla="*/ 3029106 w 4779369"/>
              <a:gd name="connsiteY18-466" fmla="*/ 3136468 h 4714030"/>
              <a:gd name="connsiteX19-467" fmla="*/ 3040867 w 4779369"/>
              <a:gd name="connsiteY19-468" fmla="*/ 3064259 h 4714030"/>
              <a:gd name="connsiteX20-469" fmla="*/ 3024015 w 4779369"/>
              <a:gd name="connsiteY20-470" fmla="*/ 3025265 h 4714030"/>
              <a:gd name="connsiteX21-471" fmla="*/ 2886424 w 4779369"/>
              <a:gd name="connsiteY21-472" fmla="*/ 2860950 h 4714030"/>
              <a:gd name="connsiteX22-473" fmla="*/ 2624436 w 4779369"/>
              <a:gd name="connsiteY22-474" fmla="*/ 2758262 h 4714030"/>
              <a:gd name="connsiteX23-475" fmla="*/ 2608775 w 4779369"/>
              <a:gd name="connsiteY23-476" fmla="*/ 2758435 h 4714030"/>
              <a:gd name="connsiteX24-477" fmla="*/ 2598603 w 4779369"/>
              <a:gd name="connsiteY24-478" fmla="*/ 2768115 h 4714030"/>
              <a:gd name="connsiteX25-479" fmla="*/ 2138389 w 4779369"/>
              <a:gd name="connsiteY25-480" fmla="*/ 3042691 h 4714030"/>
              <a:gd name="connsiteX26-481" fmla="*/ 2080005 w 4779369"/>
              <a:gd name="connsiteY26-482" fmla="*/ 3062295 h 4714030"/>
              <a:gd name="connsiteX27-483" fmla="*/ 2075740 w 4779369"/>
              <a:gd name="connsiteY27-484" fmla="*/ 3101544 h 4714030"/>
              <a:gd name="connsiteX28-485" fmla="*/ 2091557 w 4779369"/>
              <a:gd name="connsiteY28-486" fmla="*/ 3245802 h 4714030"/>
              <a:gd name="connsiteX29-487" fmla="*/ 2235869 w 4779369"/>
              <a:gd name="connsiteY29-488" fmla="*/ 3487372 h 4714030"/>
              <a:gd name="connsiteX30-489" fmla="*/ 2246040 w 4779369"/>
              <a:gd name="connsiteY30-490" fmla="*/ 3495068 h 4714030"/>
              <a:gd name="connsiteX31-491" fmla="*/ 2353186 w 4779369"/>
              <a:gd name="connsiteY31-492" fmla="*/ 3535124 h 4714030"/>
              <a:gd name="connsiteX32-493" fmla="*/ 2459892 w 4779369"/>
              <a:gd name="connsiteY32-494" fmla="*/ 3601767 h 4714030"/>
              <a:gd name="connsiteX33-495" fmla="*/ 2570842 w 4779369"/>
              <a:gd name="connsiteY33-496" fmla="*/ 4473093 h 4714030"/>
              <a:gd name="connsiteX34-497" fmla="*/ 1699516 w 4779369"/>
              <a:gd name="connsiteY34-498" fmla="*/ 4584044 h 4714030"/>
              <a:gd name="connsiteX35-499" fmla="*/ 1588565 w 4779369"/>
              <a:gd name="connsiteY35-500" fmla="*/ 3712718 h 4714030"/>
              <a:gd name="connsiteX36-501" fmla="*/ 1634920 w 4779369"/>
              <a:gd name="connsiteY36-502" fmla="*/ 3663870 h 4714030"/>
              <a:gd name="connsiteX37-503" fmla="*/ 1645376 w 4779369"/>
              <a:gd name="connsiteY37-504" fmla="*/ 3640232 h 4714030"/>
              <a:gd name="connsiteX38-505" fmla="*/ 1654346 w 4779369"/>
              <a:gd name="connsiteY38-506" fmla="*/ 3358982 h 4714030"/>
              <a:gd name="connsiteX39-507" fmla="*/ 1557620 w 4779369"/>
              <a:gd name="connsiteY39-508" fmla="*/ 3167736 h 4714030"/>
              <a:gd name="connsiteX40-509" fmla="*/ 1536748 w 4779369"/>
              <a:gd name="connsiteY40-510" fmla="*/ 3145662 h 4714030"/>
              <a:gd name="connsiteX41-511" fmla="*/ 1489568 w 4779369"/>
              <a:gd name="connsiteY41-512" fmla="*/ 3145159 h 4714030"/>
              <a:gd name="connsiteX42-513" fmla="*/ 610434 w 4779369"/>
              <a:gd name="connsiteY42-514" fmla="*/ 2818009 h 4714030"/>
              <a:gd name="connsiteX43-515" fmla="*/ 329331 w 4779369"/>
              <a:gd name="connsiteY43-516" fmla="*/ 610434 h 4714030"/>
              <a:gd name="connsiteX44-517" fmla="*/ 2536907 w 4779369"/>
              <a:gd name="connsiteY44-518" fmla="*/ 329331 h 4714030"/>
              <a:gd name="connsiteX45-519" fmla="*/ 3068123 w 4779369"/>
              <a:gd name="connsiteY45-520" fmla="*/ 1080399 h 4714030"/>
              <a:gd name="connsiteX46-521" fmla="*/ 3127186 w 4779369"/>
              <a:gd name="connsiteY46-522" fmla="*/ 1193698 h 4714030"/>
              <a:gd name="connsiteX47-523" fmla="*/ 3336570 w 4779369"/>
              <a:gd name="connsiteY47-524" fmla="*/ 1239409 h 4714030"/>
              <a:gd name="connsiteX48-525" fmla="*/ 3545953 w 4779369"/>
              <a:gd name="connsiteY48-526" fmla="*/ 1193698 h 4714030"/>
              <a:gd name="connsiteX49-527" fmla="*/ 3667106 w 4779369"/>
              <a:gd name="connsiteY49-528" fmla="*/ 1060681 h 4714030"/>
              <a:gd name="connsiteX50-529" fmla="*/ 4538432 w 4779369"/>
              <a:gd name="connsiteY50-530" fmla="*/ 949730 h 4714030"/>
              <a:gd name="connsiteX0-531" fmla="*/ 4538432 w 4779369"/>
              <a:gd name="connsiteY0-532" fmla="*/ 949730 h 4714030"/>
              <a:gd name="connsiteX1-533" fmla="*/ 4649383 w 4779369"/>
              <a:gd name="connsiteY1-534" fmla="*/ 1821057 h 4714030"/>
              <a:gd name="connsiteX2-535" fmla="*/ 3778057 w 4779369"/>
              <a:gd name="connsiteY2-536" fmla="*/ 1932008 h 4714030"/>
              <a:gd name="connsiteX3-537" fmla="*/ 3686799 w 4779369"/>
              <a:gd name="connsiteY3-538" fmla="*/ 1845408 h 4714030"/>
              <a:gd name="connsiteX4-539" fmla="*/ 3606598 w 4779369"/>
              <a:gd name="connsiteY4-540" fmla="*/ 1770199 h 4714030"/>
              <a:gd name="connsiteX5-541" fmla="*/ 3336570 w 4779369"/>
              <a:gd name="connsiteY5-542" fmla="*/ 1691032 h 4714030"/>
              <a:gd name="connsiteX6-543" fmla="*/ 3192952 w 4779369"/>
              <a:gd name="connsiteY6-544" fmla="*/ 1711872 h 4714030"/>
              <a:gd name="connsiteX7-545" fmla="*/ 3126960 w 4779369"/>
              <a:gd name="connsiteY7-546" fmla="*/ 1827523 h 4714030"/>
              <a:gd name="connsiteX8-547" fmla="*/ 3048503 w 4779369"/>
              <a:gd name="connsiteY8-548" fmla="*/ 2123573 h 4714030"/>
              <a:gd name="connsiteX9-549" fmla="*/ 2992344 w 4779369"/>
              <a:gd name="connsiteY9-550" fmla="*/ 2253828 h 4714030"/>
              <a:gd name="connsiteX10-551" fmla="*/ 2997806 w 4779369"/>
              <a:gd name="connsiteY10-552" fmla="*/ 2275931 h 4714030"/>
              <a:gd name="connsiteX11-553" fmla="*/ 3162873 w 4779369"/>
              <a:gd name="connsiteY11-554" fmla="*/ 2503824 h 4714030"/>
              <a:gd name="connsiteX12-555" fmla="*/ 3356427 w 4779369"/>
              <a:gd name="connsiteY12-556" fmla="*/ 2595846 h 4714030"/>
              <a:gd name="connsiteX13-557" fmla="*/ 3414277 w 4779369"/>
              <a:gd name="connsiteY13-558" fmla="*/ 2604863 h 4714030"/>
              <a:gd name="connsiteX14-559" fmla="*/ 3454240 w 4779369"/>
              <a:gd name="connsiteY14-560" fmla="*/ 2587267 h 4714030"/>
              <a:gd name="connsiteX15-561" fmla="*/ 4029121 w 4779369"/>
              <a:gd name="connsiteY15-562" fmla="*/ 2685987 h 4714030"/>
              <a:gd name="connsiteX16-563" fmla="*/ 4140072 w 4779369"/>
              <a:gd name="connsiteY16-564" fmla="*/ 3557314 h 4714030"/>
              <a:gd name="connsiteX17-565" fmla="*/ 3268745 w 4779369"/>
              <a:gd name="connsiteY17-566" fmla="*/ 3668264 h 4714030"/>
              <a:gd name="connsiteX18-567" fmla="*/ 3029106 w 4779369"/>
              <a:gd name="connsiteY18-568" fmla="*/ 3136468 h 4714030"/>
              <a:gd name="connsiteX19-569" fmla="*/ 3024015 w 4779369"/>
              <a:gd name="connsiteY19-570" fmla="*/ 3025265 h 4714030"/>
              <a:gd name="connsiteX20-571" fmla="*/ 2886424 w 4779369"/>
              <a:gd name="connsiteY20-572" fmla="*/ 2860950 h 4714030"/>
              <a:gd name="connsiteX21-573" fmla="*/ 2624436 w 4779369"/>
              <a:gd name="connsiteY21-574" fmla="*/ 2758262 h 4714030"/>
              <a:gd name="connsiteX22-575" fmla="*/ 2608775 w 4779369"/>
              <a:gd name="connsiteY22-576" fmla="*/ 2758435 h 4714030"/>
              <a:gd name="connsiteX23-577" fmla="*/ 2598603 w 4779369"/>
              <a:gd name="connsiteY23-578" fmla="*/ 2768115 h 4714030"/>
              <a:gd name="connsiteX24-579" fmla="*/ 2138389 w 4779369"/>
              <a:gd name="connsiteY24-580" fmla="*/ 3042691 h 4714030"/>
              <a:gd name="connsiteX25-581" fmla="*/ 2080005 w 4779369"/>
              <a:gd name="connsiteY25-582" fmla="*/ 3062295 h 4714030"/>
              <a:gd name="connsiteX26-583" fmla="*/ 2075740 w 4779369"/>
              <a:gd name="connsiteY26-584" fmla="*/ 3101544 h 4714030"/>
              <a:gd name="connsiteX27-585" fmla="*/ 2091557 w 4779369"/>
              <a:gd name="connsiteY27-586" fmla="*/ 3245802 h 4714030"/>
              <a:gd name="connsiteX28-587" fmla="*/ 2235869 w 4779369"/>
              <a:gd name="connsiteY28-588" fmla="*/ 3487372 h 4714030"/>
              <a:gd name="connsiteX29-589" fmla="*/ 2246040 w 4779369"/>
              <a:gd name="connsiteY29-590" fmla="*/ 3495068 h 4714030"/>
              <a:gd name="connsiteX30-591" fmla="*/ 2353186 w 4779369"/>
              <a:gd name="connsiteY30-592" fmla="*/ 3535124 h 4714030"/>
              <a:gd name="connsiteX31-593" fmla="*/ 2459892 w 4779369"/>
              <a:gd name="connsiteY31-594" fmla="*/ 3601767 h 4714030"/>
              <a:gd name="connsiteX32-595" fmla="*/ 2570842 w 4779369"/>
              <a:gd name="connsiteY32-596" fmla="*/ 4473093 h 4714030"/>
              <a:gd name="connsiteX33-597" fmla="*/ 1699516 w 4779369"/>
              <a:gd name="connsiteY33-598" fmla="*/ 4584044 h 4714030"/>
              <a:gd name="connsiteX34-599" fmla="*/ 1588565 w 4779369"/>
              <a:gd name="connsiteY34-600" fmla="*/ 3712718 h 4714030"/>
              <a:gd name="connsiteX35-601" fmla="*/ 1634920 w 4779369"/>
              <a:gd name="connsiteY35-602" fmla="*/ 3663870 h 4714030"/>
              <a:gd name="connsiteX36-603" fmla="*/ 1645376 w 4779369"/>
              <a:gd name="connsiteY36-604" fmla="*/ 3640232 h 4714030"/>
              <a:gd name="connsiteX37-605" fmla="*/ 1654346 w 4779369"/>
              <a:gd name="connsiteY37-606" fmla="*/ 3358982 h 4714030"/>
              <a:gd name="connsiteX38-607" fmla="*/ 1557620 w 4779369"/>
              <a:gd name="connsiteY38-608" fmla="*/ 3167736 h 4714030"/>
              <a:gd name="connsiteX39-609" fmla="*/ 1536748 w 4779369"/>
              <a:gd name="connsiteY39-610" fmla="*/ 3145662 h 4714030"/>
              <a:gd name="connsiteX40-611" fmla="*/ 1489568 w 4779369"/>
              <a:gd name="connsiteY40-612" fmla="*/ 3145159 h 4714030"/>
              <a:gd name="connsiteX41-613" fmla="*/ 610434 w 4779369"/>
              <a:gd name="connsiteY41-614" fmla="*/ 2818009 h 4714030"/>
              <a:gd name="connsiteX42-615" fmla="*/ 329331 w 4779369"/>
              <a:gd name="connsiteY42-616" fmla="*/ 610434 h 4714030"/>
              <a:gd name="connsiteX43-617" fmla="*/ 2536907 w 4779369"/>
              <a:gd name="connsiteY43-618" fmla="*/ 329331 h 4714030"/>
              <a:gd name="connsiteX44-619" fmla="*/ 3068123 w 4779369"/>
              <a:gd name="connsiteY44-620" fmla="*/ 1080399 h 4714030"/>
              <a:gd name="connsiteX45-621" fmla="*/ 3127186 w 4779369"/>
              <a:gd name="connsiteY45-622" fmla="*/ 1193698 h 4714030"/>
              <a:gd name="connsiteX46-623" fmla="*/ 3336570 w 4779369"/>
              <a:gd name="connsiteY46-624" fmla="*/ 1239409 h 4714030"/>
              <a:gd name="connsiteX47-625" fmla="*/ 3545953 w 4779369"/>
              <a:gd name="connsiteY47-626" fmla="*/ 1193698 h 4714030"/>
              <a:gd name="connsiteX48-627" fmla="*/ 3667106 w 4779369"/>
              <a:gd name="connsiteY48-628" fmla="*/ 1060681 h 4714030"/>
              <a:gd name="connsiteX49-629" fmla="*/ 4538432 w 4779369"/>
              <a:gd name="connsiteY49-630" fmla="*/ 949730 h 4714030"/>
              <a:gd name="connsiteX0-631" fmla="*/ 4538432 w 4779369"/>
              <a:gd name="connsiteY0-632" fmla="*/ 949730 h 4714030"/>
              <a:gd name="connsiteX1-633" fmla="*/ 4649383 w 4779369"/>
              <a:gd name="connsiteY1-634" fmla="*/ 1821057 h 4714030"/>
              <a:gd name="connsiteX2-635" fmla="*/ 3778057 w 4779369"/>
              <a:gd name="connsiteY2-636" fmla="*/ 1932008 h 4714030"/>
              <a:gd name="connsiteX3-637" fmla="*/ 3686799 w 4779369"/>
              <a:gd name="connsiteY3-638" fmla="*/ 1845408 h 4714030"/>
              <a:gd name="connsiteX4-639" fmla="*/ 3606598 w 4779369"/>
              <a:gd name="connsiteY4-640" fmla="*/ 1770199 h 4714030"/>
              <a:gd name="connsiteX5-641" fmla="*/ 3336570 w 4779369"/>
              <a:gd name="connsiteY5-642" fmla="*/ 1691032 h 4714030"/>
              <a:gd name="connsiteX6-643" fmla="*/ 3192952 w 4779369"/>
              <a:gd name="connsiteY6-644" fmla="*/ 1711872 h 4714030"/>
              <a:gd name="connsiteX7-645" fmla="*/ 3126960 w 4779369"/>
              <a:gd name="connsiteY7-646" fmla="*/ 1827523 h 4714030"/>
              <a:gd name="connsiteX8-647" fmla="*/ 3048503 w 4779369"/>
              <a:gd name="connsiteY8-648" fmla="*/ 2123573 h 4714030"/>
              <a:gd name="connsiteX9-649" fmla="*/ 2992344 w 4779369"/>
              <a:gd name="connsiteY9-650" fmla="*/ 2253828 h 4714030"/>
              <a:gd name="connsiteX10-651" fmla="*/ 2997806 w 4779369"/>
              <a:gd name="connsiteY10-652" fmla="*/ 2275931 h 4714030"/>
              <a:gd name="connsiteX11-653" fmla="*/ 3162873 w 4779369"/>
              <a:gd name="connsiteY11-654" fmla="*/ 2503824 h 4714030"/>
              <a:gd name="connsiteX12-655" fmla="*/ 3356427 w 4779369"/>
              <a:gd name="connsiteY12-656" fmla="*/ 2595846 h 4714030"/>
              <a:gd name="connsiteX13-657" fmla="*/ 3454240 w 4779369"/>
              <a:gd name="connsiteY13-658" fmla="*/ 2587267 h 4714030"/>
              <a:gd name="connsiteX14-659" fmla="*/ 4029121 w 4779369"/>
              <a:gd name="connsiteY14-660" fmla="*/ 2685987 h 4714030"/>
              <a:gd name="connsiteX15-661" fmla="*/ 4140072 w 4779369"/>
              <a:gd name="connsiteY15-662" fmla="*/ 3557314 h 4714030"/>
              <a:gd name="connsiteX16-663" fmla="*/ 3268745 w 4779369"/>
              <a:gd name="connsiteY16-664" fmla="*/ 3668264 h 4714030"/>
              <a:gd name="connsiteX17-665" fmla="*/ 3029106 w 4779369"/>
              <a:gd name="connsiteY17-666" fmla="*/ 3136468 h 4714030"/>
              <a:gd name="connsiteX18-667" fmla="*/ 3024015 w 4779369"/>
              <a:gd name="connsiteY18-668" fmla="*/ 3025265 h 4714030"/>
              <a:gd name="connsiteX19-669" fmla="*/ 2886424 w 4779369"/>
              <a:gd name="connsiteY19-670" fmla="*/ 2860950 h 4714030"/>
              <a:gd name="connsiteX20-671" fmla="*/ 2624436 w 4779369"/>
              <a:gd name="connsiteY20-672" fmla="*/ 2758262 h 4714030"/>
              <a:gd name="connsiteX21-673" fmla="*/ 2608775 w 4779369"/>
              <a:gd name="connsiteY21-674" fmla="*/ 2758435 h 4714030"/>
              <a:gd name="connsiteX22-675" fmla="*/ 2598603 w 4779369"/>
              <a:gd name="connsiteY22-676" fmla="*/ 2768115 h 4714030"/>
              <a:gd name="connsiteX23-677" fmla="*/ 2138389 w 4779369"/>
              <a:gd name="connsiteY23-678" fmla="*/ 3042691 h 4714030"/>
              <a:gd name="connsiteX24-679" fmla="*/ 2080005 w 4779369"/>
              <a:gd name="connsiteY24-680" fmla="*/ 3062295 h 4714030"/>
              <a:gd name="connsiteX25-681" fmla="*/ 2075740 w 4779369"/>
              <a:gd name="connsiteY25-682" fmla="*/ 3101544 h 4714030"/>
              <a:gd name="connsiteX26-683" fmla="*/ 2091557 w 4779369"/>
              <a:gd name="connsiteY26-684" fmla="*/ 3245802 h 4714030"/>
              <a:gd name="connsiteX27-685" fmla="*/ 2235869 w 4779369"/>
              <a:gd name="connsiteY27-686" fmla="*/ 3487372 h 4714030"/>
              <a:gd name="connsiteX28-687" fmla="*/ 2246040 w 4779369"/>
              <a:gd name="connsiteY28-688" fmla="*/ 3495068 h 4714030"/>
              <a:gd name="connsiteX29-689" fmla="*/ 2353186 w 4779369"/>
              <a:gd name="connsiteY29-690" fmla="*/ 3535124 h 4714030"/>
              <a:gd name="connsiteX30-691" fmla="*/ 2459892 w 4779369"/>
              <a:gd name="connsiteY30-692" fmla="*/ 3601767 h 4714030"/>
              <a:gd name="connsiteX31-693" fmla="*/ 2570842 w 4779369"/>
              <a:gd name="connsiteY31-694" fmla="*/ 4473093 h 4714030"/>
              <a:gd name="connsiteX32-695" fmla="*/ 1699516 w 4779369"/>
              <a:gd name="connsiteY32-696" fmla="*/ 4584044 h 4714030"/>
              <a:gd name="connsiteX33-697" fmla="*/ 1588565 w 4779369"/>
              <a:gd name="connsiteY33-698" fmla="*/ 3712718 h 4714030"/>
              <a:gd name="connsiteX34-699" fmla="*/ 1634920 w 4779369"/>
              <a:gd name="connsiteY34-700" fmla="*/ 3663870 h 4714030"/>
              <a:gd name="connsiteX35-701" fmla="*/ 1645376 w 4779369"/>
              <a:gd name="connsiteY35-702" fmla="*/ 3640232 h 4714030"/>
              <a:gd name="connsiteX36-703" fmla="*/ 1654346 w 4779369"/>
              <a:gd name="connsiteY36-704" fmla="*/ 3358982 h 4714030"/>
              <a:gd name="connsiteX37-705" fmla="*/ 1557620 w 4779369"/>
              <a:gd name="connsiteY37-706" fmla="*/ 3167736 h 4714030"/>
              <a:gd name="connsiteX38-707" fmla="*/ 1536748 w 4779369"/>
              <a:gd name="connsiteY38-708" fmla="*/ 3145662 h 4714030"/>
              <a:gd name="connsiteX39-709" fmla="*/ 1489568 w 4779369"/>
              <a:gd name="connsiteY39-710" fmla="*/ 3145159 h 4714030"/>
              <a:gd name="connsiteX40-711" fmla="*/ 610434 w 4779369"/>
              <a:gd name="connsiteY40-712" fmla="*/ 2818009 h 4714030"/>
              <a:gd name="connsiteX41-713" fmla="*/ 329331 w 4779369"/>
              <a:gd name="connsiteY41-714" fmla="*/ 610434 h 4714030"/>
              <a:gd name="connsiteX42-715" fmla="*/ 2536907 w 4779369"/>
              <a:gd name="connsiteY42-716" fmla="*/ 329331 h 4714030"/>
              <a:gd name="connsiteX43-717" fmla="*/ 3068123 w 4779369"/>
              <a:gd name="connsiteY43-718" fmla="*/ 1080399 h 4714030"/>
              <a:gd name="connsiteX44-719" fmla="*/ 3127186 w 4779369"/>
              <a:gd name="connsiteY44-720" fmla="*/ 1193698 h 4714030"/>
              <a:gd name="connsiteX45-721" fmla="*/ 3336570 w 4779369"/>
              <a:gd name="connsiteY45-722" fmla="*/ 1239409 h 4714030"/>
              <a:gd name="connsiteX46-723" fmla="*/ 3545953 w 4779369"/>
              <a:gd name="connsiteY46-724" fmla="*/ 1193698 h 4714030"/>
              <a:gd name="connsiteX47-725" fmla="*/ 3667106 w 4779369"/>
              <a:gd name="connsiteY47-726" fmla="*/ 1060681 h 4714030"/>
              <a:gd name="connsiteX48-727" fmla="*/ 4538432 w 4779369"/>
              <a:gd name="connsiteY48-728" fmla="*/ 949730 h 4714030"/>
              <a:gd name="connsiteX0-729" fmla="*/ 4538432 w 4779369"/>
              <a:gd name="connsiteY0-730" fmla="*/ 949730 h 4714030"/>
              <a:gd name="connsiteX1-731" fmla="*/ 4649383 w 4779369"/>
              <a:gd name="connsiteY1-732" fmla="*/ 1821057 h 4714030"/>
              <a:gd name="connsiteX2-733" fmla="*/ 3778057 w 4779369"/>
              <a:gd name="connsiteY2-734" fmla="*/ 1932008 h 4714030"/>
              <a:gd name="connsiteX3-735" fmla="*/ 3686799 w 4779369"/>
              <a:gd name="connsiteY3-736" fmla="*/ 1845408 h 4714030"/>
              <a:gd name="connsiteX4-737" fmla="*/ 3606598 w 4779369"/>
              <a:gd name="connsiteY4-738" fmla="*/ 1770199 h 4714030"/>
              <a:gd name="connsiteX5-739" fmla="*/ 3336570 w 4779369"/>
              <a:gd name="connsiteY5-740" fmla="*/ 1691032 h 4714030"/>
              <a:gd name="connsiteX6-741" fmla="*/ 3192952 w 4779369"/>
              <a:gd name="connsiteY6-742" fmla="*/ 1711872 h 4714030"/>
              <a:gd name="connsiteX7-743" fmla="*/ 3126960 w 4779369"/>
              <a:gd name="connsiteY7-744" fmla="*/ 1827523 h 4714030"/>
              <a:gd name="connsiteX8-745" fmla="*/ 3048503 w 4779369"/>
              <a:gd name="connsiteY8-746" fmla="*/ 2123573 h 4714030"/>
              <a:gd name="connsiteX9-747" fmla="*/ 2997806 w 4779369"/>
              <a:gd name="connsiteY9-748" fmla="*/ 2275931 h 4714030"/>
              <a:gd name="connsiteX10-749" fmla="*/ 3162873 w 4779369"/>
              <a:gd name="connsiteY10-750" fmla="*/ 2503824 h 4714030"/>
              <a:gd name="connsiteX11-751" fmla="*/ 3356427 w 4779369"/>
              <a:gd name="connsiteY11-752" fmla="*/ 2595846 h 4714030"/>
              <a:gd name="connsiteX12-753" fmla="*/ 3454240 w 4779369"/>
              <a:gd name="connsiteY12-754" fmla="*/ 2587267 h 4714030"/>
              <a:gd name="connsiteX13-755" fmla="*/ 4029121 w 4779369"/>
              <a:gd name="connsiteY13-756" fmla="*/ 2685987 h 4714030"/>
              <a:gd name="connsiteX14-757" fmla="*/ 4140072 w 4779369"/>
              <a:gd name="connsiteY14-758" fmla="*/ 3557314 h 4714030"/>
              <a:gd name="connsiteX15-759" fmla="*/ 3268745 w 4779369"/>
              <a:gd name="connsiteY15-760" fmla="*/ 3668264 h 4714030"/>
              <a:gd name="connsiteX16-761" fmla="*/ 3029106 w 4779369"/>
              <a:gd name="connsiteY16-762" fmla="*/ 3136468 h 4714030"/>
              <a:gd name="connsiteX17-763" fmla="*/ 3024015 w 4779369"/>
              <a:gd name="connsiteY17-764" fmla="*/ 3025265 h 4714030"/>
              <a:gd name="connsiteX18-765" fmla="*/ 2886424 w 4779369"/>
              <a:gd name="connsiteY18-766" fmla="*/ 2860950 h 4714030"/>
              <a:gd name="connsiteX19-767" fmla="*/ 2624436 w 4779369"/>
              <a:gd name="connsiteY19-768" fmla="*/ 2758262 h 4714030"/>
              <a:gd name="connsiteX20-769" fmla="*/ 2608775 w 4779369"/>
              <a:gd name="connsiteY20-770" fmla="*/ 2758435 h 4714030"/>
              <a:gd name="connsiteX21-771" fmla="*/ 2598603 w 4779369"/>
              <a:gd name="connsiteY21-772" fmla="*/ 2768115 h 4714030"/>
              <a:gd name="connsiteX22-773" fmla="*/ 2138389 w 4779369"/>
              <a:gd name="connsiteY22-774" fmla="*/ 3042691 h 4714030"/>
              <a:gd name="connsiteX23-775" fmla="*/ 2080005 w 4779369"/>
              <a:gd name="connsiteY23-776" fmla="*/ 3062295 h 4714030"/>
              <a:gd name="connsiteX24-777" fmla="*/ 2075740 w 4779369"/>
              <a:gd name="connsiteY24-778" fmla="*/ 3101544 h 4714030"/>
              <a:gd name="connsiteX25-779" fmla="*/ 2091557 w 4779369"/>
              <a:gd name="connsiteY25-780" fmla="*/ 3245802 h 4714030"/>
              <a:gd name="connsiteX26-781" fmla="*/ 2235869 w 4779369"/>
              <a:gd name="connsiteY26-782" fmla="*/ 3487372 h 4714030"/>
              <a:gd name="connsiteX27-783" fmla="*/ 2246040 w 4779369"/>
              <a:gd name="connsiteY27-784" fmla="*/ 3495068 h 4714030"/>
              <a:gd name="connsiteX28-785" fmla="*/ 2353186 w 4779369"/>
              <a:gd name="connsiteY28-786" fmla="*/ 3535124 h 4714030"/>
              <a:gd name="connsiteX29-787" fmla="*/ 2459892 w 4779369"/>
              <a:gd name="connsiteY29-788" fmla="*/ 3601767 h 4714030"/>
              <a:gd name="connsiteX30-789" fmla="*/ 2570842 w 4779369"/>
              <a:gd name="connsiteY30-790" fmla="*/ 4473093 h 4714030"/>
              <a:gd name="connsiteX31-791" fmla="*/ 1699516 w 4779369"/>
              <a:gd name="connsiteY31-792" fmla="*/ 4584044 h 4714030"/>
              <a:gd name="connsiteX32-793" fmla="*/ 1588565 w 4779369"/>
              <a:gd name="connsiteY32-794" fmla="*/ 3712718 h 4714030"/>
              <a:gd name="connsiteX33-795" fmla="*/ 1634920 w 4779369"/>
              <a:gd name="connsiteY33-796" fmla="*/ 3663870 h 4714030"/>
              <a:gd name="connsiteX34-797" fmla="*/ 1645376 w 4779369"/>
              <a:gd name="connsiteY34-798" fmla="*/ 3640232 h 4714030"/>
              <a:gd name="connsiteX35-799" fmla="*/ 1654346 w 4779369"/>
              <a:gd name="connsiteY35-800" fmla="*/ 3358982 h 4714030"/>
              <a:gd name="connsiteX36-801" fmla="*/ 1557620 w 4779369"/>
              <a:gd name="connsiteY36-802" fmla="*/ 3167736 h 4714030"/>
              <a:gd name="connsiteX37-803" fmla="*/ 1536748 w 4779369"/>
              <a:gd name="connsiteY37-804" fmla="*/ 3145662 h 4714030"/>
              <a:gd name="connsiteX38-805" fmla="*/ 1489568 w 4779369"/>
              <a:gd name="connsiteY38-806" fmla="*/ 3145159 h 4714030"/>
              <a:gd name="connsiteX39-807" fmla="*/ 610434 w 4779369"/>
              <a:gd name="connsiteY39-808" fmla="*/ 2818009 h 4714030"/>
              <a:gd name="connsiteX40-809" fmla="*/ 329331 w 4779369"/>
              <a:gd name="connsiteY40-810" fmla="*/ 610434 h 4714030"/>
              <a:gd name="connsiteX41-811" fmla="*/ 2536907 w 4779369"/>
              <a:gd name="connsiteY41-812" fmla="*/ 329331 h 4714030"/>
              <a:gd name="connsiteX42-813" fmla="*/ 3068123 w 4779369"/>
              <a:gd name="connsiteY42-814" fmla="*/ 1080399 h 4714030"/>
              <a:gd name="connsiteX43-815" fmla="*/ 3127186 w 4779369"/>
              <a:gd name="connsiteY43-816" fmla="*/ 1193698 h 4714030"/>
              <a:gd name="connsiteX44-817" fmla="*/ 3336570 w 4779369"/>
              <a:gd name="connsiteY44-818" fmla="*/ 1239409 h 4714030"/>
              <a:gd name="connsiteX45-819" fmla="*/ 3545953 w 4779369"/>
              <a:gd name="connsiteY45-820" fmla="*/ 1193698 h 4714030"/>
              <a:gd name="connsiteX46-821" fmla="*/ 3667106 w 4779369"/>
              <a:gd name="connsiteY46-822" fmla="*/ 1060681 h 4714030"/>
              <a:gd name="connsiteX47-823" fmla="*/ 4538432 w 4779369"/>
              <a:gd name="connsiteY47-824" fmla="*/ 949730 h 4714030"/>
              <a:gd name="connsiteX0-825" fmla="*/ 4538432 w 4779369"/>
              <a:gd name="connsiteY0-826" fmla="*/ 949730 h 4714030"/>
              <a:gd name="connsiteX1-827" fmla="*/ 4649383 w 4779369"/>
              <a:gd name="connsiteY1-828" fmla="*/ 1821057 h 4714030"/>
              <a:gd name="connsiteX2-829" fmla="*/ 3778057 w 4779369"/>
              <a:gd name="connsiteY2-830" fmla="*/ 1932008 h 4714030"/>
              <a:gd name="connsiteX3-831" fmla="*/ 3686799 w 4779369"/>
              <a:gd name="connsiteY3-832" fmla="*/ 1845408 h 4714030"/>
              <a:gd name="connsiteX4-833" fmla="*/ 3606598 w 4779369"/>
              <a:gd name="connsiteY4-834" fmla="*/ 1770199 h 4714030"/>
              <a:gd name="connsiteX5-835" fmla="*/ 3336570 w 4779369"/>
              <a:gd name="connsiteY5-836" fmla="*/ 1691032 h 4714030"/>
              <a:gd name="connsiteX6-837" fmla="*/ 3192952 w 4779369"/>
              <a:gd name="connsiteY6-838" fmla="*/ 1711872 h 4714030"/>
              <a:gd name="connsiteX7-839" fmla="*/ 3126960 w 4779369"/>
              <a:gd name="connsiteY7-840" fmla="*/ 1827523 h 4714030"/>
              <a:gd name="connsiteX8-841" fmla="*/ 3048503 w 4779369"/>
              <a:gd name="connsiteY8-842" fmla="*/ 2123573 h 4714030"/>
              <a:gd name="connsiteX9-843" fmla="*/ 2997806 w 4779369"/>
              <a:gd name="connsiteY9-844" fmla="*/ 2275931 h 4714030"/>
              <a:gd name="connsiteX10-845" fmla="*/ 3162873 w 4779369"/>
              <a:gd name="connsiteY10-846" fmla="*/ 2503824 h 4714030"/>
              <a:gd name="connsiteX11-847" fmla="*/ 3356427 w 4779369"/>
              <a:gd name="connsiteY11-848" fmla="*/ 2595846 h 4714030"/>
              <a:gd name="connsiteX12-849" fmla="*/ 3454240 w 4779369"/>
              <a:gd name="connsiteY12-850" fmla="*/ 2587267 h 4714030"/>
              <a:gd name="connsiteX13-851" fmla="*/ 4029121 w 4779369"/>
              <a:gd name="connsiteY13-852" fmla="*/ 2685987 h 4714030"/>
              <a:gd name="connsiteX14-853" fmla="*/ 4140072 w 4779369"/>
              <a:gd name="connsiteY14-854" fmla="*/ 3557314 h 4714030"/>
              <a:gd name="connsiteX15-855" fmla="*/ 3268745 w 4779369"/>
              <a:gd name="connsiteY15-856" fmla="*/ 3668264 h 4714030"/>
              <a:gd name="connsiteX16-857" fmla="*/ 3029106 w 4779369"/>
              <a:gd name="connsiteY16-858" fmla="*/ 3136468 h 4714030"/>
              <a:gd name="connsiteX17-859" fmla="*/ 3024015 w 4779369"/>
              <a:gd name="connsiteY17-860" fmla="*/ 3025265 h 4714030"/>
              <a:gd name="connsiteX18-861" fmla="*/ 2886424 w 4779369"/>
              <a:gd name="connsiteY18-862" fmla="*/ 2860950 h 4714030"/>
              <a:gd name="connsiteX19-863" fmla="*/ 2624436 w 4779369"/>
              <a:gd name="connsiteY19-864" fmla="*/ 2758262 h 4714030"/>
              <a:gd name="connsiteX20-865" fmla="*/ 2598603 w 4779369"/>
              <a:gd name="connsiteY20-866" fmla="*/ 2768115 h 4714030"/>
              <a:gd name="connsiteX21-867" fmla="*/ 2138389 w 4779369"/>
              <a:gd name="connsiteY21-868" fmla="*/ 3042691 h 4714030"/>
              <a:gd name="connsiteX22-869" fmla="*/ 2080005 w 4779369"/>
              <a:gd name="connsiteY22-870" fmla="*/ 3062295 h 4714030"/>
              <a:gd name="connsiteX23-871" fmla="*/ 2075740 w 4779369"/>
              <a:gd name="connsiteY23-872" fmla="*/ 3101544 h 4714030"/>
              <a:gd name="connsiteX24-873" fmla="*/ 2091557 w 4779369"/>
              <a:gd name="connsiteY24-874" fmla="*/ 3245802 h 4714030"/>
              <a:gd name="connsiteX25-875" fmla="*/ 2235869 w 4779369"/>
              <a:gd name="connsiteY25-876" fmla="*/ 3487372 h 4714030"/>
              <a:gd name="connsiteX26-877" fmla="*/ 2246040 w 4779369"/>
              <a:gd name="connsiteY26-878" fmla="*/ 3495068 h 4714030"/>
              <a:gd name="connsiteX27-879" fmla="*/ 2353186 w 4779369"/>
              <a:gd name="connsiteY27-880" fmla="*/ 3535124 h 4714030"/>
              <a:gd name="connsiteX28-881" fmla="*/ 2459892 w 4779369"/>
              <a:gd name="connsiteY28-882" fmla="*/ 3601767 h 4714030"/>
              <a:gd name="connsiteX29-883" fmla="*/ 2570842 w 4779369"/>
              <a:gd name="connsiteY29-884" fmla="*/ 4473093 h 4714030"/>
              <a:gd name="connsiteX30-885" fmla="*/ 1699516 w 4779369"/>
              <a:gd name="connsiteY30-886" fmla="*/ 4584044 h 4714030"/>
              <a:gd name="connsiteX31-887" fmla="*/ 1588565 w 4779369"/>
              <a:gd name="connsiteY31-888" fmla="*/ 3712718 h 4714030"/>
              <a:gd name="connsiteX32-889" fmla="*/ 1634920 w 4779369"/>
              <a:gd name="connsiteY32-890" fmla="*/ 3663870 h 4714030"/>
              <a:gd name="connsiteX33-891" fmla="*/ 1645376 w 4779369"/>
              <a:gd name="connsiteY33-892" fmla="*/ 3640232 h 4714030"/>
              <a:gd name="connsiteX34-893" fmla="*/ 1654346 w 4779369"/>
              <a:gd name="connsiteY34-894" fmla="*/ 3358982 h 4714030"/>
              <a:gd name="connsiteX35-895" fmla="*/ 1557620 w 4779369"/>
              <a:gd name="connsiteY35-896" fmla="*/ 3167736 h 4714030"/>
              <a:gd name="connsiteX36-897" fmla="*/ 1536748 w 4779369"/>
              <a:gd name="connsiteY36-898" fmla="*/ 3145662 h 4714030"/>
              <a:gd name="connsiteX37-899" fmla="*/ 1489568 w 4779369"/>
              <a:gd name="connsiteY37-900" fmla="*/ 3145159 h 4714030"/>
              <a:gd name="connsiteX38-901" fmla="*/ 610434 w 4779369"/>
              <a:gd name="connsiteY38-902" fmla="*/ 2818009 h 4714030"/>
              <a:gd name="connsiteX39-903" fmla="*/ 329331 w 4779369"/>
              <a:gd name="connsiteY39-904" fmla="*/ 610434 h 4714030"/>
              <a:gd name="connsiteX40-905" fmla="*/ 2536907 w 4779369"/>
              <a:gd name="connsiteY40-906" fmla="*/ 329331 h 4714030"/>
              <a:gd name="connsiteX41-907" fmla="*/ 3068123 w 4779369"/>
              <a:gd name="connsiteY41-908" fmla="*/ 1080399 h 4714030"/>
              <a:gd name="connsiteX42-909" fmla="*/ 3127186 w 4779369"/>
              <a:gd name="connsiteY42-910" fmla="*/ 1193698 h 4714030"/>
              <a:gd name="connsiteX43-911" fmla="*/ 3336570 w 4779369"/>
              <a:gd name="connsiteY43-912" fmla="*/ 1239409 h 4714030"/>
              <a:gd name="connsiteX44-913" fmla="*/ 3545953 w 4779369"/>
              <a:gd name="connsiteY44-914" fmla="*/ 1193698 h 4714030"/>
              <a:gd name="connsiteX45-915" fmla="*/ 3667106 w 4779369"/>
              <a:gd name="connsiteY45-916" fmla="*/ 1060681 h 4714030"/>
              <a:gd name="connsiteX46-917" fmla="*/ 4538432 w 4779369"/>
              <a:gd name="connsiteY46-918" fmla="*/ 949730 h 4714030"/>
              <a:gd name="connsiteX0-919" fmla="*/ 4538432 w 4779369"/>
              <a:gd name="connsiteY0-920" fmla="*/ 949730 h 4714030"/>
              <a:gd name="connsiteX1-921" fmla="*/ 4649383 w 4779369"/>
              <a:gd name="connsiteY1-922" fmla="*/ 1821057 h 4714030"/>
              <a:gd name="connsiteX2-923" fmla="*/ 3778057 w 4779369"/>
              <a:gd name="connsiteY2-924" fmla="*/ 1932008 h 4714030"/>
              <a:gd name="connsiteX3-925" fmla="*/ 3686799 w 4779369"/>
              <a:gd name="connsiteY3-926" fmla="*/ 1845408 h 4714030"/>
              <a:gd name="connsiteX4-927" fmla="*/ 3606598 w 4779369"/>
              <a:gd name="connsiteY4-928" fmla="*/ 1770199 h 4714030"/>
              <a:gd name="connsiteX5-929" fmla="*/ 3336570 w 4779369"/>
              <a:gd name="connsiteY5-930" fmla="*/ 1691032 h 4714030"/>
              <a:gd name="connsiteX6-931" fmla="*/ 3192952 w 4779369"/>
              <a:gd name="connsiteY6-932" fmla="*/ 1711872 h 4714030"/>
              <a:gd name="connsiteX7-933" fmla="*/ 3126960 w 4779369"/>
              <a:gd name="connsiteY7-934" fmla="*/ 1827523 h 4714030"/>
              <a:gd name="connsiteX8-935" fmla="*/ 3048503 w 4779369"/>
              <a:gd name="connsiteY8-936" fmla="*/ 2123573 h 4714030"/>
              <a:gd name="connsiteX9-937" fmla="*/ 2997806 w 4779369"/>
              <a:gd name="connsiteY9-938" fmla="*/ 2275931 h 4714030"/>
              <a:gd name="connsiteX10-939" fmla="*/ 3162873 w 4779369"/>
              <a:gd name="connsiteY10-940" fmla="*/ 2503824 h 4714030"/>
              <a:gd name="connsiteX11-941" fmla="*/ 3356427 w 4779369"/>
              <a:gd name="connsiteY11-942" fmla="*/ 2595846 h 4714030"/>
              <a:gd name="connsiteX12-943" fmla="*/ 3454240 w 4779369"/>
              <a:gd name="connsiteY12-944" fmla="*/ 2587267 h 4714030"/>
              <a:gd name="connsiteX13-945" fmla="*/ 4029121 w 4779369"/>
              <a:gd name="connsiteY13-946" fmla="*/ 2685987 h 4714030"/>
              <a:gd name="connsiteX14-947" fmla="*/ 4140072 w 4779369"/>
              <a:gd name="connsiteY14-948" fmla="*/ 3557314 h 4714030"/>
              <a:gd name="connsiteX15-949" fmla="*/ 3268745 w 4779369"/>
              <a:gd name="connsiteY15-950" fmla="*/ 3668264 h 4714030"/>
              <a:gd name="connsiteX16-951" fmla="*/ 3029106 w 4779369"/>
              <a:gd name="connsiteY16-952" fmla="*/ 3136468 h 4714030"/>
              <a:gd name="connsiteX17-953" fmla="*/ 3024015 w 4779369"/>
              <a:gd name="connsiteY17-954" fmla="*/ 3025265 h 4714030"/>
              <a:gd name="connsiteX18-955" fmla="*/ 2886424 w 4779369"/>
              <a:gd name="connsiteY18-956" fmla="*/ 2860950 h 4714030"/>
              <a:gd name="connsiteX19-957" fmla="*/ 2598603 w 4779369"/>
              <a:gd name="connsiteY19-958" fmla="*/ 2768115 h 4714030"/>
              <a:gd name="connsiteX20-959" fmla="*/ 2138389 w 4779369"/>
              <a:gd name="connsiteY20-960" fmla="*/ 3042691 h 4714030"/>
              <a:gd name="connsiteX21-961" fmla="*/ 2080005 w 4779369"/>
              <a:gd name="connsiteY21-962" fmla="*/ 3062295 h 4714030"/>
              <a:gd name="connsiteX22-963" fmla="*/ 2075740 w 4779369"/>
              <a:gd name="connsiteY22-964" fmla="*/ 3101544 h 4714030"/>
              <a:gd name="connsiteX23-965" fmla="*/ 2091557 w 4779369"/>
              <a:gd name="connsiteY23-966" fmla="*/ 3245802 h 4714030"/>
              <a:gd name="connsiteX24-967" fmla="*/ 2235869 w 4779369"/>
              <a:gd name="connsiteY24-968" fmla="*/ 3487372 h 4714030"/>
              <a:gd name="connsiteX25-969" fmla="*/ 2246040 w 4779369"/>
              <a:gd name="connsiteY25-970" fmla="*/ 3495068 h 4714030"/>
              <a:gd name="connsiteX26-971" fmla="*/ 2353186 w 4779369"/>
              <a:gd name="connsiteY26-972" fmla="*/ 3535124 h 4714030"/>
              <a:gd name="connsiteX27-973" fmla="*/ 2459892 w 4779369"/>
              <a:gd name="connsiteY27-974" fmla="*/ 3601767 h 4714030"/>
              <a:gd name="connsiteX28-975" fmla="*/ 2570842 w 4779369"/>
              <a:gd name="connsiteY28-976" fmla="*/ 4473093 h 4714030"/>
              <a:gd name="connsiteX29-977" fmla="*/ 1699516 w 4779369"/>
              <a:gd name="connsiteY29-978" fmla="*/ 4584044 h 4714030"/>
              <a:gd name="connsiteX30-979" fmla="*/ 1588565 w 4779369"/>
              <a:gd name="connsiteY30-980" fmla="*/ 3712718 h 4714030"/>
              <a:gd name="connsiteX31-981" fmla="*/ 1634920 w 4779369"/>
              <a:gd name="connsiteY31-982" fmla="*/ 3663870 h 4714030"/>
              <a:gd name="connsiteX32-983" fmla="*/ 1645376 w 4779369"/>
              <a:gd name="connsiteY32-984" fmla="*/ 3640232 h 4714030"/>
              <a:gd name="connsiteX33-985" fmla="*/ 1654346 w 4779369"/>
              <a:gd name="connsiteY33-986" fmla="*/ 3358982 h 4714030"/>
              <a:gd name="connsiteX34-987" fmla="*/ 1557620 w 4779369"/>
              <a:gd name="connsiteY34-988" fmla="*/ 3167736 h 4714030"/>
              <a:gd name="connsiteX35-989" fmla="*/ 1536748 w 4779369"/>
              <a:gd name="connsiteY35-990" fmla="*/ 3145662 h 4714030"/>
              <a:gd name="connsiteX36-991" fmla="*/ 1489568 w 4779369"/>
              <a:gd name="connsiteY36-992" fmla="*/ 3145159 h 4714030"/>
              <a:gd name="connsiteX37-993" fmla="*/ 610434 w 4779369"/>
              <a:gd name="connsiteY37-994" fmla="*/ 2818009 h 4714030"/>
              <a:gd name="connsiteX38-995" fmla="*/ 329331 w 4779369"/>
              <a:gd name="connsiteY38-996" fmla="*/ 610434 h 4714030"/>
              <a:gd name="connsiteX39-997" fmla="*/ 2536907 w 4779369"/>
              <a:gd name="connsiteY39-998" fmla="*/ 329331 h 4714030"/>
              <a:gd name="connsiteX40-999" fmla="*/ 3068123 w 4779369"/>
              <a:gd name="connsiteY40-1000" fmla="*/ 1080399 h 4714030"/>
              <a:gd name="connsiteX41-1001" fmla="*/ 3127186 w 4779369"/>
              <a:gd name="connsiteY41-1002" fmla="*/ 1193698 h 4714030"/>
              <a:gd name="connsiteX42-1003" fmla="*/ 3336570 w 4779369"/>
              <a:gd name="connsiteY42-1004" fmla="*/ 1239409 h 4714030"/>
              <a:gd name="connsiteX43-1005" fmla="*/ 3545953 w 4779369"/>
              <a:gd name="connsiteY43-1006" fmla="*/ 1193698 h 4714030"/>
              <a:gd name="connsiteX44-1007" fmla="*/ 3667106 w 4779369"/>
              <a:gd name="connsiteY44-1008" fmla="*/ 1060681 h 4714030"/>
              <a:gd name="connsiteX45-1009" fmla="*/ 4538432 w 4779369"/>
              <a:gd name="connsiteY45-1010" fmla="*/ 949730 h 4714030"/>
              <a:gd name="connsiteX0-1011" fmla="*/ 4538432 w 4779369"/>
              <a:gd name="connsiteY0-1012" fmla="*/ 949730 h 4714030"/>
              <a:gd name="connsiteX1-1013" fmla="*/ 4649383 w 4779369"/>
              <a:gd name="connsiteY1-1014" fmla="*/ 1821057 h 4714030"/>
              <a:gd name="connsiteX2-1015" fmla="*/ 3778057 w 4779369"/>
              <a:gd name="connsiteY2-1016" fmla="*/ 1932008 h 4714030"/>
              <a:gd name="connsiteX3-1017" fmla="*/ 3686799 w 4779369"/>
              <a:gd name="connsiteY3-1018" fmla="*/ 1845408 h 4714030"/>
              <a:gd name="connsiteX4-1019" fmla="*/ 3606598 w 4779369"/>
              <a:gd name="connsiteY4-1020" fmla="*/ 1770199 h 4714030"/>
              <a:gd name="connsiteX5-1021" fmla="*/ 3336570 w 4779369"/>
              <a:gd name="connsiteY5-1022" fmla="*/ 1691032 h 4714030"/>
              <a:gd name="connsiteX6-1023" fmla="*/ 3192952 w 4779369"/>
              <a:gd name="connsiteY6-1024" fmla="*/ 1711872 h 4714030"/>
              <a:gd name="connsiteX7-1025" fmla="*/ 3126960 w 4779369"/>
              <a:gd name="connsiteY7-1026" fmla="*/ 1827523 h 4714030"/>
              <a:gd name="connsiteX8-1027" fmla="*/ 3048503 w 4779369"/>
              <a:gd name="connsiteY8-1028" fmla="*/ 2123573 h 4714030"/>
              <a:gd name="connsiteX9-1029" fmla="*/ 2997806 w 4779369"/>
              <a:gd name="connsiteY9-1030" fmla="*/ 2275931 h 4714030"/>
              <a:gd name="connsiteX10-1031" fmla="*/ 3162873 w 4779369"/>
              <a:gd name="connsiteY10-1032" fmla="*/ 2503824 h 4714030"/>
              <a:gd name="connsiteX11-1033" fmla="*/ 3356427 w 4779369"/>
              <a:gd name="connsiteY11-1034" fmla="*/ 2595846 h 4714030"/>
              <a:gd name="connsiteX12-1035" fmla="*/ 3454240 w 4779369"/>
              <a:gd name="connsiteY12-1036" fmla="*/ 2587267 h 4714030"/>
              <a:gd name="connsiteX13-1037" fmla="*/ 4029121 w 4779369"/>
              <a:gd name="connsiteY13-1038" fmla="*/ 2685987 h 4714030"/>
              <a:gd name="connsiteX14-1039" fmla="*/ 4140072 w 4779369"/>
              <a:gd name="connsiteY14-1040" fmla="*/ 3557314 h 4714030"/>
              <a:gd name="connsiteX15-1041" fmla="*/ 3268745 w 4779369"/>
              <a:gd name="connsiteY15-1042" fmla="*/ 3668264 h 4714030"/>
              <a:gd name="connsiteX16-1043" fmla="*/ 3029106 w 4779369"/>
              <a:gd name="connsiteY16-1044" fmla="*/ 3136468 h 4714030"/>
              <a:gd name="connsiteX17-1045" fmla="*/ 3024015 w 4779369"/>
              <a:gd name="connsiteY17-1046" fmla="*/ 3025265 h 4714030"/>
              <a:gd name="connsiteX18-1047" fmla="*/ 2886424 w 4779369"/>
              <a:gd name="connsiteY18-1048" fmla="*/ 2860950 h 4714030"/>
              <a:gd name="connsiteX19-1049" fmla="*/ 2598603 w 4779369"/>
              <a:gd name="connsiteY19-1050" fmla="*/ 2768115 h 4714030"/>
              <a:gd name="connsiteX20-1051" fmla="*/ 2138389 w 4779369"/>
              <a:gd name="connsiteY20-1052" fmla="*/ 3042691 h 4714030"/>
              <a:gd name="connsiteX21-1053" fmla="*/ 2075740 w 4779369"/>
              <a:gd name="connsiteY21-1054" fmla="*/ 3101544 h 4714030"/>
              <a:gd name="connsiteX22-1055" fmla="*/ 2091557 w 4779369"/>
              <a:gd name="connsiteY22-1056" fmla="*/ 3245802 h 4714030"/>
              <a:gd name="connsiteX23-1057" fmla="*/ 2235869 w 4779369"/>
              <a:gd name="connsiteY23-1058" fmla="*/ 3487372 h 4714030"/>
              <a:gd name="connsiteX24-1059" fmla="*/ 2246040 w 4779369"/>
              <a:gd name="connsiteY24-1060" fmla="*/ 3495068 h 4714030"/>
              <a:gd name="connsiteX25-1061" fmla="*/ 2353186 w 4779369"/>
              <a:gd name="connsiteY25-1062" fmla="*/ 3535124 h 4714030"/>
              <a:gd name="connsiteX26-1063" fmla="*/ 2459892 w 4779369"/>
              <a:gd name="connsiteY26-1064" fmla="*/ 3601767 h 4714030"/>
              <a:gd name="connsiteX27-1065" fmla="*/ 2570842 w 4779369"/>
              <a:gd name="connsiteY27-1066" fmla="*/ 4473093 h 4714030"/>
              <a:gd name="connsiteX28-1067" fmla="*/ 1699516 w 4779369"/>
              <a:gd name="connsiteY28-1068" fmla="*/ 4584044 h 4714030"/>
              <a:gd name="connsiteX29-1069" fmla="*/ 1588565 w 4779369"/>
              <a:gd name="connsiteY29-1070" fmla="*/ 3712718 h 4714030"/>
              <a:gd name="connsiteX30-1071" fmla="*/ 1634920 w 4779369"/>
              <a:gd name="connsiteY30-1072" fmla="*/ 3663870 h 4714030"/>
              <a:gd name="connsiteX31-1073" fmla="*/ 1645376 w 4779369"/>
              <a:gd name="connsiteY31-1074" fmla="*/ 3640232 h 4714030"/>
              <a:gd name="connsiteX32-1075" fmla="*/ 1654346 w 4779369"/>
              <a:gd name="connsiteY32-1076" fmla="*/ 3358982 h 4714030"/>
              <a:gd name="connsiteX33-1077" fmla="*/ 1557620 w 4779369"/>
              <a:gd name="connsiteY33-1078" fmla="*/ 3167736 h 4714030"/>
              <a:gd name="connsiteX34-1079" fmla="*/ 1536748 w 4779369"/>
              <a:gd name="connsiteY34-1080" fmla="*/ 3145662 h 4714030"/>
              <a:gd name="connsiteX35-1081" fmla="*/ 1489568 w 4779369"/>
              <a:gd name="connsiteY35-1082" fmla="*/ 3145159 h 4714030"/>
              <a:gd name="connsiteX36-1083" fmla="*/ 610434 w 4779369"/>
              <a:gd name="connsiteY36-1084" fmla="*/ 2818009 h 4714030"/>
              <a:gd name="connsiteX37-1085" fmla="*/ 329331 w 4779369"/>
              <a:gd name="connsiteY37-1086" fmla="*/ 610434 h 4714030"/>
              <a:gd name="connsiteX38-1087" fmla="*/ 2536907 w 4779369"/>
              <a:gd name="connsiteY38-1088" fmla="*/ 329331 h 4714030"/>
              <a:gd name="connsiteX39-1089" fmla="*/ 3068123 w 4779369"/>
              <a:gd name="connsiteY39-1090" fmla="*/ 1080399 h 4714030"/>
              <a:gd name="connsiteX40-1091" fmla="*/ 3127186 w 4779369"/>
              <a:gd name="connsiteY40-1092" fmla="*/ 1193698 h 4714030"/>
              <a:gd name="connsiteX41-1093" fmla="*/ 3336570 w 4779369"/>
              <a:gd name="connsiteY41-1094" fmla="*/ 1239409 h 4714030"/>
              <a:gd name="connsiteX42-1095" fmla="*/ 3545953 w 4779369"/>
              <a:gd name="connsiteY42-1096" fmla="*/ 1193698 h 4714030"/>
              <a:gd name="connsiteX43-1097" fmla="*/ 3667106 w 4779369"/>
              <a:gd name="connsiteY43-1098" fmla="*/ 1060681 h 4714030"/>
              <a:gd name="connsiteX44-1099" fmla="*/ 4538432 w 4779369"/>
              <a:gd name="connsiteY44-1100" fmla="*/ 949730 h 4714030"/>
              <a:gd name="connsiteX0-1101" fmla="*/ 4538432 w 4779369"/>
              <a:gd name="connsiteY0-1102" fmla="*/ 949730 h 4714030"/>
              <a:gd name="connsiteX1-1103" fmla="*/ 4649383 w 4779369"/>
              <a:gd name="connsiteY1-1104" fmla="*/ 1821057 h 4714030"/>
              <a:gd name="connsiteX2-1105" fmla="*/ 3778057 w 4779369"/>
              <a:gd name="connsiteY2-1106" fmla="*/ 1932008 h 4714030"/>
              <a:gd name="connsiteX3-1107" fmla="*/ 3686799 w 4779369"/>
              <a:gd name="connsiteY3-1108" fmla="*/ 1845408 h 4714030"/>
              <a:gd name="connsiteX4-1109" fmla="*/ 3606598 w 4779369"/>
              <a:gd name="connsiteY4-1110" fmla="*/ 1770199 h 4714030"/>
              <a:gd name="connsiteX5-1111" fmla="*/ 3336570 w 4779369"/>
              <a:gd name="connsiteY5-1112" fmla="*/ 1691032 h 4714030"/>
              <a:gd name="connsiteX6-1113" fmla="*/ 3192952 w 4779369"/>
              <a:gd name="connsiteY6-1114" fmla="*/ 1711872 h 4714030"/>
              <a:gd name="connsiteX7-1115" fmla="*/ 3126960 w 4779369"/>
              <a:gd name="connsiteY7-1116" fmla="*/ 1827523 h 4714030"/>
              <a:gd name="connsiteX8-1117" fmla="*/ 3048503 w 4779369"/>
              <a:gd name="connsiteY8-1118" fmla="*/ 2123573 h 4714030"/>
              <a:gd name="connsiteX9-1119" fmla="*/ 2997806 w 4779369"/>
              <a:gd name="connsiteY9-1120" fmla="*/ 2275931 h 4714030"/>
              <a:gd name="connsiteX10-1121" fmla="*/ 3162873 w 4779369"/>
              <a:gd name="connsiteY10-1122" fmla="*/ 2503824 h 4714030"/>
              <a:gd name="connsiteX11-1123" fmla="*/ 3356427 w 4779369"/>
              <a:gd name="connsiteY11-1124" fmla="*/ 2595846 h 4714030"/>
              <a:gd name="connsiteX12-1125" fmla="*/ 3454240 w 4779369"/>
              <a:gd name="connsiteY12-1126" fmla="*/ 2587267 h 4714030"/>
              <a:gd name="connsiteX13-1127" fmla="*/ 4029121 w 4779369"/>
              <a:gd name="connsiteY13-1128" fmla="*/ 2685987 h 4714030"/>
              <a:gd name="connsiteX14-1129" fmla="*/ 4140072 w 4779369"/>
              <a:gd name="connsiteY14-1130" fmla="*/ 3557314 h 4714030"/>
              <a:gd name="connsiteX15-1131" fmla="*/ 3268745 w 4779369"/>
              <a:gd name="connsiteY15-1132" fmla="*/ 3668264 h 4714030"/>
              <a:gd name="connsiteX16-1133" fmla="*/ 3029106 w 4779369"/>
              <a:gd name="connsiteY16-1134" fmla="*/ 3136468 h 4714030"/>
              <a:gd name="connsiteX17-1135" fmla="*/ 3024015 w 4779369"/>
              <a:gd name="connsiteY17-1136" fmla="*/ 3025265 h 4714030"/>
              <a:gd name="connsiteX18-1137" fmla="*/ 2886424 w 4779369"/>
              <a:gd name="connsiteY18-1138" fmla="*/ 2860950 h 4714030"/>
              <a:gd name="connsiteX19-1139" fmla="*/ 2598603 w 4779369"/>
              <a:gd name="connsiteY19-1140" fmla="*/ 2768115 h 4714030"/>
              <a:gd name="connsiteX20-1141" fmla="*/ 2138389 w 4779369"/>
              <a:gd name="connsiteY20-1142" fmla="*/ 3042691 h 4714030"/>
              <a:gd name="connsiteX21-1143" fmla="*/ 2075740 w 4779369"/>
              <a:gd name="connsiteY21-1144" fmla="*/ 3101544 h 4714030"/>
              <a:gd name="connsiteX22-1145" fmla="*/ 2091557 w 4779369"/>
              <a:gd name="connsiteY22-1146" fmla="*/ 3245802 h 4714030"/>
              <a:gd name="connsiteX23-1147" fmla="*/ 2235869 w 4779369"/>
              <a:gd name="connsiteY23-1148" fmla="*/ 3487372 h 4714030"/>
              <a:gd name="connsiteX24-1149" fmla="*/ 2246040 w 4779369"/>
              <a:gd name="connsiteY24-1150" fmla="*/ 3495068 h 4714030"/>
              <a:gd name="connsiteX25-1151" fmla="*/ 2353186 w 4779369"/>
              <a:gd name="connsiteY25-1152" fmla="*/ 3535124 h 4714030"/>
              <a:gd name="connsiteX26-1153" fmla="*/ 2459892 w 4779369"/>
              <a:gd name="connsiteY26-1154" fmla="*/ 3601767 h 4714030"/>
              <a:gd name="connsiteX27-1155" fmla="*/ 2570842 w 4779369"/>
              <a:gd name="connsiteY27-1156" fmla="*/ 4473093 h 4714030"/>
              <a:gd name="connsiteX28-1157" fmla="*/ 1699516 w 4779369"/>
              <a:gd name="connsiteY28-1158" fmla="*/ 4584044 h 4714030"/>
              <a:gd name="connsiteX29-1159" fmla="*/ 1588565 w 4779369"/>
              <a:gd name="connsiteY29-1160" fmla="*/ 3712718 h 4714030"/>
              <a:gd name="connsiteX30-1161" fmla="*/ 1634920 w 4779369"/>
              <a:gd name="connsiteY30-1162" fmla="*/ 3663870 h 4714030"/>
              <a:gd name="connsiteX31-1163" fmla="*/ 1645376 w 4779369"/>
              <a:gd name="connsiteY31-1164" fmla="*/ 3640232 h 4714030"/>
              <a:gd name="connsiteX32-1165" fmla="*/ 1654346 w 4779369"/>
              <a:gd name="connsiteY32-1166" fmla="*/ 3358982 h 4714030"/>
              <a:gd name="connsiteX33-1167" fmla="*/ 1557620 w 4779369"/>
              <a:gd name="connsiteY33-1168" fmla="*/ 3167736 h 4714030"/>
              <a:gd name="connsiteX34-1169" fmla="*/ 1489568 w 4779369"/>
              <a:gd name="connsiteY34-1170" fmla="*/ 3145159 h 4714030"/>
              <a:gd name="connsiteX35-1171" fmla="*/ 610434 w 4779369"/>
              <a:gd name="connsiteY35-1172" fmla="*/ 2818009 h 4714030"/>
              <a:gd name="connsiteX36-1173" fmla="*/ 329331 w 4779369"/>
              <a:gd name="connsiteY36-1174" fmla="*/ 610434 h 4714030"/>
              <a:gd name="connsiteX37-1175" fmla="*/ 2536907 w 4779369"/>
              <a:gd name="connsiteY37-1176" fmla="*/ 329331 h 4714030"/>
              <a:gd name="connsiteX38-1177" fmla="*/ 3068123 w 4779369"/>
              <a:gd name="connsiteY38-1178" fmla="*/ 1080399 h 4714030"/>
              <a:gd name="connsiteX39-1179" fmla="*/ 3127186 w 4779369"/>
              <a:gd name="connsiteY39-1180" fmla="*/ 1193698 h 4714030"/>
              <a:gd name="connsiteX40-1181" fmla="*/ 3336570 w 4779369"/>
              <a:gd name="connsiteY40-1182" fmla="*/ 1239409 h 4714030"/>
              <a:gd name="connsiteX41-1183" fmla="*/ 3545953 w 4779369"/>
              <a:gd name="connsiteY41-1184" fmla="*/ 1193698 h 4714030"/>
              <a:gd name="connsiteX42-1185" fmla="*/ 3667106 w 4779369"/>
              <a:gd name="connsiteY42-1186" fmla="*/ 1060681 h 4714030"/>
              <a:gd name="connsiteX43-1187" fmla="*/ 4538432 w 4779369"/>
              <a:gd name="connsiteY43-1188" fmla="*/ 949730 h 4714030"/>
              <a:gd name="connsiteX0-1189" fmla="*/ 4538432 w 4779369"/>
              <a:gd name="connsiteY0-1190" fmla="*/ 949730 h 4714030"/>
              <a:gd name="connsiteX1-1191" fmla="*/ 4649383 w 4779369"/>
              <a:gd name="connsiteY1-1192" fmla="*/ 1821057 h 4714030"/>
              <a:gd name="connsiteX2-1193" fmla="*/ 3778057 w 4779369"/>
              <a:gd name="connsiteY2-1194" fmla="*/ 1932008 h 4714030"/>
              <a:gd name="connsiteX3-1195" fmla="*/ 3686799 w 4779369"/>
              <a:gd name="connsiteY3-1196" fmla="*/ 1845408 h 4714030"/>
              <a:gd name="connsiteX4-1197" fmla="*/ 3606598 w 4779369"/>
              <a:gd name="connsiteY4-1198" fmla="*/ 1770199 h 4714030"/>
              <a:gd name="connsiteX5-1199" fmla="*/ 3336570 w 4779369"/>
              <a:gd name="connsiteY5-1200" fmla="*/ 1691032 h 4714030"/>
              <a:gd name="connsiteX6-1201" fmla="*/ 3192952 w 4779369"/>
              <a:gd name="connsiteY6-1202" fmla="*/ 1711872 h 4714030"/>
              <a:gd name="connsiteX7-1203" fmla="*/ 3126960 w 4779369"/>
              <a:gd name="connsiteY7-1204" fmla="*/ 1827523 h 4714030"/>
              <a:gd name="connsiteX8-1205" fmla="*/ 3048503 w 4779369"/>
              <a:gd name="connsiteY8-1206" fmla="*/ 2123573 h 4714030"/>
              <a:gd name="connsiteX9-1207" fmla="*/ 2997806 w 4779369"/>
              <a:gd name="connsiteY9-1208" fmla="*/ 2275931 h 4714030"/>
              <a:gd name="connsiteX10-1209" fmla="*/ 3162873 w 4779369"/>
              <a:gd name="connsiteY10-1210" fmla="*/ 2503824 h 4714030"/>
              <a:gd name="connsiteX11-1211" fmla="*/ 3356427 w 4779369"/>
              <a:gd name="connsiteY11-1212" fmla="*/ 2595846 h 4714030"/>
              <a:gd name="connsiteX12-1213" fmla="*/ 3454240 w 4779369"/>
              <a:gd name="connsiteY12-1214" fmla="*/ 2587267 h 4714030"/>
              <a:gd name="connsiteX13-1215" fmla="*/ 4029121 w 4779369"/>
              <a:gd name="connsiteY13-1216" fmla="*/ 2685987 h 4714030"/>
              <a:gd name="connsiteX14-1217" fmla="*/ 4140072 w 4779369"/>
              <a:gd name="connsiteY14-1218" fmla="*/ 3557314 h 4714030"/>
              <a:gd name="connsiteX15-1219" fmla="*/ 3268745 w 4779369"/>
              <a:gd name="connsiteY15-1220" fmla="*/ 3668264 h 4714030"/>
              <a:gd name="connsiteX16-1221" fmla="*/ 3029106 w 4779369"/>
              <a:gd name="connsiteY16-1222" fmla="*/ 3136468 h 4714030"/>
              <a:gd name="connsiteX17-1223" fmla="*/ 3024015 w 4779369"/>
              <a:gd name="connsiteY17-1224" fmla="*/ 3025265 h 4714030"/>
              <a:gd name="connsiteX18-1225" fmla="*/ 2886424 w 4779369"/>
              <a:gd name="connsiteY18-1226" fmla="*/ 2860950 h 4714030"/>
              <a:gd name="connsiteX19-1227" fmla="*/ 2598603 w 4779369"/>
              <a:gd name="connsiteY19-1228" fmla="*/ 2768115 h 4714030"/>
              <a:gd name="connsiteX20-1229" fmla="*/ 2138389 w 4779369"/>
              <a:gd name="connsiteY20-1230" fmla="*/ 3042691 h 4714030"/>
              <a:gd name="connsiteX21-1231" fmla="*/ 2075740 w 4779369"/>
              <a:gd name="connsiteY21-1232" fmla="*/ 3101544 h 4714030"/>
              <a:gd name="connsiteX22-1233" fmla="*/ 2091557 w 4779369"/>
              <a:gd name="connsiteY22-1234" fmla="*/ 3245802 h 4714030"/>
              <a:gd name="connsiteX23-1235" fmla="*/ 2235869 w 4779369"/>
              <a:gd name="connsiteY23-1236" fmla="*/ 3487372 h 4714030"/>
              <a:gd name="connsiteX24-1237" fmla="*/ 2246040 w 4779369"/>
              <a:gd name="connsiteY24-1238" fmla="*/ 3495068 h 4714030"/>
              <a:gd name="connsiteX25-1239" fmla="*/ 2353186 w 4779369"/>
              <a:gd name="connsiteY25-1240" fmla="*/ 3535124 h 4714030"/>
              <a:gd name="connsiteX26-1241" fmla="*/ 2459892 w 4779369"/>
              <a:gd name="connsiteY26-1242" fmla="*/ 3601767 h 4714030"/>
              <a:gd name="connsiteX27-1243" fmla="*/ 2570842 w 4779369"/>
              <a:gd name="connsiteY27-1244" fmla="*/ 4473093 h 4714030"/>
              <a:gd name="connsiteX28-1245" fmla="*/ 1699516 w 4779369"/>
              <a:gd name="connsiteY28-1246" fmla="*/ 4584044 h 4714030"/>
              <a:gd name="connsiteX29-1247" fmla="*/ 1588565 w 4779369"/>
              <a:gd name="connsiteY29-1248" fmla="*/ 3712718 h 4714030"/>
              <a:gd name="connsiteX30-1249" fmla="*/ 1645376 w 4779369"/>
              <a:gd name="connsiteY30-1250" fmla="*/ 3640232 h 4714030"/>
              <a:gd name="connsiteX31-1251" fmla="*/ 1654346 w 4779369"/>
              <a:gd name="connsiteY31-1252" fmla="*/ 3358982 h 4714030"/>
              <a:gd name="connsiteX32-1253" fmla="*/ 1557620 w 4779369"/>
              <a:gd name="connsiteY32-1254" fmla="*/ 3167736 h 4714030"/>
              <a:gd name="connsiteX33-1255" fmla="*/ 1489568 w 4779369"/>
              <a:gd name="connsiteY33-1256" fmla="*/ 3145159 h 4714030"/>
              <a:gd name="connsiteX34-1257" fmla="*/ 610434 w 4779369"/>
              <a:gd name="connsiteY34-1258" fmla="*/ 2818009 h 4714030"/>
              <a:gd name="connsiteX35-1259" fmla="*/ 329331 w 4779369"/>
              <a:gd name="connsiteY35-1260" fmla="*/ 610434 h 4714030"/>
              <a:gd name="connsiteX36-1261" fmla="*/ 2536907 w 4779369"/>
              <a:gd name="connsiteY36-1262" fmla="*/ 329331 h 4714030"/>
              <a:gd name="connsiteX37-1263" fmla="*/ 3068123 w 4779369"/>
              <a:gd name="connsiteY37-1264" fmla="*/ 1080399 h 4714030"/>
              <a:gd name="connsiteX38-1265" fmla="*/ 3127186 w 4779369"/>
              <a:gd name="connsiteY38-1266" fmla="*/ 1193698 h 4714030"/>
              <a:gd name="connsiteX39-1267" fmla="*/ 3336570 w 4779369"/>
              <a:gd name="connsiteY39-1268" fmla="*/ 1239409 h 4714030"/>
              <a:gd name="connsiteX40-1269" fmla="*/ 3545953 w 4779369"/>
              <a:gd name="connsiteY40-1270" fmla="*/ 1193698 h 4714030"/>
              <a:gd name="connsiteX41-1271" fmla="*/ 3667106 w 4779369"/>
              <a:gd name="connsiteY41-1272" fmla="*/ 1060681 h 4714030"/>
              <a:gd name="connsiteX42-1273" fmla="*/ 4538432 w 4779369"/>
              <a:gd name="connsiteY42-1274" fmla="*/ 949730 h 4714030"/>
              <a:gd name="connsiteX0-1275" fmla="*/ 4538432 w 4779369"/>
              <a:gd name="connsiteY0-1276" fmla="*/ 949730 h 4714030"/>
              <a:gd name="connsiteX1-1277" fmla="*/ 4649383 w 4779369"/>
              <a:gd name="connsiteY1-1278" fmla="*/ 1821057 h 4714030"/>
              <a:gd name="connsiteX2-1279" fmla="*/ 3778057 w 4779369"/>
              <a:gd name="connsiteY2-1280" fmla="*/ 1932008 h 4714030"/>
              <a:gd name="connsiteX3-1281" fmla="*/ 3686799 w 4779369"/>
              <a:gd name="connsiteY3-1282" fmla="*/ 1845408 h 4714030"/>
              <a:gd name="connsiteX4-1283" fmla="*/ 3606598 w 4779369"/>
              <a:gd name="connsiteY4-1284" fmla="*/ 1770199 h 4714030"/>
              <a:gd name="connsiteX5-1285" fmla="*/ 3336570 w 4779369"/>
              <a:gd name="connsiteY5-1286" fmla="*/ 1691032 h 4714030"/>
              <a:gd name="connsiteX6-1287" fmla="*/ 3192952 w 4779369"/>
              <a:gd name="connsiteY6-1288" fmla="*/ 1711872 h 4714030"/>
              <a:gd name="connsiteX7-1289" fmla="*/ 3126960 w 4779369"/>
              <a:gd name="connsiteY7-1290" fmla="*/ 1827523 h 4714030"/>
              <a:gd name="connsiteX8-1291" fmla="*/ 3048503 w 4779369"/>
              <a:gd name="connsiteY8-1292" fmla="*/ 2123573 h 4714030"/>
              <a:gd name="connsiteX9-1293" fmla="*/ 2997806 w 4779369"/>
              <a:gd name="connsiteY9-1294" fmla="*/ 2275931 h 4714030"/>
              <a:gd name="connsiteX10-1295" fmla="*/ 3162873 w 4779369"/>
              <a:gd name="connsiteY10-1296" fmla="*/ 2503824 h 4714030"/>
              <a:gd name="connsiteX11-1297" fmla="*/ 3356427 w 4779369"/>
              <a:gd name="connsiteY11-1298" fmla="*/ 2595846 h 4714030"/>
              <a:gd name="connsiteX12-1299" fmla="*/ 3454240 w 4779369"/>
              <a:gd name="connsiteY12-1300" fmla="*/ 2587267 h 4714030"/>
              <a:gd name="connsiteX13-1301" fmla="*/ 4029121 w 4779369"/>
              <a:gd name="connsiteY13-1302" fmla="*/ 2685987 h 4714030"/>
              <a:gd name="connsiteX14-1303" fmla="*/ 4140072 w 4779369"/>
              <a:gd name="connsiteY14-1304" fmla="*/ 3557314 h 4714030"/>
              <a:gd name="connsiteX15-1305" fmla="*/ 3268745 w 4779369"/>
              <a:gd name="connsiteY15-1306" fmla="*/ 3668264 h 4714030"/>
              <a:gd name="connsiteX16-1307" fmla="*/ 3029106 w 4779369"/>
              <a:gd name="connsiteY16-1308" fmla="*/ 3136468 h 4714030"/>
              <a:gd name="connsiteX17-1309" fmla="*/ 3024015 w 4779369"/>
              <a:gd name="connsiteY17-1310" fmla="*/ 3025265 h 4714030"/>
              <a:gd name="connsiteX18-1311" fmla="*/ 2886424 w 4779369"/>
              <a:gd name="connsiteY18-1312" fmla="*/ 2860950 h 4714030"/>
              <a:gd name="connsiteX19-1313" fmla="*/ 2598603 w 4779369"/>
              <a:gd name="connsiteY19-1314" fmla="*/ 2768115 h 4714030"/>
              <a:gd name="connsiteX20-1315" fmla="*/ 2138389 w 4779369"/>
              <a:gd name="connsiteY20-1316" fmla="*/ 3042691 h 4714030"/>
              <a:gd name="connsiteX21-1317" fmla="*/ 2075740 w 4779369"/>
              <a:gd name="connsiteY21-1318" fmla="*/ 3101544 h 4714030"/>
              <a:gd name="connsiteX22-1319" fmla="*/ 2091557 w 4779369"/>
              <a:gd name="connsiteY22-1320" fmla="*/ 3245802 h 4714030"/>
              <a:gd name="connsiteX23-1321" fmla="*/ 2235869 w 4779369"/>
              <a:gd name="connsiteY23-1322" fmla="*/ 3487372 h 4714030"/>
              <a:gd name="connsiteX24-1323" fmla="*/ 2353186 w 4779369"/>
              <a:gd name="connsiteY24-1324" fmla="*/ 3535124 h 4714030"/>
              <a:gd name="connsiteX25-1325" fmla="*/ 2459892 w 4779369"/>
              <a:gd name="connsiteY25-1326" fmla="*/ 3601767 h 4714030"/>
              <a:gd name="connsiteX26-1327" fmla="*/ 2570842 w 4779369"/>
              <a:gd name="connsiteY26-1328" fmla="*/ 4473093 h 4714030"/>
              <a:gd name="connsiteX27-1329" fmla="*/ 1699516 w 4779369"/>
              <a:gd name="connsiteY27-1330" fmla="*/ 4584044 h 4714030"/>
              <a:gd name="connsiteX28-1331" fmla="*/ 1588565 w 4779369"/>
              <a:gd name="connsiteY28-1332" fmla="*/ 3712718 h 4714030"/>
              <a:gd name="connsiteX29-1333" fmla="*/ 1645376 w 4779369"/>
              <a:gd name="connsiteY29-1334" fmla="*/ 3640232 h 4714030"/>
              <a:gd name="connsiteX30-1335" fmla="*/ 1654346 w 4779369"/>
              <a:gd name="connsiteY30-1336" fmla="*/ 3358982 h 4714030"/>
              <a:gd name="connsiteX31-1337" fmla="*/ 1557620 w 4779369"/>
              <a:gd name="connsiteY31-1338" fmla="*/ 3167736 h 4714030"/>
              <a:gd name="connsiteX32-1339" fmla="*/ 1489568 w 4779369"/>
              <a:gd name="connsiteY32-1340" fmla="*/ 3145159 h 4714030"/>
              <a:gd name="connsiteX33-1341" fmla="*/ 610434 w 4779369"/>
              <a:gd name="connsiteY33-1342" fmla="*/ 2818009 h 4714030"/>
              <a:gd name="connsiteX34-1343" fmla="*/ 329331 w 4779369"/>
              <a:gd name="connsiteY34-1344" fmla="*/ 610434 h 4714030"/>
              <a:gd name="connsiteX35-1345" fmla="*/ 2536907 w 4779369"/>
              <a:gd name="connsiteY35-1346" fmla="*/ 329331 h 4714030"/>
              <a:gd name="connsiteX36-1347" fmla="*/ 3068123 w 4779369"/>
              <a:gd name="connsiteY36-1348" fmla="*/ 1080399 h 4714030"/>
              <a:gd name="connsiteX37-1349" fmla="*/ 3127186 w 4779369"/>
              <a:gd name="connsiteY37-1350" fmla="*/ 1193698 h 4714030"/>
              <a:gd name="connsiteX38-1351" fmla="*/ 3336570 w 4779369"/>
              <a:gd name="connsiteY38-1352" fmla="*/ 1239409 h 4714030"/>
              <a:gd name="connsiteX39-1353" fmla="*/ 3545953 w 4779369"/>
              <a:gd name="connsiteY39-1354" fmla="*/ 1193698 h 4714030"/>
              <a:gd name="connsiteX40-1355" fmla="*/ 3667106 w 4779369"/>
              <a:gd name="connsiteY40-1356" fmla="*/ 1060681 h 4714030"/>
              <a:gd name="connsiteX41-1357" fmla="*/ 4538432 w 4779369"/>
              <a:gd name="connsiteY41-1358" fmla="*/ 949730 h 4714030"/>
              <a:gd name="connsiteX0-1359" fmla="*/ 4538432 w 4779369"/>
              <a:gd name="connsiteY0-1360" fmla="*/ 949730 h 4714030"/>
              <a:gd name="connsiteX1-1361" fmla="*/ 4649383 w 4779369"/>
              <a:gd name="connsiteY1-1362" fmla="*/ 1821057 h 4714030"/>
              <a:gd name="connsiteX2-1363" fmla="*/ 3778057 w 4779369"/>
              <a:gd name="connsiteY2-1364" fmla="*/ 1932008 h 4714030"/>
              <a:gd name="connsiteX3-1365" fmla="*/ 3686799 w 4779369"/>
              <a:gd name="connsiteY3-1366" fmla="*/ 1845408 h 4714030"/>
              <a:gd name="connsiteX4-1367" fmla="*/ 3606598 w 4779369"/>
              <a:gd name="connsiteY4-1368" fmla="*/ 1770199 h 4714030"/>
              <a:gd name="connsiteX5-1369" fmla="*/ 3336570 w 4779369"/>
              <a:gd name="connsiteY5-1370" fmla="*/ 1691032 h 4714030"/>
              <a:gd name="connsiteX6-1371" fmla="*/ 3192952 w 4779369"/>
              <a:gd name="connsiteY6-1372" fmla="*/ 1711872 h 4714030"/>
              <a:gd name="connsiteX7-1373" fmla="*/ 3126960 w 4779369"/>
              <a:gd name="connsiteY7-1374" fmla="*/ 1827523 h 4714030"/>
              <a:gd name="connsiteX8-1375" fmla="*/ 3048503 w 4779369"/>
              <a:gd name="connsiteY8-1376" fmla="*/ 2123573 h 4714030"/>
              <a:gd name="connsiteX9-1377" fmla="*/ 2997806 w 4779369"/>
              <a:gd name="connsiteY9-1378" fmla="*/ 2275931 h 4714030"/>
              <a:gd name="connsiteX10-1379" fmla="*/ 3162873 w 4779369"/>
              <a:gd name="connsiteY10-1380" fmla="*/ 2503824 h 4714030"/>
              <a:gd name="connsiteX11-1381" fmla="*/ 3356427 w 4779369"/>
              <a:gd name="connsiteY11-1382" fmla="*/ 2595846 h 4714030"/>
              <a:gd name="connsiteX12-1383" fmla="*/ 3454240 w 4779369"/>
              <a:gd name="connsiteY12-1384" fmla="*/ 2587267 h 4714030"/>
              <a:gd name="connsiteX13-1385" fmla="*/ 4029121 w 4779369"/>
              <a:gd name="connsiteY13-1386" fmla="*/ 2685987 h 4714030"/>
              <a:gd name="connsiteX14-1387" fmla="*/ 4140072 w 4779369"/>
              <a:gd name="connsiteY14-1388" fmla="*/ 3557314 h 4714030"/>
              <a:gd name="connsiteX15-1389" fmla="*/ 3268745 w 4779369"/>
              <a:gd name="connsiteY15-1390" fmla="*/ 3668264 h 4714030"/>
              <a:gd name="connsiteX16-1391" fmla="*/ 3029106 w 4779369"/>
              <a:gd name="connsiteY16-1392" fmla="*/ 3136468 h 4714030"/>
              <a:gd name="connsiteX17-1393" fmla="*/ 3024015 w 4779369"/>
              <a:gd name="connsiteY17-1394" fmla="*/ 3025265 h 4714030"/>
              <a:gd name="connsiteX18-1395" fmla="*/ 2886424 w 4779369"/>
              <a:gd name="connsiteY18-1396" fmla="*/ 2860950 h 4714030"/>
              <a:gd name="connsiteX19-1397" fmla="*/ 2598603 w 4779369"/>
              <a:gd name="connsiteY19-1398" fmla="*/ 2768115 h 4714030"/>
              <a:gd name="connsiteX20-1399" fmla="*/ 2138389 w 4779369"/>
              <a:gd name="connsiteY20-1400" fmla="*/ 3042691 h 4714030"/>
              <a:gd name="connsiteX21-1401" fmla="*/ 2091557 w 4779369"/>
              <a:gd name="connsiteY21-1402" fmla="*/ 3245802 h 4714030"/>
              <a:gd name="connsiteX22-1403" fmla="*/ 2235869 w 4779369"/>
              <a:gd name="connsiteY22-1404" fmla="*/ 3487372 h 4714030"/>
              <a:gd name="connsiteX23-1405" fmla="*/ 2353186 w 4779369"/>
              <a:gd name="connsiteY23-1406" fmla="*/ 3535124 h 4714030"/>
              <a:gd name="connsiteX24-1407" fmla="*/ 2459892 w 4779369"/>
              <a:gd name="connsiteY24-1408" fmla="*/ 3601767 h 4714030"/>
              <a:gd name="connsiteX25-1409" fmla="*/ 2570842 w 4779369"/>
              <a:gd name="connsiteY25-1410" fmla="*/ 4473093 h 4714030"/>
              <a:gd name="connsiteX26-1411" fmla="*/ 1699516 w 4779369"/>
              <a:gd name="connsiteY26-1412" fmla="*/ 4584044 h 4714030"/>
              <a:gd name="connsiteX27-1413" fmla="*/ 1588565 w 4779369"/>
              <a:gd name="connsiteY27-1414" fmla="*/ 3712718 h 4714030"/>
              <a:gd name="connsiteX28-1415" fmla="*/ 1645376 w 4779369"/>
              <a:gd name="connsiteY28-1416" fmla="*/ 3640232 h 4714030"/>
              <a:gd name="connsiteX29-1417" fmla="*/ 1654346 w 4779369"/>
              <a:gd name="connsiteY29-1418" fmla="*/ 3358982 h 4714030"/>
              <a:gd name="connsiteX30-1419" fmla="*/ 1557620 w 4779369"/>
              <a:gd name="connsiteY30-1420" fmla="*/ 3167736 h 4714030"/>
              <a:gd name="connsiteX31-1421" fmla="*/ 1489568 w 4779369"/>
              <a:gd name="connsiteY31-1422" fmla="*/ 3145159 h 4714030"/>
              <a:gd name="connsiteX32-1423" fmla="*/ 610434 w 4779369"/>
              <a:gd name="connsiteY32-1424" fmla="*/ 2818009 h 4714030"/>
              <a:gd name="connsiteX33-1425" fmla="*/ 329331 w 4779369"/>
              <a:gd name="connsiteY33-1426" fmla="*/ 610434 h 4714030"/>
              <a:gd name="connsiteX34-1427" fmla="*/ 2536907 w 4779369"/>
              <a:gd name="connsiteY34-1428" fmla="*/ 329331 h 4714030"/>
              <a:gd name="connsiteX35-1429" fmla="*/ 3068123 w 4779369"/>
              <a:gd name="connsiteY35-1430" fmla="*/ 1080399 h 4714030"/>
              <a:gd name="connsiteX36-1431" fmla="*/ 3127186 w 4779369"/>
              <a:gd name="connsiteY36-1432" fmla="*/ 1193698 h 4714030"/>
              <a:gd name="connsiteX37-1433" fmla="*/ 3336570 w 4779369"/>
              <a:gd name="connsiteY37-1434" fmla="*/ 1239409 h 4714030"/>
              <a:gd name="connsiteX38-1435" fmla="*/ 3545953 w 4779369"/>
              <a:gd name="connsiteY38-1436" fmla="*/ 1193698 h 4714030"/>
              <a:gd name="connsiteX39-1437" fmla="*/ 3667106 w 4779369"/>
              <a:gd name="connsiteY39-1438" fmla="*/ 1060681 h 4714030"/>
              <a:gd name="connsiteX40-1439" fmla="*/ 4538432 w 4779369"/>
              <a:gd name="connsiteY40-1440" fmla="*/ 949730 h 4714030"/>
              <a:gd name="connsiteX0-1441" fmla="*/ 4538432 w 4779369"/>
              <a:gd name="connsiteY0-1442" fmla="*/ 949730 h 4714030"/>
              <a:gd name="connsiteX1-1443" fmla="*/ 4649383 w 4779369"/>
              <a:gd name="connsiteY1-1444" fmla="*/ 1821057 h 4714030"/>
              <a:gd name="connsiteX2-1445" fmla="*/ 3778057 w 4779369"/>
              <a:gd name="connsiteY2-1446" fmla="*/ 1932008 h 4714030"/>
              <a:gd name="connsiteX3-1447" fmla="*/ 3686799 w 4779369"/>
              <a:gd name="connsiteY3-1448" fmla="*/ 1845408 h 4714030"/>
              <a:gd name="connsiteX4-1449" fmla="*/ 3606598 w 4779369"/>
              <a:gd name="connsiteY4-1450" fmla="*/ 1770199 h 4714030"/>
              <a:gd name="connsiteX5-1451" fmla="*/ 3336570 w 4779369"/>
              <a:gd name="connsiteY5-1452" fmla="*/ 1691032 h 4714030"/>
              <a:gd name="connsiteX6-1453" fmla="*/ 3192952 w 4779369"/>
              <a:gd name="connsiteY6-1454" fmla="*/ 1711872 h 4714030"/>
              <a:gd name="connsiteX7-1455" fmla="*/ 3126960 w 4779369"/>
              <a:gd name="connsiteY7-1456" fmla="*/ 1827523 h 4714030"/>
              <a:gd name="connsiteX8-1457" fmla="*/ 3048503 w 4779369"/>
              <a:gd name="connsiteY8-1458" fmla="*/ 2123573 h 4714030"/>
              <a:gd name="connsiteX9-1459" fmla="*/ 2997806 w 4779369"/>
              <a:gd name="connsiteY9-1460" fmla="*/ 2275931 h 4714030"/>
              <a:gd name="connsiteX10-1461" fmla="*/ 3162873 w 4779369"/>
              <a:gd name="connsiteY10-1462" fmla="*/ 2503824 h 4714030"/>
              <a:gd name="connsiteX11-1463" fmla="*/ 3356427 w 4779369"/>
              <a:gd name="connsiteY11-1464" fmla="*/ 2595846 h 4714030"/>
              <a:gd name="connsiteX12-1465" fmla="*/ 3454240 w 4779369"/>
              <a:gd name="connsiteY12-1466" fmla="*/ 2587267 h 4714030"/>
              <a:gd name="connsiteX13-1467" fmla="*/ 4029121 w 4779369"/>
              <a:gd name="connsiteY13-1468" fmla="*/ 2685987 h 4714030"/>
              <a:gd name="connsiteX14-1469" fmla="*/ 4140072 w 4779369"/>
              <a:gd name="connsiteY14-1470" fmla="*/ 3557314 h 4714030"/>
              <a:gd name="connsiteX15-1471" fmla="*/ 3268745 w 4779369"/>
              <a:gd name="connsiteY15-1472" fmla="*/ 3668264 h 4714030"/>
              <a:gd name="connsiteX16-1473" fmla="*/ 3029106 w 4779369"/>
              <a:gd name="connsiteY16-1474" fmla="*/ 3136468 h 4714030"/>
              <a:gd name="connsiteX17-1475" fmla="*/ 3024015 w 4779369"/>
              <a:gd name="connsiteY17-1476" fmla="*/ 3025265 h 4714030"/>
              <a:gd name="connsiteX18-1477" fmla="*/ 2886424 w 4779369"/>
              <a:gd name="connsiteY18-1478" fmla="*/ 2860950 h 4714030"/>
              <a:gd name="connsiteX19-1479" fmla="*/ 2598603 w 4779369"/>
              <a:gd name="connsiteY19-1480" fmla="*/ 2768115 h 4714030"/>
              <a:gd name="connsiteX20-1481" fmla="*/ 2138389 w 4779369"/>
              <a:gd name="connsiteY20-1482" fmla="*/ 3042691 h 4714030"/>
              <a:gd name="connsiteX21-1483" fmla="*/ 2091557 w 4779369"/>
              <a:gd name="connsiteY21-1484" fmla="*/ 3245802 h 4714030"/>
              <a:gd name="connsiteX22-1485" fmla="*/ 2235869 w 4779369"/>
              <a:gd name="connsiteY22-1486" fmla="*/ 3487372 h 4714030"/>
              <a:gd name="connsiteX23-1487" fmla="*/ 2353186 w 4779369"/>
              <a:gd name="connsiteY23-1488" fmla="*/ 3535124 h 4714030"/>
              <a:gd name="connsiteX24-1489" fmla="*/ 2459892 w 4779369"/>
              <a:gd name="connsiteY24-1490" fmla="*/ 3601767 h 4714030"/>
              <a:gd name="connsiteX25-1491" fmla="*/ 2570842 w 4779369"/>
              <a:gd name="connsiteY25-1492" fmla="*/ 4473093 h 4714030"/>
              <a:gd name="connsiteX26-1493" fmla="*/ 1699516 w 4779369"/>
              <a:gd name="connsiteY26-1494" fmla="*/ 4584044 h 4714030"/>
              <a:gd name="connsiteX27-1495" fmla="*/ 1588565 w 4779369"/>
              <a:gd name="connsiteY27-1496" fmla="*/ 3712718 h 4714030"/>
              <a:gd name="connsiteX28-1497" fmla="*/ 1645376 w 4779369"/>
              <a:gd name="connsiteY28-1498" fmla="*/ 3640232 h 4714030"/>
              <a:gd name="connsiteX29-1499" fmla="*/ 1654346 w 4779369"/>
              <a:gd name="connsiteY29-1500" fmla="*/ 3358982 h 4714030"/>
              <a:gd name="connsiteX30-1501" fmla="*/ 1557620 w 4779369"/>
              <a:gd name="connsiteY30-1502" fmla="*/ 3167736 h 4714030"/>
              <a:gd name="connsiteX31-1503" fmla="*/ 1489568 w 4779369"/>
              <a:gd name="connsiteY31-1504" fmla="*/ 3145159 h 4714030"/>
              <a:gd name="connsiteX32-1505" fmla="*/ 610434 w 4779369"/>
              <a:gd name="connsiteY32-1506" fmla="*/ 2818009 h 4714030"/>
              <a:gd name="connsiteX33-1507" fmla="*/ 329331 w 4779369"/>
              <a:gd name="connsiteY33-1508" fmla="*/ 610434 h 4714030"/>
              <a:gd name="connsiteX34-1509" fmla="*/ 2536907 w 4779369"/>
              <a:gd name="connsiteY34-1510" fmla="*/ 329331 h 4714030"/>
              <a:gd name="connsiteX35-1511" fmla="*/ 3068123 w 4779369"/>
              <a:gd name="connsiteY35-1512" fmla="*/ 1080399 h 4714030"/>
              <a:gd name="connsiteX36-1513" fmla="*/ 3127186 w 4779369"/>
              <a:gd name="connsiteY36-1514" fmla="*/ 1193698 h 4714030"/>
              <a:gd name="connsiteX37-1515" fmla="*/ 3336570 w 4779369"/>
              <a:gd name="connsiteY37-1516" fmla="*/ 1239409 h 4714030"/>
              <a:gd name="connsiteX38-1517" fmla="*/ 3545953 w 4779369"/>
              <a:gd name="connsiteY38-1518" fmla="*/ 1193698 h 4714030"/>
              <a:gd name="connsiteX39-1519" fmla="*/ 3667106 w 4779369"/>
              <a:gd name="connsiteY39-1520" fmla="*/ 1060681 h 4714030"/>
              <a:gd name="connsiteX40-1521" fmla="*/ 4538432 w 4779369"/>
              <a:gd name="connsiteY40-1522" fmla="*/ 949730 h 4714030"/>
              <a:gd name="connsiteX0-1523" fmla="*/ 4538432 w 4779369"/>
              <a:gd name="connsiteY0-1524" fmla="*/ 949730 h 4714030"/>
              <a:gd name="connsiteX1-1525" fmla="*/ 4649383 w 4779369"/>
              <a:gd name="connsiteY1-1526" fmla="*/ 1821057 h 4714030"/>
              <a:gd name="connsiteX2-1527" fmla="*/ 3778057 w 4779369"/>
              <a:gd name="connsiteY2-1528" fmla="*/ 1932008 h 4714030"/>
              <a:gd name="connsiteX3-1529" fmla="*/ 3686799 w 4779369"/>
              <a:gd name="connsiteY3-1530" fmla="*/ 1845408 h 4714030"/>
              <a:gd name="connsiteX4-1531" fmla="*/ 3606598 w 4779369"/>
              <a:gd name="connsiteY4-1532" fmla="*/ 1770199 h 4714030"/>
              <a:gd name="connsiteX5-1533" fmla="*/ 3336570 w 4779369"/>
              <a:gd name="connsiteY5-1534" fmla="*/ 1691032 h 4714030"/>
              <a:gd name="connsiteX6-1535" fmla="*/ 3192952 w 4779369"/>
              <a:gd name="connsiteY6-1536" fmla="*/ 1711872 h 4714030"/>
              <a:gd name="connsiteX7-1537" fmla="*/ 3126960 w 4779369"/>
              <a:gd name="connsiteY7-1538" fmla="*/ 1827523 h 4714030"/>
              <a:gd name="connsiteX8-1539" fmla="*/ 3048503 w 4779369"/>
              <a:gd name="connsiteY8-1540" fmla="*/ 2123573 h 4714030"/>
              <a:gd name="connsiteX9-1541" fmla="*/ 2997806 w 4779369"/>
              <a:gd name="connsiteY9-1542" fmla="*/ 2275931 h 4714030"/>
              <a:gd name="connsiteX10-1543" fmla="*/ 3162873 w 4779369"/>
              <a:gd name="connsiteY10-1544" fmla="*/ 2503824 h 4714030"/>
              <a:gd name="connsiteX11-1545" fmla="*/ 3356427 w 4779369"/>
              <a:gd name="connsiteY11-1546" fmla="*/ 2595846 h 4714030"/>
              <a:gd name="connsiteX12-1547" fmla="*/ 3454240 w 4779369"/>
              <a:gd name="connsiteY12-1548" fmla="*/ 2587267 h 4714030"/>
              <a:gd name="connsiteX13-1549" fmla="*/ 4029121 w 4779369"/>
              <a:gd name="connsiteY13-1550" fmla="*/ 2685987 h 4714030"/>
              <a:gd name="connsiteX14-1551" fmla="*/ 4140072 w 4779369"/>
              <a:gd name="connsiteY14-1552" fmla="*/ 3557314 h 4714030"/>
              <a:gd name="connsiteX15-1553" fmla="*/ 3268745 w 4779369"/>
              <a:gd name="connsiteY15-1554" fmla="*/ 3668264 h 4714030"/>
              <a:gd name="connsiteX16-1555" fmla="*/ 3029106 w 4779369"/>
              <a:gd name="connsiteY16-1556" fmla="*/ 3136468 h 4714030"/>
              <a:gd name="connsiteX17-1557" fmla="*/ 3024015 w 4779369"/>
              <a:gd name="connsiteY17-1558" fmla="*/ 3025265 h 4714030"/>
              <a:gd name="connsiteX18-1559" fmla="*/ 2886424 w 4779369"/>
              <a:gd name="connsiteY18-1560" fmla="*/ 2860950 h 4714030"/>
              <a:gd name="connsiteX19-1561" fmla="*/ 2598603 w 4779369"/>
              <a:gd name="connsiteY19-1562" fmla="*/ 2768115 h 4714030"/>
              <a:gd name="connsiteX20-1563" fmla="*/ 2138389 w 4779369"/>
              <a:gd name="connsiteY20-1564" fmla="*/ 3042691 h 4714030"/>
              <a:gd name="connsiteX21-1565" fmla="*/ 2091557 w 4779369"/>
              <a:gd name="connsiteY21-1566" fmla="*/ 3245802 h 4714030"/>
              <a:gd name="connsiteX22-1567" fmla="*/ 2235869 w 4779369"/>
              <a:gd name="connsiteY22-1568" fmla="*/ 3487372 h 4714030"/>
              <a:gd name="connsiteX23-1569" fmla="*/ 2353186 w 4779369"/>
              <a:gd name="connsiteY23-1570" fmla="*/ 3535124 h 4714030"/>
              <a:gd name="connsiteX24-1571" fmla="*/ 2459892 w 4779369"/>
              <a:gd name="connsiteY24-1572" fmla="*/ 3601767 h 4714030"/>
              <a:gd name="connsiteX25-1573" fmla="*/ 2570842 w 4779369"/>
              <a:gd name="connsiteY25-1574" fmla="*/ 4473093 h 4714030"/>
              <a:gd name="connsiteX26-1575" fmla="*/ 1699516 w 4779369"/>
              <a:gd name="connsiteY26-1576" fmla="*/ 4584044 h 4714030"/>
              <a:gd name="connsiteX27-1577" fmla="*/ 1588565 w 4779369"/>
              <a:gd name="connsiteY27-1578" fmla="*/ 3712718 h 4714030"/>
              <a:gd name="connsiteX28-1579" fmla="*/ 1645376 w 4779369"/>
              <a:gd name="connsiteY28-1580" fmla="*/ 3640232 h 4714030"/>
              <a:gd name="connsiteX29-1581" fmla="*/ 1654346 w 4779369"/>
              <a:gd name="connsiteY29-1582" fmla="*/ 3358982 h 4714030"/>
              <a:gd name="connsiteX30-1583" fmla="*/ 1557620 w 4779369"/>
              <a:gd name="connsiteY30-1584" fmla="*/ 3167736 h 4714030"/>
              <a:gd name="connsiteX31-1585" fmla="*/ 1489568 w 4779369"/>
              <a:gd name="connsiteY31-1586" fmla="*/ 3145159 h 4714030"/>
              <a:gd name="connsiteX32-1587" fmla="*/ 610434 w 4779369"/>
              <a:gd name="connsiteY32-1588" fmla="*/ 2818009 h 4714030"/>
              <a:gd name="connsiteX33-1589" fmla="*/ 329331 w 4779369"/>
              <a:gd name="connsiteY33-1590" fmla="*/ 610434 h 4714030"/>
              <a:gd name="connsiteX34-1591" fmla="*/ 2536907 w 4779369"/>
              <a:gd name="connsiteY34-1592" fmla="*/ 329331 h 4714030"/>
              <a:gd name="connsiteX35-1593" fmla="*/ 3068123 w 4779369"/>
              <a:gd name="connsiteY35-1594" fmla="*/ 1080399 h 4714030"/>
              <a:gd name="connsiteX36-1595" fmla="*/ 3127186 w 4779369"/>
              <a:gd name="connsiteY36-1596" fmla="*/ 1193698 h 4714030"/>
              <a:gd name="connsiteX37-1597" fmla="*/ 3336570 w 4779369"/>
              <a:gd name="connsiteY37-1598" fmla="*/ 1239409 h 4714030"/>
              <a:gd name="connsiteX38-1599" fmla="*/ 3545953 w 4779369"/>
              <a:gd name="connsiteY38-1600" fmla="*/ 1193698 h 4714030"/>
              <a:gd name="connsiteX39-1601" fmla="*/ 3667106 w 4779369"/>
              <a:gd name="connsiteY39-1602" fmla="*/ 1060681 h 4714030"/>
              <a:gd name="connsiteX40-1603" fmla="*/ 4538432 w 4779369"/>
              <a:gd name="connsiteY40-1604" fmla="*/ 949730 h 47140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779369" h="4714030">
                <a:moveTo>
                  <a:pt x="4538432" y="949730"/>
                </a:moveTo>
                <a:cubicBezTo>
                  <a:pt x="4809681" y="1159702"/>
                  <a:pt x="4859355" y="1549808"/>
                  <a:pt x="4649383" y="1821057"/>
                </a:cubicBezTo>
                <a:cubicBezTo>
                  <a:pt x="4439411" y="2092305"/>
                  <a:pt x="4049305" y="2141980"/>
                  <a:pt x="3778057" y="1932008"/>
                </a:cubicBezTo>
                <a:cubicBezTo>
                  <a:pt x="3744150" y="1905761"/>
                  <a:pt x="3713707" y="1876700"/>
                  <a:pt x="3686799" y="1845408"/>
                </a:cubicBezTo>
                <a:lnTo>
                  <a:pt x="3606598" y="1770199"/>
                </a:lnTo>
                <a:cubicBezTo>
                  <a:pt x="3529516" y="1720217"/>
                  <a:pt x="3436594" y="1691032"/>
                  <a:pt x="3336570" y="1691032"/>
                </a:cubicBezTo>
                <a:cubicBezTo>
                  <a:pt x="3286557" y="1691032"/>
                  <a:pt x="3238321" y="1698329"/>
                  <a:pt x="3192952" y="1711872"/>
                </a:cubicBezTo>
                <a:lnTo>
                  <a:pt x="3126960" y="1827523"/>
                </a:lnTo>
                <a:cubicBezTo>
                  <a:pt x="3110678" y="1927706"/>
                  <a:pt x="3084589" y="2026882"/>
                  <a:pt x="3048503" y="2123573"/>
                </a:cubicBezTo>
                <a:lnTo>
                  <a:pt x="2997806" y="2275931"/>
                </a:lnTo>
                <a:cubicBezTo>
                  <a:pt x="3028163" y="2362638"/>
                  <a:pt x="3083778" y="2442597"/>
                  <a:pt x="3162873" y="2503824"/>
                </a:cubicBezTo>
                <a:cubicBezTo>
                  <a:pt x="3222195" y="2549745"/>
                  <a:pt x="3288407" y="2580238"/>
                  <a:pt x="3356427" y="2595846"/>
                </a:cubicBezTo>
                <a:lnTo>
                  <a:pt x="3454240" y="2587267"/>
                </a:lnTo>
                <a:cubicBezTo>
                  <a:pt x="3643632" y="2524946"/>
                  <a:pt x="3859590" y="2554754"/>
                  <a:pt x="4029121" y="2685987"/>
                </a:cubicBezTo>
                <a:cubicBezTo>
                  <a:pt x="4300370" y="2895959"/>
                  <a:pt x="4350044" y="3286065"/>
                  <a:pt x="4140072" y="3557314"/>
                </a:cubicBezTo>
                <a:cubicBezTo>
                  <a:pt x="3930100" y="3828562"/>
                  <a:pt x="3539994" y="3878237"/>
                  <a:pt x="3268745" y="3668264"/>
                </a:cubicBezTo>
                <a:cubicBezTo>
                  <a:pt x="3099214" y="3537032"/>
                  <a:pt x="3016237" y="3335435"/>
                  <a:pt x="3029106" y="3136468"/>
                </a:cubicBezTo>
                <a:lnTo>
                  <a:pt x="3024015" y="3025265"/>
                </a:lnTo>
                <a:cubicBezTo>
                  <a:pt x="2991859" y="2963328"/>
                  <a:pt x="2957326" y="2903808"/>
                  <a:pt x="2886424" y="2860950"/>
                </a:cubicBezTo>
                <a:cubicBezTo>
                  <a:pt x="2815522" y="2818092"/>
                  <a:pt x="2723276" y="2737825"/>
                  <a:pt x="2598603" y="2768115"/>
                </a:cubicBezTo>
                <a:cubicBezTo>
                  <a:pt x="2459863" y="2887416"/>
                  <a:pt x="2303815" y="2979278"/>
                  <a:pt x="2138389" y="3042691"/>
                </a:cubicBezTo>
                <a:cubicBezTo>
                  <a:pt x="2028027" y="3139434"/>
                  <a:pt x="2074124" y="3158542"/>
                  <a:pt x="2091557" y="3245802"/>
                </a:cubicBezTo>
                <a:cubicBezTo>
                  <a:pt x="2111153" y="3343888"/>
                  <a:pt x="2168165" y="3425277"/>
                  <a:pt x="2235869" y="3487372"/>
                </a:cubicBezTo>
                <a:lnTo>
                  <a:pt x="2353186" y="3535124"/>
                </a:lnTo>
                <a:cubicBezTo>
                  <a:pt x="2390222" y="3553331"/>
                  <a:pt x="2425986" y="3575521"/>
                  <a:pt x="2459892" y="3601767"/>
                </a:cubicBezTo>
                <a:cubicBezTo>
                  <a:pt x="2731140" y="3811739"/>
                  <a:pt x="2780815" y="4201845"/>
                  <a:pt x="2570842" y="4473093"/>
                </a:cubicBezTo>
                <a:cubicBezTo>
                  <a:pt x="2360870" y="4744342"/>
                  <a:pt x="1970764" y="4794016"/>
                  <a:pt x="1699516" y="4584044"/>
                </a:cubicBezTo>
                <a:cubicBezTo>
                  <a:pt x="1428267" y="4374072"/>
                  <a:pt x="1378593" y="3983966"/>
                  <a:pt x="1588565" y="3712718"/>
                </a:cubicBezTo>
                <a:lnTo>
                  <a:pt x="1645376" y="3640232"/>
                </a:lnTo>
                <a:cubicBezTo>
                  <a:pt x="1674446" y="3553085"/>
                  <a:pt x="1679412" y="3455814"/>
                  <a:pt x="1654346" y="3358982"/>
                </a:cubicBezTo>
                <a:cubicBezTo>
                  <a:pt x="1635545" y="3286357"/>
                  <a:pt x="1601854" y="3221714"/>
                  <a:pt x="1557620" y="3167736"/>
                </a:cubicBezTo>
                <a:lnTo>
                  <a:pt x="1489568" y="3145159"/>
                </a:lnTo>
                <a:cubicBezTo>
                  <a:pt x="1180724" y="3128904"/>
                  <a:pt x="873514" y="3021658"/>
                  <a:pt x="610434" y="2818009"/>
                </a:cubicBezTo>
                <a:cubicBezTo>
                  <a:pt x="-76796" y="2286029"/>
                  <a:pt x="-202649" y="1297663"/>
                  <a:pt x="329331" y="610434"/>
                </a:cubicBezTo>
                <a:cubicBezTo>
                  <a:pt x="861312" y="-76796"/>
                  <a:pt x="1849677" y="-202650"/>
                  <a:pt x="2536907" y="329331"/>
                </a:cubicBezTo>
                <a:cubicBezTo>
                  <a:pt x="2794618" y="528824"/>
                  <a:pt x="2973385" y="792496"/>
                  <a:pt x="3068123" y="1080399"/>
                </a:cubicBezTo>
                <a:lnTo>
                  <a:pt x="3127186" y="1193698"/>
                </a:lnTo>
                <a:cubicBezTo>
                  <a:pt x="3190528" y="1222992"/>
                  <a:pt x="3261551" y="1239409"/>
                  <a:pt x="3336570" y="1239409"/>
                </a:cubicBezTo>
                <a:cubicBezTo>
                  <a:pt x="3411588" y="1239409"/>
                  <a:pt x="3482611" y="1222992"/>
                  <a:pt x="3545953" y="1193698"/>
                </a:cubicBezTo>
                <a:lnTo>
                  <a:pt x="3667106" y="1060681"/>
                </a:lnTo>
                <a:cubicBezTo>
                  <a:pt x="3877078" y="789432"/>
                  <a:pt x="4267184" y="739758"/>
                  <a:pt x="4538432" y="94973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lIns="68596" tIns="34299" rIns="68596" bIns="34299" rtlCol="0" anchor="ctr">
            <a:noAutofit/>
          </a:bodyPr>
          <a:lstStyle/>
          <a:p>
            <a:pPr algn="ctr"/>
            <a:endParaRPr lang="zh-CN" altLang="en-US"/>
          </a:p>
        </p:txBody>
      </p:sp>
      <p:grpSp>
        <p:nvGrpSpPr>
          <p:cNvPr id="5" name="组合 4"/>
          <p:cNvGrpSpPr/>
          <p:nvPr/>
        </p:nvGrpSpPr>
        <p:grpSpPr>
          <a:xfrm>
            <a:off x="1186523" y="2564653"/>
            <a:ext cx="2071471" cy="2072500"/>
            <a:chOff x="1689963" y="2421800"/>
            <a:chExt cx="2642282" cy="2642282"/>
          </a:xfrm>
        </p:grpSpPr>
        <p:sp>
          <p:nvSpPr>
            <p:cNvPr id="6" name="椭圆 5"/>
            <p:cNvSpPr/>
            <p:nvPr/>
          </p:nvSpPr>
          <p:spPr>
            <a:xfrm>
              <a:off x="1689963" y="2421800"/>
              <a:ext cx="2642282" cy="2642282"/>
            </a:xfrm>
            <a:prstGeom prst="ellipse">
              <a:avLst/>
            </a:prstGeom>
            <a:gradFill flip="none" rotWithShape="1">
              <a:gsLst>
                <a:gs pos="100000">
                  <a:srgbClr val="FFFFFF"/>
                </a:gs>
                <a:gs pos="0">
                  <a:srgbClr val="B8BBBC"/>
                </a:gs>
              </a:gsLst>
              <a:lin ang="5400000" scaled="1"/>
              <a:tileRect/>
            </a:gradFill>
            <a:ln w="44450">
              <a:gradFill>
                <a:gsLst>
                  <a:gs pos="0">
                    <a:schemeClr val="bg1"/>
                  </a:gs>
                  <a:gs pos="100000">
                    <a:schemeClr val="bg1">
                      <a:lumMod val="75000"/>
                    </a:schemeClr>
                  </a:gs>
                </a:gsLst>
                <a:lin ang="5400000" scaled="1"/>
              </a:gradFill>
            </a:ln>
            <a:effectLst>
              <a:outerShdw blurRad="1524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stretch>
              <a:fillRect/>
            </a:stretch>
          </p:blipFill>
          <p:spPr>
            <a:xfrm>
              <a:off x="1894170" y="2645314"/>
              <a:ext cx="2238896" cy="2240646"/>
            </a:xfrm>
            <a:prstGeom prst="ellipse">
              <a:avLst/>
            </a:prstGeom>
            <a:effectLst>
              <a:innerShdw blurRad="114300">
                <a:prstClr val="black"/>
              </a:innerShdw>
            </a:effectLst>
          </p:spPr>
        </p:pic>
      </p:grpSp>
      <p:grpSp>
        <p:nvGrpSpPr>
          <p:cNvPr id="8" name="组合 7"/>
          <p:cNvGrpSpPr/>
          <p:nvPr/>
        </p:nvGrpSpPr>
        <p:grpSpPr>
          <a:xfrm>
            <a:off x="4171466" y="1953687"/>
            <a:ext cx="3596596" cy="943359"/>
            <a:chOff x="5233132" y="1556744"/>
            <a:chExt cx="4794629" cy="1256969"/>
          </a:xfrm>
        </p:grpSpPr>
        <p:grpSp>
          <p:nvGrpSpPr>
            <p:cNvPr id="9" name="组合 8"/>
            <p:cNvGrpSpPr/>
            <p:nvPr/>
          </p:nvGrpSpPr>
          <p:grpSpPr>
            <a:xfrm>
              <a:off x="5442041" y="1556744"/>
              <a:ext cx="4585720" cy="1256969"/>
              <a:chOff x="5841004" y="1388597"/>
              <a:chExt cx="4585720" cy="1256969"/>
            </a:xfrm>
          </p:grpSpPr>
          <p:sp>
            <p:nvSpPr>
              <p:cNvPr id="11" name="MH_SubTitle_1"/>
              <p:cNvSpPr>
                <a:spLocks noChangeArrowheads="1"/>
              </p:cNvSpPr>
              <p:nvPr/>
            </p:nvSpPr>
            <p:spPr bwMode="auto">
              <a:xfrm flipH="1">
                <a:off x="5841004" y="1388597"/>
                <a:ext cx="1677946" cy="533122"/>
              </a:xfrm>
              <a:prstGeom prst="rect">
                <a:avLst/>
              </a:prstGeom>
              <a:noFill/>
            </p:spPr>
            <p:txBody>
              <a:bodyPr wrap="none" rtlCol="0">
                <a:spAutoFit/>
              </a:bodyPr>
              <a:lstStyle/>
              <a:p>
                <a:r>
                  <a:rPr lang="en-US" sz="2000" b="1" dirty="0">
                    <a:solidFill>
                      <a:srgbClr val="EA5E66"/>
                    </a:solidFill>
                    <a:latin typeface="微软雅黑" panose="020B0503020204020204" pitchFamily="34" charset="-122"/>
                    <a:ea typeface="微软雅黑" panose="020B0503020204020204" pitchFamily="34" charset="-122"/>
                  </a:rPr>
                  <a:t>Bagging</a:t>
                </a:r>
                <a:endParaRPr lang="en-US" sz="2000" b="1" dirty="0">
                  <a:solidFill>
                    <a:srgbClr val="EA5E66"/>
                  </a:solidFill>
                  <a:latin typeface="微软雅黑" panose="020B0503020204020204" pitchFamily="34" charset="-122"/>
                  <a:ea typeface="微软雅黑" panose="020B0503020204020204" pitchFamily="34" charset="-122"/>
                </a:endParaRPr>
              </a:p>
            </p:txBody>
          </p:sp>
          <p:sp>
            <p:nvSpPr>
              <p:cNvPr id="12" name="Rectangle 5"/>
              <p:cNvSpPr/>
              <p:nvPr/>
            </p:nvSpPr>
            <p:spPr bwMode="auto">
              <a:xfrm>
                <a:off x="5980703" y="1833058"/>
                <a:ext cx="4446021"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训练多个分类器取平均</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50000"/>
                  </a:lnSpc>
                  <a:spcBef>
                    <a:spcPct val="0"/>
                  </a:spcBef>
                  <a:spcAft>
                    <a:spcPct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典型代表：随机森林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cxnSp>
          <p:nvCxnSpPr>
            <p:cNvPr id="10" name="直接连接符 9"/>
            <p:cNvCxnSpPr/>
            <p:nvPr/>
          </p:nvCxnSpPr>
          <p:spPr>
            <a:xfrm>
              <a:off x="5233132" y="1985192"/>
              <a:ext cx="2966458" cy="0"/>
            </a:xfrm>
            <a:prstGeom prst="line">
              <a:avLst/>
            </a:prstGeom>
            <a:ln w="19050">
              <a:solidFill>
                <a:srgbClr val="EA5E66"/>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677557" y="3195988"/>
            <a:ext cx="4143714" cy="969945"/>
            <a:chOff x="5907805" y="3212034"/>
            <a:chExt cx="4695996" cy="1292393"/>
          </a:xfrm>
        </p:grpSpPr>
        <p:grpSp>
          <p:nvGrpSpPr>
            <p:cNvPr id="14" name="组合 13"/>
            <p:cNvGrpSpPr/>
            <p:nvPr/>
          </p:nvGrpSpPr>
          <p:grpSpPr>
            <a:xfrm>
              <a:off x="5931266" y="3212034"/>
              <a:ext cx="4672535" cy="1292393"/>
              <a:chOff x="5841004" y="2643475"/>
              <a:chExt cx="4672535" cy="1292393"/>
            </a:xfrm>
          </p:grpSpPr>
          <p:sp>
            <p:nvSpPr>
              <p:cNvPr id="16" name="MH_SubTitle_1"/>
              <p:cNvSpPr>
                <a:spLocks noChangeArrowheads="1"/>
              </p:cNvSpPr>
              <p:nvPr/>
            </p:nvSpPr>
            <p:spPr bwMode="auto">
              <a:xfrm flipH="1">
                <a:off x="5841004" y="2643475"/>
                <a:ext cx="1786932" cy="533122"/>
              </a:xfrm>
              <a:prstGeom prst="rect">
                <a:avLst/>
              </a:prstGeom>
              <a:noFill/>
            </p:spPr>
            <p:txBody>
              <a:bodyPr wrap="none" rtlCol="0">
                <a:spAutoFit/>
              </a:bodyPr>
              <a:lstStyle/>
              <a:p>
                <a:r>
                  <a:rPr lang="en-US" altLang="zh-CN" sz="2000" b="1" dirty="0">
                    <a:solidFill>
                      <a:srgbClr val="EA6103"/>
                    </a:solidFill>
                    <a:latin typeface="微软雅黑" panose="020B0503020204020204" pitchFamily="34" charset="-122"/>
                    <a:ea typeface="微软雅黑" panose="020B0503020204020204" pitchFamily="34" charset="-122"/>
                  </a:rPr>
                  <a:t>Boosting</a:t>
                </a:r>
                <a:endParaRPr lang="en-US" altLang="zh-CN" sz="2000" b="1" dirty="0">
                  <a:solidFill>
                    <a:srgbClr val="EA6103"/>
                  </a:solidFill>
                  <a:latin typeface="微软雅黑" panose="020B0503020204020204" pitchFamily="34" charset="-122"/>
                  <a:ea typeface="微软雅黑" panose="020B0503020204020204" pitchFamily="34" charset="-122"/>
                </a:endParaRPr>
              </a:p>
            </p:txBody>
          </p:sp>
          <p:sp>
            <p:nvSpPr>
              <p:cNvPr id="17" name="Rectangle 5"/>
              <p:cNvSpPr/>
              <p:nvPr/>
            </p:nvSpPr>
            <p:spPr bwMode="auto">
              <a:xfrm>
                <a:off x="5980706" y="3123360"/>
                <a:ext cx="4532833"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从弱分类器开始加强，通过加权来进行训练</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endParaRPr>
              </a:p>
              <a:p>
                <a:pPr fontAlgn="base">
                  <a:lnSpc>
                    <a:spcPct val="150000"/>
                  </a:lnSpc>
                  <a:spcBef>
                    <a:spcPct val="0"/>
                  </a:spcBef>
                  <a:spcAft>
                    <a:spcPct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典型代表：①</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Adaboost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②</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Xgboost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③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GDBT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cxnSp>
          <p:nvCxnSpPr>
            <p:cNvPr id="15" name="直接连接符 14"/>
            <p:cNvCxnSpPr/>
            <p:nvPr/>
          </p:nvCxnSpPr>
          <p:spPr>
            <a:xfrm>
              <a:off x="5907805" y="3669060"/>
              <a:ext cx="2966458" cy="0"/>
            </a:xfrm>
            <a:prstGeom prst="line">
              <a:avLst/>
            </a:prstGeom>
            <a:ln w="19050">
              <a:solidFill>
                <a:srgbClr val="EA6103"/>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4145025" y="4397498"/>
            <a:ext cx="3613744" cy="1006217"/>
            <a:chOff x="5210272" y="4939293"/>
            <a:chExt cx="4817489" cy="1340722"/>
          </a:xfrm>
        </p:grpSpPr>
        <p:grpSp>
          <p:nvGrpSpPr>
            <p:cNvPr id="19" name="组合 18"/>
            <p:cNvGrpSpPr/>
            <p:nvPr/>
          </p:nvGrpSpPr>
          <p:grpSpPr>
            <a:xfrm>
              <a:off x="5302340" y="4939293"/>
              <a:ext cx="4725421" cy="1340722"/>
              <a:chOff x="5678803" y="4892574"/>
              <a:chExt cx="4725421" cy="1340722"/>
            </a:xfrm>
          </p:grpSpPr>
          <p:sp>
            <p:nvSpPr>
              <p:cNvPr id="21" name="MH_SubTitle_1"/>
              <p:cNvSpPr>
                <a:spLocks noChangeArrowheads="1"/>
              </p:cNvSpPr>
              <p:nvPr/>
            </p:nvSpPr>
            <p:spPr bwMode="auto">
              <a:xfrm flipH="1">
                <a:off x="5678803" y="4892574"/>
                <a:ext cx="1709061" cy="533122"/>
              </a:xfrm>
              <a:prstGeom prst="rect">
                <a:avLst/>
              </a:prstGeom>
              <a:noFill/>
            </p:spPr>
            <p:txBody>
              <a:bodyPr wrap="none" rtlCol="0">
                <a:spAutoFit/>
              </a:bodyPr>
              <a:lstStyle/>
              <a:p>
                <a:r>
                  <a:rPr lang="en-US" altLang="zh-CN" sz="2000" b="1" dirty="0">
                    <a:solidFill>
                      <a:srgbClr val="0099A9"/>
                    </a:solidFill>
                    <a:latin typeface="微软雅黑" panose="020B0503020204020204" pitchFamily="34" charset="-122"/>
                    <a:ea typeface="微软雅黑" panose="020B0503020204020204" pitchFamily="34" charset="-122"/>
                  </a:rPr>
                  <a:t>Stacking</a:t>
                </a:r>
                <a:endParaRPr lang="en-US" altLang="zh-CN" sz="2000" b="1" dirty="0">
                  <a:solidFill>
                    <a:srgbClr val="0099A9"/>
                  </a:solidFill>
                  <a:latin typeface="微软雅黑" panose="020B0503020204020204" pitchFamily="34" charset="-122"/>
                  <a:ea typeface="微软雅黑" panose="020B0503020204020204" pitchFamily="34" charset="-122"/>
                </a:endParaRPr>
              </a:p>
            </p:txBody>
          </p:sp>
          <p:sp>
            <p:nvSpPr>
              <p:cNvPr id="22" name="Rectangle 5"/>
              <p:cNvSpPr/>
              <p:nvPr/>
            </p:nvSpPr>
            <p:spPr bwMode="auto">
              <a:xfrm>
                <a:off x="5818504" y="5420788"/>
                <a:ext cx="4585720"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聚合多个分类或者回归模型</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Gill Sans" charset="0"/>
                </a:endParaRPr>
              </a:p>
            </p:txBody>
          </p:sp>
        </p:grpSp>
        <p:cxnSp>
          <p:nvCxnSpPr>
            <p:cNvPr id="20" name="直接连接符 19"/>
            <p:cNvCxnSpPr/>
            <p:nvPr/>
          </p:nvCxnSpPr>
          <p:spPr>
            <a:xfrm>
              <a:off x="5210272" y="5432319"/>
              <a:ext cx="2966458" cy="0"/>
            </a:xfrm>
            <a:prstGeom prst="line">
              <a:avLst/>
            </a:prstGeom>
            <a:ln w="19050">
              <a:solidFill>
                <a:srgbClr val="0099A9"/>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334182" y="1990104"/>
            <a:ext cx="724308" cy="724668"/>
            <a:chOff x="4116949" y="1605269"/>
            <a:chExt cx="965576" cy="965576"/>
          </a:xfrm>
        </p:grpSpPr>
        <p:sp>
          <p:nvSpPr>
            <p:cNvPr id="25" name="椭圆 24"/>
            <p:cNvSpPr/>
            <p:nvPr/>
          </p:nvSpPr>
          <p:spPr>
            <a:xfrm>
              <a:off x="4116949" y="1605269"/>
              <a:ext cx="965576" cy="965576"/>
            </a:xfrm>
            <a:prstGeom prst="ellipse">
              <a:avLst/>
            </a:prstGeom>
            <a:solidFill>
              <a:srgbClr val="EA5E66"/>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68589" tIns="34294" rIns="68589" bIns="34294" numCol="1" anchor="t" anchorCtr="0" compatLnSpc="1"/>
            <a:lstStyle/>
            <a:p>
              <a:endParaRPr lang="zh-CN" altLang="en-US" sz="2000">
                <a:solidFill>
                  <a:prstClr val="black"/>
                </a:solidFill>
                <a:latin typeface="微软雅黑" panose="020B0503020204020204" pitchFamily="34" charset="-122"/>
                <a:ea typeface="微软雅黑" panose="020B0503020204020204" pitchFamily="34" charset="-122"/>
              </a:endParaRPr>
            </a:p>
          </p:txBody>
        </p:sp>
        <p:sp>
          <p:nvSpPr>
            <p:cNvPr id="26" name="KSO_Shape"/>
            <p:cNvSpPr/>
            <p:nvPr/>
          </p:nvSpPr>
          <p:spPr bwMode="auto">
            <a:xfrm>
              <a:off x="4365794" y="1854116"/>
              <a:ext cx="467886" cy="467882"/>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2000">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829568" y="3267163"/>
            <a:ext cx="724308" cy="724668"/>
            <a:chOff x="4777349" y="3344972"/>
            <a:chExt cx="965576" cy="965576"/>
          </a:xfrm>
        </p:grpSpPr>
        <p:sp>
          <p:nvSpPr>
            <p:cNvPr id="28" name="椭圆 27"/>
            <p:cNvSpPr/>
            <p:nvPr/>
          </p:nvSpPr>
          <p:spPr>
            <a:xfrm>
              <a:off x="4777349" y="3344972"/>
              <a:ext cx="965576" cy="965576"/>
            </a:xfrm>
            <a:prstGeom prst="ellipse">
              <a:avLst/>
            </a:prstGeom>
            <a:solidFill>
              <a:srgbClr val="EA6103"/>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68589" tIns="34294" rIns="68589" bIns="34294" numCol="1" anchor="t" anchorCtr="0" compatLnSpc="1"/>
            <a:lstStyle/>
            <a:p>
              <a:endParaRPr lang="zh-CN" altLang="en-US" sz="2000">
                <a:solidFill>
                  <a:prstClr val="black"/>
                </a:solidFill>
                <a:latin typeface="微软雅黑" panose="020B0503020204020204" pitchFamily="34" charset="-122"/>
                <a:ea typeface="微软雅黑" panose="020B0503020204020204" pitchFamily="34" charset="-122"/>
              </a:endParaRPr>
            </a:p>
          </p:txBody>
        </p:sp>
        <p:sp>
          <p:nvSpPr>
            <p:cNvPr id="29" name="KSO_Shape"/>
            <p:cNvSpPr/>
            <p:nvPr/>
          </p:nvSpPr>
          <p:spPr bwMode="auto">
            <a:xfrm>
              <a:off x="4974429" y="3534853"/>
              <a:ext cx="546016" cy="509614"/>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3319892" y="4522775"/>
            <a:ext cx="724308" cy="724668"/>
            <a:chOff x="4097899" y="4979900"/>
            <a:chExt cx="965576" cy="965576"/>
          </a:xfrm>
        </p:grpSpPr>
        <p:sp>
          <p:nvSpPr>
            <p:cNvPr id="31" name="椭圆 30"/>
            <p:cNvSpPr/>
            <p:nvPr/>
          </p:nvSpPr>
          <p:spPr>
            <a:xfrm>
              <a:off x="4097899" y="4979900"/>
              <a:ext cx="965576" cy="965576"/>
            </a:xfrm>
            <a:prstGeom prst="ellipse">
              <a:avLst/>
            </a:prstGeom>
            <a:solidFill>
              <a:srgbClr val="0099A9"/>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68589" tIns="34294" rIns="68589" bIns="34294" numCol="1" anchor="t" anchorCtr="0" compatLnSpc="1"/>
            <a:lstStyle/>
            <a:p>
              <a:endParaRPr lang="zh-CN" altLang="en-US" sz="2000">
                <a:solidFill>
                  <a:prstClr val="black"/>
                </a:solidFill>
                <a:latin typeface="微软雅黑" panose="020B0503020204020204" pitchFamily="34" charset="-122"/>
                <a:ea typeface="微软雅黑" panose="020B0503020204020204" pitchFamily="34" charset="-122"/>
              </a:endParaRPr>
            </a:p>
          </p:txBody>
        </p:sp>
        <p:sp>
          <p:nvSpPr>
            <p:cNvPr id="32" name="KSO_Shape"/>
            <p:cNvSpPr/>
            <p:nvPr/>
          </p:nvSpPr>
          <p:spPr bwMode="auto">
            <a:xfrm>
              <a:off x="4349773" y="5169775"/>
              <a:ext cx="461828" cy="585826"/>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9119" y="1106384"/>
            <a:ext cx="2822625" cy="464404"/>
            <a:chOff x="586" y="525"/>
            <a:chExt cx="5926" cy="975"/>
          </a:xfrm>
        </p:grpSpPr>
        <p:sp>
          <p:nvSpPr>
            <p:cNvPr id="33" name="TextBox 32"/>
            <p:cNvSpPr txBox="1"/>
            <p:nvPr/>
          </p:nvSpPr>
          <p:spPr>
            <a:xfrm>
              <a:off x="2077" y="693"/>
              <a:ext cx="4435" cy="654"/>
            </a:xfrm>
            <a:prstGeom prst="rect">
              <a:avLst/>
            </a:prstGeom>
            <a:noFill/>
          </p:spPr>
          <p:txBody>
            <a:bodyPr wrap="square" lIns="0" tIns="0" rIns="0" bIns="0" rtlCol="0">
              <a:spAutoFit/>
            </a:bodyPr>
            <a:lstStyle/>
            <a:p>
              <a:r>
                <a:rPr lang="zh-CN" altLang="en-US" sz="2025" b="1" dirty="0">
                  <a:solidFill>
                    <a:srgbClr val="EA6103"/>
                  </a:solidFill>
                  <a:latin typeface="微软雅黑" panose="020B0503020204020204" pitchFamily="34" charset="-122"/>
                  <a:ea typeface="微软雅黑" panose="020B0503020204020204" pitchFamily="34" charset="-122"/>
                  <a:sym typeface="+mn-ea"/>
                </a:rPr>
                <a:t>集成学习算法类型</a:t>
              </a:r>
              <a:endParaRPr lang="zh-CN" altLang="en-US" sz="2025" b="1" dirty="0">
                <a:solidFill>
                  <a:srgbClr val="EA6103"/>
                </a:solidFill>
                <a:latin typeface="微软雅黑" panose="020B0503020204020204" pitchFamily="34" charset="-122"/>
                <a:ea typeface="微软雅黑" panose="020B0503020204020204" pitchFamily="34" charset="-122"/>
                <a:sym typeface="+mn-ea"/>
              </a:endParaRPr>
            </a:p>
          </p:txBody>
        </p:sp>
        <p:grpSp>
          <p:nvGrpSpPr>
            <p:cNvPr id="3" name="组合 2"/>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mc:Choice xmlns:p14="http://schemas.microsoft.com/office/powerpoint/2010/main" Requires="p14">
      <p:transition spd="slow" p14:dur="120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9119" y="822979"/>
            <a:ext cx="2750702" cy="703037"/>
            <a:chOff x="586" y="525"/>
            <a:chExt cx="5775" cy="1476"/>
          </a:xfrm>
        </p:grpSpPr>
        <p:sp>
          <p:nvSpPr>
            <p:cNvPr id="33" name="TextBox 32"/>
            <p:cNvSpPr txBox="1"/>
            <p:nvPr/>
          </p:nvSpPr>
          <p:spPr>
            <a:xfrm>
              <a:off x="2077" y="693"/>
              <a:ext cx="4284" cy="1308"/>
            </a:xfrm>
            <a:prstGeom prst="rect">
              <a:avLst/>
            </a:prstGeom>
            <a:noFill/>
          </p:spPr>
          <p:txBody>
            <a:bodyPr wrap="square" lIns="0" tIns="0" rIns="0" bIns="0" rtlCol="0">
              <a:spAutoFit/>
            </a:bodyPr>
            <a:lstStyle/>
            <a:p>
              <a:r>
                <a:rPr lang="en-US" altLang="zh-CN" sz="2025" b="1" dirty="0">
                  <a:solidFill>
                    <a:schemeClr val="accent6"/>
                  </a:solidFill>
                  <a:latin typeface="微软雅黑" panose="020B0503020204020204" pitchFamily="34" charset="-122"/>
                  <a:ea typeface="微软雅黑" panose="020B0503020204020204" pitchFamily="34" charset="-122"/>
                  <a:sym typeface="+mn-ea"/>
                </a:rPr>
                <a:t>bagging</a:t>
              </a:r>
              <a:r>
                <a:rPr lang="zh-CN" altLang="en-US" sz="2025" b="1" dirty="0">
                  <a:solidFill>
                    <a:schemeClr val="accent6"/>
                  </a:solidFill>
                  <a:latin typeface="微软雅黑" panose="020B0503020204020204" pitchFamily="34" charset="-122"/>
                  <a:ea typeface="微软雅黑" panose="020B0503020204020204" pitchFamily="34" charset="-122"/>
                  <a:sym typeface="+mn-ea"/>
                </a:rPr>
                <a:t>模型</a:t>
              </a:r>
              <a:endParaRPr lang="zh-CN" altLang="en-US" sz="2025" b="1" dirty="0">
                <a:solidFill>
                  <a:schemeClr val="accent6"/>
                </a:solidFill>
                <a:latin typeface="微软雅黑" panose="020B0503020204020204" pitchFamily="34" charset="-122"/>
                <a:ea typeface="微软雅黑" panose="020B0503020204020204" pitchFamily="34" charset="-122"/>
              </a:endParaRPr>
            </a:p>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3" name="文本框 2"/>
          <p:cNvSpPr txBox="1"/>
          <p:nvPr/>
        </p:nvSpPr>
        <p:spPr>
          <a:xfrm>
            <a:off x="906352" y="1388957"/>
            <a:ext cx="7484613" cy="1231106"/>
          </a:xfrm>
          <a:prstGeom prst="rect">
            <a:avLst/>
          </a:prstGeom>
          <a:noFill/>
        </p:spPr>
        <p:txBody>
          <a:bodyPr wrap="square" lIns="0" tIns="0" rIns="0" bIns="0" rtlCol="0" anchor="t">
            <a:spAutoFit/>
          </a:bodyPr>
          <a:lstStyle/>
          <a:p>
            <a:r>
              <a:rPr lang="zh-CN" altLang="en-US" sz="2000" dirty="0">
                <a:latin typeface="微软雅黑" panose="020B0503020204020204" pitchFamily="34" charset="-122"/>
                <a:ea typeface="微软雅黑" panose="020B0503020204020204" pitchFamily="34" charset="-122"/>
              </a:rPr>
              <a:t>该方法通常考虑的是同质弱学习器，相互独立地并行学习这些弱学习器，并按照某种确定性的平均过程将它们组合起来。它的弱学习器之间没有依赖关系，可以并行生成，我们可以用一张图做一个概括如下：</a:t>
            </a:r>
            <a:endParaRPr lang="zh-CN" altLang="en-US" sz="2000" dirty="0">
              <a:latin typeface="微软雅黑" panose="020B0503020204020204" pitchFamily="34" charset="-122"/>
              <a:ea typeface="微软雅黑" panose="020B0503020204020204" pitchFamily="34" charset="-122"/>
            </a:endParaRPr>
          </a:p>
        </p:txBody>
      </p:sp>
      <p:sp>
        <p:nvSpPr>
          <p:cNvPr id="10" name="矩形 9"/>
          <p:cNvSpPr/>
          <p:nvPr/>
        </p:nvSpPr>
        <p:spPr>
          <a:xfrm>
            <a:off x="136767" y="4108578"/>
            <a:ext cx="1512291" cy="702084"/>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t>
            </a:r>
            <a:r>
              <a:rPr lang="zh-CN" altLang="en-US"/>
              <a:t>个</a:t>
            </a:r>
            <a:r>
              <a:rPr lang="zh-CN" altLang="en-US">
                <a:sym typeface="+mn-ea"/>
              </a:rPr>
              <a:t>样本</a:t>
            </a:r>
            <a:r>
              <a:rPr lang="zh-CN" altLang="en-US"/>
              <a:t>训练集</a:t>
            </a:r>
            <a:endParaRPr lang="zh-CN" altLang="en-US"/>
          </a:p>
        </p:txBody>
      </p:sp>
      <p:sp>
        <p:nvSpPr>
          <p:cNvPr id="12" name="矩形 11"/>
          <p:cNvSpPr/>
          <p:nvPr/>
        </p:nvSpPr>
        <p:spPr>
          <a:xfrm>
            <a:off x="2476412" y="5968160"/>
            <a:ext cx="1512291" cy="586758"/>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
            </a:r>
            <a:r>
              <a:rPr lang="zh-CN" altLang="en-US" dirty="0"/>
              <a:t>个</a:t>
            </a:r>
            <a:r>
              <a:rPr lang="zh-CN" altLang="en-US" dirty="0">
                <a:sym typeface="+mn-ea"/>
              </a:rPr>
              <a:t>样本</a:t>
            </a:r>
            <a:r>
              <a:rPr lang="zh-CN" altLang="en-US" dirty="0"/>
              <a:t>训练集</a:t>
            </a:r>
            <a:r>
              <a:rPr lang="en-US" altLang="zh-CN" dirty="0"/>
              <a:t>t</a:t>
            </a:r>
            <a:endParaRPr lang="en-US" altLang="zh-CN" dirty="0"/>
          </a:p>
        </p:txBody>
      </p:sp>
      <p:sp>
        <p:nvSpPr>
          <p:cNvPr id="13" name="矩形 12"/>
          <p:cNvSpPr/>
          <p:nvPr/>
        </p:nvSpPr>
        <p:spPr>
          <a:xfrm>
            <a:off x="2476412" y="4017126"/>
            <a:ext cx="1512291" cy="538651"/>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
            </a:r>
            <a:r>
              <a:rPr lang="zh-CN" altLang="en-US" dirty="0"/>
              <a:t>个</a:t>
            </a:r>
            <a:r>
              <a:rPr lang="zh-CN" altLang="en-US" dirty="0">
                <a:sym typeface="+mn-ea"/>
              </a:rPr>
              <a:t>样本</a:t>
            </a:r>
            <a:r>
              <a:rPr lang="zh-CN" altLang="en-US" dirty="0"/>
              <a:t>训练集</a:t>
            </a:r>
            <a:r>
              <a:rPr lang="en-US" altLang="zh-CN" dirty="0"/>
              <a:t>2</a:t>
            </a:r>
            <a:endParaRPr lang="en-US" altLang="zh-CN" dirty="0"/>
          </a:p>
        </p:txBody>
      </p:sp>
      <p:sp>
        <p:nvSpPr>
          <p:cNvPr id="14" name="矩形 13"/>
          <p:cNvSpPr/>
          <p:nvPr/>
        </p:nvSpPr>
        <p:spPr>
          <a:xfrm>
            <a:off x="2476412" y="3004844"/>
            <a:ext cx="1512291" cy="517395"/>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t>
            </a:r>
            <a:r>
              <a:rPr lang="zh-CN" altLang="en-US"/>
              <a:t>个</a:t>
            </a:r>
            <a:r>
              <a:rPr lang="zh-CN" altLang="en-US">
                <a:sym typeface="+mn-ea"/>
              </a:rPr>
              <a:t>样本</a:t>
            </a:r>
            <a:r>
              <a:rPr lang="zh-CN" altLang="en-US"/>
              <a:t>采样集</a:t>
            </a:r>
            <a:r>
              <a:rPr lang="en-US" altLang="zh-CN"/>
              <a:t>1</a:t>
            </a:r>
            <a:endParaRPr lang="en-US" altLang="zh-CN"/>
          </a:p>
        </p:txBody>
      </p:sp>
      <p:cxnSp>
        <p:nvCxnSpPr>
          <p:cNvPr id="19" name="直接箭头连接符 18"/>
          <p:cNvCxnSpPr>
            <a:stCxn id="10" idx="3"/>
            <a:endCxn id="14" idx="1"/>
          </p:cNvCxnSpPr>
          <p:nvPr/>
        </p:nvCxnSpPr>
        <p:spPr>
          <a:xfrm flipV="1">
            <a:off x="1649058" y="3263542"/>
            <a:ext cx="827354" cy="11960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3"/>
            <a:endCxn id="13" idx="1"/>
          </p:cNvCxnSpPr>
          <p:nvPr/>
        </p:nvCxnSpPr>
        <p:spPr>
          <a:xfrm flipV="1">
            <a:off x="1649058" y="4286452"/>
            <a:ext cx="827354" cy="173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a:endCxn id="12" idx="1"/>
          </p:cNvCxnSpPr>
          <p:nvPr/>
        </p:nvCxnSpPr>
        <p:spPr>
          <a:xfrm>
            <a:off x="1649058" y="4459620"/>
            <a:ext cx="827354" cy="18019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3"/>
            <a:endCxn id="15" idx="1"/>
          </p:cNvCxnSpPr>
          <p:nvPr/>
        </p:nvCxnSpPr>
        <p:spPr>
          <a:xfrm>
            <a:off x="3988703" y="3263542"/>
            <a:ext cx="827830" cy="2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3" idx="3"/>
            <a:endCxn id="16" idx="1"/>
          </p:cNvCxnSpPr>
          <p:nvPr/>
        </p:nvCxnSpPr>
        <p:spPr>
          <a:xfrm>
            <a:off x="3988703" y="4286452"/>
            <a:ext cx="827830" cy="16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2" idx="3"/>
            <a:endCxn id="17" idx="1"/>
          </p:cNvCxnSpPr>
          <p:nvPr/>
        </p:nvCxnSpPr>
        <p:spPr>
          <a:xfrm>
            <a:off x="3988703" y="6261539"/>
            <a:ext cx="827830" cy="19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816533" y="3089508"/>
            <a:ext cx="3889564" cy="3388483"/>
            <a:chOff x="9779" y="2900"/>
            <a:chExt cx="8166" cy="7114"/>
          </a:xfrm>
        </p:grpSpPr>
        <p:sp>
          <p:nvSpPr>
            <p:cNvPr id="15" name="矩形 14"/>
            <p:cNvSpPr/>
            <p:nvPr/>
          </p:nvSpPr>
          <p:spPr>
            <a:xfrm>
              <a:off x="9779" y="2900"/>
              <a:ext cx="3175" cy="829"/>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弱学习器</a:t>
              </a:r>
              <a:r>
                <a:rPr lang="en-US" altLang="zh-CN"/>
                <a:t>1</a:t>
              </a:r>
              <a:endParaRPr lang="en-US" altLang="zh-CN"/>
            </a:p>
          </p:txBody>
        </p:sp>
        <p:sp>
          <p:nvSpPr>
            <p:cNvPr id="16" name="矩形 15"/>
            <p:cNvSpPr/>
            <p:nvPr/>
          </p:nvSpPr>
          <p:spPr>
            <a:xfrm>
              <a:off x="9779" y="5034"/>
              <a:ext cx="3175" cy="829"/>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弱学习器</a:t>
              </a:r>
              <a:r>
                <a:rPr lang="en-US" altLang="zh-CN"/>
                <a:t>2</a:t>
              </a:r>
              <a:endParaRPr lang="en-US" altLang="zh-CN"/>
            </a:p>
          </p:txBody>
        </p:sp>
        <p:sp>
          <p:nvSpPr>
            <p:cNvPr id="17" name="矩形 16"/>
            <p:cNvSpPr/>
            <p:nvPr/>
          </p:nvSpPr>
          <p:spPr>
            <a:xfrm>
              <a:off x="9779" y="9185"/>
              <a:ext cx="3175" cy="829"/>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弱学习器</a:t>
              </a:r>
              <a:r>
                <a:rPr lang="en-US" altLang="zh-CN" dirty="0"/>
                <a:t>t</a:t>
              </a:r>
              <a:endParaRPr lang="en-US" altLang="zh-CN" dirty="0"/>
            </a:p>
          </p:txBody>
        </p:sp>
        <p:sp>
          <p:nvSpPr>
            <p:cNvPr id="18" name="矩形 17"/>
            <p:cNvSpPr/>
            <p:nvPr/>
          </p:nvSpPr>
          <p:spPr>
            <a:xfrm>
              <a:off x="15662" y="5076"/>
              <a:ext cx="2283" cy="1226"/>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t>强学习器</a:t>
              </a:r>
              <a:endParaRPr lang="zh-CN" altLang="en-US" sz="1500"/>
            </a:p>
          </p:txBody>
        </p:sp>
        <p:cxnSp>
          <p:nvCxnSpPr>
            <p:cNvPr id="26" name="直接箭头连接符 25"/>
            <p:cNvCxnSpPr>
              <a:stCxn id="15" idx="3"/>
              <a:endCxn id="18" idx="1"/>
            </p:cNvCxnSpPr>
            <p:nvPr/>
          </p:nvCxnSpPr>
          <p:spPr>
            <a:xfrm>
              <a:off x="12954" y="3315"/>
              <a:ext cx="2708" cy="23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7" name="直接箭头连接符 26"/>
          <p:cNvCxnSpPr>
            <a:stCxn id="16" idx="3"/>
            <a:endCxn id="18" idx="1"/>
          </p:cNvCxnSpPr>
          <p:nvPr/>
        </p:nvCxnSpPr>
        <p:spPr>
          <a:xfrm>
            <a:off x="6328824" y="4303390"/>
            <a:ext cx="1289853" cy="1145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a:endCxn id="18" idx="1"/>
          </p:cNvCxnSpPr>
          <p:nvPr/>
        </p:nvCxnSpPr>
        <p:spPr>
          <a:xfrm flipV="1">
            <a:off x="6328824" y="4417942"/>
            <a:ext cx="1289853" cy="18626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32795" y="4635856"/>
            <a:ext cx="0" cy="1252224"/>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57674" y="4635856"/>
            <a:ext cx="0" cy="1252224"/>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853646" y="3922340"/>
            <a:ext cx="323165" cy="1077218"/>
          </a:xfrm>
          <a:prstGeom prst="rect">
            <a:avLst/>
          </a:prstGeom>
          <a:noFill/>
        </p:spPr>
        <p:txBody>
          <a:bodyPr vert="eaVert" wrap="none" lIns="0" tIns="0" rIns="0" bIns="0" rtlCol="0">
            <a:spAutoFit/>
          </a:bodyPr>
          <a:lstStyle/>
          <a:p>
            <a:r>
              <a:rPr lang="zh-CN" altLang="en-US" sz="2100" b="1" dirty="0">
                <a:solidFill>
                  <a:srgbClr val="FF0000"/>
                </a:solidFill>
                <a:latin typeface="微软雅黑" panose="020B0503020204020204" pitchFamily="34" charset="-122"/>
                <a:ea typeface="微软雅黑" panose="020B0503020204020204" pitchFamily="34" charset="-122"/>
              </a:rPr>
              <a:t>随机采样</a:t>
            </a:r>
            <a:endParaRPr lang="zh-CN" altLang="en-US" sz="2100" b="1" dirty="0">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151125" y="3167385"/>
            <a:ext cx="384721" cy="230832"/>
          </a:xfrm>
          <a:prstGeom prst="rect">
            <a:avLst/>
          </a:prstGeom>
          <a:noFill/>
        </p:spPr>
        <p:txBody>
          <a:bodyPr wrap="none" lIns="0" tIns="0" rIns="0" bIns="0" rtlCol="0">
            <a:spAutoFit/>
          </a:bodyPr>
          <a:lstStyle/>
          <a:p>
            <a:r>
              <a:rPr lang="zh-CN" altLang="en-US" sz="1500" b="1" dirty="0">
                <a:solidFill>
                  <a:srgbClr val="FF0000"/>
                </a:solidFill>
                <a:latin typeface="微软雅黑" panose="020B0503020204020204" pitchFamily="34" charset="-122"/>
                <a:ea typeface="微软雅黑" panose="020B0503020204020204" pitchFamily="34" charset="-122"/>
              </a:rPr>
              <a:t>训练</a:t>
            </a:r>
            <a:endParaRPr lang="zh-CN" altLang="en-US" sz="1500" b="1" dirty="0">
              <a:solidFill>
                <a:srgbClr val="FF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176846" y="3984260"/>
            <a:ext cx="384721" cy="230832"/>
          </a:xfrm>
          <a:prstGeom prst="rect">
            <a:avLst/>
          </a:prstGeom>
          <a:noFill/>
        </p:spPr>
        <p:txBody>
          <a:bodyPr wrap="none" lIns="0" tIns="0" rIns="0" bIns="0" rtlCol="0">
            <a:spAutoFit/>
          </a:bodyPr>
          <a:lstStyle/>
          <a:p>
            <a:r>
              <a:rPr lang="zh-CN" altLang="en-US" sz="1500" b="1" dirty="0">
                <a:solidFill>
                  <a:srgbClr val="FF0000"/>
                </a:solidFill>
                <a:latin typeface="微软雅黑" panose="020B0503020204020204" pitchFamily="34" charset="-122"/>
                <a:ea typeface="微软雅黑" panose="020B0503020204020204" pitchFamily="34" charset="-122"/>
              </a:rPr>
              <a:t>训练</a:t>
            </a:r>
            <a:endParaRPr lang="zh-CN" altLang="en-US" sz="1500" b="1" dirty="0">
              <a:solidFill>
                <a:srgbClr val="FF0000"/>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4204472" y="6134809"/>
            <a:ext cx="384721" cy="230832"/>
          </a:xfrm>
          <a:prstGeom prst="rect">
            <a:avLst/>
          </a:prstGeom>
          <a:noFill/>
        </p:spPr>
        <p:txBody>
          <a:bodyPr wrap="none" lIns="0" tIns="0" rIns="0" bIns="0" rtlCol="0">
            <a:spAutoFit/>
          </a:bodyPr>
          <a:lstStyle/>
          <a:p>
            <a:r>
              <a:rPr lang="zh-CN" altLang="en-US" sz="1500" b="1" dirty="0">
                <a:solidFill>
                  <a:srgbClr val="FF0000"/>
                </a:solidFill>
                <a:latin typeface="微软雅黑" panose="020B0503020204020204" pitchFamily="34" charset="-122"/>
                <a:ea typeface="微软雅黑" panose="020B0503020204020204" pitchFamily="34" charset="-122"/>
              </a:rPr>
              <a:t>训练</a:t>
            </a:r>
            <a:endParaRPr lang="zh-CN" altLang="en-US" sz="1500" b="1" dirty="0">
              <a:solidFill>
                <a:srgbClr val="FF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096413" y="4017126"/>
            <a:ext cx="323165" cy="1077218"/>
          </a:xfrm>
          <a:prstGeom prst="rect">
            <a:avLst/>
          </a:prstGeom>
          <a:noFill/>
        </p:spPr>
        <p:txBody>
          <a:bodyPr vert="eaVert" wrap="none" lIns="0" tIns="0" rIns="0" bIns="0" rtlCol="0">
            <a:spAutoFit/>
          </a:bodyPr>
          <a:lstStyle/>
          <a:p>
            <a:r>
              <a:rPr lang="zh-CN" altLang="en-US" sz="2100" b="1" dirty="0">
                <a:solidFill>
                  <a:srgbClr val="FF0000"/>
                </a:solidFill>
                <a:latin typeface="微软雅黑" panose="020B0503020204020204" pitchFamily="34" charset="-122"/>
                <a:ea typeface="微软雅黑" panose="020B0503020204020204" pitchFamily="34" charset="-122"/>
              </a:rPr>
              <a:t>结合策略</a:t>
            </a:r>
            <a:endParaRPr lang="zh-CN" altLang="en-US" sz="21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7" name="Rectangle 3"/>
          <p:cNvSpPr>
            <a:spLocks noGrp="1" noChangeArrowheads="1"/>
          </p:cNvSpPr>
          <p:nvPr>
            <p:ph type="body" idx="1"/>
          </p:nvPr>
        </p:nvSpPr>
        <p:spPr>
          <a:xfrm>
            <a:off x="323850" y="1412009"/>
            <a:ext cx="8361363" cy="5192713"/>
          </a:xfrm>
        </p:spPr>
        <p:txBody>
          <a:bodyPr/>
          <a:lstStyle/>
          <a:p>
            <a:endParaRPr lang="zh-CN" altLang="en-US" dirty="0" smtClean="0">
              <a:ea typeface="宋体" panose="02010600030101010101" pitchFamily="2" charset="-122"/>
            </a:endParaRPr>
          </a:p>
        </p:txBody>
      </p:sp>
      <p:pic>
        <p:nvPicPr>
          <p:cNvPr id="51303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2133600"/>
            <a:ext cx="8382000" cy="26384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279119" y="1160207"/>
            <a:ext cx="2750702" cy="703037"/>
            <a:chOff x="586" y="525"/>
            <a:chExt cx="5775" cy="1476"/>
          </a:xfrm>
        </p:grpSpPr>
        <p:sp>
          <p:nvSpPr>
            <p:cNvPr id="7" name="TextBox 32"/>
            <p:cNvSpPr txBox="1"/>
            <p:nvPr/>
          </p:nvSpPr>
          <p:spPr>
            <a:xfrm>
              <a:off x="2077" y="693"/>
              <a:ext cx="4284" cy="1308"/>
            </a:xfrm>
            <a:prstGeom prst="rect">
              <a:avLst/>
            </a:prstGeom>
            <a:noFill/>
          </p:spPr>
          <p:txBody>
            <a:bodyPr wrap="square" lIns="0" tIns="0" rIns="0" bIns="0" rtlCol="0">
              <a:spAutoFit/>
            </a:bodyPr>
            <a:lstStyle/>
            <a:p>
              <a:r>
                <a:rPr lang="en-US" altLang="zh-CN" sz="2025" b="1" dirty="0">
                  <a:solidFill>
                    <a:schemeClr val="accent6"/>
                  </a:solidFill>
                  <a:latin typeface="微软雅黑" panose="020B0503020204020204" pitchFamily="34" charset="-122"/>
                  <a:ea typeface="微软雅黑" panose="020B0503020204020204" pitchFamily="34" charset="-122"/>
                  <a:sym typeface="+mn-ea"/>
                </a:rPr>
                <a:t>Boosting</a:t>
              </a:r>
              <a:r>
                <a:rPr lang="zh-CN" altLang="en-US" sz="2025" b="1" dirty="0">
                  <a:solidFill>
                    <a:schemeClr val="accent6"/>
                  </a:solidFill>
                  <a:latin typeface="微软雅黑" panose="020B0503020204020204" pitchFamily="34" charset="-122"/>
                  <a:ea typeface="微软雅黑" panose="020B0503020204020204" pitchFamily="34" charset="-122"/>
                  <a:sym typeface="+mn-ea"/>
                </a:rPr>
                <a:t>模型</a:t>
              </a:r>
              <a:endParaRPr lang="zh-CN" altLang="en-US" sz="2025" b="1" dirty="0">
                <a:solidFill>
                  <a:schemeClr val="accent6"/>
                </a:solidFill>
                <a:latin typeface="微软雅黑" panose="020B0503020204020204" pitchFamily="34" charset="-122"/>
                <a:ea typeface="微软雅黑" panose="020B0503020204020204" pitchFamily="34" charset="-122"/>
              </a:endParaRPr>
            </a:p>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86" y="525"/>
              <a:ext cx="1200" cy="975"/>
              <a:chOff x="586" y="525"/>
              <a:chExt cx="1200" cy="975"/>
            </a:xfrm>
          </p:grpSpPr>
          <p:pic>
            <p:nvPicPr>
              <p:cNvPr id="9" name="Picture 3" descr="C:\Users\Administrator\Desktop\微立体创业计划\005.png"/>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0"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grpSp>
        <p:nvGrpSpPr>
          <p:cNvPr id="11" name="组合 10"/>
          <p:cNvGrpSpPr/>
          <p:nvPr/>
        </p:nvGrpSpPr>
        <p:grpSpPr>
          <a:xfrm>
            <a:off x="279119" y="1160207"/>
            <a:ext cx="3754291" cy="464404"/>
            <a:chOff x="586" y="525"/>
            <a:chExt cx="7882" cy="975"/>
          </a:xfrm>
        </p:grpSpPr>
        <p:sp>
          <p:nvSpPr>
            <p:cNvPr id="12" name="TextBox 32"/>
            <p:cNvSpPr txBox="1"/>
            <p:nvPr/>
          </p:nvSpPr>
          <p:spPr>
            <a:xfrm>
              <a:off x="6059" y="678"/>
              <a:ext cx="2409" cy="654"/>
            </a:xfrm>
            <a:prstGeom prst="rect">
              <a:avLst/>
            </a:prstGeom>
            <a:noFill/>
          </p:spPr>
          <p:txBody>
            <a:bodyPr wrap="square" lIns="0" tIns="0" rIns="0" bIns="0" rtlCol="0">
              <a:spAutoFit/>
            </a:bodyPr>
            <a:lstStyle/>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86" y="525"/>
              <a:ext cx="1200" cy="975"/>
              <a:chOff x="586" y="525"/>
              <a:chExt cx="1200" cy="975"/>
            </a:xfrm>
          </p:grpSpPr>
          <p:pic>
            <p:nvPicPr>
              <p:cNvPr id="14" name="Picture 3" descr="C:\Users\Administrator\Desktop\微立体创业计划\005.png"/>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5"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8108" y="1983973"/>
            <a:ext cx="6128707" cy="969010"/>
          </a:xfrm>
          <a:prstGeom prst="rect">
            <a:avLst/>
          </a:prstGeom>
          <a:noFill/>
        </p:spPr>
        <p:txBody>
          <a:bodyPr wrap="square" lIns="0" tIns="0" rIns="0" bIns="0" rtlCol="0">
            <a:spAutoFit/>
          </a:bodyPr>
          <a:lstStyle/>
          <a:p>
            <a:pPr algn="l"/>
            <a:r>
              <a:rPr lang="zh-CN" altLang="en-US" sz="2100" dirty="0">
                <a:latin typeface="微软雅黑" panose="020B0503020204020204" pitchFamily="34" charset="-122"/>
                <a:ea typeface="微软雅黑" panose="020B0503020204020204" pitchFamily="34" charset="-122"/>
              </a:rPr>
              <a:t>典型代表：</a:t>
            </a:r>
            <a:r>
              <a:rPr lang="en-US" altLang="zh-CN" sz="2100" dirty="0">
                <a:latin typeface="微软雅黑" panose="020B0503020204020204" pitchFamily="34" charset="-122"/>
                <a:ea typeface="微软雅黑" panose="020B0503020204020204" pitchFamily="34" charset="-122"/>
              </a:rPr>
              <a:t>AdaBoost</a:t>
            </a:r>
            <a:r>
              <a:rPr lang="zh-CN" altLang="en-US" sz="2100" dirty="0">
                <a:latin typeface="微软雅黑" panose="020B0503020204020204" pitchFamily="34" charset="-122"/>
                <a:ea typeface="微软雅黑" panose="020B0503020204020204" pitchFamily="34" charset="-122"/>
              </a:rPr>
              <a:t>，</a:t>
            </a:r>
            <a:r>
              <a:rPr lang="en-US" altLang="zh-CN" sz="2100" dirty="0">
                <a:latin typeface="微软雅黑" panose="020B0503020204020204" pitchFamily="34" charset="-122"/>
                <a:ea typeface="微软雅黑" panose="020B0503020204020204" pitchFamily="34" charset="-122"/>
              </a:rPr>
              <a:t>Xgboost</a:t>
            </a:r>
            <a:r>
              <a:rPr lang="zh-CN" altLang="en-US" sz="2100" dirty="0">
                <a:latin typeface="微软雅黑" panose="020B0503020204020204" pitchFamily="34" charset="-122"/>
                <a:ea typeface="微软雅黑" panose="020B0503020204020204" pitchFamily="34" charset="-122"/>
              </a:rPr>
              <a:t>，</a:t>
            </a:r>
            <a:r>
              <a:rPr lang="en-US" altLang="zh-CN" sz="2100" dirty="0">
                <a:latin typeface="微软雅黑" panose="020B0503020204020204" pitchFamily="34" charset="-122"/>
                <a:ea typeface="微软雅黑" panose="020B0503020204020204" pitchFamily="34" charset="-122"/>
                <a:cs typeface="Lato Light" charset="0"/>
                <a:sym typeface="Lato Light" charset="0"/>
              </a:rPr>
              <a:t>GDBT</a:t>
            </a:r>
            <a:endParaRPr lang="en-US" altLang="zh-CN" sz="2100" dirty="0">
              <a:latin typeface="微软雅黑" panose="020B0503020204020204" pitchFamily="34" charset="-122"/>
              <a:ea typeface="微软雅黑" panose="020B0503020204020204" pitchFamily="34" charset="-122"/>
              <a:cs typeface="Lato Light" charset="0"/>
              <a:sym typeface="Lato Light" charset="0"/>
            </a:endParaRPr>
          </a:p>
          <a:p>
            <a:pPr algn="l"/>
            <a:endParaRPr lang="en-US" altLang="zh-CN" sz="2100" dirty="0">
              <a:latin typeface="微软雅黑" panose="020B0503020204020204" pitchFamily="34" charset="-122"/>
              <a:ea typeface="微软雅黑" panose="020B0503020204020204" pitchFamily="34" charset="-122"/>
              <a:cs typeface="Lato Light" charset="0"/>
              <a:sym typeface="Lato Light" charset="0"/>
            </a:endParaRPr>
          </a:p>
          <a:p>
            <a:pPr algn="l"/>
            <a:endParaRPr lang="zh-CN" altLang="en-US" sz="2100"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79119" y="1160207"/>
            <a:ext cx="2750702" cy="703037"/>
            <a:chOff x="586" y="525"/>
            <a:chExt cx="5775" cy="1476"/>
          </a:xfrm>
        </p:grpSpPr>
        <p:sp>
          <p:nvSpPr>
            <p:cNvPr id="33" name="TextBox 32"/>
            <p:cNvSpPr txBox="1"/>
            <p:nvPr/>
          </p:nvSpPr>
          <p:spPr>
            <a:xfrm>
              <a:off x="2077" y="693"/>
              <a:ext cx="4284" cy="1308"/>
            </a:xfrm>
            <a:prstGeom prst="rect">
              <a:avLst/>
            </a:prstGeom>
            <a:noFill/>
          </p:spPr>
          <p:txBody>
            <a:bodyPr wrap="square" lIns="0" tIns="0" rIns="0" bIns="0" rtlCol="0">
              <a:spAutoFit/>
            </a:bodyPr>
            <a:lstStyle/>
            <a:p>
              <a:r>
                <a:rPr lang="en-US" altLang="zh-CN" sz="2025" b="1" dirty="0">
                  <a:solidFill>
                    <a:schemeClr val="accent6"/>
                  </a:solidFill>
                  <a:latin typeface="微软雅黑" panose="020B0503020204020204" pitchFamily="34" charset="-122"/>
                  <a:ea typeface="微软雅黑" panose="020B0503020204020204" pitchFamily="34" charset="-122"/>
                  <a:sym typeface="+mn-ea"/>
                </a:rPr>
                <a:t>Boosting</a:t>
              </a:r>
              <a:r>
                <a:rPr lang="zh-CN" altLang="en-US" sz="2025" b="1" dirty="0">
                  <a:solidFill>
                    <a:schemeClr val="accent6"/>
                  </a:solidFill>
                  <a:latin typeface="微软雅黑" panose="020B0503020204020204" pitchFamily="34" charset="-122"/>
                  <a:ea typeface="微软雅黑" panose="020B0503020204020204" pitchFamily="34" charset="-122"/>
                  <a:sym typeface="+mn-ea"/>
                </a:rPr>
                <a:t>模型</a:t>
              </a:r>
              <a:endParaRPr lang="zh-CN" altLang="en-US" sz="2025" b="1" dirty="0">
                <a:solidFill>
                  <a:schemeClr val="accent6"/>
                </a:solidFill>
                <a:latin typeface="微软雅黑" panose="020B0503020204020204" pitchFamily="34" charset="-122"/>
                <a:ea typeface="微软雅黑" panose="020B0503020204020204" pitchFamily="34" charset="-122"/>
              </a:endParaRPr>
            </a:p>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grpSp>
        <p:nvGrpSpPr>
          <p:cNvPr id="5" name="组合 4"/>
          <p:cNvGrpSpPr/>
          <p:nvPr/>
        </p:nvGrpSpPr>
        <p:grpSpPr>
          <a:xfrm>
            <a:off x="279119" y="1160207"/>
            <a:ext cx="3754291" cy="464404"/>
            <a:chOff x="586" y="525"/>
            <a:chExt cx="7882" cy="975"/>
          </a:xfrm>
        </p:grpSpPr>
        <p:sp>
          <p:nvSpPr>
            <p:cNvPr id="6" name="TextBox 32"/>
            <p:cNvSpPr txBox="1"/>
            <p:nvPr/>
          </p:nvSpPr>
          <p:spPr>
            <a:xfrm>
              <a:off x="6059" y="678"/>
              <a:ext cx="2409" cy="654"/>
            </a:xfrm>
            <a:prstGeom prst="rect">
              <a:avLst/>
            </a:prstGeom>
            <a:noFill/>
          </p:spPr>
          <p:txBody>
            <a:bodyPr wrap="square" lIns="0" tIns="0" rIns="0" bIns="0" rtlCol="0">
              <a:spAutoFit/>
            </a:bodyPr>
            <a:lstStyle/>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86" y="525"/>
              <a:ext cx="1200" cy="975"/>
              <a:chOff x="586" y="525"/>
              <a:chExt cx="1200" cy="975"/>
            </a:xfrm>
          </p:grpSpPr>
          <p:pic>
            <p:nvPicPr>
              <p:cNvPr id="8"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9"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10" name="矩形 9"/>
          <p:cNvSpPr/>
          <p:nvPr/>
        </p:nvSpPr>
        <p:spPr>
          <a:xfrm>
            <a:off x="143397" y="3827623"/>
            <a:ext cx="1512291" cy="702084"/>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t>
            </a:r>
            <a:r>
              <a:rPr lang="zh-CN" altLang="en-US"/>
              <a:t>个</a:t>
            </a:r>
            <a:r>
              <a:rPr lang="zh-CN" altLang="en-US">
                <a:sym typeface="+mn-ea"/>
              </a:rPr>
              <a:t>样本</a:t>
            </a:r>
            <a:r>
              <a:rPr lang="zh-CN" altLang="en-US"/>
              <a:t>训练集</a:t>
            </a:r>
            <a:endParaRPr lang="zh-CN" altLang="en-US"/>
          </a:p>
        </p:txBody>
      </p:sp>
      <p:sp>
        <p:nvSpPr>
          <p:cNvPr id="11" name="椭圆 10"/>
          <p:cNvSpPr/>
          <p:nvPr/>
        </p:nvSpPr>
        <p:spPr>
          <a:xfrm>
            <a:off x="1959575" y="2980740"/>
            <a:ext cx="1156009" cy="514417"/>
          </a:xfrm>
          <a:prstGeom prst="ellipse">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权重</a:t>
            </a:r>
            <a:r>
              <a:rPr lang="en-US" altLang="zh-CN"/>
              <a:t>D(1)</a:t>
            </a:r>
            <a:endParaRPr lang="en-US" altLang="zh-CN"/>
          </a:p>
        </p:txBody>
      </p:sp>
      <p:sp>
        <p:nvSpPr>
          <p:cNvPr id="12" name="椭圆 11"/>
          <p:cNvSpPr/>
          <p:nvPr/>
        </p:nvSpPr>
        <p:spPr>
          <a:xfrm>
            <a:off x="1959575" y="3827623"/>
            <a:ext cx="1156009" cy="514417"/>
          </a:xfrm>
          <a:prstGeom prst="ellipse">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权重</a:t>
            </a:r>
            <a:r>
              <a:rPr lang="en-US" altLang="zh-CN"/>
              <a:t>D(2)</a:t>
            </a:r>
            <a:endParaRPr lang="en-US" altLang="zh-CN"/>
          </a:p>
        </p:txBody>
      </p:sp>
      <p:sp>
        <p:nvSpPr>
          <p:cNvPr id="13" name="椭圆 12"/>
          <p:cNvSpPr/>
          <p:nvPr/>
        </p:nvSpPr>
        <p:spPr>
          <a:xfrm>
            <a:off x="1959575" y="5993414"/>
            <a:ext cx="1156009" cy="514417"/>
          </a:xfrm>
          <a:prstGeom prst="ellipse">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权重</a:t>
            </a:r>
            <a:r>
              <a:rPr lang="en-US" altLang="zh-CN"/>
              <a:t>D(3)</a:t>
            </a:r>
            <a:endParaRPr lang="en-US" altLang="zh-CN"/>
          </a:p>
        </p:txBody>
      </p:sp>
      <p:sp>
        <p:nvSpPr>
          <p:cNvPr id="14" name="矩形 13"/>
          <p:cNvSpPr/>
          <p:nvPr/>
        </p:nvSpPr>
        <p:spPr>
          <a:xfrm>
            <a:off x="3460910" y="2813078"/>
            <a:ext cx="1080276" cy="608727"/>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带权重</a:t>
            </a:r>
            <a:r>
              <a:rPr lang="en-US" altLang="zh-CN" sz="1400" dirty="0" smtClean="0"/>
              <a:t>D(1)</a:t>
            </a:r>
            <a:endParaRPr lang="zh-CN" altLang="en-US" sz="1400" dirty="0"/>
          </a:p>
          <a:p>
            <a:pPr algn="ctr"/>
            <a:r>
              <a:rPr lang="zh-CN" altLang="en-US" sz="1400" dirty="0"/>
              <a:t>训练集</a:t>
            </a:r>
            <a:endParaRPr lang="zh-CN" altLang="en-US" sz="1400" dirty="0"/>
          </a:p>
        </p:txBody>
      </p:sp>
      <p:sp>
        <p:nvSpPr>
          <p:cNvPr id="15" name="矩形 14"/>
          <p:cNvSpPr/>
          <p:nvPr/>
        </p:nvSpPr>
        <p:spPr>
          <a:xfrm>
            <a:off x="3338022" y="5899104"/>
            <a:ext cx="1144578" cy="608727"/>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带</a:t>
            </a:r>
            <a:r>
              <a:rPr lang="zh-CN" altLang="en-US" sz="1400" dirty="0" smtClean="0"/>
              <a:t>权重</a:t>
            </a:r>
            <a:r>
              <a:rPr lang="en-US" altLang="zh-CN" sz="1400" dirty="0" smtClean="0"/>
              <a:t>D(T)</a:t>
            </a:r>
            <a:endParaRPr lang="zh-CN" altLang="en-US" sz="1400" dirty="0"/>
          </a:p>
          <a:p>
            <a:pPr algn="ctr"/>
            <a:r>
              <a:rPr lang="zh-CN" altLang="en-US" sz="1400" dirty="0"/>
              <a:t>训练集</a:t>
            </a:r>
            <a:endParaRPr lang="zh-CN" altLang="en-US" sz="1400" dirty="0"/>
          </a:p>
        </p:txBody>
      </p:sp>
      <p:sp>
        <p:nvSpPr>
          <p:cNvPr id="16" name="矩形 15"/>
          <p:cNvSpPr/>
          <p:nvPr/>
        </p:nvSpPr>
        <p:spPr>
          <a:xfrm>
            <a:off x="3460910" y="3827623"/>
            <a:ext cx="1080276" cy="608727"/>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带</a:t>
            </a:r>
            <a:r>
              <a:rPr lang="zh-CN" altLang="en-US" sz="1400" dirty="0" smtClean="0"/>
              <a:t>权重</a:t>
            </a:r>
            <a:r>
              <a:rPr lang="en-US" altLang="zh-CN" sz="1400" dirty="0" smtClean="0"/>
              <a:t>D(2)</a:t>
            </a:r>
            <a:endParaRPr lang="zh-CN" altLang="en-US" sz="1400" dirty="0"/>
          </a:p>
          <a:p>
            <a:pPr algn="ctr"/>
            <a:r>
              <a:rPr lang="zh-CN" altLang="en-US" sz="1400" dirty="0"/>
              <a:t>训练集</a:t>
            </a:r>
            <a:endParaRPr lang="zh-CN" altLang="en-US" sz="1400" dirty="0"/>
          </a:p>
        </p:txBody>
      </p:sp>
      <p:grpSp>
        <p:nvGrpSpPr>
          <p:cNvPr id="17" name="组合 16"/>
          <p:cNvGrpSpPr/>
          <p:nvPr/>
        </p:nvGrpSpPr>
        <p:grpSpPr>
          <a:xfrm>
            <a:off x="5470947" y="2813009"/>
            <a:ext cx="3448445" cy="3299713"/>
            <a:chOff x="6009" y="3388"/>
            <a:chExt cx="6795" cy="5029"/>
          </a:xfrm>
        </p:grpSpPr>
        <p:grpSp>
          <p:nvGrpSpPr>
            <p:cNvPr id="39" name="组合 38"/>
            <p:cNvGrpSpPr/>
            <p:nvPr/>
          </p:nvGrpSpPr>
          <p:grpSpPr>
            <a:xfrm>
              <a:off x="6009" y="3388"/>
              <a:ext cx="6795" cy="2667"/>
              <a:chOff x="9779" y="2752"/>
              <a:chExt cx="8166" cy="3550"/>
            </a:xfrm>
          </p:grpSpPr>
          <p:sp>
            <p:nvSpPr>
              <p:cNvPr id="18" name="矩形 17"/>
              <p:cNvSpPr/>
              <p:nvPr/>
            </p:nvSpPr>
            <p:spPr>
              <a:xfrm>
                <a:off x="9779" y="2752"/>
                <a:ext cx="3328" cy="1235"/>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t>弱学习器</a:t>
                </a:r>
                <a:r>
                  <a:rPr lang="en-US" altLang="zh-CN" sz="1500" b="1"/>
                  <a:t>1</a:t>
                </a:r>
                <a:endParaRPr lang="en-US" altLang="zh-CN" sz="1500" b="1"/>
              </a:p>
              <a:p>
                <a:pPr algn="ctr"/>
                <a:r>
                  <a:rPr lang="zh-CN" altLang="en-US" sz="1050"/>
                  <a:t>基于学习误差率</a:t>
                </a:r>
                <a:r>
                  <a:rPr lang="en-US" altLang="zh-CN" sz="1050"/>
                  <a:t>e1</a:t>
                </a:r>
                <a:r>
                  <a:rPr lang="zh-CN" altLang="en-US" sz="1050"/>
                  <a:t>更新权重系数</a:t>
                </a:r>
                <a:r>
                  <a:rPr lang="en-US" altLang="zh-CN" sz="1050"/>
                  <a:t>a1</a:t>
                </a:r>
                <a:endParaRPr lang="en-US" altLang="zh-CN" sz="1050"/>
              </a:p>
            </p:txBody>
          </p:sp>
          <p:sp>
            <p:nvSpPr>
              <p:cNvPr id="21" name="矩形 20"/>
              <p:cNvSpPr/>
              <p:nvPr/>
            </p:nvSpPr>
            <p:spPr>
              <a:xfrm>
                <a:off x="15662" y="5076"/>
                <a:ext cx="2283" cy="1226"/>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t>强学习器</a:t>
                </a:r>
                <a:endParaRPr lang="zh-CN" altLang="en-US" sz="1500"/>
              </a:p>
            </p:txBody>
          </p:sp>
          <p:cxnSp>
            <p:nvCxnSpPr>
              <p:cNvPr id="26" name="直接箭头连接符 25"/>
              <p:cNvCxnSpPr>
                <a:stCxn id="18" idx="3"/>
                <a:endCxn id="21" idx="1"/>
              </p:cNvCxnSpPr>
              <p:nvPr/>
            </p:nvCxnSpPr>
            <p:spPr>
              <a:xfrm>
                <a:off x="13107" y="3370"/>
                <a:ext cx="2555" cy="2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2" name="直接箭头连接符 21"/>
            <p:cNvCxnSpPr>
              <a:endCxn id="21" idx="1"/>
            </p:cNvCxnSpPr>
            <p:nvPr/>
          </p:nvCxnSpPr>
          <p:spPr>
            <a:xfrm>
              <a:off x="8779" y="5322"/>
              <a:ext cx="2126" cy="2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21" idx="1"/>
            </p:cNvCxnSpPr>
            <p:nvPr/>
          </p:nvCxnSpPr>
          <p:spPr>
            <a:xfrm flipV="1">
              <a:off x="8888" y="5595"/>
              <a:ext cx="2016" cy="28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a:stCxn id="10" idx="3"/>
            <a:endCxn id="11" idx="2"/>
          </p:cNvCxnSpPr>
          <p:nvPr/>
        </p:nvCxnSpPr>
        <p:spPr>
          <a:xfrm flipV="1">
            <a:off x="1655688" y="3237949"/>
            <a:ext cx="303887" cy="9407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12" idx="2"/>
          </p:cNvCxnSpPr>
          <p:nvPr/>
        </p:nvCxnSpPr>
        <p:spPr>
          <a:xfrm flipV="1">
            <a:off x="1687124" y="4084831"/>
            <a:ext cx="272450" cy="115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3" idx="2"/>
          </p:cNvCxnSpPr>
          <p:nvPr/>
        </p:nvCxnSpPr>
        <p:spPr>
          <a:xfrm>
            <a:off x="1655688" y="4178665"/>
            <a:ext cx="303887" cy="20719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537341" y="4529708"/>
            <a:ext cx="0" cy="1252224"/>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942462" y="4529708"/>
            <a:ext cx="0" cy="1252224"/>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238762" y="4529708"/>
            <a:ext cx="0" cy="1252224"/>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470947" y="3827553"/>
            <a:ext cx="1405391" cy="608707"/>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t>弱学习器</a:t>
            </a:r>
            <a:r>
              <a:rPr lang="en-US" altLang="zh-CN" sz="1500" b="1"/>
              <a:t>2</a:t>
            </a:r>
            <a:endParaRPr lang="en-US" altLang="zh-CN" sz="1500" b="1"/>
          </a:p>
          <a:p>
            <a:pPr algn="ctr"/>
            <a:r>
              <a:rPr lang="zh-CN" altLang="en-US" sz="1050"/>
              <a:t>基于学习误差率</a:t>
            </a:r>
            <a:r>
              <a:rPr lang="en-US" altLang="zh-CN" sz="1050"/>
              <a:t>e2</a:t>
            </a:r>
            <a:r>
              <a:rPr lang="zh-CN" altLang="en-US" sz="1050"/>
              <a:t>更新权重系数</a:t>
            </a:r>
            <a:r>
              <a:rPr lang="en-US" altLang="zh-CN" sz="1050"/>
              <a:t>a2</a:t>
            </a:r>
            <a:endParaRPr lang="en-US" altLang="zh-CN" sz="1050"/>
          </a:p>
        </p:txBody>
      </p:sp>
      <p:sp>
        <p:nvSpPr>
          <p:cNvPr id="36" name="矩形 35"/>
          <p:cNvSpPr/>
          <p:nvPr/>
        </p:nvSpPr>
        <p:spPr>
          <a:xfrm>
            <a:off x="5470947" y="5899034"/>
            <a:ext cx="1405391" cy="608707"/>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t>弱学习器</a:t>
            </a:r>
            <a:r>
              <a:rPr lang="en-US" altLang="zh-CN" sz="1500" b="1"/>
              <a:t>T</a:t>
            </a:r>
            <a:endParaRPr lang="en-US" altLang="zh-CN" sz="1500" b="1"/>
          </a:p>
          <a:p>
            <a:pPr algn="ctr"/>
            <a:r>
              <a:rPr lang="zh-CN" altLang="en-US" sz="1050"/>
              <a:t>基于学习误差率</a:t>
            </a:r>
            <a:r>
              <a:rPr lang="en-US" altLang="zh-CN" sz="1050"/>
              <a:t>eT</a:t>
            </a:r>
            <a:r>
              <a:rPr lang="zh-CN" altLang="en-US" sz="1050"/>
              <a:t>更新权重系数</a:t>
            </a:r>
            <a:r>
              <a:rPr lang="en-US" altLang="zh-CN" sz="1050"/>
              <a:t>aT</a:t>
            </a:r>
            <a:endParaRPr lang="en-US" altLang="zh-CN" sz="1050"/>
          </a:p>
        </p:txBody>
      </p:sp>
      <p:cxnSp>
        <p:nvCxnSpPr>
          <p:cNvPr id="37" name="肘形连接符 36"/>
          <p:cNvCxnSpPr/>
          <p:nvPr/>
        </p:nvCxnSpPr>
        <p:spPr>
          <a:xfrm rot="5400000">
            <a:off x="4112505" y="1806631"/>
            <a:ext cx="405818" cy="363616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2" idx="2"/>
          </p:cNvCxnSpPr>
          <p:nvPr/>
        </p:nvCxnSpPr>
        <p:spPr>
          <a:xfrm rot="5400000">
            <a:off x="4237776" y="2695430"/>
            <a:ext cx="195764" cy="3676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4" idx="3"/>
            <a:endCxn id="18" idx="1"/>
          </p:cNvCxnSpPr>
          <p:nvPr/>
        </p:nvCxnSpPr>
        <p:spPr>
          <a:xfrm>
            <a:off x="4541186" y="3117442"/>
            <a:ext cx="929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6" idx="3"/>
            <a:endCxn id="32" idx="1"/>
          </p:cNvCxnSpPr>
          <p:nvPr/>
        </p:nvCxnSpPr>
        <p:spPr>
          <a:xfrm>
            <a:off x="4541186" y="4131987"/>
            <a:ext cx="929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5" idx="3"/>
            <a:endCxn id="36" idx="1"/>
          </p:cNvCxnSpPr>
          <p:nvPr/>
        </p:nvCxnSpPr>
        <p:spPr>
          <a:xfrm>
            <a:off x="4482600" y="6203467"/>
            <a:ext cx="988347"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4834594" y="2909770"/>
            <a:ext cx="346249" cy="207749"/>
          </a:xfrm>
          <a:prstGeom prst="rect">
            <a:avLst/>
          </a:prstGeom>
          <a:noFill/>
        </p:spPr>
        <p:txBody>
          <a:bodyPr wrap="none" lIns="0" tIns="0" rIns="0" bIns="0" rtlCol="0">
            <a:spAutoFit/>
          </a:bodyPr>
          <a:lstStyle/>
          <a:p>
            <a:r>
              <a:rPr lang="zh-CN" altLang="en-US" sz="1350" b="1" dirty="0">
                <a:solidFill>
                  <a:srgbClr val="FF0000"/>
                </a:solidFill>
                <a:latin typeface="微软雅黑" panose="020B0503020204020204" pitchFamily="34" charset="-122"/>
                <a:ea typeface="微软雅黑" panose="020B0503020204020204" pitchFamily="34" charset="-122"/>
              </a:rPr>
              <a:t>训练</a:t>
            </a:r>
            <a:endParaRPr lang="zh-CN" altLang="en-US" sz="1350" b="1" dirty="0">
              <a:solidFill>
                <a:srgbClr val="FF0000"/>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834594" y="5993414"/>
            <a:ext cx="346249" cy="207749"/>
          </a:xfrm>
          <a:prstGeom prst="rect">
            <a:avLst/>
          </a:prstGeom>
          <a:noFill/>
        </p:spPr>
        <p:txBody>
          <a:bodyPr wrap="none" lIns="0" tIns="0" rIns="0" bIns="0" rtlCol="0">
            <a:spAutoFit/>
          </a:bodyPr>
          <a:lstStyle/>
          <a:p>
            <a:r>
              <a:rPr lang="zh-CN" altLang="en-US" sz="1350" b="1" dirty="0">
                <a:solidFill>
                  <a:srgbClr val="FF0000"/>
                </a:solidFill>
                <a:latin typeface="微软雅黑" panose="020B0503020204020204" pitchFamily="34" charset="-122"/>
                <a:ea typeface="微软雅黑" panose="020B0503020204020204" pitchFamily="34" charset="-122"/>
              </a:rPr>
              <a:t>训练</a:t>
            </a:r>
            <a:endParaRPr lang="zh-CN" altLang="en-US" sz="1350" b="1" dirty="0">
              <a:solidFill>
                <a:srgbClr val="FF000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4834594" y="3874302"/>
            <a:ext cx="346249" cy="207749"/>
          </a:xfrm>
          <a:prstGeom prst="rect">
            <a:avLst/>
          </a:prstGeom>
          <a:noFill/>
        </p:spPr>
        <p:txBody>
          <a:bodyPr wrap="none" lIns="0" tIns="0" rIns="0" bIns="0" rtlCol="0">
            <a:spAutoFit/>
          </a:bodyPr>
          <a:lstStyle/>
          <a:p>
            <a:r>
              <a:rPr lang="zh-CN" altLang="en-US" sz="1350" b="1" dirty="0">
                <a:solidFill>
                  <a:srgbClr val="FF0000"/>
                </a:solidFill>
                <a:latin typeface="微软雅黑" panose="020B0503020204020204" pitchFamily="34" charset="-122"/>
                <a:ea typeface="微软雅黑" panose="020B0503020204020204" pitchFamily="34" charset="-122"/>
              </a:rPr>
              <a:t>训练</a:t>
            </a:r>
            <a:endParaRPr lang="zh-CN" altLang="en-US" sz="1350" b="1" dirty="0">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462659" y="3827623"/>
            <a:ext cx="323165" cy="1077218"/>
          </a:xfrm>
          <a:prstGeom prst="rect">
            <a:avLst/>
          </a:prstGeom>
          <a:noFill/>
        </p:spPr>
        <p:txBody>
          <a:bodyPr vert="eaVert" wrap="none" lIns="0" tIns="0" rIns="0" bIns="0" rtlCol="0">
            <a:spAutoFit/>
          </a:bodyPr>
          <a:lstStyle/>
          <a:p>
            <a:r>
              <a:rPr lang="zh-CN" altLang="en-US" sz="2100" b="1" dirty="0">
                <a:solidFill>
                  <a:srgbClr val="FF0000"/>
                </a:solidFill>
                <a:latin typeface="微软雅黑" panose="020B0503020204020204" pitchFamily="34" charset="-122"/>
                <a:ea typeface="微软雅黑" panose="020B0503020204020204" pitchFamily="34" charset="-122"/>
              </a:rPr>
              <a:t>结合策略</a:t>
            </a:r>
            <a:endParaRPr lang="zh-CN" altLang="en-US" sz="2100" b="1" dirty="0">
              <a:solidFill>
                <a:srgbClr val="FF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3959609" y="3494204"/>
            <a:ext cx="1938031" cy="184666"/>
          </a:xfrm>
          <a:prstGeom prst="rect">
            <a:avLst/>
          </a:prstGeom>
          <a:noFill/>
        </p:spPr>
        <p:txBody>
          <a:bodyPr wrap="none" lIns="0" tIns="0" rIns="0" bIns="0"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根据</a:t>
            </a:r>
            <a:r>
              <a:rPr lang="en-US" altLang="zh-CN" sz="1200" b="1" dirty="0">
                <a:solidFill>
                  <a:srgbClr val="FF0000"/>
                </a:solidFill>
                <a:latin typeface="微软雅黑" panose="020B0503020204020204" pitchFamily="34" charset="-122"/>
                <a:ea typeface="微软雅黑" panose="020B0503020204020204" pitchFamily="34" charset="-122"/>
              </a:rPr>
              <a:t>a1</a:t>
            </a:r>
            <a:r>
              <a:rPr lang="zh-CN" altLang="en-US" sz="1200" b="1" dirty="0">
                <a:solidFill>
                  <a:srgbClr val="FF0000"/>
                </a:solidFill>
                <a:latin typeface="微软雅黑" panose="020B0503020204020204" pitchFamily="34" charset="-122"/>
                <a:ea typeface="微软雅黑" panose="020B0503020204020204" pitchFamily="34" charset="-122"/>
              </a:rPr>
              <a:t>更新样本权重</a:t>
            </a:r>
            <a:r>
              <a:rPr lang="en-US" altLang="zh-CN" sz="1200" b="1" dirty="0">
                <a:solidFill>
                  <a:srgbClr val="FF0000"/>
                </a:solidFill>
                <a:latin typeface="微软雅黑" panose="020B0503020204020204" pitchFamily="34" charset="-122"/>
                <a:ea typeface="微软雅黑" panose="020B0503020204020204" pitchFamily="34" charset="-122"/>
              </a:rPr>
              <a:t>D</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2</a:t>
            </a:r>
            <a:r>
              <a:rPr lang="zh-CN" altLang="en-US" sz="1200" b="1" dirty="0">
                <a:solidFill>
                  <a:srgbClr val="FF0000"/>
                </a:solidFill>
                <a:latin typeface="微软雅黑" panose="020B0503020204020204" pitchFamily="34" charset="-122"/>
                <a:ea typeface="微软雅黑" panose="020B0503020204020204" pitchFamily="34" charset="-122"/>
              </a:rPr>
              <a:t>）</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3959609" y="4631638"/>
            <a:ext cx="1938031" cy="184666"/>
          </a:xfrm>
          <a:prstGeom prst="rect">
            <a:avLst/>
          </a:prstGeom>
          <a:noFill/>
        </p:spPr>
        <p:txBody>
          <a:bodyPr wrap="none" lIns="0" tIns="0" rIns="0" bIns="0"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根据</a:t>
            </a:r>
            <a:r>
              <a:rPr lang="en-US" altLang="zh-CN" sz="1200" b="1" dirty="0">
                <a:solidFill>
                  <a:srgbClr val="FF0000"/>
                </a:solidFill>
                <a:latin typeface="微软雅黑" panose="020B0503020204020204" pitchFamily="34" charset="-122"/>
                <a:ea typeface="微软雅黑" panose="020B0503020204020204" pitchFamily="34" charset="-122"/>
              </a:rPr>
              <a:t>a2</a:t>
            </a:r>
            <a:r>
              <a:rPr lang="zh-CN" altLang="en-US" sz="1200" b="1" dirty="0">
                <a:solidFill>
                  <a:srgbClr val="FF0000"/>
                </a:solidFill>
                <a:latin typeface="微软雅黑" panose="020B0503020204020204" pitchFamily="34" charset="-122"/>
                <a:ea typeface="微软雅黑" panose="020B0503020204020204" pitchFamily="34" charset="-122"/>
              </a:rPr>
              <a:t>更新样本权重</a:t>
            </a:r>
            <a:r>
              <a:rPr lang="en-US" altLang="zh-CN" sz="1200" b="1" dirty="0">
                <a:solidFill>
                  <a:srgbClr val="FF0000"/>
                </a:solidFill>
                <a:latin typeface="微软雅黑" panose="020B0503020204020204" pitchFamily="34" charset="-122"/>
                <a:ea typeface="微软雅黑" panose="020B0503020204020204" pitchFamily="34" charset="-122"/>
              </a:rPr>
              <a:t>D</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3</a:t>
            </a:r>
            <a:r>
              <a:rPr lang="zh-CN" altLang="en-US" sz="1200" b="1" dirty="0">
                <a:solidFill>
                  <a:srgbClr val="FF0000"/>
                </a:solidFill>
                <a:latin typeface="微软雅黑" panose="020B0503020204020204" pitchFamily="34" charset="-122"/>
                <a:ea typeface="微软雅黑" panose="020B0503020204020204" pitchFamily="34" charset="-122"/>
              </a:rPr>
              <a:t>）</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7280933" y="5899104"/>
            <a:ext cx="1638513" cy="184666"/>
          </a:xfrm>
          <a:prstGeom prst="rect">
            <a:avLst/>
          </a:prstGeom>
          <a:noFill/>
        </p:spPr>
        <p:txBody>
          <a:bodyPr wrap="square" lIns="0" tIns="0" rIns="0" bIns="0" rtlCol="0" anchor="t">
            <a:spAutoFit/>
          </a:bodyPr>
          <a:lstStyle/>
          <a:p>
            <a:pPr algn="l"/>
            <a:r>
              <a:rPr lang="zh-CN" altLang="en-US" sz="1200" b="1" dirty="0">
                <a:solidFill>
                  <a:srgbClr val="FF0000"/>
                </a:solidFill>
                <a:latin typeface="微软雅黑" panose="020B0503020204020204" pitchFamily="34" charset="-122"/>
                <a:ea typeface="微软雅黑" panose="020B0503020204020204" pitchFamily="34" charset="-122"/>
              </a:rPr>
              <a:t>应用：神经网络</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0850" y="1331595"/>
            <a:ext cx="8242300" cy="4523105"/>
          </a:xfrm>
          <a:prstGeom prst="rect">
            <a:avLst/>
          </a:prstGeom>
          <a:noFill/>
        </p:spPr>
        <p:txBody>
          <a:bodyPr wrap="square" rtlCol="0" anchor="t">
            <a:spAutoFit/>
          </a:bodyPr>
          <a:p>
            <a:pPr>
              <a:lnSpc>
                <a:spcPct val="100000"/>
              </a:lnSpc>
            </a:pPr>
            <a:r>
              <a:rPr lang="zh-CN" altLang="en-US" sz="2400"/>
              <a:t>Bagging是并行的学习算法，思想很简单，即每一次</a:t>
            </a:r>
            <a:r>
              <a:rPr lang="zh-CN" altLang="en-US" sz="2400" b="1"/>
              <a:t>从原始数据中根据均匀概率分布有放回的抽取和原始数据集一样大小的数据集合</a:t>
            </a:r>
            <a:r>
              <a:rPr lang="zh-CN" altLang="en-US" sz="2400"/>
              <a:t>。样本点可以出现重复，然后对每一次产生的数据集构造一个分类器，再对分类器进行组合。</a:t>
            </a:r>
            <a:endParaRPr lang="zh-CN" altLang="en-US" sz="2400"/>
          </a:p>
          <a:p>
            <a:pPr>
              <a:lnSpc>
                <a:spcPct val="100000"/>
              </a:lnSpc>
            </a:pPr>
            <a:endParaRPr lang="zh-CN" altLang="en-US" sz="2400"/>
          </a:p>
          <a:p>
            <a:pPr>
              <a:lnSpc>
                <a:spcPct val="100000"/>
              </a:lnSpc>
            </a:pPr>
            <a:r>
              <a:rPr lang="zh-CN" altLang="en-US" sz="2400" b="1"/>
              <a:t>Boosting的每一次抽样的样本分布是不一样的</a:t>
            </a:r>
            <a:r>
              <a:rPr lang="zh-CN" altLang="en-US" sz="2400"/>
              <a:t>，每一次迭代，都是根据上一次迭代的结果，增加被错误分类的样本的权重。使模型在之后的迭代中更加注重难以分类的样本。这是一个不断学习的过程，也是一个不断提升的过程，这就是Boosting思想的本质所在。迭代之后，将每次迭代的基分类器进行集成，那么如何进行样本权重的调整和分类器的集成是需要考虑的关键问题。</a:t>
            </a: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52463" y="898525"/>
            <a:ext cx="2111375" cy="630238"/>
          </a:xfrm>
        </p:spPr>
        <p:txBody>
          <a:bodyPr lIns="92075" tIns="46038" rIns="92075" bIns="46038"/>
          <a:lstStyle/>
          <a:p>
            <a:pPr algn="just" eaLnBrk="1" hangingPunct="1"/>
            <a:r>
              <a:rPr lang="zh-CN" altLang="en-US" smtClean="0">
                <a:solidFill>
                  <a:srgbClr val="6600FF"/>
                </a:solidFill>
                <a:latin typeface="黑体" panose="02010609060101010101" pitchFamily="49" charset="-122"/>
                <a:ea typeface="黑体" panose="02010609060101010101" pitchFamily="49" charset="-122"/>
              </a:rPr>
              <a:t>分类任务</a:t>
            </a:r>
            <a:endParaRPr lang="en-US" altLang="zh-CN" smtClean="0">
              <a:solidFill>
                <a:srgbClr val="6600FF"/>
              </a:solidFill>
              <a:latin typeface="黑体" panose="02010609060101010101" pitchFamily="49" charset="-122"/>
              <a:ea typeface="黑体" panose="02010609060101010101" pitchFamily="49" charset="-122"/>
            </a:endParaRPr>
          </a:p>
        </p:txBody>
      </p:sp>
      <p:sp>
        <p:nvSpPr>
          <p:cNvPr id="66563" name="Rectangle 17"/>
          <p:cNvSpPr>
            <a:spLocks noChangeArrowheads="1"/>
          </p:cNvSpPr>
          <p:nvPr/>
        </p:nvSpPr>
        <p:spPr bwMode="auto">
          <a:xfrm>
            <a:off x="3635375" y="5451475"/>
            <a:ext cx="237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FF00FF"/>
                </a:solidFill>
                <a:latin typeface="Times New Roman" panose="02020603050405020304" pitchFamily="18" charset="0"/>
                <a:cs typeface="Times New Roman" panose="02020603050405020304" pitchFamily="18" charset="0"/>
              </a:rPr>
              <a:t>(</a:t>
            </a:r>
            <a:r>
              <a:rPr lang="en-US" altLang="zh-CN" sz="2000">
                <a:solidFill>
                  <a:srgbClr val="FF00FF"/>
                </a:solidFill>
                <a:latin typeface="Times New Roman" panose="02020603050405020304" pitchFamily="18" charset="0"/>
                <a:cs typeface="Times New Roman" panose="02020603050405020304" pitchFamily="18" charset="0"/>
              </a:rPr>
              <a:t>Jeff, Professor, 4)</a:t>
            </a:r>
            <a:endParaRPr lang="en-US" altLang="zh-CN" sz="2000">
              <a:solidFill>
                <a:srgbClr val="FF00FF"/>
              </a:solidFill>
              <a:latin typeface="Times New Roman" panose="02020603050405020304" pitchFamily="18" charset="0"/>
              <a:cs typeface="Times New Roman" panose="02020603050405020304" pitchFamily="18" charset="0"/>
            </a:endParaRPr>
          </a:p>
        </p:txBody>
      </p:sp>
      <p:sp>
        <p:nvSpPr>
          <p:cNvPr id="6" name="AutoShape 4"/>
          <p:cNvSpPr>
            <a:spLocks noChangeArrowheads="1"/>
          </p:cNvSpPr>
          <p:nvPr/>
        </p:nvSpPr>
        <p:spPr bwMode="gray">
          <a:xfrm>
            <a:off x="395536" y="909375"/>
            <a:ext cx="8280920" cy="5292625"/>
          </a:xfrm>
          <a:prstGeom prst="roundRect">
            <a:avLst>
              <a:gd name="adj" fmla="val 7350"/>
            </a:avLst>
          </a:prstGeom>
          <a:noFill/>
          <a:ln w="19050" cap="flat" cmpd="sng" algn="ctr">
            <a:solidFill>
              <a:srgbClr val="0033CC"/>
            </a:solidFill>
            <a:prstDash val="solid"/>
          </a:ln>
          <a:effectLst>
            <a:glow rad="101600">
              <a:srgbClr val="353A77">
                <a:satMod val="175000"/>
                <a:alpha val="40000"/>
              </a:srgbClr>
            </a:glow>
          </a:effectLst>
        </p:spPr>
        <p:txBody>
          <a:bodyPr wrap="none" anchor="ctr"/>
          <a:lstStyle/>
          <a:p>
            <a:pPr algn="ctr" fontAlgn="auto">
              <a:spcBef>
                <a:spcPts val="0"/>
              </a:spcBef>
              <a:spcAft>
                <a:spcPts val="0"/>
              </a:spcAft>
              <a:defRPr/>
            </a:pPr>
            <a:endParaRPr lang="zh-CN" altLang="en-US" kern="0" dirty="0">
              <a:solidFill>
                <a:srgbClr val="000000"/>
              </a:solidFill>
              <a:latin typeface="+mn-ea"/>
              <a:ea typeface="+mn-ea"/>
            </a:endParaRPr>
          </a:p>
        </p:txBody>
      </p:sp>
      <p:graphicFrame>
        <p:nvGraphicFramePr>
          <p:cNvPr id="66567" name="Object 4"/>
          <p:cNvGraphicFramePr>
            <a:graphicFrameLocks noChangeAspect="1"/>
          </p:cNvGraphicFramePr>
          <p:nvPr/>
        </p:nvGraphicFramePr>
        <p:xfrm>
          <a:off x="1862138" y="1751013"/>
          <a:ext cx="5354637" cy="3349625"/>
        </p:xfrm>
        <a:graphic>
          <a:graphicData uri="http://schemas.openxmlformats.org/presentationml/2006/ole">
            <mc:AlternateContent xmlns:mc="http://schemas.openxmlformats.org/markup-compatibility/2006">
              <mc:Choice xmlns:v="urn:schemas-microsoft-com:vml" Requires="v">
                <p:oleObj spid="_x0000_s288804" name="图表" r:id="rId1" imgW="5657850" imgH="3543300" progId="Excel.Chart.8">
                  <p:embed/>
                </p:oleObj>
              </mc:Choice>
              <mc:Fallback>
                <p:oleObj name="图表" r:id="rId1" imgW="5657850" imgH="3543300" progId="Excel.Chart.8">
                  <p:embed/>
                  <p:pic>
                    <p:nvPicPr>
                      <p:cNvPr id="0" name="图片 2888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38" y="1751013"/>
                        <a:ext cx="5354637"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sz="3200" smtClean="0">
                <a:ea typeface="宋体" panose="02010600030101010101" pitchFamily="2" charset="-122"/>
              </a:rPr>
              <a:t>AdaBoost</a:t>
            </a:r>
            <a:r>
              <a:rPr lang="zh-CN" altLang="en-US" sz="3200" smtClean="0">
                <a:ea typeface="宋体" panose="02010600030101010101" pitchFamily="2" charset="-122"/>
              </a:rPr>
              <a:t>算法</a:t>
            </a:r>
            <a:endParaRPr lang="zh-CN" altLang="en-US" sz="3200" smtClean="0">
              <a:ea typeface="宋体" panose="02010600030101010101" pitchFamily="2" charset="-122"/>
            </a:endParaRPr>
          </a:p>
        </p:txBody>
      </p:sp>
      <p:sp>
        <p:nvSpPr>
          <p:cNvPr id="542723" name="Rectangle 3"/>
          <p:cNvSpPr>
            <a:spLocks noGrp="1" noChangeArrowheads="1"/>
          </p:cNvSpPr>
          <p:nvPr>
            <p:ph type="body" idx="1"/>
          </p:nvPr>
        </p:nvSpPr>
        <p:spPr/>
        <p:txBody>
          <a:bodyPr/>
          <a:lstStyle/>
          <a:p>
            <a:endParaRPr lang="zh-CN" altLang="en-US" smtClean="0">
              <a:ea typeface="宋体" panose="02010600030101010101" pitchFamily="2" charset="-122"/>
            </a:endParaRPr>
          </a:p>
        </p:txBody>
      </p:sp>
      <p:pic>
        <p:nvPicPr>
          <p:cNvPr id="5427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83" y="1281113"/>
            <a:ext cx="7789862" cy="4295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algn="l"/>
            <a:r>
              <a:rPr lang="en-US" altLang="zh-CN" dirty="0" err="1" smtClean="0">
                <a:latin typeface="微软雅黑" panose="020B0503020204020204" pitchFamily="34" charset="-122"/>
                <a:ea typeface="微软雅黑" panose="020B0503020204020204" pitchFamily="34" charset="-122"/>
                <a:sym typeface="+mn-ea"/>
              </a:rPr>
              <a:t>有一个数据集，样本大小为N，每一个样本对应一个原始标签起初，我们初始化样本的权重为1/N</a:t>
            </a:r>
            <a:endParaRPr lang="en-US" altLang="zh-CN" dirty="0" err="1" smtClean="0">
              <a:latin typeface="微软雅黑" panose="020B0503020204020204" pitchFamily="34" charset="-122"/>
              <a:ea typeface="微软雅黑" panose="020B0503020204020204" pitchFamily="34" charset="-122"/>
              <a:sym typeface="+mn-ea"/>
            </a:endParaRPr>
          </a:p>
          <a:p>
            <a:pPr algn="l"/>
            <a:r>
              <a:rPr lang="zh-CN" altLang="en-US" dirty="0" err="1" smtClean="0">
                <a:latin typeface="微软雅黑" panose="020B0503020204020204" pitchFamily="34" charset="-122"/>
                <a:ea typeface="微软雅黑" panose="020B0503020204020204" pitchFamily="34" charset="-122"/>
                <a:sym typeface="+mn-ea"/>
              </a:rPr>
              <a:t>计算</a:t>
            </a:r>
            <a:r>
              <a:rPr lang="en-US" altLang="zh-CN" dirty="0" err="1" smtClean="0">
                <a:latin typeface="微软雅黑" panose="020B0503020204020204" pitchFamily="34" charset="-122"/>
                <a:ea typeface="微软雅黑" panose="020B0503020204020204" pitchFamily="34" charset="-122"/>
                <a:sym typeface="+mn-ea"/>
              </a:rPr>
              <a:t>当前数据下，模型的分类误差率</a:t>
            </a:r>
            <a:endParaRPr lang="en-US" altLang="zh-CN" dirty="0" err="1" smtClean="0">
              <a:latin typeface="微软雅黑" panose="020B0503020204020204" pitchFamily="34" charset="-122"/>
              <a:ea typeface="微软雅黑" panose="020B0503020204020204" pitchFamily="34" charset="-122"/>
              <a:sym typeface="+mn-ea"/>
            </a:endParaRPr>
          </a:p>
          <a:p>
            <a:pPr algn="l"/>
            <a:r>
              <a:rPr lang="en-US" altLang="zh-CN" dirty="0" err="1" smtClean="0">
                <a:latin typeface="微软雅黑" panose="020B0503020204020204" pitchFamily="34" charset="-122"/>
                <a:ea typeface="微软雅黑" panose="020B0503020204020204" pitchFamily="34" charset="-122"/>
                <a:sym typeface="+mn-ea"/>
              </a:rPr>
              <a:t>根据模型的分类结果，更新原始数据中数据的分布，增加被错分的数据被抽中的概率，以便下一次迭代的时候能被模型重新训练</a:t>
            </a:r>
            <a:endParaRPr lang="en-US" altLang="zh-CN" dirty="0" err="1" smtClean="0">
              <a:latin typeface="微软雅黑" panose="020B0503020204020204" pitchFamily="34" charset="-122"/>
              <a:ea typeface="微软雅黑" panose="020B0503020204020204" pitchFamily="34" charset="-122"/>
              <a:sym typeface="+mn-ea"/>
            </a:endParaRPr>
          </a:p>
          <a:p>
            <a:pPr algn="l"/>
            <a:r>
              <a:rPr lang="en-US" altLang="zh-CN" dirty="0" err="1" smtClean="0">
                <a:latin typeface="微软雅黑" panose="020B0503020204020204" pitchFamily="34" charset="-122"/>
                <a:ea typeface="微软雅黑" panose="020B0503020204020204" pitchFamily="34" charset="-122"/>
                <a:sym typeface="+mn-ea"/>
              </a:rPr>
              <a:t>最终的分类器是各个基分类器的组合</a:t>
            </a:r>
            <a:r>
              <a:rPr lang="zh-CN" altLang="en-US" dirty="0" err="1"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每个分类器根据准确性来确定各自的权重</a:t>
            </a:r>
            <a:endParaRPr lang="zh-CN" altLang="en-US" b="1"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dirty="0" err="1" smtClean="0">
              <a:latin typeface="微软雅黑" panose="020B0503020204020204" pitchFamily="34" charset="-122"/>
              <a:ea typeface="微软雅黑" panose="020B0503020204020204" pitchFamily="34" charset="-122"/>
              <a:sym typeface="+mn-ea"/>
            </a:endParaRPr>
          </a:p>
          <a:p>
            <a:endParaRPr lang="zh-CN" altLang="en-US" dirty="0"/>
          </a:p>
          <a:p>
            <a:endParaRPr lang="zh-CN" altLang="en-US"/>
          </a:p>
        </p:txBody>
      </p:sp>
      <p:pic>
        <p:nvPicPr>
          <p:cNvPr id="102" name="图片 101"/>
          <p:cNvPicPr/>
          <p:nvPr/>
        </p:nvPicPr>
        <p:blipFill>
          <a:blip r:embed="rId1"/>
          <a:stretch>
            <a:fillRect/>
          </a:stretch>
        </p:blipFill>
        <p:spPr>
          <a:xfrm>
            <a:off x="4834255" y="4666615"/>
            <a:ext cx="4189095" cy="2091690"/>
          </a:xfrm>
          <a:prstGeom prst="rect">
            <a:avLst/>
          </a:prstGeom>
          <a:noFill/>
          <a:ln w="9525">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zh-CN" sz="3200" smtClean="0">
                <a:ea typeface="宋体" panose="02010600030101010101" pitchFamily="2" charset="-122"/>
              </a:rPr>
              <a:t>Adaboost</a:t>
            </a:r>
            <a:r>
              <a:rPr lang="zh-CN" altLang="en-US" sz="3200" smtClean="0">
                <a:ea typeface="宋体" panose="02010600030101010101" pitchFamily="2" charset="-122"/>
              </a:rPr>
              <a:t>的缺点</a:t>
            </a:r>
            <a:endParaRPr lang="zh-CN" altLang="en-US" sz="3200" smtClean="0">
              <a:ea typeface="宋体" panose="02010600030101010101" pitchFamily="2" charset="-122"/>
            </a:endParaRPr>
          </a:p>
        </p:txBody>
      </p:sp>
      <p:sp>
        <p:nvSpPr>
          <p:cNvPr id="526339" name="Rectangle 3"/>
          <p:cNvSpPr>
            <a:spLocks noGrp="1" noChangeArrowheads="1"/>
          </p:cNvSpPr>
          <p:nvPr>
            <p:ph type="body" idx="1"/>
          </p:nvPr>
        </p:nvSpPr>
        <p:spPr/>
        <p:txBody>
          <a:bodyPr/>
          <a:lstStyle/>
          <a:p>
            <a:endParaRPr lang="zh-CN" altLang="en-US" smtClean="0">
              <a:ea typeface="宋体" panose="02010600030101010101" pitchFamily="2" charset="-122"/>
            </a:endParaRPr>
          </a:p>
        </p:txBody>
      </p:sp>
      <p:pic>
        <p:nvPicPr>
          <p:cNvPr id="5263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600200"/>
            <a:ext cx="6669088"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GBDT</a:t>
            </a:r>
            <a:endParaRPr lang="en-US" altLang="zh-CN"/>
          </a:p>
        </p:txBody>
      </p:sp>
      <p:sp>
        <p:nvSpPr>
          <p:cNvPr id="3" name="内容占位符 2"/>
          <p:cNvSpPr>
            <a:spLocks noGrp="1"/>
          </p:cNvSpPr>
          <p:nvPr>
            <p:ph idx="1"/>
          </p:nvPr>
        </p:nvSpPr>
        <p:spPr/>
        <p:txBody>
          <a:bodyPr/>
          <a:p>
            <a:r>
              <a:rPr lang="zh-CN" altLang="en-US"/>
              <a:t>GBDT是以决策树(CART)为基学习器的算法，是迭代树而不是分类树，Boost是"提升"的意思，一般Boosting算法都是一个迭代的过程，每一次新的训练都是为了改进上一次的结果。</a:t>
            </a:r>
            <a:endParaRPr lang="zh-CN" altLang="en-US"/>
          </a:p>
          <a:p>
            <a:endParaRPr lang="zh-CN" altLang="en-US"/>
          </a:p>
          <a:p>
            <a:endParaRPr lang="zh-CN" altLang="en-US"/>
          </a:p>
          <a:p>
            <a:r>
              <a:rPr lang="zh-CN" altLang="en-US"/>
              <a:t>GBDT的核心是：每一棵树学习的是之前所有树结论和的残差。这个残差就是一个加预测值后能得真实值的累加量。</a:t>
            </a:r>
            <a:endParaRPr lang="zh-CN" altLang="en-US"/>
          </a:p>
        </p:txBody>
      </p:sp>
      <p:pic>
        <p:nvPicPr>
          <p:cNvPr id="103" name="图片 102"/>
          <p:cNvPicPr/>
          <p:nvPr/>
        </p:nvPicPr>
        <p:blipFill>
          <a:blip r:embed="rId1"/>
          <a:stretch>
            <a:fillRect/>
          </a:stretch>
        </p:blipFill>
        <p:spPr>
          <a:xfrm>
            <a:off x="2794635" y="2633345"/>
            <a:ext cx="3202305" cy="1341755"/>
          </a:xfrm>
          <a:prstGeom prst="rect">
            <a:avLst/>
          </a:prstGeom>
          <a:noFill/>
          <a:ln w="9525">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XGBoost</a:t>
            </a:r>
            <a:endParaRPr lang="zh-CN" altLang="en-US"/>
          </a:p>
        </p:txBody>
      </p:sp>
      <p:sp>
        <p:nvSpPr>
          <p:cNvPr id="3" name="内容占位符 2"/>
          <p:cNvSpPr>
            <a:spLocks noGrp="1"/>
          </p:cNvSpPr>
          <p:nvPr>
            <p:ph idx="1"/>
          </p:nvPr>
        </p:nvSpPr>
        <p:spPr>
          <a:xfrm>
            <a:off x="339725" y="1002030"/>
            <a:ext cx="8361363" cy="5192713"/>
          </a:xfrm>
        </p:spPr>
        <p:txBody>
          <a:bodyPr/>
          <a:p>
            <a:r>
              <a:rPr lang="zh-CN" altLang="en-US"/>
              <a:t>XGBoost相比于GBDT来说，更加有效应用了数值优化，最重要是对损失函数（预测值和真实值的误差）变得更复杂。目标函数依然是所有树的预测值相加等于预测值。</a:t>
            </a:r>
            <a:endParaRPr lang="zh-CN" altLang="en-US"/>
          </a:p>
          <a:p>
            <a:pPr latinLnBrk="0">
              <a:lnSpc>
                <a:spcPct val="100000"/>
              </a:lnSpc>
              <a:spcBef>
                <a:spcPts val="0"/>
              </a:spcBef>
              <a:buFont typeface="Wingdings" panose="05000000000000000000" charset="0"/>
              <a:buChar char="Ø"/>
            </a:pPr>
            <a:r>
              <a:rPr lang="zh-CN" altLang="en-US"/>
              <a:t>传统GBDT以CART作为基分类器，xgboost还支持线性分类器，这个时候xgboost相当于带L1和L2正则化项的逻辑回归（分类问题）或者线性回归（回归问题）。</a:t>
            </a:r>
            <a:endParaRPr lang="zh-CN" altLang="en-US"/>
          </a:p>
          <a:p>
            <a:pPr latinLnBrk="0">
              <a:lnSpc>
                <a:spcPct val="100000"/>
              </a:lnSpc>
              <a:spcBef>
                <a:spcPts val="0"/>
              </a:spcBef>
              <a:buFont typeface="Wingdings" panose="05000000000000000000" charset="0"/>
              <a:buChar char="Ø"/>
            </a:pPr>
            <a:r>
              <a:rPr lang="zh-CN" altLang="en-US"/>
              <a:t>传统GBDT在优化时只用到一阶导数信息，xgboost则对代价函数进行了二阶泰勒展开，同时用到了一阶和二阶导数。xgboost在代价函数里加入了正则项，用于控制模型的复杂度。</a:t>
            </a:r>
            <a:endParaRPr lang="zh-CN" altLang="en-US"/>
          </a:p>
          <a:p>
            <a:pPr latinLnBrk="0">
              <a:lnSpc>
                <a:spcPct val="100000"/>
              </a:lnSpc>
              <a:spcBef>
                <a:spcPts val="0"/>
              </a:spcBef>
              <a:buFont typeface="Wingdings" panose="05000000000000000000" charset="0"/>
              <a:buChar char="Ø"/>
            </a:pPr>
            <a:r>
              <a:rPr lang="zh-CN" altLang="en-US"/>
              <a:t>xgboost借鉴了随机森林的做法，支持列抽样（即每次的输入特征不是全部特征），不仅能降低过拟合，还能减少计算，这也是xgboost异于传统gbdt的一个特性。</a:t>
            </a:r>
            <a:endParaRPr lang="zh-CN" altLang="en-US"/>
          </a:p>
          <a:p>
            <a:pPr latinLnBrk="0">
              <a:lnSpc>
                <a:spcPct val="100000"/>
              </a:lnSpc>
              <a:spcBef>
                <a:spcPts val="0"/>
              </a:spcBef>
              <a:buFont typeface="Wingdings" panose="05000000000000000000" charset="0"/>
              <a:buChar char="Ø"/>
            </a:pPr>
            <a:r>
              <a:rPr lang="zh-CN" altLang="en-US"/>
              <a:t>可以为缺失值或者指定的值指定分支的默认方向，这能大大提升算法的效率。</a:t>
            </a:r>
            <a:endParaRPr lang="zh-CN" altLang="en-US"/>
          </a:p>
          <a:p>
            <a:endParaRPr lang="zh-CN" alt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8750" y="2524212"/>
            <a:ext cx="8338848" cy="1846659"/>
          </a:xfrm>
          <a:prstGeom prst="rect">
            <a:avLst/>
          </a:prstGeom>
          <a:noFill/>
        </p:spPr>
        <p:txBody>
          <a:bodyPr wrap="square" lIns="0" tIns="0" rIns="0" bIns="0" rtlCol="0">
            <a:spAutoFit/>
          </a:bodyPr>
          <a:lstStyle/>
          <a:p>
            <a:r>
              <a:rPr lang="zh-CN" altLang="en-US" sz="2400" dirty="0">
                <a:latin typeface="微软雅黑" panose="020B0503020204020204" pitchFamily="34" charset="-122"/>
                <a:ea typeface="微软雅黑" panose="020B0503020204020204" pitchFamily="34" charset="-122"/>
              </a:rPr>
              <a:t>堆叠：很暴力，拿来一堆直接说（各种分类器都来了），可以</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堆叠各种各样的分类器（</a:t>
            </a:r>
            <a:r>
              <a:rPr lang="en-US" altLang="zh-CN" sz="2400" dirty="0">
                <a:latin typeface="微软雅黑" panose="020B0503020204020204" pitchFamily="34" charset="-122"/>
                <a:ea typeface="微软雅黑" panose="020B0503020204020204" pitchFamily="34" charset="-122"/>
              </a:rPr>
              <a:t>KNN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SVM,RF...</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分阶段：第一阶段得出各自结果，第二阶段再用前一阶段结果</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训练</a:t>
            </a:r>
            <a:endParaRPr lang="zh-CN" altLang="en-US" sz="2400"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55806" y="1198788"/>
            <a:ext cx="2676397" cy="703037"/>
            <a:chOff x="586" y="525"/>
            <a:chExt cx="5619" cy="1476"/>
          </a:xfrm>
        </p:grpSpPr>
        <p:sp>
          <p:nvSpPr>
            <p:cNvPr id="33" name="TextBox 32"/>
            <p:cNvSpPr txBox="1"/>
            <p:nvPr/>
          </p:nvSpPr>
          <p:spPr>
            <a:xfrm>
              <a:off x="2077" y="693"/>
              <a:ext cx="4128" cy="1308"/>
            </a:xfrm>
            <a:prstGeom prst="rect">
              <a:avLst/>
            </a:prstGeom>
            <a:noFill/>
          </p:spPr>
          <p:txBody>
            <a:bodyPr wrap="square" lIns="0" tIns="0" rIns="0" bIns="0" rtlCol="0">
              <a:spAutoFit/>
            </a:bodyPr>
            <a:lstStyle/>
            <a:p>
              <a:r>
                <a:rPr lang="en-US" altLang="zh-CN" sz="2025" b="1" dirty="0">
                  <a:solidFill>
                    <a:schemeClr val="accent6"/>
                  </a:solidFill>
                  <a:latin typeface="微软雅黑" panose="020B0503020204020204" pitchFamily="34" charset="-122"/>
                  <a:ea typeface="微软雅黑" panose="020B0503020204020204" pitchFamily="34" charset="-122"/>
                  <a:sym typeface="+mn-ea"/>
                </a:rPr>
                <a:t>Stacking</a:t>
              </a:r>
              <a:r>
                <a:rPr lang="zh-CN" altLang="en-US" sz="2025" b="1" dirty="0">
                  <a:solidFill>
                    <a:schemeClr val="accent6"/>
                  </a:solidFill>
                  <a:latin typeface="微软雅黑" panose="020B0503020204020204" pitchFamily="34" charset="-122"/>
                  <a:ea typeface="微软雅黑" panose="020B0503020204020204" pitchFamily="34" charset="-122"/>
                  <a:sym typeface="+mn-ea"/>
                </a:rPr>
                <a:t>模型</a:t>
              </a:r>
              <a:endParaRPr lang="zh-CN" altLang="en-US" sz="2025" b="1" dirty="0">
                <a:solidFill>
                  <a:schemeClr val="accent6"/>
                </a:solidFill>
                <a:latin typeface="微软雅黑" panose="020B0503020204020204" pitchFamily="34" charset="-122"/>
                <a:ea typeface="微软雅黑" panose="020B0503020204020204" pitchFamily="34" charset="-122"/>
              </a:endParaRPr>
            </a:p>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55806" y="1198788"/>
            <a:ext cx="2676397" cy="703037"/>
            <a:chOff x="586" y="525"/>
            <a:chExt cx="5619" cy="1476"/>
          </a:xfrm>
        </p:grpSpPr>
        <p:sp>
          <p:nvSpPr>
            <p:cNvPr id="33" name="TextBox 32"/>
            <p:cNvSpPr txBox="1"/>
            <p:nvPr/>
          </p:nvSpPr>
          <p:spPr>
            <a:xfrm>
              <a:off x="2077" y="693"/>
              <a:ext cx="4128" cy="1308"/>
            </a:xfrm>
            <a:prstGeom prst="rect">
              <a:avLst/>
            </a:prstGeom>
            <a:noFill/>
          </p:spPr>
          <p:txBody>
            <a:bodyPr wrap="square" lIns="0" tIns="0" rIns="0" bIns="0" rtlCol="0">
              <a:spAutoFit/>
            </a:bodyPr>
            <a:lstStyle/>
            <a:p>
              <a:r>
                <a:rPr lang="en-US" altLang="zh-CN" sz="2025" b="1" dirty="0">
                  <a:solidFill>
                    <a:schemeClr val="accent6"/>
                  </a:solidFill>
                  <a:latin typeface="微软雅黑" panose="020B0503020204020204" pitchFamily="34" charset="-122"/>
                  <a:ea typeface="微软雅黑" panose="020B0503020204020204" pitchFamily="34" charset="-122"/>
                  <a:sym typeface="+mn-ea"/>
                </a:rPr>
                <a:t>Stacking</a:t>
              </a:r>
              <a:r>
                <a:rPr lang="zh-CN" altLang="en-US" sz="2025" b="1" dirty="0">
                  <a:solidFill>
                    <a:schemeClr val="accent6"/>
                  </a:solidFill>
                  <a:latin typeface="微软雅黑" panose="020B0503020204020204" pitchFamily="34" charset="-122"/>
                  <a:ea typeface="微软雅黑" panose="020B0503020204020204" pitchFamily="34" charset="-122"/>
                  <a:sym typeface="+mn-ea"/>
                </a:rPr>
                <a:t>模型</a:t>
              </a:r>
              <a:endParaRPr lang="zh-CN" altLang="en-US" sz="2025" b="1" dirty="0">
                <a:solidFill>
                  <a:schemeClr val="accent6"/>
                </a:solidFill>
                <a:latin typeface="微软雅黑" panose="020B0503020204020204" pitchFamily="34" charset="-122"/>
                <a:ea typeface="微软雅黑" panose="020B0503020204020204" pitchFamily="34" charset="-122"/>
              </a:endParaRPr>
            </a:p>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2" name="矩形 1"/>
          <p:cNvSpPr/>
          <p:nvPr/>
        </p:nvSpPr>
        <p:spPr>
          <a:xfrm>
            <a:off x="470121" y="2077923"/>
            <a:ext cx="8031449" cy="1938992"/>
          </a:xfrm>
          <a:prstGeom prst="rect">
            <a:avLst/>
          </a:prstGeom>
        </p:spPr>
        <p:txBody>
          <a:bodyPr wrap="square">
            <a:spAutoFit/>
          </a:bodyPr>
          <a:lstStyle/>
          <a:p>
            <a:r>
              <a:rPr lang="zh-CN" altLang="en-US" sz="2400" dirty="0" smtClean="0"/>
              <a:t>堆叠</a:t>
            </a:r>
            <a:r>
              <a:rPr lang="zh-CN" altLang="en-US" sz="2400" dirty="0"/>
              <a:t>法通常考虑的是异质弱学习器（不同的学习算法被组合在一起），而</a:t>
            </a:r>
            <a:r>
              <a:rPr lang="en-US" altLang="zh-CN" sz="2400" dirty="0"/>
              <a:t>Bagging</a:t>
            </a:r>
            <a:r>
              <a:rPr lang="zh-CN" altLang="en-US" sz="2400" dirty="0"/>
              <a:t>和</a:t>
            </a:r>
            <a:r>
              <a:rPr lang="en-US" altLang="zh-CN" sz="2400" dirty="0"/>
              <a:t>Boosting</a:t>
            </a:r>
            <a:r>
              <a:rPr lang="zh-CN" altLang="en-US" sz="2400" dirty="0"/>
              <a:t>主要考虑的是同质弱学习器</a:t>
            </a:r>
            <a:r>
              <a:rPr lang="zh-CN" altLang="en-US" sz="2400" dirty="0" smtClean="0"/>
              <a:t>。</a:t>
            </a:r>
            <a:endParaRPr lang="en-US" altLang="zh-CN" sz="2400" dirty="0" smtClean="0"/>
          </a:p>
          <a:p>
            <a:r>
              <a:rPr lang="zh-CN" altLang="en-US" sz="2400" dirty="0" smtClean="0"/>
              <a:t>堆叠</a:t>
            </a:r>
            <a:r>
              <a:rPr lang="zh-CN" altLang="en-US" sz="2400" dirty="0"/>
              <a:t>法学习用元模型组合基础模型，而</a:t>
            </a:r>
            <a:r>
              <a:rPr lang="en-US" altLang="zh-CN" sz="2400" dirty="0"/>
              <a:t>Bagging</a:t>
            </a:r>
            <a:r>
              <a:rPr lang="zh-CN" altLang="en-US" sz="2400" dirty="0"/>
              <a:t>和</a:t>
            </a:r>
            <a:r>
              <a:rPr lang="en-US" altLang="zh-CN" sz="2400" dirty="0"/>
              <a:t>Boosting</a:t>
            </a:r>
            <a:r>
              <a:rPr lang="zh-CN" altLang="en-US" sz="2400" dirty="0"/>
              <a:t>则根据确定性算法组合弱学习器。</a:t>
            </a:r>
            <a:endParaRPr lang="zh-CN" altLang="en-US" sz="2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55806" y="1198788"/>
            <a:ext cx="2676397" cy="703037"/>
            <a:chOff x="586" y="525"/>
            <a:chExt cx="5619" cy="1476"/>
          </a:xfrm>
        </p:grpSpPr>
        <p:sp>
          <p:nvSpPr>
            <p:cNvPr id="33" name="TextBox 32"/>
            <p:cNvSpPr txBox="1"/>
            <p:nvPr/>
          </p:nvSpPr>
          <p:spPr>
            <a:xfrm>
              <a:off x="2077" y="693"/>
              <a:ext cx="4128" cy="1308"/>
            </a:xfrm>
            <a:prstGeom prst="rect">
              <a:avLst/>
            </a:prstGeom>
            <a:noFill/>
          </p:spPr>
          <p:txBody>
            <a:bodyPr wrap="square" lIns="0" tIns="0" rIns="0" bIns="0" rtlCol="0">
              <a:spAutoFit/>
            </a:bodyPr>
            <a:lstStyle/>
            <a:p>
              <a:r>
                <a:rPr lang="zh-CN" altLang="en-US" sz="2025" b="1" dirty="0">
                  <a:solidFill>
                    <a:schemeClr val="accent6"/>
                  </a:solidFill>
                  <a:latin typeface="微软雅黑" panose="020B0503020204020204" pitchFamily="34" charset="-122"/>
                  <a:ea typeface="微软雅黑" panose="020B0503020204020204" pitchFamily="34" charset="-122"/>
                </a:rPr>
                <a:t>结合策略</a:t>
              </a:r>
              <a:endParaRPr lang="zh-CN" altLang="en-US" sz="2025" b="1" dirty="0">
                <a:solidFill>
                  <a:schemeClr val="accent6"/>
                </a:solidFill>
                <a:latin typeface="微软雅黑" panose="020B0503020204020204" pitchFamily="34" charset="-122"/>
                <a:ea typeface="微软雅黑" panose="020B0503020204020204" pitchFamily="34" charset="-122"/>
              </a:endParaRPr>
            </a:p>
            <a:p>
              <a:endParaRPr lang="zh-CN" altLang="en-US" sz="20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2" name="矩形 1"/>
          <p:cNvSpPr/>
          <p:nvPr/>
        </p:nvSpPr>
        <p:spPr>
          <a:xfrm>
            <a:off x="1061224" y="2132836"/>
            <a:ext cx="1512291" cy="702084"/>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平均法</a:t>
            </a:r>
            <a:endParaRPr lang="zh-CN" altLang="en-US" b="1"/>
          </a:p>
        </p:txBody>
      </p:sp>
      <p:sp>
        <p:nvSpPr>
          <p:cNvPr id="5" name="矩形 4"/>
          <p:cNvSpPr/>
          <p:nvPr/>
        </p:nvSpPr>
        <p:spPr>
          <a:xfrm>
            <a:off x="1065987" y="3378868"/>
            <a:ext cx="1512291" cy="702084"/>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投票法</a:t>
            </a:r>
            <a:endParaRPr lang="zh-CN" altLang="en-US" b="1"/>
          </a:p>
        </p:txBody>
      </p:sp>
      <p:sp>
        <p:nvSpPr>
          <p:cNvPr id="6" name="矩形 5"/>
          <p:cNvSpPr/>
          <p:nvPr/>
        </p:nvSpPr>
        <p:spPr>
          <a:xfrm>
            <a:off x="1061224" y="4708255"/>
            <a:ext cx="1512291" cy="702084"/>
          </a:xfrm>
          <a:prstGeom prst="rect">
            <a:avLst/>
          </a:prstGeom>
          <a:solidFill>
            <a:srgbClr val="F87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学习法</a:t>
            </a:r>
            <a:endParaRPr lang="zh-CN" altLang="en-US" b="1"/>
          </a:p>
        </p:txBody>
      </p:sp>
      <p:sp>
        <p:nvSpPr>
          <p:cNvPr id="7" name="文本框 6"/>
          <p:cNvSpPr txBox="1"/>
          <p:nvPr/>
        </p:nvSpPr>
        <p:spPr>
          <a:xfrm>
            <a:off x="3167952" y="2207141"/>
            <a:ext cx="5228953" cy="692497"/>
          </a:xfrm>
          <a:prstGeom prst="rect">
            <a:avLst/>
          </a:prstGeom>
          <a:noFill/>
        </p:spPr>
        <p:txBody>
          <a:bodyPr wrap="square" lIns="0" tIns="0" rIns="0" bIns="0" rtlCol="0" anchor="t">
            <a:spAutoFit/>
          </a:bodyPr>
          <a:lstStyle/>
          <a:p>
            <a:r>
              <a:rPr lang="zh-CN" altLang="en-US" sz="1500" dirty="0">
                <a:latin typeface="微软雅黑" panose="020B0503020204020204" pitchFamily="34" charset="-122"/>
                <a:ea typeface="微软雅黑" panose="020B0503020204020204" pitchFamily="34" charset="-122"/>
              </a:rPr>
              <a:t>对于数值类的回归预测问题，通常使用的结合策略是平均法，也就是说，对于若干和弱学习器的输出进行平均得到最终的预测输出</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167952" y="3378869"/>
            <a:ext cx="5228953" cy="692497"/>
          </a:xfrm>
          <a:prstGeom prst="rect">
            <a:avLst/>
          </a:prstGeom>
          <a:noFill/>
        </p:spPr>
        <p:txBody>
          <a:bodyPr wrap="square" lIns="0" tIns="0" rIns="0" bIns="0" rtlCol="0" anchor="t">
            <a:spAutoFit/>
          </a:bodyPr>
          <a:lstStyle/>
          <a:p>
            <a:r>
              <a:rPr lang="zh-CN" altLang="en-US" sz="1500" dirty="0">
                <a:latin typeface="微软雅黑" panose="020B0503020204020204" pitchFamily="34" charset="-122"/>
                <a:ea typeface="微软雅黑" panose="020B0503020204020204" pitchFamily="34" charset="-122"/>
              </a:rPr>
              <a:t>对于分类问题的预测，我们通常使用的是投票法。假设我们的预测类别是{c1,c2,...cK},对于任意一个预测样本x，我们的T个弱学习器的预测结果分别是(h1(x),h2(x)...hT(x))。</a:t>
            </a:r>
            <a:endParaRPr lang="zh-CN" altLang="en-US" sz="15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167952" y="4671579"/>
            <a:ext cx="5173225" cy="1154162"/>
          </a:xfrm>
          <a:prstGeom prst="rect">
            <a:avLst/>
          </a:prstGeom>
          <a:noFill/>
        </p:spPr>
        <p:txBody>
          <a:bodyPr wrap="square" lIns="0" tIns="0" rIns="0" bIns="0" rtlCol="0" anchor="t">
            <a:spAutoFit/>
          </a:bodyPr>
          <a:lstStyle/>
          <a:p>
            <a:r>
              <a:rPr lang="zh-CN" altLang="en-US" sz="1500" dirty="0">
                <a:latin typeface="微软雅黑" panose="020B0503020204020204" pitchFamily="34" charset="-122"/>
                <a:ea typeface="微软雅黑" panose="020B0503020204020204" pitchFamily="34" charset="-122"/>
              </a:rPr>
              <a:t>对于学习法，代表方法是stacking，当使用stacking的结合策略时， 我们不是对弱学习器的结果做简单的逻辑处理，而是再加上一层学习器，也就是说，我们将训练集弱学习器的学习结果作为输入，将训练集的输出作为输出，重新训练一个学习器来得到最终结果。</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4"/>
          <p:cNvSpPr txBox="1">
            <a:spLocks noChangeArrowheads="1"/>
          </p:cNvSpPr>
          <p:nvPr/>
        </p:nvSpPr>
        <p:spPr bwMode="auto">
          <a:xfrm>
            <a:off x="4139895" y="2834857"/>
            <a:ext cx="4104991" cy="38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913765" fontAlgn="auto">
              <a:spcBef>
                <a:spcPts val="0"/>
              </a:spcBef>
              <a:spcAft>
                <a:spcPts val="0"/>
              </a:spcAft>
              <a:defRPr/>
            </a:pPr>
            <a:r>
              <a:rPr lang="zh-CN" altLang="en-US" sz="6000" kern="0" dirty="0">
                <a:solidFill>
                  <a:srgbClr val="EA5E66"/>
                </a:solidFill>
                <a:latin typeface="Arial" panose="020B0604020202020204"/>
                <a:ea typeface="微软雅黑" panose="020B0503020204020204" pitchFamily="34" charset="-122"/>
              </a:rPr>
              <a:t>随机森林</a:t>
            </a:r>
            <a:endParaRPr lang="zh-CN" altLang="en-US" sz="6000" kern="0" dirty="0">
              <a:solidFill>
                <a:srgbClr val="EA5E66"/>
              </a:solidFill>
              <a:latin typeface="Arial" panose="020B0604020202020204"/>
              <a:ea typeface="微软雅黑" panose="020B0503020204020204" pitchFamily="34" charset="-122"/>
            </a:endParaRPr>
          </a:p>
        </p:txBody>
      </p:sp>
      <p:pic>
        <p:nvPicPr>
          <p:cNvPr id="100"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953127" y="2189856"/>
            <a:ext cx="2214966" cy="221546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1"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3467" y="1907594"/>
            <a:ext cx="2511410" cy="251197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grpSp>
        <p:nvGrpSpPr>
          <p:cNvPr id="106" name="组合 105"/>
          <p:cNvGrpSpPr/>
          <p:nvPr/>
        </p:nvGrpSpPr>
        <p:grpSpPr>
          <a:xfrm>
            <a:off x="6173710" y="-41693"/>
            <a:ext cx="1179281" cy="1179708"/>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Text" lastClr="000000"/>
                </a:solidFill>
                <a:latin typeface="Calibri" panose="020F0502020204030204"/>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 lastClr="FFFFFF"/>
                </a:solidFill>
                <a:latin typeface="Calibri" panose="020F0502020204030204"/>
              </a:endParaRPr>
            </a:p>
          </p:txBody>
        </p:sp>
      </p:grpSp>
      <p:grpSp>
        <p:nvGrpSpPr>
          <p:cNvPr id="109" name="组合 108"/>
          <p:cNvGrpSpPr/>
          <p:nvPr/>
        </p:nvGrpSpPr>
        <p:grpSpPr>
          <a:xfrm>
            <a:off x="4356835" y="572366"/>
            <a:ext cx="630230" cy="630458"/>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11" name="椭圆 1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12" name="组合 111"/>
          <p:cNvGrpSpPr/>
          <p:nvPr/>
        </p:nvGrpSpPr>
        <p:grpSpPr>
          <a:xfrm>
            <a:off x="5102483" y="479396"/>
            <a:ext cx="890519" cy="890841"/>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14" name="椭圆 1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15" name="组合 114"/>
          <p:cNvGrpSpPr/>
          <p:nvPr/>
        </p:nvGrpSpPr>
        <p:grpSpPr>
          <a:xfrm>
            <a:off x="7374971" y="688779"/>
            <a:ext cx="685800" cy="686048"/>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Text" lastClr="000000"/>
                </a:solidFill>
                <a:latin typeface="Calibri" panose="020F0502020204030204"/>
              </a:endParaRPr>
            </a:p>
          </p:txBody>
        </p:sp>
        <p:sp>
          <p:nvSpPr>
            <p:cNvPr id="117" name="椭圆 1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 lastClr="FFFFFF"/>
                </a:solidFill>
                <a:latin typeface="Calibri" panose="020F0502020204030204"/>
              </a:endParaRPr>
            </a:p>
          </p:txBody>
        </p:sp>
      </p:grpSp>
      <p:grpSp>
        <p:nvGrpSpPr>
          <p:cNvPr id="118" name="组合 117"/>
          <p:cNvGrpSpPr/>
          <p:nvPr/>
        </p:nvGrpSpPr>
        <p:grpSpPr>
          <a:xfrm>
            <a:off x="769725" y="5741440"/>
            <a:ext cx="588857" cy="589070"/>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20" name="椭圆 1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21" name="组合 120"/>
          <p:cNvGrpSpPr/>
          <p:nvPr/>
        </p:nvGrpSpPr>
        <p:grpSpPr>
          <a:xfrm>
            <a:off x="3966348" y="5230619"/>
            <a:ext cx="252491" cy="252583"/>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23" name="椭圆 1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24" name="组合 123"/>
          <p:cNvGrpSpPr/>
          <p:nvPr/>
        </p:nvGrpSpPr>
        <p:grpSpPr>
          <a:xfrm>
            <a:off x="3184958" y="5027745"/>
            <a:ext cx="529075" cy="529267"/>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26" name="椭圆 1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27" name="组合 126"/>
          <p:cNvGrpSpPr/>
          <p:nvPr/>
        </p:nvGrpSpPr>
        <p:grpSpPr>
          <a:xfrm>
            <a:off x="8253416" y="-58932"/>
            <a:ext cx="1179281" cy="1179708"/>
            <a:chOff x="304800" y="673100"/>
            <a:chExt cx="4000500" cy="4000500"/>
          </a:xfrm>
          <a:effectLst>
            <a:outerShdw blurRad="444500" dist="254000" dir="8100000" algn="tr" rotWithShape="0">
              <a:prstClr val="black">
                <a:alpha val="50000"/>
              </a:prstClr>
            </a:outerShdw>
          </a:effectLst>
        </p:grpSpPr>
        <p:sp>
          <p:nvSpPr>
            <p:cNvPr id="128" name="同心圆 1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Text" lastClr="000000"/>
                </a:solidFill>
                <a:latin typeface="Calibri" panose="020F0502020204030204"/>
              </a:endParaRPr>
            </a:p>
          </p:txBody>
        </p:sp>
        <p:sp>
          <p:nvSpPr>
            <p:cNvPr id="129" name="椭圆 1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 lastClr="FFFFFF"/>
                </a:solidFill>
                <a:latin typeface="Calibri" panose="020F0502020204030204"/>
              </a:endParaRPr>
            </a:p>
          </p:txBody>
        </p:sp>
      </p:grpSp>
      <p:grpSp>
        <p:nvGrpSpPr>
          <p:cNvPr id="130" name="组合 129"/>
          <p:cNvGrpSpPr/>
          <p:nvPr/>
        </p:nvGrpSpPr>
        <p:grpSpPr>
          <a:xfrm>
            <a:off x="8208524" y="1151667"/>
            <a:ext cx="223080" cy="223161"/>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32" name="椭圆 1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33" name="组合 132"/>
          <p:cNvGrpSpPr/>
          <p:nvPr/>
        </p:nvGrpSpPr>
        <p:grpSpPr>
          <a:xfrm>
            <a:off x="1946628" y="5406975"/>
            <a:ext cx="1179281" cy="1179708"/>
            <a:chOff x="304800" y="673100"/>
            <a:chExt cx="4000500" cy="4000500"/>
          </a:xfrm>
          <a:effectLst>
            <a:outerShdw blurRad="444500" dist="2540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Text" lastClr="000000"/>
                </a:solidFill>
                <a:latin typeface="Calibri" panose="020F0502020204030204"/>
              </a:endParaRPr>
            </a:p>
          </p:txBody>
        </p:sp>
        <p:sp>
          <p:nvSpPr>
            <p:cNvPr id="135" name="椭圆 1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kern="0">
                <a:solidFill>
                  <a:sysClr val="window" lastClr="FFFFFF"/>
                </a:solidFill>
                <a:latin typeface="Calibri" panose="020F0502020204030204"/>
              </a:endParaRPr>
            </a:p>
          </p:txBody>
        </p:sp>
      </p:grpSp>
      <p:grpSp>
        <p:nvGrpSpPr>
          <p:cNvPr id="136" name="组合 135"/>
          <p:cNvGrpSpPr/>
          <p:nvPr/>
        </p:nvGrpSpPr>
        <p:grpSpPr>
          <a:xfrm>
            <a:off x="1278569" y="5307440"/>
            <a:ext cx="520192" cy="520380"/>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38" name="椭圆 1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39" name="组合 138"/>
          <p:cNvGrpSpPr/>
          <p:nvPr/>
        </p:nvGrpSpPr>
        <p:grpSpPr>
          <a:xfrm>
            <a:off x="294282" y="5622668"/>
            <a:ext cx="316877" cy="316991"/>
            <a:chOff x="304800" y="673100"/>
            <a:chExt cx="4000500" cy="4000500"/>
          </a:xfrm>
          <a:effectLst>
            <a:outerShdw blurRad="444500" dist="254000" dir="8100000" algn="tr" rotWithShape="0">
              <a:prstClr val="black">
                <a:alpha val="50000"/>
              </a:prstClr>
            </a:outerShdw>
          </a:effectLst>
        </p:grpSpPr>
        <p:sp>
          <p:nvSpPr>
            <p:cNvPr id="140" name="同心圆 1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41" name="椭圆 1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142" name="组合 141"/>
          <p:cNvGrpSpPr/>
          <p:nvPr/>
        </p:nvGrpSpPr>
        <p:grpSpPr>
          <a:xfrm>
            <a:off x="120317" y="5439294"/>
            <a:ext cx="158438" cy="158496"/>
            <a:chOff x="304800" y="673100"/>
            <a:chExt cx="4000500" cy="4000500"/>
          </a:xfrm>
          <a:effectLst>
            <a:outerShdw blurRad="444500" dist="254000" dir="8100000" algn="tr" rotWithShape="0">
              <a:prstClr val="black">
                <a:alpha val="50000"/>
              </a:prstClr>
            </a:outerShdw>
          </a:effectLst>
        </p:grpSpPr>
        <p:sp>
          <p:nvSpPr>
            <p:cNvPr id="143" name="同心圆 1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sp>
          <p:nvSpPr>
            <p:cNvPr id="144" name="椭圆 14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1200" kern="0">
                <a:solidFill>
                  <a:sysClr val="windowText" lastClr="000000"/>
                </a:solidFill>
                <a:latin typeface="Calibri" panose="020F0502020204030204"/>
              </a:endParaRPr>
            </a:p>
          </p:txBody>
        </p:sp>
      </p:grpSp>
      <p:grpSp>
        <p:nvGrpSpPr>
          <p:cNvPr id="51" name="组合 50"/>
          <p:cNvGrpSpPr/>
          <p:nvPr/>
        </p:nvGrpSpPr>
        <p:grpSpPr>
          <a:xfrm>
            <a:off x="1763323" y="2632114"/>
            <a:ext cx="1108009" cy="1108420"/>
            <a:chOff x="5699322" y="3963624"/>
            <a:chExt cx="132182" cy="132201"/>
          </a:xfrm>
          <a:solidFill>
            <a:srgbClr val="EA5E66"/>
          </a:solidFill>
        </p:grpSpPr>
        <p:sp>
          <p:nvSpPr>
            <p:cNvPr id="52"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51448" tIns="25725" rIns="51448" bIns="25725" numCol="1" anchor="t" anchorCtr="0" compatLnSpc="1"/>
            <a:lstStyle/>
            <a:p>
              <a:endParaRPr lang="zh-CN" altLang="en-US">
                <a:solidFill>
                  <a:srgbClr val="EA5E66"/>
                </a:solidFill>
                <a:latin typeface="微软雅黑" panose="020B0503020204020204" pitchFamily="34" charset="-122"/>
                <a:ea typeface="微软雅黑" panose="020B0503020204020204" pitchFamily="34" charset="-122"/>
              </a:endParaRPr>
            </a:p>
          </p:txBody>
        </p:sp>
        <p:sp>
          <p:nvSpPr>
            <p:cNvPr id="53"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51448" tIns="25725" rIns="51448" bIns="25725" numCol="1" anchor="t" anchorCtr="0" compatLnSpc="1"/>
            <a:lstStyle/>
            <a:p>
              <a:endParaRPr lang="zh-CN" altLang="en-US">
                <a:solidFill>
                  <a:srgbClr val="EA5E6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p14:flip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anim calcmode="lin" valueType="num">
                                      <p:cBhvr>
                                        <p:cTn id="14" dur="500" fill="hold"/>
                                        <p:tgtEl>
                                          <p:spTgt spid="101"/>
                                        </p:tgtEl>
                                        <p:attrNameLst>
                                          <p:attrName>ppt_x</p:attrName>
                                        </p:attrNameLst>
                                      </p:cBhvr>
                                      <p:tavLst>
                                        <p:tav tm="0">
                                          <p:val>
                                            <p:strVal val="#ppt_x"/>
                                          </p:val>
                                        </p:tav>
                                        <p:tav tm="100000">
                                          <p:val>
                                            <p:strVal val="#ppt_x"/>
                                          </p:val>
                                        </p:tav>
                                      </p:tavLst>
                                    </p:anim>
                                    <p:anim calcmode="lin" valueType="num">
                                      <p:cBhvr>
                                        <p:cTn id="15" dur="5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700"/>
                                        <p:tgtEl>
                                          <p:spTgt spid="98"/>
                                        </p:tgtEl>
                                      </p:cBhvr>
                                    </p:animEffect>
                                  </p:childTnLst>
                                </p:cTn>
                              </p:par>
                            </p:childTnLst>
                          </p:cTn>
                        </p:par>
                        <p:par>
                          <p:cTn id="23" fill="hold">
                            <p:stCondLst>
                              <p:cond delay="1500"/>
                            </p:stCondLst>
                            <p:childTnLst>
                              <p:par>
                                <p:cTn id="24" presetID="23" presetClass="entr" presetSubtype="528" fill="hold" nodeType="afterEffect">
                                  <p:stCondLst>
                                    <p:cond delay="0"/>
                                  </p:stCondLst>
                                  <p:childTnLst>
                                    <p:set>
                                      <p:cBhvr>
                                        <p:cTn id="25" dur="1" fill="hold">
                                          <p:stCondLst>
                                            <p:cond delay="0"/>
                                          </p:stCondLst>
                                        </p:cTn>
                                        <p:tgtEl>
                                          <p:spTgt spid="106"/>
                                        </p:tgtEl>
                                        <p:attrNameLst>
                                          <p:attrName>style.visibility</p:attrName>
                                        </p:attrNameLst>
                                      </p:cBhvr>
                                      <p:to>
                                        <p:strVal val="visible"/>
                                      </p:to>
                                    </p:set>
                                    <p:anim calcmode="lin" valueType="num">
                                      <p:cBhvr>
                                        <p:cTn id="26" dur="500" fill="hold"/>
                                        <p:tgtEl>
                                          <p:spTgt spid="106"/>
                                        </p:tgtEl>
                                        <p:attrNameLst>
                                          <p:attrName>ppt_w</p:attrName>
                                        </p:attrNameLst>
                                      </p:cBhvr>
                                      <p:tavLst>
                                        <p:tav tm="0">
                                          <p:val>
                                            <p:fltVal val="0"/>
                                          </p:val>
                                        </p:tav>
                                        <p:tav tm="100000">
                                          <p:val>
                                            <p:strVal val="#ppt_w"/>
                                          </p:val>
                                        </p:tav>
                                      </p:tavLst>
                                    </p:anim>
                                    <p:anim calcmode="lin" valueType="num">
                                      <p:cBhvr>
                                        <p:cTn id="27" dur="500" fill="hold"/>
                                        <p:tgtEl>
                                          <p:spTgt spid="106"/>
                                        </p:tgtEl>
                                        <p:attrNameLst>
                                          <p:attrName>ppt_h</p:attrName>
                                        </p:attrNameLst>
                                      </p:cBhvr>
                                      <p:tavLst>
                                        <p:tav tm="0">
                                          <p:val>
                                            <p:fltVal val="0"/>
                                          </p:val>
                                        </p:tav>
                                        <p:tav tm="100000">
                                          <p:val>
                                            <p:strVal val="#ppt_h"/>
                                          </p:val>
                                        </p:tav>
                                      </p:tavLst>
                                    </p:anim>
                                    <p:anim calcmode="lin" valueType="num">
                                      <p:cBhvr>
                                        <p:cTn id="28" dur="500" fill="hold"/>
                                        <p:tgtEl>
                                          <p:spTgt spid="106"/>
                                        </p:tgtEl>
                                        <p:attrNameLst>
                                          <p:attrName>ppt_x</p:attrName>
                                        </p:attrNameLst>
                                      </p:cBhvr>
                                      <p:tavLst>
                                        <p:tav tm="0">
                                          <p:val>
                                            <p:fltVal val="0.5"/>
                                          </p:val>
                                        </p:tav>
                                        <p:tav tm="100000">
                                          <p:val>
                                            <p:strVal val="#ppt_x"/>
                                          </p:val>
                                        </p:tav>
                                      </p:tavLst>
                                    </p:anim>
                                    <p:anim calcmode="lin" valueType="num">
                                      <p:cBhvr>
                                        <p:cTn id="29" dur="500" fill="hold"/>
                                        <p:tgtEl>
                                          <p:spTgt spid="106"/>
                                        </p:tgtEl>
                                        <p:attrNameLst>
                                          <p:attrName>ppt_y</p:attrName>
                                        </p:attrNameLst>
                                      </p:cBhvr>
                                      <p:tavLst>
                                        <p:tav tm="0">
                                          <p:val>
                                            <p:fltVal val="0.5"/>
                                          </p:val>
                                        </p:tav>
                                        <p:tav tm="100000">
                                          <p:val>
                                            <p:strVal val="#ppt_y"/>
                                          </p:val>
                                        </p:tav>
                                      </p:tavLst>
                                    </p:anim>
                                  </p:childTnLst>
                                </p:cTn>
                              </p:par>
                              <p:par>
                                <p:cTn id="30" presetID="23" presetClass="entr" presetSubtype="528" fill="hold" nodeType="withEffect">
                                  <p:stCondLst>
                                    <p:cond delay="300"/>
                                  </p:stCondLst>
                                  <p:childTnLst>
                                    <p:set>
                                      <p:cBhvr>
                                        <p:cTn id="31" dur="1" fill="hold">
                                          <p:stCondLst>
                                            <p:cond delay="0"/>
                                          </p:stCondLst>
                                        </p:cTn>
                                        <p:tgtEl>
                                          <p:spTgt spid="109"/>
                                        </p:tgtEl>
                                        <p:attrNameLst>
                                          <p:attrName>style.visibility</p:attrName>
                                        </p:attrNameLst>
                                      </p:cBhvr>
                                      <p:to>
                                        <p:strVal val="visible"/>
                                      </p:to>
                                    </p:set>
                                    <p:anim calcmode="lin" valueType="num">
                                      <p:cBhvr>
                                        <p:cTn id="32" dur="500" fill="hold"/>
                                        <p:tgtEl>
                                          <p:spTgt spid="109"/>
                                        </p:tgtEl>
                                        <p:attrNameLst>
                                          <p:attrName>ppt_w</p:attrName>
                                        </p:attrNameLst>
                                      </p:cBhvr>
                                      <p:tavLst>
                                        <p:tav tm="0">
                                          <p:val>
                                            <p:fltVal val="0"/>
                                          </p:val>
                                        </p:tav>
                                        <p:tav tm="100000">
                                          <p:val>
                                            <p:strVal val="#ppt_w"/>
                                          </p:val>
                                        </p:tav>
                                      </p:tavLst>
                                    </p:anim>
                                    <p:anim calcmode="lin" valueType="num">
                                      <p:cBhvr>
                                        <p:cTn id="33" dur="500" fill="hold"/>
                                        <p:tgtEl>
                                          <p:spTgt spid="109"/>
                                        </p:tgtEl>
                                        <p:attrNameLst>
                                          <p:attrName>ppt_h</p:attrName>
                                        </p:attrNameLst>
                                      </p:cBhvr>
                                      <p:tavLst>
                                        <p:tav tm="0">
                                          <p:val>
                                            <p:fltVal val="0"/>
                                          </p:val>
                                        </p:tav>
                                        <p:tav tm="100000">
                                          <p:val>
                                            <p:strVal val="#ppt_h"/>
                                          </p:val>
                                        </p:tav>
                                      </p:tavLst>
                                    </p:anim>
                                    <p:anim calcmode="lin" valueType="num">
                                      <p:cBhvr>
                                        <p:cTn id="34" dur="500" fill="hold"/>
                                        <p:tgtEl>
                                          <p:spTgt spid="109"/>
                                        </p:tgtEl>
                                        <p:attrNameLst>
                                          <p:attrName>ppt_x</p:attrName>
                                        </p:attrNameLst>
                                      </p:cBhvr>
                                      <p:tavLst>
                                        <p:tav tm="0">
                                          <p:val>
                                            <p:fltVal val="0.5"/>
                                          </p:val>
                                        </p:tav>
                                        <p:tav tm="100000">
                                          <p:val>
                                            <p:strVal val="#ppt_x"/>
                                          </p:val>
                                        </p:tav>
                                      </p:tavLst>
                                    </p:anim>
                                    <p:anim calcmode="lin" valueType="num">
                                      <p:cBhvr>
                                        <p:cTn id="35" dur="500" fill="hold"/>
                                        <p:tgtEl>
                                          <p:spTgt spid="109"/>
                                        </p:tgtEl>
                                        <p:attrNameLst>
                                          <p:attrName>ppt_y</p:attrName>
                                        </p:attrNameLst>
                                      </p:cBhvr>
                                      <p:tavLst>
                                        <p:tav tm="0">
                                          <p:val>
                                            <p:fltVal val="0.5"/>
                                          </p:val>
                                        </p:tav>
                                        <p:tav tm="100000">
                                          <p:val>
                                            <p:strVal val="#ppt_y"/>
                                          </p:val>
                                        </p:tav>
                                      </p:tavLst>
                                    </p:anim>
                                  </p:childTnLst>
                                </p:cTn>
                              </p:par>
                              <p:par>
                                <p:cTn id="36" presetID="23" presetClass="entr" presetSubtype="528" fill="hold" nodeType="withEffect">
                                  <p:stCondLst>
                                    <p:cond delay="70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ppt_w</p:attrName>
                                        </p:attrNameLst>
                                      </p:cBhvr>
                                      <p:tavLst>
                                        <p:tav tm="0">
                                          <p:val>
                                            <p:fltVal val="0"/>
                                          </p:val>
                                        </p:tav>
                                        <p:tav tm="100000">
                                          <p:val>
                                            <p:strVal val="#ppt_w"/>
                                          </p:val>
                                        </p:tav>
                                      </p:tavLst>
                                    </p:anim>
                                    <p:anim calcmode="lin" valueType="num">
                                      <p:cBhvr>
                                        <p:cTn id="39" dur="500" fill="hold"/>
                                        <p:tgtEl>
                                          <p:spTgt spid="112"/>
                                        </p:tgtEl>
                                        <p:attrNameLst>
                                          <p:attrName>ppt_h</p:attrName>
                                        </p:attrNameLst>
                                      </p:cBhvr>
                                      <p:tavLst>
                                        <p:tav tm="0">
                                          <p:val>
                                            <p:fltVal val="0"/>
                                          </p:val>
                                        </p:tav>
                                        <p:tav tm="100000">
                                          <p:val>
                                            <p:strVal val="#ppt_h"/>
                                          </p:val>
                                        </p:tav>
                                      </p:tavLst>
                                    </p:anim>
                                    <p:anim calcmode="lin" valueType="num">
                                      <p:cBhvr>
                                        <p:cTn id="40" dur="500" fill="hold"/>
                                        <p:tgtEl>
                                          <p:spTgt spid="112"/>
                                        </p:tgtEl>
                                        <p:attrNameLst>
                                          <p:attrName>ppt_x</p:attrName>
                                        </p:attrNameLst>
                                      </p:cBhvr>
                                      <p:tavLst>
                                        <p:tav tm="0">
                                          <p:val>
                                            <p:fltVal val="0.5"/>
                                          </p:val>
                                        </p:tav>
                                        <p:tav tm="100000">
                                          <p:val>
                                            <p:strVal val="#ppt_x"/>
                                          </p:val>
                                        </p:tav>
                                      </p:tavLst>
                                    </p:anim>
                                    <p:anim calcmode="lin" valueType="num">
                                      <p:cBhvr>
                                        <p:cTn id="41" dur="500" fill="hold"/>
                                        <p:tgtEl>
                                          <p:spTgt spid="112"/>
                                        </p:tgtEl>
                                        <p:attrNameLst>
                                          <p:attrName>ppt_y</p:attrName>
                                        </p:attrNameLst>
                                      </p:cBhvr>
                                      <p:tavLst>
                                        <p:tav tm="0">
                                          <p:val>
                                            <p:fltVal val="0.5"/>
                                          </p:val>
                                        </p:tav>
                                        <p:tav tm="100000">
                                          <p:val>
                                            <p:strVal val="#ppt_y"/>
                                          </p:val>
                                        </p:tav>
                                      </p:tavLst>
                                    </p:anim>
                                  </p:childTnLst>
                                </p:cTn>
                              </p:par>
                              <p:par>
                                <p:cTn id="42" presetID="23" presetClass="entr" presetSubtype="528" fill="hold" nodeType="withEffect">
                                  <p:stCondLst>
                                    <p:cond delay="300"/>
                                  </p:stCondLst>
                                  <p:childTnLst>
                                    <p:set>
                                      <p:cBhvr>
                                        <p:cTn id="43" dur="1" fill="hold">
                                          <p:stCondLst>
                                            <p:cond delay="0"/>
                                          </p:stCondLst>
                                        </p:cTn>
                                        <p:tgtEl>
                                          <p:spTgt spid="115"/>
                                        </p:tgtEl>
                                        <p:attrNameLst>
                                          <p:attrName>style.visibility</p:attrName>
                                        </p:attrNameLst>
                                      </p:cBhvr>
                                      <p:to>
                                        <p:strVal val="visible"/>
                                      </p:to>
                                    </p:set>
                                    <p:anim calcmode="lin" valueType="num">
                                      <p:cBhvr>
                                        <p:cTn id="44" dur="500" fill="hold"/>
                                        <p:tgtEl>
                                          <p:spTgt spid="115"/>
                                        </p:tgtEl>
                                        <p:attrNameLst>
                                          <p:attrName>ppt_w</p:attrName>
                                        </p:attrNameLst>
                                      </p:cBhvr>
                                      <p:tavLst>
                                        <p:tav tm="0">
                                          <p:val>
                                            <p:fltVal val="0"/>
                                          </p:val>
                                        </p:tav>
                                        <p:tav tm="100000">
                                          <p:val>
                                            <p:strVal val="#ppt_w"/>
                                          </p:val>
                                        </p:tav>
                                      </p:tavLst>
                                    </p:anim>
                                    <p:anim calcmode="lin" valueType="num">
                                      <p:cBhvr>
                                        <p:cTn id="45" dur="500" fill="hold"/>
                                        <p:tgtEl>
                                          <p:spTgt spid="115"/>
                                        </p:tgtEl>
                                        <p:attrNameLst>
                                          <p:attrName>ppt_h</p:attrName>
                                        </p:attrNameLst>
                                      </p:cBhvr>
                                      <p:tavLst>
                                        <p:tav tm="0">
                                          <p:val>
                                            <p:fltVal val="0"/>
                                          </p:val>
                                        </p:tav>
                                        <p:tav tm="100000">
                                          <p:val>
                                            <p:strVal val="#ppt_h"/>
                                          </p:val>
                                        </p:tav>
                                      </p:tavLst>
                                    </p:anim>
                                    <p:anim calcmode="lin" valueType="num">
                                      <p:cBhvr>
                                        <p:cTn id="46" dur="500" fill="hold"/>
                                        <p:tgtEl>
                                          <p:spTgt spid="115"/>
                                        </p:tgtEl>
                                        <p:attrNameLst>
                                          <p:attrName>ppt_x</p:attrName>
                                        </p:attrNameLst>
                                      </p:cBhvr>
                                      <p:tavLst>
                                        <p:tav tm="0">
                                          <p:val>
                                            <p:fltVal val="0.5"/>
                                          </p:val>
                                        </p:tav>
                                        <p:tav tm="100000">
                                          <p:val>
                                            <p:strVal val="#ppt_x"/>
                                          </p:val>
                                        </p:tav>
                                      </p:tavLst>
                                    </p:anim>
                                    <p:anim calcmode="lin" valueType="num">
                                      <p:cBhvr>
                                        <p:cTn id="47" dur="500" fill="hold"/>
                                        <p:tgtEl>
                                          <p:spTgt spid="115"/>
                                        </p:tgtEl>
                                        <p:attrNameLst>
                                          <p:attrName>ppt_y</p:attrName>
                                        </p:attrNameLst>
                                      </p:cBhvr>
                                      <p:tavLst>
                                        <p:tav tm="0">
                                          <p:val>
                                            <p:fltVal val="0.5"/>
                                          </p:val>
                                        </p:tav>
                                        <p:tav tm="100000">
                                          <p:val>
                                            <p:strVal val="#ppt_y"/>
                                          </p:val>
                                        </p:tav>
                                      </p:tavLst>
                                    </p:anim>
                                  </p:childTnLst>
                                </p:cTn>
                              </p:par>
                              <p:par>
                                <p:cTn id="48" presetID="23" presetClass="entr" presetSubtype="528" fill="hold" nodeType="withEffect">
                                  <p:stCondLst>
                                    <p:cond delay="100"/>
                                  </p:stCondLst>
                                  <p:childTnLst>
                                    <p:set>
                                      <p:cBhvr>
                                        <p:cTn id="49" dur="1" fill="hold">
                                          <p:stCondLst>
                                            <p:cond delay="0"/>
                                          </p:stCondLst>
                                        </p:cTn>
                                        <p:tgtEl>
                                          <p:spTgt spid="118"/>
                                        </p:tgtEl>
                                        <p:attrNameLst>
                                          <p:attrName>style.visibility</p:attrName>
                                        </p:attrNameLst>
                                      </p:cBhvr>
                                      <p:to>
                                        <p:strVal val="visible"/>
                                      </p:to>
                                    </p:set>
                                    <p:anim calcmode="lin" valueType="num">
                                      <p:cBhvr>
                                        <p:cTn id="50" dur="500" fill="hold"/>
                                        <p:tgtEl>
                                          <p:spTgt spid="118"/>
                                        </p:tgtEl>
                                        <p:attrNameLst>
                                          <p:attrName>ppt_w</p:attrName>
                                        </p:attrNameLst>
                                      </p:cBhvr>
                                      <p:tavLst>
                                        <p:tav tm="0">
                                          <p:val>
                                            <p:fltVal val="0"/>
                                          </p:val>
                                        </p:tav>
                                        <p:tav tm="100000">
                                          <p:val>
                                            <p:strVal val="#ppt_w"/>
                                          </p:val>
                                        </p:tav>
                                      </p:tavLst>
                                    </p:anim>
                                    <p:anim calcmode="lin" valueType="num">
                                      <p:cBhvr>
                                        <p:cTn id="51" dur="500" fill="hold"/>
                                        <p:tgtEl>
                                          <p:spTgt spid="118"/>
                                        </p:tgtEl>
                                        <p:attrNameLst>
                                          <p:attrName>ppt_h</p:attrName>
                                        </p:attrNameLst>
                                      </p:cBhvr>
                                      <p:tavLst>
                                        <p:tav tm="0">
                                          <p:val>
                                            <p:fltVal val="0"/>
                                          </p:val>
                                        </p:tav>
                                        <p:tav tm="100000">
                                          <p:val>
                                            <p:strVal val="#ppt_h"/>
                                          </p:val>
                                        </p:tav>
                                      </p:tavLst>
                                    </p:anim>
                                    <p:anim calcmode="lin" valueType="num">
                                      <p:cBhvr>
                                        <p:cTn id="52" dur="500" fill="hold"/>
                                        <p:tgtEl>
                                          <p:spTgt spid="118"/>
                                        </p:tgtEl>
                                        <p:attrNameLst>
                                          <p:attrName>ppt_x</p:attrName>
                                        </p:attrNameLst>
                                      </p:cBhvr>
                                      <p:tavLst>
                                        <p:tav tm="0">
                                          <p:val>
                                            <p:fltVal val="0.5"/>
                                          </p:val>
                                        </p:tav>
                                        <p:tav tm="100000">
                                          <p:val>
                                            <p:strVal val="#ppt_x"/>
                                          </p:val>
                                        </p:tav>
                                      </p:tavLst>
                                    </p:anim>
                                    <p:anim calcmode="lin" valueType="num">
                                      <p:cBhvr>
                                        <p:cTn id="53" dur="500" fill="hold"/>
                                        <p:tgtEl>
                                          <p:spTgt spid="118"/>
                                        </p:tgtEl>
                                        <p:attrNameLst>
                                          <p:attrName>ppt_y</p:attrName>
                                        </p:attrNameLst>
                                      </p:cBhvr>
                                      <p:tavLst>
                                        <p:tav tm="0">
                                          <p:val>
                                            <p:fltVal val="0.5"/>
                                          </p:val>
                                        </p:tav>
                                        <p:tav tm="100000">
                                          <p:val>
                                            <p:strVal val="#ppt_y"/>
                                          </p:val>
                                        </p:tav>
                                      </p:tavLst>
                                    </p:anim>
                                  </p:childTnLst>
                                </p:cTn>
                              </p:par>
                              <p:par>
                                <p:cTn id="54" presetID="23" presetClass="entr" presetSubtype="528" fill="hold" nodeType="withEffect">
                                  <p:stCondLst>
                                    <p:cond delay="600"/>
                                  </p:stCondLst>
                                  <p:childTnLst>
                                    <p:set>
                                      <p:cBhvr>
                                        <p:cTn id="55" dur="1" fill="hold">
                                          <p:stCondLst>
                                            <p:cond delay="0"/>
                                          </p:stCondLst>
                                        </p:cTn>
                                        <p:tgtEl>
                                          <p:spTgt spid="121"/>
                                        </p:tgtEl>
                                        <p:attrNameLst>
                                          <p:attrName>style.visibility</p:attrName>
                                        </p:attrNameLst>
                                      </p:cBhvr>
                                      <p:to>
                                        <p:strVal val="visible"/>
                                      </p:to>
                                    </p:set>
                                    <p:anim calcmode="lin" valueType="num">
                                      <p:cBhvr>
                                        <p:cTn id="56" dur="500" fill="hold"/>
                                        <p:tgtEl>
                                          <p:spTgt spid="121"/>
                                        </p:tgtEl>
                                        <p:attrNameLst>
                                          <p:attrName>ppt_w</p:attrName>
                                        </p:attrNameLst>
                                      </p:cBhvr>
                                      <p:tavLst>
                                        <p:tav tm="0">
                                          <p:val>
                                            <p:fltVal val="0"/>
                                          </p:val>
                                        </p:tav>
                                        <p:tav tm="100000">
                                          <p:val>
                                            <p:strVal val="#ppt_w"/>
                                          </p:val>
                                        </p:tav>
                                      </p:tavLst>
                                    </p:anim>
                                    <p:anim calcmode="lin" valueType="num">
                                      <p:cBhvr>
                                        <p:cTn id="57" dur="500" fill="hold"/>
                                        <p:tgtEl>
                                          <p:spTgt spid="121"/>
                                        </p:tgtEl>
                                        <p:attrNameLst>
                                          <p:attrName>ppt_h</p:attrName>
                                        </p:attrNameLst>
                                      </p:cBhvr>
                                      <p:tavLst>
                                        <p:tav tm="0">
                                          <p:val>
                                            <p:fltVal val="0"/>
                                          </p:val>
                                        </p:tav>
                                        <p:tav tm="100000">
                                          <p:val>
                                            <p:strVal val="#ppt_h"/>
                                          </p:val>
                                        </p:tav>
                                      </p:tavLst>
                                    </p:anim>
                                    <p:anim calcmode="lin" valueType="num">
                                      <p:cBhvr>
                                        <p:cTn id="58" dur="500" fill="hold"/>
                                        <p:tgtEl>
                                          <p:spTgt spid="121"/>
                                        </p:tgtEl>
                                        <p:attrNameLst>
                                          <p:attrName>ppt_x</p:attrName>
                                        </p:attrNameLst>
                                      </p:cBhvr>
                                      <p:tavLst>
                                        <p:tav tm="0">
                                          <p:val>
                                            <p:fltVal val="0.5"/>
                                          </p:val>
                                        </p:tav>
                                        <p:tav tm="100000">
                                          <p:val>
                                            <p:strVal val="#ppt_x"/>
                                          </p:val>
                                        </p:tav>
                                      </p:tavLst>
                                    </p:anim>
                                    <p:anim calcmode="lin" valueType="num">
                                      <p:cBhvr>
                                        <p:cTn id="59" dur="500" fill="hold"/>
                                        <p:tgtEl>
                                          <p:spTgt spid="121"/>
                                        </p:tgtEl>
                                        <p:attrNameLst>
                                          <p:attrName>ppt_y</p:attrName>
                                        </p:attrNameLst>
                                      </p:cBhvr>
                                      <p:tavLst>
                                        <p:tav tm="0">
                                          <p:val>
                                            <p:fltVal val="0.5"/>
                                          </p:val>
                                        </p:tav>
                                        <p:tav tm="100000">
                                          <p:val>
                                            <p:strVal val="#ppt_y"/>
                                          </p:val>
                                        </p:tav>
                                      </p:tavLst>
                                    </p:anim>
                                  </p:childTnLst>
                                </p:cTn>
                              </p:par>
                              <p:par>
                                <p:cTn id="60" presetID="23" presetClass="entr" presetSubtype="528" fill="hold" nodeType="withEffect">
                                  <p:stCondLst>
                                    <p:cond delay="300"/>
                                  </p:stCondLst>
                                  <p:childTnLst>
                                    <p:set>
                                      <p:cBhvr>
                                        <p:cTn id="61" dur="1" fill="hold">
                                          <p:stCondLst>
                                            <p:cond delay="0"/>
                                          </p:stCondLst>
                                        </p:cTn>
                                        <p:tgtEl>
                                          <p:spTgt spid="124"/>
                                        </p:tgtEl>
                                        <p:attrNameLst>
                                          <p:attrName>style.visibility</p:attrName>
                                        </p:attrNameLst>
                                      </p:cBhvr>
                                      <p:to>
                                        <p:strVal val="visible"/>
                                      </p:to>
                                    </p:set>
                                    <p:anim calcmode="lin" valueType="num">
                                      <p:cBhvr>
                                        <p:cTn id="62" dur="500" fill="hold"/>
                                        <p:tgtEl>
                                          <p:spTgt spid="124"/>
                                        </p:tgtEl>
                                        <p:attrNameLst>
                                          <p:attrName>ppt_w</p:attrName>
                                        </p:attrNameLst>
                                      </p:cBhvr>
                                      <p:tavLst>
                                        <p:tav tm="0">
                                          <p:val>
                                            <p:fltVal val="0"/>
                                          </p:val>
                                        </p:tav>
                                        <p:tav tm="100000">
                                          <p:val>
                                            <p:strVal val="#ppt_w"/>
                                          </p:val>
                                        </p:tav>
                                      </p:tavLst>
                                    </p:anim>
                                    <p:anim calcmode="lin" valueType="num">
                                      <p:cBhvr>
                                        <p:cTn id="63" dur="500" fill="hold"/>
                                        <p:tgtEl>
                                          <p:spTgt spid="124"/>
                                        </p:tgtEl>
                                        <p:attrNameLst>
                                          <p:attrName>ppt_h</p:attrName>
                                        </p:attrNameLst>
                                      </p:cBhvr>
                                      <p:tavLst>
                                        <p:tav tm="0">
                                          <p:val>
                                            <p:fltVal val="0"/>
                                          </p:val>
                                        </p:tav>
                                        <p:tav tm="100000">
                                          <p:val>
                                            <p:strVal val="#ppt_h"/>
                                          </p:val>
                                        </p:tav>
                                      </p:tavLst>
                                    </p:anim>
                                    <p:anim calcmode="lin" valueType="num">
                                      <p:cBhvr>
                                        <p:cTn id="64" dur="500" fill="hold"/>
                                        <p:tgtEl>
                                          <p:spTgt spid="124"/>
                                        </p:tgtEl>
                                        <p:attrNameLst>
                                          <p:attrName>ppt_x</p:attrName>
                                        </p:attrNameLst>
                                      </p:cBhvr>
                                      <p:tavLst>
                                        <p:tav tm="0">
                                          <p:val>
                                            <p:fltVal val="0.5"/>
                                          </p:val>
                                        </p:tav>
                                        <p:tav tm="100000">
                                          <p:val>
                                            <p:strVal val="#ppt_x"/>
                                          </p:val>
                                        </p:tav>
                                      </p:tavLst>
                                    </p:anim>
                                    <p:anim calcmode="lin" valueType="num">
                                      <p:cBhvr>
                                        <p:cTn id="65" dur="500" fill="hold"/>
                                        <p:tgtEl>
                                          <p:spTgt spid="124"/>
                                        </p:tgtEl>
                                        <p:attrNameLst>
                                          <p:attrName>ppt_y</p:attrName>
                                        </p:attrNameLst>
                                      </p:cBhvr>
                                      <p:tavLst>
                                        <p:tav tm="0">
                                          <p:val>
                                            <p:fltVal val="0.5"/>
                                          </p:val>
                                        </p:tav>
                                        <p:tav tm="100000">
                                          <p:val>
                                            <p:strVal val="#ppt_y"/>
                                          </p:val>
                                        </p:tav>
                                      </p:tavLst>
                                    </p:anim>
                                  </p:childTnLst>
                                </p:cTn>
                              </p:par>
                              <p:par>
                                <p:cTn id="66" presetID="23" presetClass="entr" presetSubtype="528" fill="hold" nodeType="withEffect">
                                  <p:stCondLst>
                                    <p:cond delay="300"/>
                                  </p:stCondLst>
                                  <p:childTnLst>
                                    <p:set>
                                      <p:cBhvr>
                                        <p:cTn id="67" dur="1" fill="hold">
                                          <p:stCondLst>
                                            <p:cond delay="0"/>
                                          </p:stCondLst>
                                        </p:cTn>
                                        <p:tgtEl>
                                          <p:spTgt spid="127"/>
                                        </p:tgtEl>
                                        <p:attrNameLst>
                                          <p:attrName>style.visibility</p:attrName>
                                        </p:attrNameLst>
                                      </p:cBhvr>
                                      <p:to>
                                        <p:strVal val="visible"/>
                                      </p:to>
                                    </p:set>
                                    <p:anim calcmode="lin" valueType="num">
                                      <p:cBhvr>
                                        <p:cTn id="68" dur="500" fill="hold"/>
                                        <p:tgtEl>
                                          <p:spTgt spid="127"/>
                                        </p:tgtEl>
                                        <p:attrNameLst>
                                          <p:attrName>ppt_w</p:attrName>
                                        </p:attrNameLst>
                                      </p:cBhvr>
                                      <p:tavLst>
                                        <p:tav tm="0">
                                          <p:val>
                                            <p:fltVal val="0"/>
                                          </p:val>
                                        </p:tav>
                                        <p:tav tm="100000">
                                          <p:val>
                                            <p:strVal val="#ppt_w"/>
                                          </p:val>
                                        </p:tav>
                                      </p:tavLst>
                                    </p:anim>
                                    <p:anim calcmode="lin" valueType="num">
                                      <p:cBhvr>
                                        <p:cTn id="69" dur="500" fill="hold"/>
                                        <p:tgtEl>
                                          <p:spTgt spid="127"/>
                                        </p:tgtEl>
                                        <p:attrNameLst>
                                          <p:attrName>ppt_h</p:attrName>
                                        </p:attrNameLst>
                                      </p:cBhvr>
                                      <p:tavLst>
                                        <p:tav tm="0">
                                          <p:val>
                                            <p:fltVal val="0"/>
                                          </p:val>
                                        </p:tav>
                                        <p:tav tm="100000">
                                          <p:val>
                                            <p:strVal val="#ppt_h"/>
                                          </p:val>
                                        </p:tav>
                                      </p:tavLst>
                                    </p:anim>
                                    <p:anim calcmode="lin" valueType="num">
                                      <p:cBhvr>
                                        <p:cTn id="70" dur="500" fill="hold"/>
                                        <p:tgtEl>
                                          <p:spTgt spid="127"/>
                                        </p:tgtEl>
                                        <p:attrNameLst>
                                          <p:attrName>ppt_x</p:attrName>
                                        </p:attrNameLst>
                                      </p:cBhvr>
                                      <p:tavLst>
                                        <p:tav tm="0">
                                          <p:val>
                                            <p:fltVal val="0.5"/>
                                          </p:val>
                                        </p:tav>
                                        <p:tav tm="100000">
                                          <p:val>
                                            <p:strVal val="#ppt_x"/>
                                          </p:val>
                                        </p:tav>
                                      </p:tavLst>
                                    </p:anim>
                                    <p:anim calcmode="lin" valueType="num">
                                      <p:cBhvr>
                                        <p:cTn id="71" dur="500" fill="hold"/>
                                        <p:tgtEl>
                                          <p:spTgt spid="127"/>
                                        </p:tgtEl>
                                        <p:attrNameLst>
                                          <p:attrName>ppt_y</p:attrName>
                                        </p:attrNameLst>
                                      </p:cBhvr>
                                      <p:tavLst>
                                        <p:tav tm="0">
                                          <p:val>
                                            <p:fltVal val="0.5"/>
                                          </p:val>
                                        </p:tav>
                                        <p:tav tm="100000">
                                          <p:val>
                                            <p:strVal val="#ppt_y"/>
                                          </p:val>
                                        </p:tav>
                                      </p:tavLst>
                                    </p:anim>
                                  </p:childTnLst>
                                </p:cTn>
                              </p:par>
                              <p:par>
                                <p:cTn id="72" presetID="23" presetClass="entr" presetSubtype="528" fill="hold" nodeType="withEffect">
                                  <p:stCondLst>
                                    <p:cond delay="600"/>
                                  </p:stCondLst>
                                  <p:childTnLst>
                                    <p:set>
                                      <p:cBhvr>
                                        <p:cTn id="73" dur="1" fill="hold">
                                          <p:stCondLst>
                                            <p:cond delay="0"/>
                                          </p:stCondLst>
                                        </p:cTn>
                                        <p:tgtEl>
                                          <p:spTgt spid="130"/>
                                        </p:tgtEl>
                                        <p:attrNameLst>
                                          <p:attrName>style.visibility</p:attrName>
                                        </p:attrNameLst>
                                      </p:cBhvr>
                                      <p:to>
                                        <p:strVal val="visible"/>
                                      </p:to>
                                    </p:set>
                                    <p:anim calcmode="lin" valueType="num">
                                      <p:cBhvr>
                                        <p:cTn id="74" dur="500" fill="hold"/>
                                        <p:tgtEl>
                                          <p:spTgt spid="130"/>
                                        </p:tgtEl>
                                        <p:attrNameLst>
                                          <p:attrName>ppt_w</p:attrName>
                                        </p:attrNameLst>
                                      </p:cBhvr>
                                      <p:tavLst>
                                        <p:tav tm="0">
                                          <p:val>
                                            <p:fltVal val="0"/>
                                          </p:val>
                                        </p:tav>
                                        <p:tav tm="100000">
                                          <p:val>
                                            <p:strVal val="#ppt_w"/>
                                          </p:val>
                                        </p:tav>
                                      </p:tavLst>
                                    </p:anim>
                                    <p:anim calcmode="lin" valueType="num">
                                      <p:cBhvr>
                                        <p:cTn id="75" dur="500" fill="hold"/>
                                        <p:tgtEl>
                                          <p:spTgt spid="130"/>
                                        </p:tgtEl>
                                        <p:attrNameLst>
                                          <p:attrName>ppt_h</p:attrName>
                                        </p:attrNameLst>
                                      </p:cBhvr>
                                      <p:tavLst>
                                        <p:tav tm="0">
                                          <p:val>
                                            <p:fltVal val="0"/>
                                          </p:val>
                                        </p:tav>
                                        <p:tav tm="100000">
                                          <p:val>
                                            <p:strVal val="#ppt_h"/>
                                          </p:val>
                                        </p:tav>
                                      </p:tavLst>
                                    </p:anim>
                                    <p:anim calcmode="lin" valueType="num">
                                      <p:cBhvr>
                                        <p:cTn id="76" dur="500" fill="hold"/>
                                        <p:tgtEl>
                                          <p:spTgt spid="130"/>
                                        </p:tgtEl>
                                        <p:attrNameLst>
                                          <p:attrName>ppt_x</p:attrName>
                                        </p:attrNameLst>
                                      </p:cBhvr>
                                      <p:tavLst>
                                        <p:tav tm="0">
                                          <p:val>
                                            <p:fltVal val="0.5"/>
                                          </p:val>
                                        </p:tav>
                                        <p:tav tm="100000">
                                          <p:val>
                                            <p:strVal val="#ppt_x"/>
                                          </p:val>
                                        </p:tav>
                                      </p:tavLst>
                                    </p:anim>
                                    <p:anim calcmode="lin" valueType="num">
                                      <p:cBhvr>
                                        <p:cTn id="77" dur="500" fill="hold"/>
                                        <p:tgtEl>
                                          <p:spTgt spid="130"/>
                                        </p:tgtEl>
                                        <p:attrNameLst>
                                          <p:attrName>ppt_y</p:attrName>
                                        </p:attrNameLst>
                                      </p:cBhvr>
                                      <p:tavLst>
                                        <p:tav tm="0">
                                          <p:val>
                                            <p:fltVal val="0.5"/>
                                          </p:val>
                                        </p:tav>
                                        <p:tav tm="100000">
                                          <p:val>
                                            <p:strVal val="#ppt_y"/>
                                          </p:val>
                                        </p:tav>
                                      </p:tavLst>
                                    </p:anim>
                                  </p:childTnLst>
                                </p:cTn>
                              </p:par>
                              <p:par>
                                <p:cTn id="78" presetID="23" presetClass="entr" presetSubtype="528" fill="hold" nodeType="withEffect">
                                  <p:stCondLst>
                                    <p:cond delay="600"/>
                                  </p:stCondLst>
                                  <p:childTnLst>
                                    <p:set>
                                      <p:cBhvr>
                                        <p:cTn id="79" dur="1" fill="hold">
                                          <p:stCondLst>
                                            <p:cond delay="0"/>
                                          </p:stCondLst>
                                        </p:cTn>
                                        <p:tgtEl>
                                          <p:spTgt spid="133"/>
                                        </p:tgtEl>
                                        <p:attrNameLst>
                                          <p:attrName>style.visibility</p:attrName>
                                        </p:attrNameLst>
                                      </p:cBhvr>
                                      <p:to>
                                        <p:strVal val="visible"/>
                                      </p:to>
                                    </p:set>
                                    <p:anim calcmode="lin" valueType="num">
                                      <p:cBhvr>
                                        <p:cTn id="80" dur="500" fill="hold"/>
                                        <p:tgtEl>
                                          <p:spTgt spid="133"/>
                                        </p:tgtEl>
                                        <p:attrNameLst>
                                          <p:attrName>ppt_w</p:attrName>
                                        </p:attrNameLst>
                                      </p:cBhvr>
                                      <p:tavLst>
                                        <p:tav tm="0">
                                          <p:val>
                                            <p:fltVal val="0"/>
                                          </p:val>
                                        </p:tav>
                                        <p:tav tm="100000">
                                          <p:val>
                                            <p:strVal val="#ppt_w"/>
                                          </p:val>
                                        </p:tav>
                                      </p:tavLst>
                                    </p:anim>
                                    <p:anim calcmode="lin" valueType="num">
                                      <p:cBhvr>
                                        <p:cTn id="81" dur="500" fill="hold"/>
                                        <p:tgtEl>
                                          <p:spTgt spid="133"/>
                                        </p:tgtEl>
                                        <p:attrNameLst>
                                          <p:attrName>ppt_h</p:attrName>
                                        </p:attrNameLst>
                                      </p:cBhvr>
                                      <p:tavLst>
                                        <p:tav tm="0">
                                          <p:val>
                                            <p:fltVal val="0"/>
                                          </p:val>
                                        </p:tav>
                                        <p:tav tm="100000">
                                          <p:val>
                                            <p:strVal val="#ppt_h"/>
                                          </p:val>
                                        </p:tav>
                                      </p:tavLst>
                                    </p:anim>
                                    <p:anim calcmode="lin" valueType="num">
                                      <p:cBhvr>
                                        <p:cTn id="82" dur="500" fill="hold"/>
                                        <p:tgtEl>
                                          <p:spTgt spid="133"/>
                                        </p:tgtEl>
                                        <p:attrNameLst>
                                          <p:attrName>ppt_x</p:attrName>
                                        </p:attrNameLst>
                                      </p:cBhvr>
                                      <p:tavLst>
                                        <p:tav tm="0">
                                          <p:val>
                                            <p:fltVal val="0.5"/>
                                          </p:val>
                                        </p:tav>
                                        <p:tav tm="100000">
                                          <p:val>
                                            <p:strVal val="#ppt_x"/>
                                          </p:val>
                                        </p:tav>
                                      </p:tavLst>
                                    </p:anim>
                                    <p:anim calcmode="lin" valueType="num">
                                      <p:cBhvr>
                                        <p:cTn id="83" dur="500" fill="hold"/>
                                        <p:tgtEl>
                                          <p:spTgt spid="133"/>
                                        </p:tgtEl>
                                        <p:attrNameLst>
                                          <p:attrName>ppt_y</p:attrName>
                                        </p:attrNameLst>
                                      </p:cBhvr>
                                      <p:tavLst>
                                        <p:tav tm="0">
                                          <p:val>
                                            <p:fltVal val="0.5"/>
                                          </p:val>
                                        </p:tav>
                                        <p:tav tm="100000">
                                          <p:val>
                                            <p:strVal val="#ppt_y"/>
                                          </p:val>
                                        </p:tav>
                                      </p:tavLst>
                                    </p:anim>
                                  </p:childTnLst>
                                </p:cTn>
                              </p:par>
                              <p:par>
                                <p:cTn id="84" presetID="23" presetClass="entr" presetSubtype="528" fill="hold" nodeType="withEffect">
                                  <p:stCondLst>
                                    <p:cond delay="300"/>
                                  </p:stCondLst>
                                  <p:childTnLst>
                                    <p:set>
                                      <p:cBhvr>
                                        <p:cTn id="85" dur="1" fill="hold">
                                          <p:stCondLst>
                                            <p:cond delay="0"/>
                                          </p:stCondLst>
                                        </p:cTn>
                                        <p:tgtEl>
                                          <p:spTgt spid="136"/>
                                        </p:tgtEl>
                                        <p:attrNameLst>
                                          <p:attrName>style.visibility</p:attrName>
                                        </p:attrNameLst>
                                      </p:cBhvr>
                                      <p:to>
                                        <p:strVal val="visible"/>
                                      </p:to>
                                    </p:set>
                                    <p:anim calcmode="lin" valueType="num">
                                      <p:cBhvr>
                                        <p:cTn id="86" dur="500" fill="hold"/>
                                        <p:tgtEl>
                                          <p:spTgt spid="136"/>
                                        </p:tgtEl>
                                        <p:attrNameLst>
                                          <p:attrName>ppt_w</p:attrName>
                                        </p:attrNameLst>
                                      </p:cBhvr>
                                      <p:tavLst>
                                        <p:tav tm="0">
                                          <p:val>
                                            <p:fltVal val="0"/>
                                          </p:val>
                                        </p:tav>
                                        <p:tav tm="100000">
                                          <p:val>
                                            <p:strVal val="#ppt_w"/>
                                          </p:val>
                                        </p:tav>
                                      </p:tavLst>
                                    </p:anim>
                                    <p:anim calcmode="lin" valueType="num">
                                      <p:cBhvr>
                                        <p:cTn id="87" dur="500" fill="hold"/>
                                        <p:tgtEl>
                                          <p:spTgt spid="136"/>
                                        </p:tgtEl>
                                        <p:attrNameLst>
                                          <p:attrName>ppt_h</p:attrName>
                                        </p:attrNameLst>
                                      </p:cBhvr>
                                      <p:tavLst>
                                        <p:tav tm="0">
                                          <p:val>
                                            <p:fltVal val="0"/>
                                          </p:val>
                                        </p:tav>
                                        <p:tav tm="100000">
                                          <p:val>
                                            <p:strVal val="#ppt_h"/>
                                          </p:val>
                                        </p:tav>
                                      </p:tavLst>
                                    </p:anim>
                                    <p:anim calcmode="lin" valueType="num">
                                      <p:cBhvr>
                                        <p:cTn id="88" dur="500" fill="hold"/>
                                        <p:tgtEl>
                                          <p:spTgt spid="136"/>
                                        </p:tgtEl>
                                        <p:attrNameLst>
                                          <p:attrName>ppt_x</p:attrName>
                                        </p:attrNameLst>
                                      </p:cBhvr>
                                      <p:tavLst>
                                        <p:tav tm="0">
                                          <p:val>
                                            <p:fltVal val="0.5"/>
                                          </p:val>
                                        </p:tav>
                                        <p:tav tm="100000">
                                          <p:val>
                                            <p:strVal val="#ppt_x"/>
                                          </p:val>
                                        </p:tav>
                                      </p:tavLst>
                                    </p:anim>
                                    <p:anim calcmode="lin" valueType="num">
                                      <p:cBhvr>
                                        <p:cTn id="89" dur="500" fill="hold"/>
                                        <p:tgtEl>
                                          <p:spTgt spid="136"/>
                                        </p:tgtEl>
                                        <p:attrNameLst>
                                          <p:attrName>ppt_y</p:attrName>
                                        </p:attrNameLst>
                                      </p:cBhvr>
                                      <p:tavLst>
                                        <p:tav tm="0">
                                          <p:val>
                                            <p:fltVal val="0.5"/>
                                          </p:val>
                                        </p:tav>
                                        <p:tav tm="100000">
                                          <p:val>
                                            <p:strVal val="#ppt_y"/>
                                          </p:val>
                                        </p:tav>
                                      </p:tavLst>
                                    </p:anim>
                                  </p:childTnLst>
                                </p:cTn>
                              </p:par>
                              <p:par>
                                <p:cTn id="90" presetID="23" presetClass="entr" presetSubtype="528" fill="hold" nodeType="withEffect">
                                  <p:stCondLst>
                                    <p:cond delay="600"/>
                                  </p:stCondLst>
                                  <p:childTnLst>
                                    <p:set>
                                      <p:cBhvr>
                                        <p:cTn id="91" dur="1" fill="hold">
                                          <p:stCondLst>
                                            <p:cond delay="0"/>
                                          </p:stCondLst>
                                        </p:cTn>
                                        <p:tgtEl>
                                          <p:spTgt spid="139"/>
                                        </p:tgtEl>
                                        <p:attrNameLst>
                                          <p:attrName>style.visibility</p:attrName>
                                        </p:attrNameLst>
                                      </p:cBhvr>
                                      <p:to>
                                        <p:strVal val="visible"/>
                                      </p:to>
                                    </p:set>
                                    <p:anim calcmode="lin" valueType="num">
                                      <p:cBhvr>
                                        <p:cTn id="92" dur="500" fill="hold"/>
                                        <p:tgtEl>
                                          <p:spTgt spid="139"/>
                                        </p:tgtEl>
                                        <p:attrNameLst>
                                          <p:attrName>ppt_w</p:attrName>
                                        </p:attrNameLst>
                                      </p:cBhvr>
                                      <p:tavLst>
                                        <p:tav tm="0">
                                          <p:val>
                                            <p:fltVal val="0"/>
                                          </p:val>
                                        </p:tav>
                                        <p:tav tm="100000">
                                          <p:val>
                                            <p:strVal val="#ppt_w"/>
                                          </p:val>
                                        </p:tav>
                                      </p:tavLst>
                                    </p:anim>
                                    <p:anim calcmode="lin" valueType="num">
                                      <p:cBhvr>
                                        <p:cTn id="93" dur="500" fill="hold"/>
                                        <p:tgtEl>
                                          <p:spTgt spid="139"/>
                                        </p:tgtEl>
                                        <p:attrNameLst>
                                          <p:attrName>ppt_h</p:attrName>
                                        </p:attrNameLst>
                                      </p:cBhvr>
                                      <p:tavLst>
                                        <p:tav tm="0">
                                          <p:val>
                                            <p:fltVal val="0"/>
                                          </p:val>
                                        </p:tav>
                                        <p:tav tm="100000">
                                          <p:val>
                                            <p:strVal val="#ppt_h"/>
                                          </p:val>
                                        </p:tav>
                                      </p:tavLst>
                                    </p:anim>
                                    <p:anim calcmode="lin" valueType="num">
                                      <p:cBhvr>
                                        <p:cTn id="94" dur="500" fill="hold"/>
                                        <p:tgtEl>
                                          <p:spTgt spid="139"/>
                                        </p:tgtEl>
                                        <p:attrNameLst>
                                          <p:attrName>ppt_x</p:attrName>
                                        </p:attrNameLst>
                                      </p:cBhvr>
                                      <p:tavLst>
                                        <p:tav tm="0">
                                          <p:val>
                                            <p:fltVal val="0.5"/>
                                          </p:val>
                                        </p:tav>
                                        <p:tav tm="100000">
                                          <p:val>
                                            <p:strVal val="#ppt_x"/>
                                          </p:val>
                                        </p:tav>
                                      </p:tavLst>
                                    </p:anim>
                                    <p:anim calcmode="lin" valueType="num">
                                      <p:cBhvr>
                                        <p:cTn id="95" dur="500" fill="hold"/>
                                        <p:tgtEl>
                                          <p:spTgt spid="139"/>
                                        </p:tgtEl>
                                        <p:attrNameLst>
                                          <p:attrName>ppt_y</p:attrName>
                                        </p:attrNameLst>
                                      </p:cBhvr>
                                      <p:tavLst>
                                        <p:tav tm="0">
                                          <p:val>
                                            <p:fltVal val="0.5"/>
                                          </p:val>
                                        </p:tav>
                                        <p:tav tm="100000">
                                          <p:val>
                                            <p:strVal val="#ppt_y"/>
                                          </p:val>
                                        </p:tav>
                                      </p:tavLst>
                                    </p:anim>
                                  </p:childTnLst>
                                </p:cTn>
                              </p:par>
                              <p:par>
                                <p:cTn id="96" presetID="23" presetClass="entr" presetSubtype="528" fill="hold" nodeType="withEffect">
                                  <p:stCondLst>
                                    <p:cond delay="600"/>
                                  </p:stCondLst>
                                  <p:childTnLst>
                                    <p:set>
                                      <p:cBhvr>
                                        <p:cTn id="97" dur="1" fill="hold">
                                          <p:stCondLst>
                                            <p:cond delay="0"/>
                                          </p:stCondLst>
                                        </p:cTn>
                                        <p:tgtEl>
                                          <p:spTgt spid="142"/>
                                        </p:tgtEl>
                                        <p:attrNameLst>
                                          <p:attrName>style.visibility</p:attrName>
                                        </p:attrNameLst>
                                      </p:cBhvr>
                                      <p:to>
                                        <p:strVal val="visible"/>
                                      </p:to>
                                    </p:set>
                                    <p:anim calcmode="lin" valueType="num">
                                      <p:cBhvr>
                                        <p:cTn id="98" dur="500" fill="hold"/>
                                        <p:tgtEl>
                                          <p:spTgt spid="142"/>
                                        </p:tgtEl>
                                        <p:attrNameLst>
                                          <p:attrName>ppt_w</p:attrName>
                                        </p:attrNameLst>
                                      </p:cBhvr>
                                      <p:tavLst>
                                        <p:tav tm="0">
                                          <p:val>
                                            <p:fltVal val="0"/>
                                          </p:val>
                                        </p:tav>
                                        <p:tav tm="100000">
                                          <p:val>
                                            <p:strVal val="#ppt_w"/>
                                          </p:val>
                                        </p:tav>
                                      </p:tavLst>
                                    </p:anim>
                                    <p:anim calcmode="lin" valueType="num">
                                      <p:cBhvr>
                                        <p:cTn id="99" dur="500" fill="hold"/>
                                        <p:tgtEl>
                                          <p:spTgt spid="142"/>
                                        </p:tgtEl>
                                        <p:attrNameLst>
                                          <p:attrName>ppt_h</p:attrName>
                                        </p:attrNameLst>
                                      </p:cBhvr>
                                      <p:tavLst>
                                        <p:tav tm="0">
                                          <p:val>
                                            <p:fltVal val="0"/>
                                          </p:val>
                                        </p:tav>
                                        <p:tav tm="100000">
                                          <p:val>
                                            <p:strVal val="#ppt_h"/>
                                          </p:val>
                                        </p:tav>
                                      </p:tavLst>
                                    </p:anim>
                                    <p:anim calcmode="lin" valueType="num">
                                      <p:cBhvr>
                                        <p:cTn id="100" dur="500" fill="hold"/>
                                        <p:tgtEl>
                                          <p:spTgt spid="142"/>
                                        </p:tgtEl>
                                        <p:attrNameLst>
                                          <p:attrName>ppt_x</p:attrName>
                                        </p:attrNameLst>
                                      </p:cBhvr>
                                      <p:tavLst>
                                        <p:tav tm="0">
                                          <p:val>
                                            <p:fltVal val="0.5"/>
                                          </p:val>
                                        </p:tav>
                                        <p:tav tm="100000">
                                          <p:val>
                                            <p:strVal val="#ppt_x"/>
                                          </p:val>
                                        </p:tav>
                                      </p:tavLst>
                                    </p:anim>
                                    <p:anim calcmode="lin" valueType="num">
                                      <p:cBhvr>
                                        <p:cTn id="101" dur="500" fill="hold"/>
                                        <p:tgtEl>
                                          <p:spTgt spid="142"/>
                                        </p:tgtEl>
                                        <p:attrNameLst>
                                          <p:attrName>ppt_y</p:attrName>
                                        </p:attrNameLst>
                                      </p:cBhvr>
                                      <p:tavLst>
                                        <p:tav tm="0">
                                          <p:val>
                                            <p:fltVal val="0.5"/>
                                          </p:val>
                                        </p:tav>
                                        <p:tav tm="100000">
                                          <p:val>
                                            <p:strVal val="#ppt_y"/>
                                          </p:val>
                                        </p:tav>
                                      </p:tavLst>
                                    </p:anim>
                                  </p:childTnLst>
                                </p:cTn>
                              </p:par>
                              <p:par>
                                <p:cTn id="102" presetID="26" presetClass="emph" presetSubtype="0" repeatCount="3000" fill="hold" nodeType="withEffect">
                                  <p:stCondLst>
                                    <p:cond delay="600"/>
                                  </p:stCondLst>
                                  <p:childTnLst>
                                    <p:animEffect transition="out" filter="fade">
                                      <p:cBhvr>
                                        <p:cTn id="103" dur="500" tmFilter="0, 0; .2, .5; .8, .5; 1, 0"/>
                                        <p:tgtEl>
                                          <p:spTgt spid="106"/>
                                        </p:tgtEl>
                                      </p:cBhvr>
                                    </p:animEffect>
                                    <p:animScale>
                                      <p:cBhvr>
                                        <p:cTn id="104" dur="250" autoRev="1" fill="hold"/>
                                        <p:tgtEl>
                                          <p:spTgt spid="106"/>
                                        </p:tgtEl>
                                      </p:cBhvr>
                                      <p:by x="105000" y="105000"/>
                                    </p:animScale>
                                  </p:childTnLst>
                                </p:cTn>
                              </p:par>
                              <p:par>
                                <p:cTn id="105" presetID="26" presetClass="emph" presetSubtype="0" repeatCount="3000" fill="hold" nodeType="withEffect">
                                  <p:stCondLst>
                                    <p:cond delay="710"/>
                                  </p:stCondLst>
                                  <p:childTnLst>
                                    <p:animEffect transition="out" filter="fade">
                                      <p:cBhvr>
                                        <p:cTn id="106" dur="500" tmFilter="0, 0; .2, .5; .8, .5; 1, 0"/>
                                        <p:tgtEl>
                                          <p:spTgt spid="127"/>
                                        </p:tgtEl>
                                      </p:cBhvr>
                                    </p:animEffect>
                                    <p:animScale>
                                      <p:cBhvr>
                                        <p:cTn id="107" dur="250" autoRev="1" fill="hold"/>
                                        <p:tgtEl>
                                          <p:spTgt spid="127"/>
                                        </p:tgtEl>
                                      </p:cBhvr>
                                      <p:by x="105000" y="105000"/>
                                    </p:animScale>
                                  </p:childTnLst>
                                </p:cTn>
                              </p:par>
                              <p:par>
                                <p:cTn id="108" presetID="26" presetClass="emph" presetSubtype="0" repeatCount="3000" fill="hold" nodeType="withEffect">
                                  <p:stCondLst>
                                    <p:cond delay="410"/>
                                  </p:stCondLst>
                                  <p:childTnLst>
                                    <p:animEffect transition="out" filter="fade">
                                      <p:cBhvr>
                                        <p:cTn id="109" dur="500" tmFilter="0, 0; .2, .5; .8, .5; 1, 0"/>
                                        <p:tgtEl>
                                          <p:spTgt spid="133"/>
                                        </p:tgtEl>
                                      </p:cBhvr>
                                    </p:animEffect>
                                    <p:animScale>
                                      <p:cBhvr>
                                        <p:cTn id="110" dur="250" autoRev="1" fill="hold"/>
                                        <p:tgtEl>
                                          <p:spTgt spid="133"/>
                                        </p:tgtEl>
                                      </p:cBhvr>
                                      <p:by x="105000" y="105000"/>
                                    </p:animScale>
                                  </p:childTnLst>
                                </p:cTn>
                              </p:par>
                              <p:par>
                                <p:cTn id="111" presetID="26" presetClass="emph" presetSubtype="0" repeatCount="3000" fill="hold" nodeType="withEffect">
                                  <p:stCondLst>
                                    <p:cond delay="810"/>
                                  </p:stCondLst>
                                  <p:childTnLst>
                                    <p:animEffect transition="out" filter="fade">
                                      <p:cBhvr>
                                        <p:cTn id="112" dur="500" tmFilter="0, 0; .2, .5; .8, .5; 1, 0"/>
                                        <p:tgtEl>
                                          <p:spTgt spid="136"/>
                                        </p:tgtEl>
                                      </p:cBhvr>
                                    </p:animEffect>
                                    <p:animScale>
                                      <p:cBhvr>
                                        <p:cTn id="113" dur="250" autoRev="1" fill="hold"/>
                                        <p:tgtEl>
                                          <p:spTgt spid="1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zh-CN" altLang="en-US" sz="3200" smtClean="0">
                <a:ea typeface="宋体" panose="02010600030101010101" pitchFamily="2" charset="-122"/>
              </a:rPr>
              <a:t>随机森林算法</a:t>
            </a:r>
            <a:endParaRPr lang="zh-CN" altLang="en-US" sz="3200" smtClean="0">
              <a:ea typeface="宋体" panose="02010600030101010101" pitchFamily="2" charset="-122"/>
            </a:endParaRPr>
          </a:p>
        </p:txBody>
      </p:sp>
      <p:sp>
        <p:nvSpPr>
          <p:cNvPr id="543747" name="Rectangle 3"/>
          <p:cNvSpPr>
            <a:spLocks noGrp="1" noChangeArrowheads="1"/>
          </p:cNvSpPr>
          <p:nvPr>
            <p:ph type="body" idx="1"/>
          </p:nvPr>
        </p:nvSpPr>
        <p:spPr/>
        <p:txBody>
          <a:bodyPr/>
          <a:lstStyle/>
          <a:p>
            <a:pPr>
              <a:lnSpc>
                <a:spcPct val="115000"/>
              </a:lnSpc>
              <a:spcBef>
                <a:spcPct val="30000"/>
              </a:spcBef>
            </a:pPr>
            <a:r>
              <a:rPr lang="zh-CN" altLang="en-US" sz="2400" smtClean="0">
                <a:ea typeface="宋体" panose="02010600030101010101" pitchFamily="2" charset="-122"/>
              </a:rPr>
              <a:t>随机森林算法是</a:t>
            </a:r>
            <a:r>
              <a:rPr lang="en-US" altLang="zh-CN" sz="2400" smtClean="0">
                <a:ea typeface="宋体" panose="02010600030101010101" pitchFamily="2" charset="-122"/>
              </a:rPr>
              <a:t>Leo Breiman</a:t>
            </a:r>
            <a:r>
              <a:rPr lang="zh-CN" altLang="en-US" sz="2400" smtClean="0">
                <a:ea typeface="宋体" panose="02010600030101010101" pitchFamily="2" charset="-122"/>
              </a:rPr>
              <a:t>于</a:t>
            </a:r>
            <a:r>
              <a:rPr lang="en-US" altLang="zh-CN" sz="2400" smtClean="0">
                <a:ea typeface="宋体" panose="02010600030101010101" pitchFamily="2" charset="-122"/>
              </a:rPr>
              <a:t>2001</a:t>
            </a:r>
            <a:r>
              <a:rPr lang="zh-CN" altLang="en-US" sz="2400" smtClean="0">
                <a:ea typeface="宋体" panose="02010600030101010101" pitchFamily="2" charset="-122"/>
              </a:rPr>
              <a:t>年提出的一种新型分类和预测模型，它具有需要调整的参数少，不容易过度拟合，分类速度快，能高效处理大样本数据等特点。</a:t>
            </a:r>
            <a:endParaRPr lang="zh-CN" altLang="en-US" sz="2400" smtClean="0">
              <a:ea typeface="宋体" panose="02010600030101010101" pitchFamily="2" charset="-122"/>
            </a:endParaRPr>
          </a:p>
          <a:p>
            <a:pPr>
              <a:lnSpc>
                <a:spcPct val="115000"/>
              </a:lnSpc>
              <a:spcBef>
                <a:spcPct val="30000"/>
              </a:spcBef>
            </a:pPr>
            <a:r>
              <a:rPr lang="en-US" altLang="zh-CN" sz="2400" smtClean="0">
                <a:ea typeface="宋体" panose="02010600030101010101" pitchFamily="2" charset="-122"/>
              </a:rPr>
              <a:t>Bagging</a:t>
            </a:r>
            <a:r>
              <a:rPr lang="zh-CN" altLang="en-US" sz="2400" smtClean="0">
                <a:ea typeface="宋体" panose="02010600030101010101" pitchFamily="2" charset="-122"/>
              </a:rPr>
              <a:t>和</a:t>
            </a:r>
            <a:r>
              <a:rPr lang="en-US" altLang="zh-CN" sz="2400" smtClean="0">
                <a:ea typeface="宋体" panose="02010600030101010101" pitchFamily="2" charset="-122"/>
              </a:rPr>
              <a:t>AdaBoost</a:t>
            </a:r>
            <a:r>
              <a:rPr lang="zh-CN" altLang="en-US" sz="2400" smtClean="0">
                <a:ea typeface="宋体" panose="02010600030101010101" pitchFamily="2" charset="-122"/>
              </a:rPr>
              <a:t>等方法只是通过改变样本的权重来获得不同的弱分类器。随机森林（</a:t>
            </a:r>
            <a:r>
              <a:rPr lang="en-US" altLang="zh-CN" sz="2400" smtClean="0">
                <a:ea typeface="宋体" panose="02010600030101010101" pitchFamily="2" charset="-122"/>
              </a:rPr>
              <a:t>RF</a:t>
            </a:r>
            <a:r>
              <a:rPr lang="zh-CN" altLang="en-US" sz="2400" smtClean="0">
                <a:ea typeface="宋体" panose="02010600030101010101" pitchFamily="2" charset="-122"/>
              </a:rPr>
              <a:t>）则通过</a:t>
            </a:r>
            <a:r>
              <a:rPr lang="zh-CN" altLang="en-US" sz="2400" b="1" smtClean="0">
                <a:solidFill>
                  <a:schemeClr val="folHlink"/>
                </a:solidFill>
                <a:ea typeface="宋体" panose="02010600030101010101" pitchFamily="2" charset="-122"/>
              </a:rPr>
              <a:t>同时改变样本和特征子集来获得不同的弱分类器</a:t>
            </a:r>
            <a:r>
              <a:rPr lang="zh-CN" altLang="en-US" sz="2400" smtClean="0">
                <a:ea typeface="宋体" panose="02010600030101010101" pitchFamily="2" charset="-122"/>
              </a:rPr>
              <a:t>。</a:t>
            </a:r>
            <a:endParaRPr lang="zh-CN" altLang="en-US" sz="2400" smtClean="0">
              <a:ea typeface="宋体" panose="02010600030101010101" pitchFamily="2" charset="-122"/>
            </a:endParaRPr>
          </a:p>
          <a:p>
            <a:pPr>
              <a:lnSpc>
                <a:spcPct val="115000"/>
              </a:lnSpc>
              <a:spcBef>
                <a:spcPct val="30000"/>
              </a:spcBef>
            </a:pPr>
            <a:endParaRPr lang="zh-CN" altLang="en-US" sz="2400" smtClean="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69913" y="919163"/>
            <a:ext cx="2085975" cy="598487"/>
          </a:xfrm>
        </p:spPr>
        <p:txBody>
          <a:bodyPr lIns="92075" tIns="46038" rIns="92075" bIns="46038"/>
          <a:lstStyle/>
          <a:p>
            <a:pPr algn="just" eaLnBrk="1" hangingPunct="1"/>
            <a:r>
              <a:rPr lang="zh-CN" altLang="en-US" smtClean="0">
                <a:solidFill>
                  <a:srgbClr val="6600FF"/>
                </a:solidFill>
                <a:latin typeface="黑体" panose="02010609060101010101" pitchFamily="49" charset="-122"/>
                <a:ea typeface="黑体" panose="02010609060101010101" pitchFamily="49" charset="-122"/>
              </a:rPr>
              <a:t>数据划分</a:t>
            </a:r>
            <a:endParaRPr lang="en-US" altLang="zh-CN" smtClean="0">
              <a:solidFill>
                <a:srgbClr val="6600FF"/>
              </a:solidFill>
              <a:latin typeface="黑体" panose="02010609060101010101" pitchFamily="49" charset="-122"/>
              <a:ea typeface="黑体" panose="02010609060101010101" pitchFamily="49" charset="-122"/>
            </a:endParaRPr>
          </a:p>
        </p:txBody>
      </p:sp>
      <p:graphicFrame>
        <p:nvGraphicFramePr>
          <p:cNvPr id="68611" name="Object 3072"/>
          <p:cNvGraphicFramePr/>
          <p:nvPr/>
        </p:nvGraphicFramePr>
        <p:xfrm>
          <a:off x="1858963" y="4581525"/>
          <a:ext cx="5372100" cy="1419225"/>
        </p:xfrm>
        <a:graphic>
          <a:graphicData uri="http://schemas.openxmlformats.org/presentationml/2006/ole">
            <mc:AlternateContent xmlns:mc="http://schemas.openxmlformats.org/markup-compatibility/2006">
              <mc:Choice xmlns:v="urn:schemas-microsoft-com:vml" Requires="v">
                <p:oleObj spid="_x0000_s289862" name="工作表" r:id="rId1" imgW="5400675" imgH="1428750" progId="Excel.Sheet.8">
                  <p:embed/>
                </p:oleObj>
              </mc:Choice>
              <mc:Fallback>
                <p:oleObj name="工作表" r:id="rId1" imgW="5400675" imgH="1428750" progId="Excel.Sheet.8">
                  <p:embed/>
                  <p:pic>
                    <p:nvPicPr>
                      <p:cNvPr id="0" name="图片 28986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4581525"/>
                        <a:ext cx="53721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2" name="Rectangle 17"/>
          <p:cNvSpPr>
            <a:spLocks noChangeArrowheads="1"/>
          </p:cNvSpPr>
          <p:nvPr/>
        </p:nvSpPr>
        <p:spPr bwMode="auto">
          <a:xfrm>
            <a:off x="3670300" y="1289050"/>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rgbClr val="FF0000"/>
                </a:solidFill>
                <a:latin typeface="Times New Roman" panose="02020603050405020304" pitchFamily="18" charset="0"/>
              </a:rPr>
              <a:t>Training set</a:t>
            </a:r>
            <a:endParaRPr lang="en-US" altLang="zh-CN" sz="1800">
              <a:solidFill>
                <a:srgbClr val="FF0000"/>
              </a:solidFill>
              <a:latin typeface="Times New Roman" panose="02020603050405020304" pitchFamily="18" charset="0"/>
            </a:endParaRPr>
          </a:p>
        </p:txBody>
      </p:sp>
      <p:sp>
        <p:nvSpPr>
          <p:cNvPr id="68613" name="Rectangle 17"/>
          <p:cNvSpPr>
            <a:spLocks noChangeArrowheads="1"/>
          </p:cNvSpPr>
          <p:nvPr/>
        </p:nvSpPr>
        <p:spPr bwMode="auto">
          <a:xfrm>
            <a:off x="3895725" y="4195763"/>
            <a:ext cx="915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rgbClr val="FF0000"/>
                </a:solidFill>
                <a:latin typeface="Times New Roman" panose="02020603050405020304" pitchFamily="18" charset="0"/>
              </a:rPr>
              <a:t>Test set</a:t>
            </a:r>
            <a:endParaRPr lang="en-US" altLang="zh-CN" sz="1800">
              <a:solidFill>
                <a:srgbClr val="FF0000"/>
              </a:solidFill>
              <a:latin typeface="Times New Roman" panose="02020603050405020304" pitchFamily="18" charset="0"/>
            </a:endParaRPr>
          </a:p>
        </p:txBody>
      </p:sp>
      <p:sp>
        <p:nvSpPr>
          <p:cNvPr id="7" name="AutoShape 4"/>
          <p:cNvSpPr>
            <a:spLocks noChangeArrowheads="1"/>
          </p:cNvSpPr>
          <p:nvPr/>
        </p:nvSpPr>
        <p:spPr bwMode="gray">
          <a:xfrm>
            <a:off x="395536" y="963561"/>
            <a:ext cx="8280920" cy="5457317"/>
          </a:xfrm>
          <a:prstGeom prst="roundRect">
            <a:avLst>
              <a:gd name="adj" fmla="val 7350"/>
            </a:avLst>
          </a:prstGeom>
          <a:noFill/>
          <a:ln w="19050" cap="flat" cmpd="sng" algn="ctr">
            <a:solidFill>
              <a:srgbClr val="0033CC"/>
            </a:solidFill>
            <a:prstDash val="solid"/>
          </a:ln>
          <a:effectLst>
            <a:glow rad="101600">
              <a:srgbClr val="353A77">
                <a:satMod val="175000"/>
                <a:alpha val="40000"/>
              </a:srgbClr>
            </a:glow>
          </a:effectLst>
        </p:spPr>
        <p:txBody>
          <a:bodyPr wrap="none" anchor="ctr"/>
          <a:lstStyle/>
          <a:p>
            <a:pPr algn="ctr" fontAlgn="auto">
              <a:spcBef>
                <a:spcPts val="0"/>
              </a:spcBef>
              <a:spcAft>
                <a:spcPts val="0"/>
              </a:spcAft>
              <a:defRPr/>
            </a:pPr>
            <a:endParaRPr lang="zh-CN" altLang="en-US" kern="0" dirty="0">
              <a:solidFill>
                <a:srgbClr val="000000"/>
              </a:solidFill>
              <a:latin typeface="+mn-ea"/>
              <a:ea typeface="+mn-ea"/>
            </a:endParaRPr>
          </a:p>
        </p:txBody>
      </p:sp>
      <p:graphicFrame>
        <p:nvGraphicFramePr>
          <p:cNvPr id="68617" name="Object 4"/>
          <p:cNvGraphicFramePr>
            <a:graphicFrameLocks noChangeAspect="1"/>
          </p:cNvGraphicFramePr>
          <p:nvPr/>
        </p:nvGraphicFramePr>
        <p:xfrm>
          <a:off x="1858963" y="1754188"/>
          <a:ext cx="5353050" cy="2346325"/>
        </p:xfrm>
        <a:graphic>
          <a:graphicData uri="http://schemas.openxmlformats.org/presentationml/2006/ole">
            <mc:AlternateContent xmlns:mc="http://schemas.openxmlformats.org/markup-compatibility/2006">
              <mc:Choice xmlns:v="urn:schemas-microsoft-com:vml" Requires="v">
                <p:oleObj spid="_x0000_s289863" name="图表" r:id="rId3" imgW="5657850" imgH="2486025" progId="Excel.Chart.8">
                  <p:embed/>
                </p:oleObj>
              </mc:Choice>
              <mc:Fallback>
                <p:oleObj name="图表" r:id="rId3" imgW="5657850" imgH="2486025" progId="Excel.Chart.8">
                  <p:embed/>
                  <p:pic>
                    <p:nvPicPr>
                      <p:cNvPr id="0" name="图片 2898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963" y="1754188"/>
                        <a:ext cx="53530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zh-CN" altLang="en-US" sz="3200" smtClean="0">
                <a:ea typeface="宋体" panose="02010600030101010101" pitchFamily="2" charset="-122"/>
              </a:rPr>
              <a:t>随机森林算法</a:t>
            </a:r>
            <a:endParaRPr lang="zh-CN" altLang="en-US" sz="3200" smtClean="0">
              <a:ea typeface="宋体" panose="02010600030101010101" pitchFamily="2" charset="-122"/>
            </a:endParaRPr>
          </a:p>
        </p:txBody>
      </p:sp>
      <p:sp>
        <p:nvSpPr>
          <p:cNvPr id="544771" name="Rectangle 3"/>
          <p:cNvSpPr>
            <a:spLocks noGrp="1" noChangeArrowheads="1"/>
          </p:cNvSpPr>
          <p:nvPr>
            <p:ph type="body" idx="1"/>
          </p:nvPr>
        </p:nvSpPr>
        <p:spPr/>
        <p:txBody>
          <a:bodyPr/>
          <a:lstStyle/>
          <a:p>
            <a:pPr>
              <a:lnSpc>
                <a:spcPct val="120000"/>
              </a:lnSpc>
              <a:spcBef>
                <a:spcPct val="30000"/>
              </a:spcBef>
            </a:pPr>
            <a:r>
              <a:rPr lang="zh-CN" altLang="en-US" sz="2400" smtClean="0">
                <a:ea typeface="宋体" panose="02010600030101010101" pitchFamily="2" charset="-122"/>
              </a:rPr>
              <a:t>随机森林是采用随机的方式建立一个森林，</a:t>
            </a:r>
            <a:r>
              <a:rPr lang="zh-CN" altLang="en-US" sz="2400" smtClean="0">
                <a:solidFill>
                  <a:schemeClr val="folHlink"/>
                </a:solidFill>
                <a:ea typeface="宋体" panose="02010600030101010101" pitchFamily="2" charset="-122"/>
              </a:rPr>
              <a:t>森林有很多决策树组成，每棵决策树之间没有关联</a:t>
            </a:r>
            <a:r>
              <a:rPr lang="zh-CN" altLang="en-US" sz="2400" smtClean="0">
                <a:ea typeface="宋体" panose="02010600030101010101" pitchFamily="2" charset="-122"/>
              </a:rPr>
              <a:t>。对于新的测试样本，让森林中的每一棵决策树分布分别进行一下判断，依据多数者投票方法决定样本的类别。</a:t>
            </a:r>
            <a:endParaRPr lang="zh-CN" altLang="en-US" sz="2400" smtClean="0">
              <a:ea typeface="宋体" panose="02010600030101010101" pitchFamily="2" charset="-122"/>
            </a:endParaRPr>
          </a:p>
        </p:txBody>
      </p:sp>
      <p:pic>
        <p:nvPicPr>
          <p:cNvPr id="5447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7400" y="3657600"/>
            <a:ext cx="5295900" cy="2876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9156" y="1858480"/>
            <a:ext cx="6296369" cy="784830"/>
          </a:xfrm>
          <a:prstGeom prst="rect">
            <a:avLst/>
          </a:prstGeom>
          <a:noFill/>
        </p:spPr>
        <p:txBody>
          <a:bodyPr wrap="square" lIns="0" tIns="0" rIns="0" bIns="0" rtlCol="0" anchor="t">
            <a:spAutoFit/>
          </a:bodyPr>
          <a:lstStyle/>
          <a:p>
            <a:r>
              <a:rPr lang="en-US" altLang="zh-CN" dirty="0">
                <a:latin typeface="微软雅黑" panose="020B0503020204020204" pitchFamily="34" charset="-122"/>
                <a:ea typeface="微软雅黑" panose="020B0503020204020204" pitchFamily="34" charset="-122"/>
              </a:rPr>
              <a:t>用随机的方式建立一个森林，森林里面有很多的决策树组成，随机森林的每一棵决策树之间是没有关联的</a:t>
            </a:r>
            <a:r>
              <a:rPr lang="zh-CN" altLang="en-US" sz="1500"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a:p>
            <a:endParaRPr lang="zh-CN" altLang="en-US" sz="1500" dirty="0">
              <a:latin typeface="微软雅黑" panose="020B0503020204020204" pitchFamily="34" charset="-122"/>
              <a:ea typeface="微软雅黑" panose="020B0503020204020204" pitchFamily="34" charset="-122"/>
            </a:endParaRPr>
          </a:p>
        </p:txBody>
      </p:sp>
      <p:sp>
        <p:nvSpPr>
          <p:cNvPr id="3" name="矩形 2"/>
          <p:cNvSpPr/>
          <p:nvPr/>
        </p:nvSpPr>
        <p:spPr>
          <a:xfrm>
            <a:off x="448686" y="1858480"/>
            <a:ext cx="1688050" cy="647784"/>
          </a:xfrm>
          <a:prstGeom prst="rect">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t>概述</a:t>
            </a:r>
            <a:endParaRPr lang="zh-CN" altLang="en-US" sz="2100"/>
          </a:p>
        </p:txBody>
      </p:sp>
      <p:sp>
        <p:nvSpPr>
          <p:cNvPr id="4" name="文本框 3"/>
          <p:cNvSpPr txBox="1"/>
          <p:nvPr/>
        </p:nvSpPr>
        <p:spPr>
          <a:xfrm>
            <a:off x="2289156" y="3860896"/>
            <a:ext cx="4980795" cy="553998"/>
          </a:xfrm>
          <a:prstGeom prst="rect">
            <a:avLst/>
          </a:prstGeom>
          <a:noFill/>
        </p:spPr>
        <p:txBody>
          <a:bodyPr wrap="square" lIns="0" tIns="0" rIns="0" bIns="0" rtlCol="0" anchor="t">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它能够处理很高维度（feature很多）的数据，并且不用做特征选择</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289156" y="4671103"/>
            <a:ext cx="5754326" cy="276999"/>
          </a:xfrm>
          <a:prstGeom prst="rect">
            <a:avLst/>
          </a:prstGeom>
          <a:noFill/>
        </p:spPr>
        <p:txBody>
          <a:bodyPr wrap="square" lIns="0" tIns="0" rIns="0" bIns="0" rtlCol="0" anchor="t">
            <a:spAutoFi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能够评估各个特征在分类问题上的重要性（黑箱操作）</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89156" y="5334129"/>
            <a:ext cx="3415633" cy="276999"/>
          </a:xfrm>
          <a:prstGeom prst="rect">
            <a:avLst/>
          </a:prstGeom>
          <a:noFill/>
        </p:spPr>
        <p:txBody>
          <a:bodyPr wrap="square" lIns="0" tIns="0" rIns="0" bIns="0" rtlCol="0" anchor="t">
            <a:sp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容易做成并行化方法</a:t>
            </a:r>
            <a:endParaRPr lang="zh-CN" altLang="en-US"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79119" y="1106384"/>
            <a:ext cx="1857617" cy="464404"/>
            <a:chOff x="586" y="525"/>
            <a:chExt cx="3900" cy="975"/>
          </a:xfrm>
        </p:grpSpPr>
        <p:sp>
          <p:nvSpPr>
            <p:cNvPr id="33" name="TextBox 32"/>
            <p:cNvSpPr txBox="1"/>
            <p:nvPr/>
          </p:nvSpPr>
          <p:spPr>
            <a:xfrm>
              <a:off x="2077" y="693"/>
              <a:ext cx="2409" cy="654"/>
            </a:xfrm>
            <a:prstGeom prst="rect">
              <a:avLst/>
            </a:prstGeom>
            <a:noFill/>
            <a:extLst>
              <a:ext uri="{909E8E84-426E-40DD-AFC4-6F175D3DCCD1}">
                <a14:hiddenFill xmlns:a14="http://schemas.microsoft.com/office/drawing/2010/main">
                  <a:solidFill>
                    <a:srgbClr val="EA5E66"/>
                  </a:solidFill>
                </a14:hiddenFill>
              </a:ext>
            </a:extLst>
          </p:spPr>
          <p:txBody>
            <a:bodyPr wrap="square" lIns="0" tIns="0" rIns="0" bIns="0" rtlCol="0">
              <a:spAutoFit/>
            </a:bodyPr>
            <a:lstStyle/>
            <a:p>
              <a:pPr algn="ctr"/>
              <a:r>
                <a:rPr lang="zh-CN" altLang="en-US" sz="2025" b="1">
                  <a:solidFill>
                    <a:srgbClr val="EA5E66"/>
                  </a:solidFill>
                  <a:sym typeface="+mn-ea"/>
                </a:rPr>
                <a:t>随机森林</a:t>
              </a:r>
              <a:endParaRPr lang="zh-CN" altLang="en-US" sz="2025" b="1" dirty="0">
                <a:solidFill>
                  <a:srgbClr val="EA5E66"/>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9" name="矩形 8"/>
          <p:cNvSpPr/>
          <p:nvPr/>
        </p:nvSpPr>
        <p:spPr>
          <a:xfrm>
            <a:off x="448686" y="3860896"/>
            <a:ext cx="1688050" cy="647784"/>
          </a:xfrm>
          <a:prstGeom prst="rect">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t>特点</a:t>
            </a:r>
            <a:endParaRPr lang="zh-CN" altLang="en-US" sz="2100"/>
          </a:p>
        </p:txBody>
      </p:sp>
      <p:sp>
        <p:nvSpPr>
          <p:cNvPr id="11" name="矩形 10"/>
          <p:cNvSpPr/>
          <p:nvPr/>
        </p:nvSpPr>
        <p:spPr>
          <a:xfrm>
            <a:off x="448686" y="2866833"/>
            <a:ext cx="1688050" cy="647784"/>
          </a:xfrm>
          <a:prstGeom prst="rect">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t>随机性</a:t>
            </a:r>
            <a:endParaRPr lang="zh-CN" altLang="en-US" sz="2100"/>
          </a:p>
        </p:txBody>
      </p:sp>
      <p:sp>
        <p:nvSpPr>
          <p:cNvPr id="12" name="文本框 11"/>
          <p:cNvSpPr txBox="1"/>
          <p:nvPr/>
        </p:nvSpPr>
        <p:spPr>
          <a:xfrm>
            <a:off x="2289156" y="2866833"/>
            <a:ext cx="2181033" cy="276999"/>
          </a:xfrm>
          <a:prstGeom prst="rect">
            <a:avLst/>
          </a:prstGeom>
          <a:noFill/>
        </p:spPr>
        <p:txBody>
          <a:bodyPr wrap="square" lIns="0" tIns="0" rIns="0" bIns="0" rtlCol="0" anchor="t">
            <a:spAutoFit/>
          </a:bodyPr>
          <a:lstStyle/>
          <a:p>
            <a:pPr algn="l"/>
            <a:r>
              <a:rPr lang="en-US" altLang="zh-CN" dirty="0">
                <a:latin typeface="微软雅黑" panose="020B0503020204020204" pitchFamily="34" charset="-122"/>
                <a:ea typeface="微软雅黑" panose="020B0503020204020204" pitchFamily="34" charset="-122"/>
              </a:rPr>
              <a:t>1.数据的随机性选取</a:t>
            </a:r>
            <a:endParaRPr lang="en-US" altLang="zh-CN"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289156" y="3313614"/>
            <a:ext cx="2268250" cy="276999"/>
          </a:xfrm>
          <a:prstGeom prst="rect">
            <a:avLst/>
          </a:prstGeom>
          <a:noFill/>
        </p:spPr>
        <p:txBody>
          <a:bodyPr wrap="none" lIns="0" tIns="0" rIns="0" bIns="0" rtlCol="0" anchor="t">
            <a:spAutoFit/>
          </a:bodyPr>
          <a:lstStyle/>
          <a:p>
            <a:pPr algn="l"/>
            <a:r>
              <a:rPr lang="en-US" altLang="zh-CN" dirty="0">
                <a:latin typeface="微软雅黑" panose="020B0503020204020204" pitchFamily="34" charset="-122"/>
                <a:ea typeface="微软雅黑" panose="020B0503020204020204" pitchFamily="34" charset="-122"/>
                <a:sym typeface="+mn-ea"/>
              </a:rPr>
              <a:t>2.待选特征的随机选取</a:t>
            </a:r>
            <a:endParaRPr lang="en-US" altLang="zh-CN"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110828" y="2888743"/>
            <a:ext cx="3295603" cy="669414"/>
          </a:xfrm>
          <a:prstGeom prst="rect">
            <a:avLst/>
          </a:prstGeom>
          <a:noFill/>
        </p:spPr>
        <p:txBody>
          <a:bodyPr wrap="square" lIns="0" tIns="0" rIns="0" bIns="0" rtlCol="0" anchor="t">
            <a:spAutoFit/>
          </a:bodyPr>
          <a:lstStyle/>
          <a:p>
            <a:r>
              <a:rPr lang="zh-CN" altLang="en-US" sz="1500" dirty="0">
                <a:solidFill>
                  <a:srgbClr val="FF0000"/>
                </a:solidFill>
                <a:latin typeface="微软雅黑" panose="020B0503020204020204" pitchFamily="34" charset="-122"/>
                <a:ea typeface="微软雅黑" panose="020B0503020204020204" pitchFamily="34" charset="-122"/>
                <a:sym typeface="+mn-ea"/>
              </a:rPr>
              <a:t>由于二重随机性，使得每个树基本上都不会一样，最终的结果也会不一样</a:t>
            </a:r>
            <a:endParaRPr lang="zh-CN" altLang="en-US" sz="1500" dirty="0">
              <a:solidFill>
                <a:srgbClr val="FF0000"/>
              </a:solidFill>
              <a:latin typeface="微软雅黑" panose="020B0503020204020204" pitchFamily="34" charset="-122"/>
              <a:ea typeface="微软雅黑" panose="020B0503020204020204" pitchFamily="34" charset="-122"/>
              <a:sym typeface="+mn-ea"/>
            </a:endParaRPr>
          </a:p>
          <a:p>
            <a:r>
              <a:rPr lang="zh-CN" altLang="en-US" sz="1350" dirty="0">
                <a:solidFill>
                  <a:srgbClr val="FF0000"/>
                </a:solidFill>
                <a:latin typeface="微软雅黑" panose="020B0503020204020204" pitchFamily="34" charset="-122"/>
                <a:ea typeface="微软雅黑" panose="020B0503020204020204" pitchFamily="34" charset="-122"/>
                <a:sym typeface="+mn-ea"/>
              </a:rPr>
              <a:t>（随机是要保证泛化能力）</a:t>
            </a:r>
            <a:endParaRPr lang="zh-CN" altLang="en-US" sz="1350" dirty="0">
              <a:solidFill>
                <a:srgbClr val="FF0000"/>
              </a:solidFill>
              <a:latin typeface="微软雅黑" panose="020B0503020204020204" pitchFamily="34" charset="-122"/>
              <a:ea typeface="微软雅黑" panose="020B0503020204020204" pitchFamily="34" charset="-122"/>
              <a:sym typeface="+mn-ea"/>
            </a:endParaRPr>
          </a:p>
        </p:txBody>
      </p:sp>
      <p:sp>
        <p:nvSpPr>
          <p:cNvPr id="15" name="右大括号 14"/>
          <p:cNvSpPr/>
          <p:nvPr/>
        </p:nvSpPr>
        <p:spPr>
          <a:xfrm>
            <a:off x="4625943" y="2888743"/>
            <a:ext cx="420584" cy="7025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9119" y="1106384"/>
            <a:ext cx="1857617" cy="464404"/>
            <a:chOff x="586" y="525"/>
            <a:chExt cx="3900" cy="975"/>
          </a:xfrm>
        </p:grpSpPr>
        <p:sp>
          <p:nvSpPr>
            <p:cNvPr id="33" name="TextBox 32"/>
            <p:cNvSpPr txBox="1"/>
            <p:nvPr/>
          </p:nvSpPr>
          <p:spPr>
            <a:xfrm>
              <a:off x="2077" y="693"/>
              <a:ext cx="2409" cy="654"/>
            </a:xfrm>
            <a:prstGeom prst="rect">
              <a:avLst/>
            </a:prstGeom>
            <a:noFill/>
            <a:extLst>
              <a:ext uri="{909E8E84-426E-40DD-AFC4-6F175D3DCCD1}">
                <a14:hiddenFill xmlns:a14="http://schemas.microsoft.com/office/drawing/2010/main">
                  <a:solidFill>
                    <a:srgbClr val="EA5E66"/>
                  </a:solidFill>
                </a14:hiddenFill>
              </a:ext>
            </a:extLst>
          </p:spPr>
          <p:txBody>
            <a:bodyPr wrap="square" lIns="0" tIns="0" rIns="0" bIns="0" rtlCol="0">
              <a:spAutoFit/>
            </a:bodyPr>
            <a:lstStyle/>
            <a:p>
              <a:pPr algn="ctr"/>
              <a:r>
                <a:rPr lang="zh-CN" altLang="en-US" sz="2025" b="1">
                  <a:solidFill>
                    <a:srgbClr val="EA5E66"/>
                  </a:solidFill>
                  <a:sym typeface="+mn-ea"/>
                </a:rPr>
                <a:t>随机森林</a:t>
              </a:r>
              <a:endParaRPr lang="zh-CN" altLang="en-US" sz="2025" b="1" dirty="0">
                <a:solidFill>
                  <a:srgbClr val="EA5E66"/>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1" cstate="print">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9" name="矩形 8"/>
          <p:cNvSpPr/>
          <p:nvPr/>
        </p:nvSpPr>
        <p:spPr>
          <a:xfrm>
            <a:off x="448686" y="1913732"/>
            <a:ext cx="1688050" cy="647784"/>
          </a:xfrm>
          <a:prstGeom prst="rect">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a:t>结果</a:t>
            </a:r>
            <a:endParaRPr lang="zh-CN" altLang="en-US" sz="2100"/>
          </a:p>
        </p:txBody>
      </p:sp>
      <p:sp>
        <p:nvSpPr>
          <p:cNvPr id="10" name="文本框 9"/>
          <p:cNvSpPr txBox="1"/>
          <p:nvPr/>
        </p:nvSpPr>
        <p:spPr>
          <a:xfrm>
            <a:off x="2357268" y="1776079"/>
            <a:ext cx="6732612" cy="692497"/>
          </a:xfrm>
          <a:prstGeom prst="rect">
            <a:avLst/>
          </a:prstGeom>
          <a:noFill/>
        </p:spPr>
        <p:txBody>
          <a:bodyPr wrap="none" lIns="0" tIns="0" rIns="0" bIns="0" rtlCol="0" anchor="t">
            <a:spAutoFit/>
          </a:bodyPr>
          <a:lstStyle/>
          <a:p>
            <a:pPr algn="l"/>
            <a:r>
              <a:rPr lang="zh-CN" altLang="en-US" sz="1500" dirty="0">
                <a:latin typeface="微软雅黑" panose="020B0503020204020204" pitchFamily="34" charset="-122"/>
                <a:ea typeface="微软雅黑" panose="020B0503020204020204" pitchFamily="34" charset="-122"/>
                <a:sym typeface="+mn-ea"/>
              </a:rPr>
              <a:t>那么对于一个输入样本，N棵树会有N个分类结果。而随机森林集成了所有的</a:t>
            </a:r>
            <a:endParaRPr lang="zh-CN" altLang="en-US" sz="1500" dirty="0">
              <a:latin typeface="微软雅黑" panose="020B0503020204020204" pitchFamily="34" charset="-122"/>
              <a:ea typeface="微软雅黑" panose="020B0503020204020204" pitchFamily="34" charset="-122"/>
              <a:sym typeface="+mn-ea"/>
            </a:endParaRPr>
          </a:p>
          <a:p>
            <a:pPr algn="l"/>
            <a:r>
              <a:rPr lang="zh-CN" altLang="en-US" sz="1500" dirty="0">
                <a:latin typeface="微软雅黑" panose="020B0503020204020204" pitchFamily="34" charset="-122"/>
                <a:ea typeface="微软雅黑" panose="020B0503020204020204" pitchFamily="34" charset="-122"/>
                <a:sym typeface="+mn-ea"/>
              </a:rPr>
              <a:t>分类投票结果，将投票次数最多的类别指定为最终的输出，这就是一种最简单的</a:t>
            </a:r>
            <a:endParaRPr lang="zh-CN" altLang="en-US" sz="1500" dirty="0">
              <a:latin typeface="微软雅黑" panose="020B0503020204020204" pitchFamily="34" charset="-122"/>
              <a:ea typeface="微软雅黑" panose="020B0503020204020204" pitchFamily="34" charset="-122"/>
              <a:sym typeface="+mn-ea"/>
            </a:endParaRPr>
          </a:p>
          <a:p>
            <a:pPr algn="l"/>
            <a:r>
              <a:rPr lang="zh-CN" altLang="en-US" sz="1500" dirty="0">
                <a:latin typeface="微软雅黑" panose="020B0503020204020204" pitchFamily="34" charset="-122"/>
                <a:ea typeface="微软雅黑" panose="020B0503020204020204" pitchFamily="34" charset="-122"/>
                <a:sym typeface="+mn-ea"/>
              </a:rPr>
              <a:t> Bagging 思想。</a:t>
            </a:r>
            <a:endParaRPr lang="zh-CN" altLang="en-US" sz="1500"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6668" y="2966382"/>
            <a:ext cx="3436115" cy="2507306"/>
          </a:xfrm>
          <a:prstGeom prst="rect">
            <a:avLst/>
          </a:prstGeom>
        </p:spPr>
      </p:pic>
      <p:pic>
        <p:nvPicPr>
          <p:cNvPr id="11" name="图片 10"/>
          <p:cNvPicPr>
            <a:picLocks noChangeAspect="1"/>
          </p:cNvPicPr>
          <p:nvPr/>
        </p:nvPicPr>
        <p:blipFill>
          <a:blip r:embed="rId5"/>
          <a:stretch>
            <a:fillRect/>
          </a:stretch>
        </p:blipFill>
        <p:spPr>
          <a:xfrm>
            <a:off x="4176304" y="2561516"/>
            <a:ext cx="4727873" cy="3327516"/>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79596" y="3606546"/>
            <a:ext cx="8616484" cy="1338913"/>
            <a:chOff x="2077" y="6866"/>
            <a:chExt cx="16678" cy="1710"/>
          </a:xfrm>
        </p:grpSpPr>
        <p:pic>
          <p:nvPicPr>
            <p:cNvPr id="3" name="图片 2"/>
            <p:cNvPicPr>
              <a:picLocks noChangeAspect="1"/>
            </p:cNvPicPr>
            <p:nvPr/>
          </p:nvPicPr>
          <p:blipFill>
            <a:blip r:embed="rId1"/>
            <a:stretch>
              <a:fillRect/>
            </a:stretch>
          </p:blipFill>
          <p:spPr>
            <a:xfrm>
              <a:off x="2077" y="6866"/>
              <a:ext cx="16678" cy="1710"/>
            </a:xfrm>
            <a:prstGeom prst="rect">
              <a:avLst/>
            </a:prstGeom>
          </p:spPr>
        </p:pic>
        <p:sp>
          <p:nvSpPr>
            <p:cNvPr id="4" name="矩形 3"/>
            <p:cNvSpPr/>
            <p:nvPr/>
          </p:nvSpPr>
          <p:spPr>
            <a:xfrm>
              <a:off x="3326" y="8006"/>
              <a:ext cx="2155" cy="453"/>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79119" y="1781318"/>
            <a:ext cx="8700315" cy="1738063"/>
            <a:chOff x="586" y="2023"/>
            <a:chExt cx="16872" cy="2354"/>
          </a:xfrm>
        </p:grpSpPr>
        <p:pic>
          <p:nvPicPr>
            <p:cNvPr id="2" name="图片 1"/>
            <p:cNvPicPr>
              <a:picLocks noChangeAspect="1"/>
            </p:cNvPicPr>
            <p:nvPr/>
          </p:nvPicPr>
          <p:blipFill>
            <a:blip r:embed="rId2"/>
            <a:stretch>
              <a:fillRect/>
            </a:stretch>
          </p:blipFill>
          <p:spPr>
            <a:xfrm>
              <a:off x="586" y="2023"/>
              <a:ext cx="16873" cy="2355"/>
            </a:xfrm>
            <a:prstGeom prst="rect">
              <a:avLst/>
            </a:prstGeom>
          </p:spPr>
        </p:pic>
        <p:sp>
          <p:nvSpPr>
            <p:cNvPr id="5" name="矩形 4"/>
            <p:cNvSpPr/>
            <p:nvPr/>
          </p:nvSpPr>
          <p:spPr>
            <a:xfrm>
              <a:off x="1835" y="3806"/>
              <a:ext cx="2155" cy="453"/>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279119" y="1106384"/>
            <a:ext cx="1857617" cy="464404"/>
            <a:chOff x="586" y="525"/>
            <a:chExt cx="3900" cy="975"/>
          </a:xfrm>
        </p:grpSpPr>
        <p:sp>
          <p:nvSpPr>
            <p:cNvPr id="33" name="TextBox 32"/>
            <p:cNvSpPr txBox="1"/>
            <p:nvPr/>
          </p:nvSpPr>
          <p:spPr>
            <a:xfrm>
              <a:off x="2077" y="693"/>
              <a:ext cx="2409" cy="654"/>
            </a:xfrm>
            <a:prstGeom prst="rect">
              <a:avLst/>
            </a:prstGeom>
            <a:noFill/>
          </p:spPr>
          <p:txBody>
            <a:bodyPr wrap="square" lIns="0" tIns="0" rIns="0" bIns="0" rtlCol="0">
              <a:spAutoFit/>
            </a:bodyPr>
            <a:lstStyle/>
            <a:p>
              <a:r>
                <a:rPr lang="zh-CN" altLang="en-US" sz="2025" b="1" dirty="0">
                  <a:solidFill>
                    <a:srgbClr val="EA5E66"/>
                  </a:solidFill>
                  <a:latin typeface="微软雅黑" panose="020B0503020204020204" pitchFamily="34" charset="-122"/>
                  <a:ea typeface="微软雅黑" panose="020B0503020204020204" pitchFamily="34" charset="-122"/>
                </a:rPr>
                <a:t>随机森林</a:t>
              </a:r>
              <a:endParaRPr lang="zh-CN" altLang="en-US" sz="2025" b="1" dirty="0">
                <a:solidFill>
                  <a:srgbClr val="EA5E66"/>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
        <p:nvSpPr>
          <p:cNvPr id="9" name="上箭头标注 8"/>
          <p:cNvSpPr/>
          <p:nvPr/>
        </p:nvSpPr>
        <p:spPr>
          <a:xfrm>
            <a:off x="2304874" y="4617280"/>
            <a:ext cx="3780965" cy="1134099"/>
          </a:xfrm>
          <a:prstGeom prst="upArrowCallout">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以上两者的区别在于参数的不同</a:t>
            </a:r>
            <a:endParaRPr lang="zh-CN" alt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21136" y="1435039"/>
            <a:ext cx="7701013" cy="4300145"/>
            <a:chOff x="1514" y="1215"/>
            <a:chExt cx="16168" cy="9028"/>
          </a:xfrm>
        </p:grpSpPr>
        <p:pic>
          <p:nvPicPr>
            <p:cNvPr id="4" name="图片 3"/>
            <p:cNvPicPr>
              <a:picLocks noChangeAspect="1"/>
            </p:cNvPicPr>
            <p:nvPr/>
          </p:nvPicPr>
          <p:blipFill>
            <a:blip r:embed="rId1"/>
            <a:stretch>
              <a:fillRect/>
            </a:stretch>
          </p:blipFill>
          <p:spPr>
            <a:xfrm>
              <a:off x="1514" y="1215"/>
              <a:ext cx="16168" cy="9029"/>
            </a:xfrm>
            <a:prstGeom prst="rect">
              <a:avLst/>
            </a:prstGeom>
          </p:spPr>
        </p:pic>
        <p:sp>
          <p:nvSpPr>
            <p:cNvPr id="2" name="矩形 1"/>
            <p:cNvSpPr/>
            <p:nvPr/>
          </p:nvSpPr>
          <p:spPr>
            <a:xfrm>
              <a:off x="2879" y="9791"/>
              <a:ext cx="2155" cy="453"/>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260543" y="970635"/>
            <a:ext cx="1857617" cy="464404"/>
            <a:chOff x="586" y="525"/>
            <a:chExt cx="3900" cy="975"/>
          </a:xfrm>
        </p:grpSpPr>
        <p:sp>
          <p:nvSpPr>
            <p:cNvPr id="33" name="TextBox 32"/>
            <p:cNvSpPr txBox="1"/>
            <p:nvPr/>
          </p:nvSpPr>
          <p:spPr>
            <a:xfrm>
              <a:off x="2077" y="693"/>
              <a:ext cx="2409" cy="654"/>
            </a:xfrm>
            <a:prstGeom prst="rect">
              <a:avLst/>
            </a:prstGeom>
            <a:noFill/>
          </p:spPr>
          <p:txBody>
            <a:bodyPr wrap="square" lIns="0" tIns="0" rIns="0" bIns="0" rtlCol="0">
              <a:spAutoFit/>
            </a:bodyPr>
            <a:lstStyle/>
            <a:p>
              <a:r>
                <a:rPr lang="zh-CN" altLang="en-US" sz="2025" b="1" dirty="0">
                  <a:solidFill>
                    <a:srgbClr val="EA5E66"/>
                  </a:solidFill>
                  <a:latin typeface="微软雅黑" panose="020B0503020204020204" pitchFamily="34" charset="-122"/>
                  <a:ea typeface="微软雅黑" panose="020B0503020204020204" pitchFamily="34" charset="-122"/>
                </a:rPr>
                <a:t>特征选取</a:t>
              </a:r>
              <a:endParaRPr lang="zh-CN" altLang="en-US" sz="2025" b="1" dirty="0">
                <a:solidFill>
                  <a:srgbClr val="EA5E6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86" y="525"/>
              <a:ext cx="1200" cy="975"/>
              <a:chOff x="586" y="525"/>
              <a:chExt cx="1200" cy="975"/>
            </a:xfrm>
          </p:grpSpPr>
          <p:pic>
            <p:nvPicPr>
              <p:cNvPr id="34" name="Picture 3" descr="C:\Users\Administrator\Desktop\微立体创业计划\005.png"/>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a14:imgEffect>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 y="525"/>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 y="540"/>
                <a:ext cx="960" cy="96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953101" y="1862767"/>
            <a:ext cx="1296521" cy="648261"/>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优点</a:t>
            </a:r>
            <a:endParaRPr lang="zh-CN" altLang="en-US"/>
          </a:p>
        </p:txBody>
      </p:sp>
      <p:sp>
        <p:nvSpPr>
          <p:cNvPr id="3" name="燕尾形 2"/>
          <p:cNvSpPr/>
          <p:nvPr/>
        </p:nvSpPr>
        <p:spPr>
          <a:xfrm>
            <a:off x="953101" y="3983784"/>
            <a:ext cx="1296521" cy="648261"/>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缺点</a:t>
            </a:r>
            <a:endParaRPr lang="zh-CN" altLang="en-US"/>
          </a:p>
        </p:txBody>
      </p:sp>
      <p:sp>
        <p:nvSpPr>
          <p:cNvPr id="4" name="文本框 3"/>
          <p:cNvSpPr txBox="1"/>
          <p:nvPr/>
        </p:nvSpPr>
        <p:spPr>
          <a:xfrm>
            <a:off x="2412997" y="2025666"/>
            <a:ext cx="5882453" cy="323165"/>
          </a:xfrm>
          <a:prstGeom prst="rect">
            <a:avLst/>
          </a:prstGeom>
          <a:noFill/>
        </p:spPr>
        <p:txBody>
          <a:bodyPr wrap="square" lIns="0" tIns="0" rIns="0" bIns="0" rtlCol="0" anchor="t">
            <a:spAutoFit/>
          </a:bodyPr>
          <a:lstStyle/>
          <a:p>
            <a:r>
              <a:rPr lang="zh-CN" altLang="en-US" sz="2100" dirty="0">
                <a:latin typeface="微软雅黑" panose="020B0503020204020204" pitchFamily="34" charset="-122"/>
                <a:ea typeface="微软雅黑" panose="020B0503020204020204" pitchFamily="34" charset="-122"/>
              </a:rPr>
              <a:t>集成学习在机器学习算法中具有较高的准确率</a:t>
            </a:r>
            <a:endParaRPr lang="zh-CN" altLang="en-US" sz="21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412997" y="3983785"/>
            <a:ext cx="5964855" cy="323165"/>
          </a:xfrm>
          <a:prstGeom prst="rect">
            <a:avLst/>
          </a:prstGeom>
          <a:noFill/>
        </p:spPr>
        <p:txBody>
          <a:bodyPr wrap="square" lIns="0" tIns="0" rIns="0" bIns="0" rtlCol="0" anchor="t">
            <a:spAutoFit/>
          </a:bodyPr>
          <a:lstStyle/>
          <a:p>
            <a:r>
              <a:rPr lang="zh-CN" altLang="en-US" sz="2100" dirty="0">
                <a:latin typeface="微软雅黑" panose="020B0503020204020204" pitchFamily="34" charset="-122"/>
                <a:ea typeface="微软雅黑" panose="020B0503020204020204" pitchFamily="34" charset="-122"/>
              </a:rPr>
              <a:t>模型的训练过程可能比较复杂，效率不是很高</a:t>
            </a:r>
            <a:endParaRPr lang="zh-CN" altLang="en-US" sz="2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4"/>
          <p:cNvSpPr>
            <a:spLocks noChangeArrowheads="1"/>
          </p:cNvSpPr>
          <p:nvPr/>
        </p:nvSpPr>
        <p:spPr bwMode="auto">
          <a:xfrm>
            <a:off x="395288" y="115888"/>
            <a:ext cx="8424862" cy="1655762"/>
          </a:xfrm>
          <a:prstGeom prst="rect">
            <a:avLst/>
          </a:prstGeom>
          <a:solidFill>
            <a:srgbClr val="5F5F5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762000" indent="-762000">
              <a:defRPr>
                <a:solidFill>
                  <a:schemeClr val="tx1"/>
                </a:solidFill>
                <a:latin typeface="Arial" panose="020B0604020202020204" pitchFamily="34" charset="0"/>
                <a:ea typeface="宋体" panose="02010600030101010101" pitchFamily="2" charset="-122"/>
              </a:defRPr>
            </a:lvl1pPr>
            <a:lvl2pPr marL="762000" indent="-762000">
              <a:defRPr>
                <a:solidFill>
                  <a:schemeClr val="tx1"/>
                </a:solidFill>
                <a:latin typeface="Arial" panose="020B0604020202020204" pitchFamily="34" charset="0"/>
                <a:ea typeface="宋体" panose="02010600030101010101" pitchFamily="2" charset="-122"/>
              </a:defRPr>
            </a:lvl2pPr>
            <a:lvl3pPr marL="762000" indent="-762000">
              <a:defRPr>
                <a:solidFill>
                  <a:schemeClr val="tx1"/>
                </a:solidFill>
                <a:latin typeface="Arial" panose="020B0604020202020204" pitchFamily="34" charset="0"/>
                <a:ea typeface="宋体" panose="02010600030101010101" pitchFamily="2" charset="-122"/>
              </a:defRPr>
            </a:lvl3pPr>
            <a:lvl4pPr marL="762000" indent="-762000">
              <a:defRPr>
                <a:solidFill>
                  <a:schemeClr val="tx1"/>
                </a:solidFill>
                <a:latin typeface="Arial" panose="020B0604020202020204" pitchFamily="34" charset="0"/>
                <a:ea typeface="宋体" panose="02010600030101010101" pitchFamily="2" charset="-122"/>
              </a:defRPr>
            </a:lvl4pPr>
            <a:lvl5pPr marL="762000" indent="-762000">
              <a:defRPr>
                <a:solidFill>
                  <a:schemeClr val="tx1"/>
                </a:solidFill>
                <a:latin typeface="Arial" panose="020B0604020202020204" pitchFamily="34" charset="0"/>
                <a:ea typeface="宋体" panose="02010600030101010101" pitchFamily="2" charset="-122"/>
              </a:defRPr>
            </a:lvl5pPr>
            <a:lvl6pPr marL="1219200" indent="-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76400" indent="-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133600" indent="-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90800" indent="-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FFFFFF"/>
                </a:solidFill>
                <a:latin typeface="隶书" panose="02010509060101010101" pitchFamily="49" charset="-122"/>
                <a:ea typeface="隶书" panose="02010509060101010101" pitchFamily="49" charset="-122"/>
              </a:rPr>
              <a:t>聚类方法</a:t>
            </a:r>
            <a:r>
              <a:rPr lang="zh-CN" altLang="en-US" sz="3200">
                <a:solidFill>
                  <a:srgbClr val="FFFFFF"/>
                </a:solidFill>
                <a:latin typeface="隶书" panose="02010509060101010101" pitchFamily="49" charset="-122"/>
                <a:ea typeface="隶书" panose="02010509060101010101" pitchFamily="49" charset="-122"/>
              </a:rPr>
              <a:t> </a:t>
            </a:r>
            <a:br>
              <a:rPr lang="zh-CN" altLang="en-US" sz="3200" b="1">
                <a:solidFill>
                  <a:srgbClr val="FFFFFF"/>
                </a:solidFill>
                <a:latin typeface="隶书" panose="02010509060101010101" pitchFamily="49" charset="-122"/>
                <a:ea typeface="隶书" panose="02010509060101010101" pitchFamily="49" charset="-122"/>
              </a:rPr>
            </a:br>
            <a:r>
              <a:rPr lang="zh-CN" altLang="en-US" sz="3200">
                <a:solidFill>
                  <a:srgbClr val="FFFFFF"/>
                </a:solidFill>
                <a:latin typeface="隶书" panose="02010509060101010101" pitchFamily="49" charset="-122"/>
                <a:ea typeface="隶书" panose="02010509060101010101" pitchFamily="49" charset="-122"/>
              </a:rPr>
              <a:t> </a:t>
            </a:r>
            <a:r>
              <a:rPr lang="zh-CN" altLang="en-US" sz="3200" b="1">
                <a:solidFill>
                  <a:srgbClr val="FFFFFF"/>
                </a:solidFill>
                <a:latin typeface="隶书" panose="02010509060101010101" pitchFamily="49" charset="-122"/>
                <a:ea typeface="隶书" panose="02010509060101010101" pitchFamily="49" charset="-122"/>
              </a:rPr>
              <a:t>                        </a:t>
            </a:r>
            <a:r>
              <a:rPr lang="zh-CN" altLang="en-US" sz="2400" b="1">
                <a:solidFill>
                  <a:srgbClr val="FFFFFF"/>
                </a:solidFill>
                <a:latin typeface="华文新魏" panose="02010800040101010101" pitchFamily="2" charset="-122"/>
                <a:ea typeface="华文新魏" panose="02010800040101010101" pitchFamily="2" charset="-122"/>
              </a:rPr>
              <a:t>内容提要</a:t>
            </a:r>
            <a:endParaRPr lang="en-US" altLang="zh-CN" sz="2400" b="1">
              <a:solidFill>
                <a:srgbClr val="FFFFFF"/>
              </a:solidFill>
              <a:latin typeface="华文新魏" panose="02010800040101010101" pitchFamily="2" charset="-122"/>
              <a:ea typeface="华文新魏" panose="02010800040101010101" pitchFamily="2" charset="-122"/>
            </a:endParaRPr>
          </a:p>
        </p:txBody>
      </p:sp>
      <p:sp>
        <p:nvSpPr>
          <p:cNvPr id="209923" name="Rectangle 5"/>
          <p:cNvSpPr>
            <a:spLocks noChangeArrowheads="1"/>
          </p:cNvSpPr>
          <p:nvPr/>
        </p:nvSpPr>
        <p:spPr bwMode="auto">
          <a:xfrm>
            <a:off x="469900" y="1917700"/>
            <a:ext cx="8278813" cy="4391025"/>
          </a:xfrm>
          <a:prstGeom prst="rect">
            <a:avLst/>
          </a:prstGeom>
          <a:noFill/>
          <a:ln w="57150" cmpd="thickThin">
            <a:solidFill>
              <a:srgbClr val="5F5F5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10000"/>
              </a:spcBef>
              <a:buClr>
                <a:schemeClr val="tx1"/>
              </a:buClr>
              <a:buSzPct val="60000"/>
              <a:buFont typeface="Wingdings" panose="05000000000000000000" pitchFamily="2" charset="2"/>
              <a:buChar char="n"/>
              <a:tabLst>
                <a:tab pos="6178550" algn="l"/>
              </a:tabLst>
              <a:defRPr sz="2800">
                <a:solidFill>
                  <a:schemeClr val="tx1"/>
                </a:solidFill>
                <a:latin typeface="华文新魏" panose="02010800040101010101" pitchFamily="2" charset="-122"/>
                <a:ea typeface="华文新魏" panose="02010800040101010101" pitchFamily="2" charset="-122"/>
              </a:defRPr>
            </a:lvl1pPr>
            <a:lvl2pPr marL="914400" indent="-457200">
              <a:spcBef>
                <a:spcPct val="10000"/>
              </a:spcBef>
              <a:buClr>
                <a:schemeClr val="hlink"/>
              </a:buClr>
              <a:buSzPct val="55000"/>
              <a:buFont typeface="Wingdings" panose="05000000000000000000" pitchFamily="2" charset="2"/>
              <a:buChar char="n"/>
              <a:tabLst>
                <a:tab pos="6178550" algn="l"/>
              </a:tabLst>
              <a:defRPr sz="2400">
                <a:solidFill>
                  <a:schemeClr val="tx1"/>
                </a:solidFill>
                <a:latin typeface="宋体" panose="02010600030101010101" pitchFamily="2" charset="-122"/>
                <a:ea typeface="宋体" panose="02010600030101010101" pitchFamily="2" charset="-122"/>
              </a:defRPr>
            </a:lvl2pPr>
            <a:lvl3pPr marL="1371600" indent="-457200">
              <a:buClr>
                <a:schemeClr val="folHlink"/>
              </a:buClr>
              <a:buSzPct val="50000"/>
              <a:buFont typeface="Wingdings" panose="05000000000000000000" pitchFamily="2" charset="2"/>
              <a:buChar char="n"/>
              <a:tabLst>
                <a:tab pos="6178550" algn="l"/>
              </a:tabLst>
              <a:defRPr sz="2400" b="1">
                <a:solidFill>
                  <a:schemeClr val="tx1"/>
                </a:solidFill>
                <a:latin typeface="楷体_GB2312" pitchFamily="49" charset="-122"/>
                <a:ea typeface="楷体_GB2312" pitchFamily="49" charset="-122"/>
              </a:defRPr>
            </a:lvl3pPr>
            <a:lvl4pPr marL="1752600" indent="-381000">
              <a:lnSpc>
                <a:spcPct val="80000"/>
              </a:lnSpc>
              <a:spcBef>
                <a:spcPct val="20000"/>
              </a:spcBef>
              <a:buClr>
                <a:schemeClr val="accent2"/>
              </a:buClr>
              <a:buSzPct val="55000"/>
              <a:buFont typeface="Wingdings" panose="05000000000000000000" pitchFamily="2" charset="2"/>
              <a:buChar char="n"/>
              <a:tabLst>
                <a:tab pos="6178550" algn="l"/>
              </a:tabLst>
              <a:defRPr sz="2000">
                <a:solidFill>
                  <a:schemeClr val="tx1"/>
                </a:solidFill>
                <a:latin typeface="Tahoma" panose="020B0604030504040204" pitchFamily="34" charset="0"/>
                <a:ea typeface="宋体" panose="02010600030101010101" pitchFamily="2" charset="-122"/>
              </a:defRPr>
            </a:lvl4pPr>
            <a:lvl5pPr marL="2209800" indent="-381000">
              <a:lnSpc>
                <a:spcPct val="80000"/>
              </a:lnSpc>
              <a:spcBef>
                <a:spcPct val="20000"/>
              </a:spcBef>
              <a:buClr>
                <a:schemeClr val="accent1"/>
              </a:buClr>
              <a:buSzPct val="50000"/>
              <a:buFont typeface="Wingdings" panose="05000000000000000000" pitchFamily="2" charset="2"/>
              <a:buChar char="n"/>
              <a:tabLst>
                <a:tab pos="6178550" algn="l"/>
              </a:tabLst>
              <a:defRPr sz="2000">
                <a:solidFill>
                  <a:schemeClr val="tx1"/>
                </a:solidFill>
                <a:latin typeface="Tahoma" panose="020B0604030504040204" pitchFamily="34" charset="0"/>
                <a:ea typeface="宋体" panose="02010600030101010101" pitchFamily="2" charset="-122"/>
              </a:defRPr>
            </a:lvl5pPr>
            <a:lvl6pPr marL="2667000" indent="-381000" eaLnBrk="0" fontAlgn="base" hangingPunct="0">
              <a:lnSpc>
                <a:spcPct val="80000"/>
              </a:lnSpc>
              <a:spcBef>
                <a:spcPct val="20000"/>
              </a:spcBef>
              <a:spcAft>
                <a:spcPct val="0"/>
              </a:spcAft>
              <a:buClr>
                <a:schemeClr val="accent1"/>
              </a:buClr>
              <a:buSzPct val="50000"/>
              <a:buFont typeface="Wingdings" panose="05000000000000000000" pitchFamily="2" charset="2"/>
              <a:buChar char="n"/>
              <a:tabLst>
                <a:tab pos="6178550" algn="l"/>
              </a:tabLst>
              <a:defRPr sz="2000">
                <a:solidFill>
                  <a:schemeClr val="tx1"/>
                </a:solidFill>
                <a:latin typeface="Tahoma" panose="020B0604030504040204" pitchFamily="34" charset="0"/>
                <a:ea typeface="宋体" panose="02010600030101010101" pitchFamily="2" charset="-122"/>
              </a:defRPr>
            </a:lvl6pPr>
            <a:lvl7pPr marL="3124200" indent="-381000" eaLnBrk="0" fontAlgn="base" hangingPunct="0">
              <a:lnSpc>
                <a:spcPct val="80000"/>
              </a:lnSpc>
              <a:spcBef>
                <a:spcPct val="20000"/>
              </a:spcBef>
              <a:spcAft>
                <a:spcPct val="0"/>
              </a:spcAft>
              <a:buClr>
                <a:schemeClr val="accent1"/>
              </a:buClr>
              <a:buSzPct val="50000"/>
              <a:buFont typeface="Wingdings" panose="05000000000000000000" pitchFamily="2" charset="2"/>
              <a:buChar char="n"/>
              <a:tabLst>
                <a:tab pos="6178550" algn="l"/>
              </a:tabLst>
              <a:defRPr sz="2000">
                <a:solidFill>
                  <a:schemeClr val="tx1"/>
                </a:solidFill>
                <a:latin typeface="Tahoma" panose="020B0604030504040204" pitchFamily="34" charset="0"/>
                <a:ea typeface="宋体" panose="02010600030101010101" pitchFamily="2" charset="-122"/>
              </a:defRPr>
            </a:lvl7pPr>
            <a:lvl8pPr marL="3581400" indent="-381000" eaLnBrk="0" fontAlgn="base" hangingPunct="0">
              <a:lnSpc>
                <a:spcPct val="80000"/>
              </a:lnSpc>
              <a:spcBef>
                <a:spcPct val="20000"/>
              </a:spcBef>
              <a:spcAft>
                <a:spcPct val="0"/>
              </a:spcAft>
              <a:buClr>
                <a:schemeClr val="accent1"/>
              </a:buClr>
              <a:buSzPct val="50000"/>
              <a:buFont typeface="Wingdings" panose="05000000000000000000" pitchFamily="2" charset="2"/>
              <a:buChar char="n"/>
              <a:tabLst>
                <a:tab pos="6178550" algn="l"/>
              </a:tabLst>
              <a:defRPr sz="2000">
                <a:solidFill>
                  <a:schemeClr val="tx1"/>
                </a:solidFill>
                <a:latin typeface="Tahoma" panose="020B0604030504040204" pitchFamily="34" charset="0"/>
                <a:ea typeface="宋体" panose="02010600030101010101" pitchFamily="2" charset="-122"/>
              </a:defRPr>
            </a:lvl8pPr>
            <a:lvl9pPr marL="4038600" indent="-381000" eaLnBrk="0" fontAlgn="base" hangingPunct="0">
              <a:lnSpc>
                <a:spcPct val="80000"/>
              </a:lnSpc>
              <a:spcBef>
                <a:spcPct val="20000"/>
              </a:spcBef>
              <a:spcAft>
                <a:spcPct val="0"/>
              </a:spcAft>
              <a:buClr>
                <a:schemeClr val="accent1"/>
              </a:buClr>
              <a:buSzPct val="50000"/>
              <a:buFont typeface="Wingdings" panose="05000000000000000000" pitchFamily="2" charset="2"/>
              <a:buChar char="n"/>
              <a:tabLst>
                <a:tab pos="6178550"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30000"/>
              </a:spcBef>
              <a:buClr>
                <a:srgbClr val="000000"/>
              </a:buClr>
            </a:pPr>
            <a:r>
              <a:rPr lang="zh-CN" altLang="en-US" sz="3200">
                <a:solidFill>
                  <a:srgbClr val="FF0000"/>
                </a:solidFill>
                <a:latin typeface="隶书" panose="02010509060101010101" pitchFamily="49" charset="-122"/>
                <a:ea typeface="隶书" panose="02010509060101010101" pitchFamily="49" charset="-122"/>
              </a:rPr>
              <a:t>聚类方法概述</a:t>
            </a:r>
            <a:r>
              <a:rPr lang="zh-CN" altLang="en-US" sz="3200">
                <a:solidFill>
                  <a:srgbClr val="000000"/>
                </a:solidFill>
                <a:latin typeface="隶书" panose="02010509060101010101" pitchFamily="49" charset="-122"/>
                <a:ea typeface="隶书" panose="02010509060101010101" pitchFamily="49" charset="-122"/>
              </a:rPr>
              <a:t> </a:t>
            </a:r>
            <a:endParaRPr lang="en-US" altLang="zh-CN" sz="3200">
              <a:solidFill>
                <a:srgbClr val="000000"/>
              </a:solidFill>
              <a:latin typeface="隶书" panose="02010509060101010101" pitchFamily="49" charset="-122"/>
              <a:ea typeface="隶书" panose="02010509060101010101" pitchFamily="49" charset="-122"/>
            </a:endParaRPr>
          </a:p>
          <a:p>
            <a:pPr eaLnBrk="1" hangingPunct="1">
              <a:spcBef>
                <a:spcPct val="30000"/>
              </a:spcBef>
              <a:buClr>
                <a:srgbClr val="000000"/>
              </a:buClr>
            </a:pPr>
            <a:r>
              <a:rPr lang="zh-CN" altLang="en-US" sz="3200">
                <a:solidFill>
                  <a:srgbClr val="000000"/>
                </a:solidFill>
                <a:latin typeface="隶书" panose="02010509060101010101" pitchFamily="49" charset="-122"/>
                <a:ea typeface="隶书" panose="02010509060101010101" pitchFamily="49" charset="-122"/>
              </a:rPr>
              <a:t>划分聚类方法 </a:t>
            </a:r>
            <a:endParaRPr lang="zh-CN" altLang="en-US" sz="3200">
              <a:solidFill>
                <a:srgbClr val="000000"/>
              </a:solidFill>
              <a:latin typeface="隶书" panose="02010509060101010101" pitchFamily="49" charset="-122"/>
              <a:ea typeface="隶书" panose="02010509060101010101" pitchFamily="49" charset="-122"/>
            </a:endParaRPr>
          </a:p>
          <a:p>
            <a:pPr eaLnBrk="1" hangingPunct="1">
              <a:spcBef>
                <a:spcPct val="30000"/>
              </a:spcBef>
              <a:buClr>
                <a:srgbClr val="000000"/>
              </a:buClr>
            </a:pPr>
            <a:r>
              <a:rPr lang="zh-CN" altLang="en-US" sz="3200">
                <a:solidFill>
                  <a:srgbClr val="000000"/>
                </a:solidFill>
                <a:latin typeface="隶书" panose="02010509060101010101" pitchFamily="49" charset="-122"/>
                <a:ea typeface="隶书" panose="02010509060101010101" pitchFamily="49" charset="-122"/>
              </a:rPr>
              <a:t>层次聚类方法 </a:t>
            </a:r>
            <a:endParaRPr lang="zh-CN" altLang="en-US" sz="3200">
              <a:solidFill>
                <a:srgbClr val="000000"/>
              </a:solidFill>
              <a:latin typeface="隶书" panose="02010509060101010101" pitchFamily="49" charset="-122"/>
              <a:ea typeface="隶书" panose="02010509060101010101" pitchFamily="49" charset="-122"/>
            </a:endParaRPr>
          </a:p>
          <a:p>
            <a:pPr eaLnBrk="1" hangingPunct="1">
              <a:spcBef>
                <a:spcPct val="30000"/>
              </a:spcBef>
              <a:buClr>
                <a:srgbClr val="000000"/>
              </a:buClr>
            </a:pPr>
            <a:r>
              <a:rPr lang="zh-CN" altLang="en-US" sz="3200">
                <a:solidFill>
                  <a:srgbClr val="000000"/>
                </a:solidFill>
                <a:latin typeface="隶书" panose="02010509060101010101" pitchFamily="49" charset="-122"/>
                <a:ea typeface="隶书" panose="02010509060101010101" pitchFamily="49" charset="-122"/>
              </a:rPr>
              <a:t>密度聚类方法  </a:t>
            </a:r>
            <a:endParaRPr lang="zh-CN" altLang="en-US" sz="3200">
              <a:solidFill>
                <a:srgbClr val="000000"/>
              </a:solidFill>
              <a:latin typeface="隶书" panose="02010509060101010101" pitchFamily="49" charset="-122"/>
              <a:ea typeface="隶书" panose="02010509060101010101" pitchFamily="49" charset="-122"/>
            </a:endParaRPr>
          </a:p>
          <a:p>
            <a:pPr eaLnBrk="1" hangingPunct="1">
              <a:spcBef>
                <a:spcPct val="30000"/>
              </a:spcBef>
              <a:buClr>
                <a:srgbClr val="000000"/>
              </a:buClr>
            </a:pPr>
            <a:r>
              <a:rPr lang="zh-CN" altLang="en-US" sz="3200">
                <a:solidFill>
                  <a:srgbClr val="000000"/>
                </a:solidFill>
                <a:latin typeface="隶书" panose="02010509060101010101" pitchFamily="49" charset="-122"/>
                <a:ea typeface="隶书" panose="02010509060101010101" pitchFamily="49" charset="-122"/>
              </a:rPr>
              <a:t>其它聚类方法 </a:t>
            </a:r>
            <a:endParaRPr lang="en-US" altLang="zh-CN" sz="3200">
              <a:solidFill>
                <a:srgbClr val="000000"/>
              </a:solidFill>
              <a:latin typeface="隶书" panose="02010509060101010101" pitchFamily="49" charset="-122"/>
              <a:ea typeface="隶书" panose="02010509060101010101" pitchFamily="49" charset="-122"/>
            </a:endParaRPr>
          </a:p>
        </p:txBody>
      </p:sp>
      <p:pic>
        <p:nvPicPr>
          <p:cNvPr id="209924" name="Picture 7" descr="j01906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76825" y="2603500"/>
            <a:ext cx="3465513"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25f99c27617c8b586c10326fe0534f8">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83567" y="1340768"/>
            <a:ext cx="7764341" cy="446449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11560" y="1628800"/>
            <a:ext cx="3752850" cy="3505200"/>
          </a:xfrm>
          <a:prstGeom prst="rect">
            <a:avLst/>
          </a:prstGeom>
        </p:spPr>
      </p:pic>
      <p:pic>
        <p:nvPicPr>
          <p:cNvPr id="6" name="图片 5"/>
          <p:cNvPicPr>
            <a:picLocks noChangeAspect="1"/>
          </p:cNvPicPr>
          <p:nvPr/>
        </p:nvPicPr>
        <p:blipFill>
          <a:blip r:embed="rId2"/>
          <a:stretch>
            <a:fillRect/>
          </a:stretch>
        </p:blipFill>
        <p:spPr>
          <a:xfrm>
            <a:off x="4821057" y="1657375"/>
            <a:ext cx="3762375" cy="3476625"/>
          </a:xfrm>
          <a:prstGeom prst="rect">
            <a:avLst/>
          </a:prstGeom>
        </p:spPr>
      </p:pic>
      <p:sp>
        <p:nvSpPr>
          <p:cNvPr id="7" name="矩形 6"/>
          <p:cNvSpPr/>
          <p:nvPr/>
        </p:nvSpPr>
        <p:spPr>
          <a:xfrm>
            <a:off x="2346984" y="1029884"/>
            <a:ext cx="4698723" cy="584775"/>
          </a:xfrm>
          <a:prstGeom prst="rect">
            <a:avLst/>
          </a:prstGeom>
        </p:spPr>
        <p:txBody>
          <a:bodyPr wrap="none">
            <a:spAutoFit/>
          </a:bodyPr>
          <a:lstStyle/>
          <a:p>
            <a:r>
              <a:rPr lang="zh-CN" altLang="en-US" sz="3200" dirty="0"/>
              <a:t>复杂矿石图像的特征提取</a:t>
            </a:r>
            <a:endParaRPr lang="zh-CN" altLang="en-US" sz="3200"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1333" y="4826005"/>
            <a:ext cx="8541843" cy="830997"/>
          </a:xfrm>
          <a:prstGeom prst="rect">
            <a:avLst/>
          </a:prstGeom>
        </p:spPr>
        <p:txBody>
          <a:bodyPr wrap="square">
            <a:spAutoFit/>
          </a:bodyPr>
          <a:lstStyle/>
          <a:p>
            <a:pPr algn="l"/>
            <a:r>
              <a:rPr lang="zh-CN" altLang="en-US" sz="2400" dirty="0" smtClean="0">
                <a:latin typeface="华文中宋" panose="02010600040101010101" pitchFamily="2" charset="-122"/>
                <a:ea typeface="华文中宋" panose="02010600040101010101" pitchFamily="2" charset="-122"/>
              </a:rPr>
              <a:t>      上</a:t>
            </a:r>
            <a:r>
              <a:rPr lang="zh-CN" altLang="en-US" sz="2400" dirty="0">
                <a:latin typeface="华文中宋" panose="02010600040101010101" pitchFamily="2" charset="-122"/>
                <a:ea typeface="华文中宋" panose="02010600040101010101" pitchFamily="2" charset="-122"/>
              </a:rPr>
              <a:t>图显示铁矿石纹理特征并不均匀，颜色一致的图像区域进行了有效识别 。 </a:t>
            </a:r>
            <a:endParaRPr lang="zh-CN" altLang="en-US" sz="2400" dirty="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1"/>
          <a:stretch>
            <a:fillRect/>
          </a:stretch>
        </p:blipFill>
        <p:spPr>
          <a:xfrm>
            <a:off x="323528" y="1268760"/>
            <a:ext cx="5605650" cy="2211155"/>
          </a:xfrm>
          <a:prstGeom prst="rect">
            <a:avLst/>
          </a:prstGeom>
        </p:spPr>
      </p:pic>
      <p:pic>
        <p:nvPicPr>
          <p:cNvPr id="8" name="图片 7"/>
          <p:cNvPicPr>
            <a:picLocks noChangeAspect="1"/>
          </p:cNvPicPr>
          <p:nvPr/>
        </p:nvPicPr>
        <p:blipFill>
          <a:blip r:embed="rId2"/>
          <a:stretch>
            <a:fillRect/>
          </a:stretch>
        </p:blipFill>
        <p:spPr>
          <a:xfrm>
            <a:off x="6053742" y="1268760"/>
            <a:ext cx="2766730" cy="2239090"/>
          </a:xfrm>
          <a:prstGeom prst="rect">
            <a:avLst/>
          </a:prstGeom>
        </p:spPr>
      </p:pic>
      <p:sp>
        <p:nvSpPr>
          <p:cNvPr id="9" name="文本框 8"/>
          <p:cNvSpPr txBox="1"/>
          <p:nvPr/>
        </p:nvSpPr>
        <p:spPr>
          <a:xfrm>
            <a:off x="629562" y="3629709"/>
            <a:ext cx="2052228" cy="400110"/>
          </a:xfrm>
          <a:prstGeom prst="rect">
            <a:avLst/>
          </a:prstGeom>
          <a:noFill/>
        </p:spPr>
        <p:txBody>
          <a:bodyPr wrap="square" rtlCol="0">
            <a:spAutoFit/>
          </a:bodyPr>
          <a:lstStyle/>
          <a:p>
            <a:r>
              <a:rPr lang="zh-CN" altLang="en-US" sz="2000" dirty="0"/>
              <a:t>铁</a:t>
            </a:r>
            <a:r>
              <a:rPr lang="zh-CN" altLang="en-US" sz="2000" dirty="0" smtClean="0"/>
              <a:t>矿石原始图像</a:t>
            </a:r>
            <a:endParaRPr lang="zh-CN" altLang="en-US" sz="2000" dirty="0"/>
          </a:p>
        </p:txBody>
      </p:sp>
      <p:sp>
        <p:nvSpPr>
          <p:cNvPr id="10" name="文本框 9"/>
          <p:cNvSpPr txBox="1"/>
          <p:nvPr/>
        </p:nvSpPr>
        <p:spPr>
          <a:xfrm>
            <a:off x="3464877" y="3629709"/>
            <a:ext cx="2052228" cy="400110"/>
          </a:xfrm>
          <a:prstGeom prst="rect">
            <a:avLst/>
          </a:prstGeom>
          <a:noFill/>
        </p:spPr>
        <p:txBody>
          <a:bodyPr wrap="square" rtlCol="0">
            <a:spAutoFit/>
          </a:bodyPr>
          <a:lstStyle/>
          <a:p>
            <a:r>
              <a:rPr lang="zh-CN" altLang="en-US" sz="2000" dirty="0" smtClean="0"/>
              <a:t>纹理特征</a:t>
            </a:r>
            <a:endParaRPr lang="zh-CN" altLang="en-US" sz="2000" dirty="0"/>
          </a:p>
        </p:txBody>
      </p:sp>
      <p:sp>
        <p:nvSpPr>
          <p:cNvPr id="11" name="文本框 10"/>
          <p:cNvSpPr txBox="1"/>
          <p:nvPr/>
        </p:nvSpPr>
        <p:spPr>
          <a:xfrm>
            <a:off x="6408204" y="3629709"/>
            <a:ext cx="2052228" cy="400110"/>
          </a:xfrm>
          <a:prstGeom prst="rect">
            <a:avLst/>
          </a:prstGeom>
          <a:noFill/>
        </p:spPr>
        <p:txBody>
          <a:bodyPr wrap="square" rtlCol="0">
            <a:spAutoFit/>
          </a:bodyPr>
          <a:lstStyle/>
          <a:p>
            <a:r>
              <a:rPr lang="zh-CN" altLang="en-US" sz="2000" dirty="0" smtClean="0"/>
              <a:t>颜色特征</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3"/>
          <p:cNvSpPr>
            <a:spLocks noChangeArrowheads="1"/>
          </p:cNvSpPr>
          <p:nvPr/>
        </p:nvSpPr>
        <p:spPr bwMode="auto">
          <a:xfrm>
            <a:off x="2030413" y="1709738"/>
            <a:ext cx="1335087" cy="1193800"/>
          </a:xfrm>
          <a:prstGeom prst="can">
            <a:avLst>
              <a:gd name="adj" fmla="val 25000"/>
            </a:avLst>
          </a:prstGeom>
          <a:solidFill>
            <a:schemeClr val="bg2"/>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rPr>
              <a:t>训练集</a:t>
            </a:r>
            <a:endParaRPr lang="zh-CN" altLang="en-US" sz="1800">
              <a:solidFill>
                <a:schemeClr val="tx1"/>
              </a:solidFill>
            </a:endParaRPr>
          </a:p>
        </p:txBody>
      </p:sp>
      <p:graphicFrame>
        <p:nvGraphicFramePr>
          <p:cNvPr id="70659" name="Object 4"/>
          <p:cNvGraphicFramePr>
            <a:graphicFrameLocks noGrp="1" noChangeAspect="1"/>
          </p:cNvGraphicFramePr>
          <p:nvPr>
            <p:ph type="chart" idx="1"/>
          </p:nvPr>
        </p:nvGraphicFramePr>
        <p:xfrm>
          <a:off x="446088" y="3897313"/>
          <a:ext cx="4337050" cy="1463675"/>
        </p:xfrm>
        <a:graphic>
          <a:graphicData uri="http://schemas.openxmlformats.org/presentationml/2006/ole">
            <mc:AlternateContent xmlns:mc="http://schemas.openxmlformats.org/markup-compatibility/2006">
              <mc:Choice xmlns:v="urn:schemas-microsoft-com:vml" Requires="v">
                <p:oleObj spid="_x0000_s290852" name="图表" r:id="rId1" imgW="4581525" imgH="1552575" progId="Excel.Chart.8">
                  <p:embed/>
                </p:oleObj>
              </mc:Choice>
              <mc:Fallback>
                <p:oleObj name="图表" r:id="rId1" imgW="4581525" imgH="1552575" progId="Excel.Chart.8">
                  <p:embed/>
                  <p:pic>
                    <p:nvPicPr>
                      <p:cNvPr id="0" name="图片 2908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3897313"/>
                        <a:ext cx="43370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0" name="Line 5"/>
          <p:cNvSpPr>
            <a:spLocks noChangeShapeType="1"/>
          </p:cNvSpPr>
          <p:nvPr/>
        </p:nvSpPr>
        <p:spPr bwMode="auto">
          <a:xfrm flipV="1">
            <a:off x="446088" y="2735263"/>
            <a:ext cx="1584325" cy="1158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661" name="Line 6"/>
          <p:cNvSpPr>
            <a:spLocks noChangeShapeType="1"/>
          </p:cNvSpPr>
          <p:nvPr/>
        </p:nvSpPr>
        <p:spPr bwMode="auto">
          <a:xfrm>
            <a:off x="3367088" y="2735263"/>
            <a:ext cx="1414462" cy="1158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5" name="AutoShape 7"/>
          <p:cNvSpPr>
            <a:spLocks noChangeArrowheads="1"/>
          </p:cNvSpPr>
          <p:nvPr/>
        </p:nvSpPr>
        <p:spPr bwMode="auto">
          <a:xfrm rot="20940000" flipV="1">
            <a:off x="4241800" y="1709738"/>
            <a:ext cx="1135063" cy="522287"/>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2"/>
          </a:solidFill>
          <a:ln w="9525">
            <a:solidFill>
              <a:schemeClr val="tx1"/>
            </a:solidFill>
            <a:miter lim="800000"/>
          </a:ln>
        </p:spPr>
        <p:txBody>
          <a:bodyPr anchor="ctr"/>
          <a:lstStyle/>
          <a:p>
            <a:endParaRPr lang="zh-CN" altLang="en-US"/>
          </a:p>
        </p:txBody>
      </p:sp>
      <p:sp>
        <p:nvSpPr>
          <p:cNvPr id="12296" name="AutoShape 8"/>
          <p:cNvSpPr>
            <a:spLocks noChangeArrowheads="1"/>
          </p:cNvSpPr>
          <p:nvPr/>
        </p:nvSpPr>
        <p:spPr bwMode="auto">
          <a:xfrm>
            <a:off x="6065838" y="1112838"/>
            <a:ext cx="1698625" cy="1193800"/>
          </a:xfrm>
          <a:prstGeom prst="roundRect">
            <a:avLst>
              <a:gd name="adj" fmla="val 16667"/>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bg1"/>
                </a:solidFill>
                <a:ea typeface="微软雅黑" panose="020B0503020204020204" pitchFamily="34" charset="-122"/>
              </a:rPr>
              <a:t>分类算法</a:t>
            </a:r>
            <a:endParaRPr lang="zh-CN" altLang="en-US" sz="1800">
              <a:solidFill>
                <a:schemeClr val="bg1"/>
              </a:solidFill>
              <a:ea typeface="微软雅黑" panose="020B0503020204020204" pitchFamily="34" charset="-122"/>
            </a:endParaRPr>
          </a:p>
        </p:txBody>
      </p:sp>
      <p:sp>
        <p:nvSpPr>
          <p:cNvPr id="12297" name="AutoShape 9"/>
          <p:cNvSpPr>
            <a:spLocks noChangeArrowheads="1"/>
          </p:cNvSpPr>
          <p:nvPr/>
        </p:nvSpPr>
        <p:spPr bwMode="auto">
          <a:xfrm>
            <a:off x="6538913" y="2476500"/>
            <a:ext cx="823912" cy="639763"/>
          </a:xfrm>
          <a:prstGeom prst="downArrow">
            <a:avLst>
              <a:gd name="adj1" fmla="val 50000"/>
              <a:gd name="adj2" fmla="val 25000"/>
            </a:avLst>
          </a:prstGeom>
          <a:solidFill>
            <a:srgbClr val="E9EB0B"/>
          </a:solidFill>
          <a:ln w="9525">
            <a:solidFill>
              <a:schemeClr val="tx1"/>
            </a:solidFill>
            <a:miter lim="800000"/>
          </a:ln>
        </p:spPr>
        <p:txBody>
          <a:bodyPr vert="eaVert"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12298" name="AutoShape 10"/>
          <p:cNvSpPr>
            <a:spLocks noChangeArrowheads="1"/>
          </p:cNvSpPr>
          <p:nvPr/>
        </p:nvSpPr>
        <p:spPr bwMode="auto">
          <a:xfrm>
            <a:off x="6257925" y="3346450"/>
            <a:ext cx="1506538" cy="1365250"/>
          </a:xfrm>
          <a:prstGeom prst="flowChartMagneticDisk">
            <a:avLst/>
          </a:prstGeom>
          <a:solidFill>
            <a:srgbClr val="E9EB0B"/>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rPr>
              <a:t>模型</a:t>
            </a:r>
            <a:endParaRPr lang="zh-CN" altLang="en-US" sz="1800">
              <a:solidFill>
                <a:schemeClr val="tx1"/>
              </a:solidFill>
            </a:endParaRPr>
          </a:p>
        </p:txBody>
      </p:sp>
      <p:sp>
        <p:nvSpPr>
          <p:cNvPr id="12299" name="Rectangle 11"/>
          <p:cNvSpPr>
            <a:spLocks noChangeArrowheads="1"/>
          </p:cNvSpPr>
          <p:nvPr/>
        </p:nvSpPr>
        <p:spPr bwMode="auto">
          <a:xfrm>
            <a:off x="5637213" y="5170488"/>
            <a:ext cx="2830512" cy="1139825"/>
          </a:xfrm>
          <a:prstGeom prst="rect">
            <a:avLst/>
          </a:prstGeom>
          <a:solidFill>
            <a:schemeClr val="bg2"/>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spcBef>
                <a:spcPct val="0"/>
              </a:spcBef>
              <a:buFont typeface="Webdings" panose="05030102010509060703" pitchFamily="18" charset="2"/>
              <a:buNone/>
            </a:pPr>
            <a:r>
              <a:rPr lang="en-US" altLang="zh-CN" sz="1800">
                <a:latin typeface="Times New Roman" panose="02020603050405020304" pitchFamily="18" charset="0"/>
              </a:rPr>
              <a:t>IF rank = ‘professor’  </a:t>
            </a:r>
            <a:endParaRPr lang="en-US" altLang="zh-CN" sz="1800">
              <a:latin typeface="Times New Roman" panose="02020603050405020304" pitchFamily="18" charset="0"/>
            </a:endParaRPr>
          </a:p>
          <a:p>
            <a:pPr>
              <a:spcBef>
                <a:spcPct val="0"/>
              </a:spcBef>
              <a:buFont typeface="Webdings" panose="05030102010509060703" pitchFamily="18" charset="2"/>
              <a:buNone/>
            </a:pPr>
            <a:r>
              <a:rPr lang="en-US" altLang="zh-CN" sz="1800">
                <a:latin typeface="Times New Roman" panose="02020603050405020304" pitchFamily="18" charset="0"/>
              </a:rPr>
              <a:t>     OR years &gt; 6</a:t>
            </a:r>
            <a:endParaRPr lang="en-US" altLang="zh-CN" sz="1800">
              <a:latin typeface="Times New Roman" panose="02020603050405020304" pitchFamily="18" charset="0"/>
            </a:endParaRPr>
          </a:p>
          <a:p>
            <a:pPr>
              <a:spcBef>
                <a:spcPct val="0"/>
              </a:spcBef>
              <a:buFont typeface="Webdings" panose="05030102010509060703" pitchFamily="18" charset="2"/>
              <a:buNone/>
            </a:pPr>
            <a:r>
              <a:rPr lang="en-US" altLang="zh-CN" sz="1800">
                <a:latin typeface="Times New Roman" panose="02020603050405020304" pitchFamily="18" charset="0"/>
              </a:rPr>
              <a:t>THEN tenured = ‘yes’ </a:t>
            </a:r>
            <a:endParaRPr lang="zh-CN" altLang="en-US" sz="1800">
              <a:solidFill>
                <a:schemeClr val="tx1"/>
              </a:solidFill>
            </a:endParaRPr>
          </a:p>
        </p:txBody>
      </p:sp>
      <p:sp>
        <p:nvSpPr>
          <p:cNvPr id="12300" name="Line 12"/>
          <p:cNvSpPr>
            <a:spLocks noChangeShapeType="1"/>
          </p:cNvSpPr>
          <p:nvPr/>
        </p:nvSpPr>
        <p:spPr bwMode="auto">
          <a:xfrm flipH="1">
            <a:off x="5637213" y="4530725"/>
            <a:ext cx="620712" cy="6397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1" name="Line 13"/>
          <p:cNvSpPr>
            <a:spLocks noChangeShapeType="1"/>
          </p:cNvSpPr>
          <p:nvPr/>
        </p:nvSpPr>
        <p:spPr bwMode="auto">
          <a:xfrm>
            <a:off x="7764463" y="4530725"/>
            <a:ext cx="703262" cy="6397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Rectangle 2"/>
          <p:cNvSpPr txBox="1">
            <a:spLocks noChangeArrowheads="1"/>
          </p:cNvSpPr>
          <p:nvPr/>
        </p:nvSpPr>
        <p:spPr bwMode="auto">
          <a:xfrm>
            <a:off x="373063" y="617538"/>
            <a:ext cx="22113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pPr eaLnBrk="1" hangingPunct="1">
              <a:defRPr/>
            </a:pPr>
            <a:r>
              <a:rPr lang="zh-CN" altLang="en-US" kern="0" dirty="0" smtClean="0">
                <a:solidFill>
                  <a:srgbClr val="6600FF"/>
                </a:solidFill>
                <a:latin typeface="黑体" panose="02010609060101010101" pitchFamily="49" charset="-122"/>
                <a:ea typeface="黑体" panose="02010609060101010101" pitchFamily="49" charset="-122"/>
              </a:rPr>
              <a:t>模型构造</a:t>
            </a:r>
            <a:endParaRPr lang="en-US" altLang="zh-CN" kern="0" dirty="0" smtClean="0">
              <a:solidFill>
                <a:srgbClr val="6600FF"/>
              </a:solidFill>
              <a:latin typeface="黑体" panose="02010609060101010101" pitchFamily="49" charset="-122"/>
              <a:ea typeface="黑体" panose="02010609060101010101" pitchFamily="49" charset="-122"/>
            </a:endParaRPr>
          </a:p>
        </p:txBody>
      </p:sp>
      <p:sp>
        <p:nvSpPr>
          <p:cNvPr id="15" name="AutoShape 4"/>
          <p:cNvSpPr>
            <a:spLocks noChangeArrowheads="1"/>
          </p:cNvSpPr>
          <p:nvPr/>
        </p:nvSpPr>
        <p:spPr bwMode="gray">
          <a:xfrm>
            <a:off x="186805" y="904568"/>
            <a:ext cx="8750717" cy="5692877"/>
          </a:xfrm>
          <a:prstGeom prst="roundRect">
            <a:avLst>
              <a:gd name="adj" fmla="val 7350"/>
            </a:avLst>
          </a:prstGeom>
          <a:noFill/>
          <a:ln w="19050" cap="flat" cmpd="sng" algn="ctr">
            <a:solidFill>
              <a:srgbClr val="0033CC"/>
            </a:solidFill>
            <a:prstDash val="solid"/>
          </a:ln>
          <a:effectLst>
            <a:glow rad="101600">
              <a:srgbClr val="353A77">
                <a:satMod val="175000"/>
                <a:alpha val="40000"/>
              </a:srgbClr>
            </a:glow>
          </a:effectLst>
        </p:spPr>
        <p:txBody>
          <a:bodyPr wrap="none" anchor="ctr"/>
          <a:lstStyle/>
          <a:p>
            <a:pPr algn="ctr" fontAlgn="auto">
              <a:spcBef>
                <a:spcPts val="0"/>
              </a:spcBef>
              <a:spcAft>
                <a:spcPts val="0"/>
              </a:spcAft>
              <a:defRPr/>
            </a:pPr>
            <a:endParaRPr lang="zh-CN" altLang="en-US" kern="0" dirty="0">
              <a:solidFill>
                <a:srgbClr val="00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linds(horizontal)">
                                      <p:cBhvr>
                                        <p:cTn id="7" dur="500"/>
                                        <p:tgtEl>
                                          <p:spTgt spid="122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6"/>
                                        </p:tgtEl>
                                        <p:attrNameLst>
                                          <p:attrName>style.visibility</p:attrName>
                                        </p:attrNameLst>
                                      </p:cBhvr>
                                      <p:to>
                                        <p:strVal val="visible"/>
                                      </p:to>
                                    </p:set>
                                    <p:animEffect transition="in" filter="blinds(horizontal)">
                                      <p:cBhvr>
                                        <p:cTn id="12" dur="500"/>
                                        <p:tgtEl>
                                          <p:spTgt spid="122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297"/>
                                        </p:tgtEl>
                                        <p:attrNameLst>
                                          <p:attrName>style.visibility</p:attrName>
                                        </p:attrNameLst>
                                      </p:cBhvr>
                                      <p:to>
                                        <p:strVal val="visible"/>
                                      </p:to>
                                    </p:set>
                                    <p:animEffect transition="in" filter="blinds(horizontal)">
                                      <p:cBhvr>
                                        <p:cTn id="17" dur="500"/>
                                        <p:tgtEl>
                                          <p:spTgt spid="1229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298"/>
                                        </p:tgtEl>
                                        <p:attrNameLst>
                                          <p:attrName>style.visibility</p:attrName>
                                        </p:attrNameLst>
                                      </p:cBhvr>
                                      <p:to>
                                        <p:strVal val="visible"/>
                                      </p:to>
                                    </p:set>
                                    <p:animEffect transition="in" filter="blinds(horizontal)">
                                      <p:cBhvr>
                                        <p:cTn id="20" dur="500"/>
                                        <p:tgtEl>
                                          <p:spTgt spid="1229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300"/>
                                        </p:tgtEl>
                                        <p:attrNameLst>
                                          <p:attrName>style.visibility</p:attrName>
                                        </p:attrNameLst>
                                      </p:cBhvr>
                                      <p:to>
                                        <p:strVal val="visible"/>
                                      </p:to>
                                    </p:set>
                                    <p:animEffect transition="in" filter="blinds(horizontal)">
                                      <p:cBhvr>
                                        <p:cTn id="25" dur="500"/>
                                        <p:tgtEl>
                                          <p:spTgt spid="1230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301"/>
                                        </p:tgtEl>
                                        <p:attrNameLst>
                                          <p:attrName>style.visibility</p:attrName>
                                        </p:attrNameLst>
                                      </p:cBhvr>
                                      <p:to>
                                        <p:strVal val="visible"/>
                                      </p:to>
                                    </p:set>
                                    <p:animEffect transition="in" filter="blinds(horizontal)">
                                      <p:cBhvr>
                                        <p:cTn id="28" dur="500"/>
                                        <p:tgtEl>
                                          <p:spTgt spid="1230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299"/>
                                        </p:tgtEl>
                                        <p:attrNameLst>
                                          <p:attrName>style.visibility</p:attrName>
                                        </p:attrNameLst>
                                      </p:cBhvr>
                                      <p:to>
                                        <p:strVal val="visible"/>
                                      </p:to>
                                    </p:set>
                                    <p:animEffect transition="in" filter="blinds(horizontal)">
                                      <p:cBhvr>
                                        <p:cTn id="31" dur="5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animBg="1"/>
      <p:bldP spid="12296" grpId="0" bldLvl="0" animBg="1" autoUpdateAnimBg="0"/>
      <p:bldP spid="12297" grpId="0" animBg="1"/>
      <p:bldP spid="12298" grpId="0" bldLvl="0" animBg="1" autoUpdateAnimBg="0"/>
      <p:bldP spid="12299" grpId="0" bldLvl="0" animBg="1" autoUpdateAnimBg="0"/>
      <p:bldP spid="12300" grpId="0" animBg="1"/>
      <p:bldP spid="12301"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6066" y="4509120"/>
            <a:ext cx="8608525" cy="1200329"/>
          </a:xfrm>
          <a:prstGeom prst="rect">
            <a:avLst/>
          </a:prstGeom>
        </p:spPr>
        <p:txBody>
          <a:bodyPr wrap="square">
            <a:spAutoFit/>
          </a:bodyPr>
          <a:lstStyle/>
          <a:p>
            <a:pPr algn="l"/>
            <a:r>
              <a:rPr lang="zh-CN" altLang="en-US" sz="2400" dirty="0" smtClean="0">
                <a:latin typeface="华文中宋" panose="02010600040101010101" pitchFamily="2" charset="-122"/>
                <a:ea typeface="华文中宋" panose="02010600040101010101" pitchFamily="2" charset="-122"/>
              </a:rPr>
              <a:t>      从图中可以看出，铜矿</a:t>
            </a:r>
            <a:r>
              <a:rPr lang="zh-CN" altLang="en-US" sz="2400" dirty="0">
                <a:latin typeface="华文中宋" panose="02010600040101010101" pitchFamily="2" charset="-122"/>
                <a:ea typeface="华文中宋" panose="02010600040101010101" pitchFamily="2" charset="-122"/>
              </a:rPr>
              <a:t>石的纹理</a:t>
            </a:r>
            <a:r>
              <a:rPr lang="zh-CN" altLang="en-US" sz="2400" dirty="0" smtClean="0">
                <a:latin typeface="华文中宋" panose="02010600040101010101" pitchFamily="2" charset="-122"/>
                <a:ea typeface="华文中宋" panose="02010600040101010101" pitchFamily="2" charset="-122"/>
              </a:rPr>
              <a:t>非常</a:t>
            </a:r>
            <a:r>
              <a:rPr lang="zh-CN" altLang="en-US" sz="2400" dirty="0">
                <a:latin typeface="华文中宋" panose="02010600040101010101" pitchFamily="2" charset="-122"/>
                <a:ea typeface="华文中宋" panose="02010600040101010101" pitchFamily="2" charset="-122"/>
              </a:rPr>
              <a:t>一致, 说明了图中的铜矿属于同一类</a:t>
            </a:r>
            <a:r>
              <a:rPr lang="zh-CN" altLang="en-US" sz="2400" dirty="0" smtClean="0">
                <a:latin typeface="华文中宋" panose="02010600040101010101" pitchFamily="2" charset="-122"/>
                <a:ea typeface="华文中宋" panose="02010600040101010101" pitchFamily="2" charset="-122"/>
              </a:rPr>
              <a:t>矿石。铜矿</a:t>
            </a:r>
            <a:r>
              <a:rPr lang="zh-CN" altLang="en-US" sz="2400" dirty="0">
                <a:latin typeface="华文中宋" panose="02010600040101010101" pitchFamily="2" charset="-122"/>
                <a:ea typeface="华文中宋" panose="02010600040101010101" pitchFamily="2" charset="-122"/>
              </a:rPr>
              <a:t>石</a:t>
            </a:r>
            <a:r>
              <a:rPr lang="zh-CN" altLang="en-US" sz="2400" dirty="0" smtClean="0">
                <a:latin typeface="华文中宋" panose="02010600040101010101" pitchFamily="2" charset="-122"/>
                <a:ea typeface="华文中宋" panose="02010600040101010101" pitchFamily="2" charset="-122"/>
              </a:rPr>
              <a:t>根据</a:t>
            </a:r>
            <a:r>
              <a:rPr lang="zh-CN" altLang="en-US" sz="2400" dirty="0">
                <a:latin typeface="华文中宋" panose="02010600040101010101" pitchFamily="2" charset="-122"/>
                <a:ea typeface="华文中宋" panose="02010600040101010101" pitchFamily="2" charset="-122"/>
              </a:rPr>
              <a:t>颜色的不同</a:t>
            </a:r>
            <a:r>
              <a:rPr lang="zh-CN" altLang="en-US" sz="2400" dirty="0" smtClean="0">
                <a:latin typeface="华文中宋" panose="02010600040101010101" pitchFamily="2" charset="-122"/>
                <a:ea typeface="华文中宋" panose="02010600040101010101" pitchFamily="2" charset="-122"/>
              </a:rPr>
              <a:t>分为三</a:t>
            </a:r>
            <a:r>
              <a:rPr lang="zh-CN" altLang="en-US" sz="2400" dirty="0">
                <a:latin typeface="华文中宋" panose="02010600040101010101" pitchFamily="2" charset="-122"/>
                <a:ea typeface="华文中宋" panose="02010600040101010101" pitchFamily="2" charset="-122"/>
              </a:rPr>
              <a:t>类</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背景也被</a:t>
            </a:r>
            <a:r>
              <a:rPr lang="zh-CN" altLang="en-US" sz="2400" dirty="0" smtClean="0">
                <a:latin typeface="华文中宋" panose="02010600040101010101" pitchFamily="2" charset="-122"/>
                <a:ea typeface="华文中宋" panose="02010600040101010101" pitchFamily="2" charset="-122"/>
              </a:rPr>
              <a:t>很好的</a:t>
            </a:r>
            <a:r>
              <a:rPr lang="zh-CN" altLang="en-US" sz="2400" dirty="0">
                <a:latin typeface="华文中宋" panose="02010600040101010101" pitchFamily="2" charset="-122"/>
                <a:ea typeface="华文中宋" panose="02010600040101010101" pitchFamily="2" charset="-122"/>
              </a:rPr>
              <a:t>区分</a:t>
            </a:r>
            <a:r>
              <a:rPr lang="zh-CN" altLang="en-US" sz="2400" dirty="0" smtClean="0">
                <a:latin typeface="华文中宋" panose="02010600040101010101" pitchFamily="2" charset="-122"/>
                <a:ea typeface="华文中宋" panose="02010600040101010101" pitchFamily="2" charset="-122"/>
              </a:rPr>
              <a:t>了。</a:t>
            </a:r>
            <a:endParaRPr lang="zh-CN" altLang="en-US" sz="2400" dirty="0">
              <a:latin typeface="华文中宋" panose="02010600040101010101" pitchFamily="2" charset="-122"/>
              <a:ea typeface="华文中宋" panose="02010600040101010101" pitchFamily="2" charset="-122"/>
            </a:endParaRPr>
          </a:p>
        </p:txBody>
      </p:sp>
      <p:pic>
        <p:nvPicPr>
          <p:cNvPr id="10" name="图片 9"/>
          <p:cNvPicPr>
            <a:picLocks noChangeAspect="1"/>
          </p:cNvPicPr>
          <p:nvPr/>
        </p:nvPicPr>
        <p:blipFill>
          <a:blip r:embed="rId1"/>
          <a:stretch>
            <a:fillRect/>
          </a:stretch>
        </p:blipFill>
        <p:spPr>
          <a:xfrm>
            <a:off x="295413" y="1258770"/>
            <a:ext cx="5688632" cy="2207632"/>
          </a:xfrm>
          <a:prstGeom prst="rect">
            <a:avLst/>
          </a:prstGeom>
        </p:spPr>
      </p:pic>
      <p:pic>
        <p:nvPicPr>
          <p:cNvPr id="11" name="图片 10"/>
          <p:cNvPicPr>
            <a:picLocks noChangeAspect="1"/>
          </p:cNvPicPr>
          <p:nvPr/>
        </p:nvPicPr>
        <p:blipFill>
          <a:blip r:embed="rId2"/>
          <a:stretch>
            <a:fillRect/>
          </a:stretch>
        </p:blipFill>
        <p:spPr>
          <a:xfrm>
            <a:off x="6128060" y="1261176"/>
            <a:ext cx="2756531" cy="2205225"/>
          </a:xfrm>
          <a:prstGeom prst="rect">
            <a:avLst/>
          </a:prstGeom>
        </p:spPr>
      </p:pic>
      <p:sp>
        <p:nvSpPr>
          <p:cNvPr id="12" name="文本框 11"/>
          <p:cNvSpPr txBox="1"/>
          <p:nvPr/>
        </p:nvSpPr>
        <p:spPr>
          <a:xfrm>
            <a:off x="809582" y="3684190"/>
            <a:ext cx="2052228" cy="400110"/>
          </a:xfrm>
          <a:prstGeom prst="rect">
            <a:avLst/>
          </a:prstGeom>
          <a:noFill/>
        </p:spPr>
        <p:txBody>
          <a:bodyPr wrap="square" rtlCol="0">
            <a:spAutoFit/>
          </a:bodyPr>
          <a:lstStyle/>
          <a:p>
            <a:r>
              <a:rPr lang="zh-CN" altLang="en-US" sz="2000" dirty="0" smtClean="0"/>
              <a:t>铜矿石原始图像</a:t>
            </a:r>
            <a:endParaRPr lang="zh-CN" altLang="en-US" sz="2000" dirty="0"/>
          </a:p>
        </p:txBody>
      </p:sp>
      <p:sp>
        <p:nvSpPr>
          <p:cNvPr id="13" name="文本框 12"/>
          <p:cNvSpPr txBox="1"/>
          <p:nvPr/>
        </p:nvSpPr>
        <p:spPr>
          <a:xfrm>
            <a:off x="3644897" y="3684190"/>
            <a:ext cx="2052228" cy="400110"/>
          </a:xfrm>
          <a:prstGeom prst="rect">
            <a:avLst/>
          </a:prstGeom>
          <a:noFill/>
        </p:spPr>
        <p:txBody>
          <a:bodyPr wrap="square" rtlCol="0">
            <a:spAutoFit/>
          </a:bodyPr>
          <a:lstStyle/>
          <a:p>
            <a:r>
              <a:rPr lang="zh-CN" altLang="en-US" sz="2000" dirty="0" smtClean="0"/>
              <a:t>纹理特征</a:t>
            </a:r>
            <a:endParaRPr lang="zh-CN" altLang="en-US" sz="2000" dirty="0"/>
          </a:p>
        </p:txBody>
      </p:sp>
      <p:sp>
        <p:nvSpPr>
          <p:cNvPr id="14" name="文本框 13"/>
          <p:cNvSpPr txBox="1"/>
          <p:nvPr/>
        </p:nvSpPr>
        <p:spPr>
          <a:xfrm>
            <a:off x="6588224" y="3684190"/>
            <a:ext cx="2052228" cy="400110"/>
          </a:xfrm>
          <a:prstGeom prst="rect">
            <a:avLst/>
          </a:prstGeom>
          <a:noFill/>
        </p:spPr>
        <p:txBody>
          <a:bodyPr wrap="square" rtlCol="0">
            <a:spAutoFit/>
          </a:bodyPr>
          <a:lstStyle/>
          <a:p>
            <a:r>
              <a:rPr lang="zh-CN" altLang="en-US" sz="2000" dirty="0" smtClean="0"/>
              <a:t>颜色特征</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0" y="1268760"/>
            <a:ext cx="9144000" cy="3816424"/>
          </a:xfrm>
        </p:spPr>
        <p:txBody>
          <a:bodyPr/>
          <a:lstStyle/>
          <a:p>
            <a:pPr lvl="1" eaLnBrk="1" hangingPunct="1">
              <a:lnSpc>
                <a:spcPct val="150000"/>
              </a:lnSpc>
            </a:pPr>
            <a:r>
              <a:rPr lang="zh-CN" altLang="en-US" sz="2400" dirty="0">
                <a:latin typeface="微软雅黑" panose="020B0503020204020204" pitchFamily="34" charset="-122"/>
                <a:ea typeface="微软雅黑" panose="020B0503020204020204" pitchFamily="34" charset="-122"/>
              </a:rPr>
              <a:t>按照一定的规律和要求对事物进行区分和分类的过程，在这一过程中没有任何关于分类的先验知识，没有任何指导信息，仅靠事物间的</a:t>
            </a:r>
            <a:r>
              <a:rPr lang="zh-CN" altLang="en-US" sz="2400" dirty="0" smtClean="0">
                <a:latin typeface="微软雅黑" panose="020B0503020204020204" pitchFamily="34" charset="-122"/>
                <a:ea typeface="微软雅黑" panose="020B0503020204020204" pitchFamily="34" charset="-122"/>
              </a:rPr>
              <a:t>相似性进行</a:t>
            </a:r>
            <a:r>
              <a:rPr lang="zh-CN" altLang="en-US" sz="2400" dirty="0">
                <a:latin typeface="微软雅黑" panose="020B0503020204020204" pitchFamily="34" charset="-122"/>
                <a:ea typeface="微软雅黑" panose="020B0503020204020204" pitchFamily="34" charset="-122"/>
              </a:rPr>
              <a:t>类别划分</a:t>
            </a:r>
            <a:r>
              <a:rPr lang="zh-CN" altLang="en-US" sz="2400" dirty="0" smtClean="0"/>
              <a:t>。</a:t>
            </a:r>
            <a:endParaRPr lang="en-US" altLang="zh-CN" sz="2400" dirty="0" smtClean="0"/>
          </a:p>
          <a:p>
            <a:pPr lvl="1" eaLnBrk="1" hangingPunct="1">
              <a:lnSpc>
                <a:spcPct val="150000"/>
              </a:lnSpc>
            </a:pPr>
            <a:r>
              <a:rPr lang="zh-CN" altLang="en-US" sz="2400" dirty="0">
                <a:latin typeface="微软雅黑" panose="020B0503020204020204" pitchFamily="34" charset="-122"/>
                <a:ea typeface="微软雅黑" panose="020B0503020204020204" pitchFamily="34" charset="-122"/>
              </a:rPr>
              <a:t>聚类分析是一种</a:t>
            </a:r>
            <a:r>
              <a:rPr lang="zh-CN" altLang="zh-CN" sz="2400" dirty="0">
                <a:solidFill>
                  <a:srgbClr val="C00000"/>
                </a:solidFill>
                <a:latin typeface="微软雅黑" panose="020B0503020204020204" pitchFamily="34" charset="-122"/>
                <a:ea typeface="微软雅黑" panose="020B0503020204020204" pitchFamily="34" charset="-122"/>
              </a:rPr>
              <a:t>无监督的</a:t>
            </a:r>
            <a:r>
              <a:rPr lang="zh-CN" altLang="en-US" sz="2400" dirty="0">
                <a:solidFill>
                  <a:srgbClr val="C00000"/>
                </a:solidFill>
                <a:latin typeface="微软雅黑" panose="020B0503020204020204" pitchFamily="34" charset="-122"/>
                <a:ea typeface="微软雅黑" panose="020B0503020204020204" pitchFamily="34" charset="-122"/>
              </a:rPr>
              <a:t>机器</a:t>
            </a:r>
            <a:r>
              <a:rPr lang="zh-CN" altLang="zh-CN" sz="2400" dirty="0">
                <a:solidFill>
                  <a:srgbClr val="C00000"/>
                </a:solidFill>
                <a:latin typeface="微软雅黑" panose="020B0503020204020204" pitchFamily="34" charset="-122"/>
                <a:ea typeface="微软雅黑" panose="020B0503020204020204" pitchFamily="34" charset="-122"/>
              </a:rPr>
              <a:t>学习</a:t>
            </a:r>
            <a:r>
              <a:rPr lang="zh-CN" altLang="en-US" sz="2400" dirty="0">
                <a:latin typeface="微软雅黑" panose="020B0503020204020204" pitchFamily="34" charset="-122"/>
                <a:ea typeface="微软雅黑" panose="020B0503020204020204" pitchFamily="34" charset="-122"/>
              </a:rPr>
              <a:t>。</a:t>
            </a:r>
            <a:endParaRPr lang="zh-CN" altLang="en-US" sz="2400" dirty="0"/>
          </a:p>
          <a:p>
            <a:pPr lvl="1" eaLnBrk="1" hangingPunct="1">
              <a:lnSpc>
                <a:spcPct val="150000"/>
              </a:lnSpc>
            </a:pPr>
            <a:r>
              <a:rPr lang="zh-CN" altLang="en-US" sz="2400" dirty="0" smtClean="0">
                <a:latin typeface="微软雅黑" panose="020B0503020204020204" pitchFamily="34" charset="-122"/>
                <a:ea typeface="微软雅黑" panose="020B0503020204020204" pitchFamily="34" charset="-122"/>
              </a:rPr>
              <a:t>聚类</a:t>
            </a:r>
            <a:r>
              <a:rPr lang="zh-CN" altLang="en-US" sz="2400" dirty="0">
                <a:latin typeface="微软雅黑" panose="020B0503020204020204" pitchFamily="34" charset="-122"/>
                <a:ea typeface="微软雅黑" panose="020B0503020204020204" pitchFamily="34" charset="-122"/>
              </a:rPr>
              <a:t>的基本思想是将数据集中的样本划分为若干个不相交的子集，每个子集称为一</a:t>
            </a:r>
            <a:r>
              <a:rPr lang="zh-CN" altLang="en-US" sz="2400" dirty="0" smtClean="0">
                <a:latin typeface="微软雅黑" panose="020B0503020204020204" pitchFamily="34" charset="-122"/>
                <a:ea typeface="微软雅黑" panose="020B0503020204020204" pitchFamily="34" charset="-122"/>
              </a:rPr>
              <a:t>个“</a:t>
            </a:r>
            <a:r>
              <a:rPr lang="zh-CN" altLang="en-US" sz="2400" dirty="0" smtClean="0">
                <a:solidFill>
                  <a:srgbClr val="C00000"/>
                </a:solidFill>
                <a:latin typeface="微软雅黑" panose="020B0503020204020204" pitchFamily="34" charset="-122"/>
                <a:ea typeface="微软雅黑" panose="020B0503020204020204" pitchFamily="34" charset="-122"/>
              </a:rPr>
              <a:t>簇</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a:t>
            </a:r>
            <a:r>
              <a:rPr lang="en-US" altLang="zh-CN" sz="2400" dirty="0" smtClean="0">
                <a:solidFill>
                  <a:srgbClr val="C00000"/>
                </a:solidFill>
                <a:latin typeface="微软雅黑" panose="020B0503020204020204" pitchFamily="34" charset="-122"/>
                <a:ea typeface="微软雅黑" panose="020B0503020204020204" pitchFamily="34" charset="-122"/>
              </a:rPr>
              <a:t>cluster</a:t>
            </a:r>
            <a:r>
              <a:rPr lang="zh-CN" altLang="en-US" sz="2400" dirty="0" smtClean="0">
                <a:solidFill>
                  <a:srgbClr val="C0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sym typeface="+mn-ea"/>
            </a:endParaRPr>
          </a:p>
          <a:p>
            <a:pPr lvl="1" eaLnBrk="1" hangingPunct="1">
              <a:lnSpc>
                <a:spcPct val="150000"/>
              </a:lnSpc>
            </a:pPr>
            <a:r>
              <a:rPr lang="zh-CN" altLang="en-US" sz="2400" dirty="0" smtClean="0">
                <a:solidFill>
                  <a:srgbClr val="C00000"/>
                </a:solidFill>
                <a:latin typeface="微软雅黑" panose="020B0503020204020204" pitchFamily="34" charset="-122"/>
                <a:ea typeface="微软雅黑" panose="020B0503020204020204" pitchFamily="34" charset="-122"/>
              </a:rPr>
              <a:t>簇</a:t>
            </a:r>
            <a:r>
              <a:rPr lang="zh-CN" altLang="zh-CN" sz="2400" dirty="0">
                <a:latin typeface="微软雅黑" panose="020B0503020204020204" pitchFamily="34" charset="-122"/>
                <a:ea typeface="微软雅黑" panose="020B0503020204020204" pitchFamily="34" charset="-122"/>
              </a:rPr>
              <a:t>内是相似的，而</a:t>
            </a:r>
            <a:r>
              <a:rPr lang="zh-CN" altLang="en-US" sz="2400" dirty="0">
                <a:solidFill>
                  <a:srgbClr val="C00000"/>
                </a:solidFill>
                <a:latin typeface="微软雅黑" panose="020B0503020204020204" pitchFamily="34" charset="-122"/>
                <a:ea typeface="微软雅黑" panose="020B0503020204020204" pitchFamily="34" charset="-122"/>
              </a:rPr>
              <a:t>簇</a:t>
            </a:r>
            <a:r>
              <a:rPr lang="zh-CN" altLang="zh-CN" sz="2400" dirty="0">
                <a:latin typeface="微软雅黑" panose="020B0503020204020204" pitchFamily="34" charset="-122"/>
                <a:ea typeface="微软雅黑" panose="020B0503020204020204" pitchFamily="34" charset="-122"/>
              </a:rPr>
              <a:t>间是有较明显差异</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400" dirty="0" smtClean="0"/>
          </a:p>
          <a:p>
            <a:pPr eaLnBrk="1" hangingPunct="1">
              <a:lnSpc>
                <a:spcPct val="150000"/>
              </a:lnSpc>
            </a:pPr>
            <a:endParaRPr lang="en-US" altLang="zh-CN" sz="2400" dirty="0" smtClean="0"/>
          </a:p>
        </p:txBody>
      </p:sp>
      <p:sp>
        <p:nvSpPr>
          <p:cNvPr id="6" name="Rectangle 2"/>
          <p:cNvSpPr>
            <a:spLocks noGrp="1" noChangeArrowheads="1"/>
          </p:cNvSpPr>
          <p:nvPr>
            <p:ph type="title"/>
          </p:nvPr>
        </p:nvSpPr>
        <p:spPr>
          <a:xfrm>
            <a:off x="339725" y="0"/>
            <a:ext cx="8370888" cy="609600"/>
          </a:xfrm>
        </p:spPr>
        <p:txBody>
          <a:bodyPr/>
          <a:lstStyle/>
          <a:p>
            <a:pPr eaLnBrk="1" hangingPunct="1"/>
            <a:r>
              <a:rPr lang="zh-CN" altLang="en-US" dirty="0" smtClean="0"/>
              <a:t>什么是聚类</a:t>
            </a:r>
            <a:r>
              <a:rPr lang="en-US" altLang="zh-CN" dirty="0" smtClean="0">
                <a:latin typeface="Times New Roman" panose="02020603050405020304" pitchFamily="18" charset="0"/>
              </a:rPr>
              <a:t>?</a:t>
            </a:r>
            <a:endParaRPr lang="en-US" altLang="zh-CN" dirty="0" smtClean="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fade">
                                      <p:cBhvr>
                                        <p:cTn id="7" dur="1000"/>
                                        <p:tgtEl>
                                          <p:spTgt spid="9219">
                                            <p:txEl>
                                              <p:pRg st="1" end="1"/>
                                            </p:txEl>
                                          </p:spTgt>
                                        </p:tgtEl>
                                      </p:cBhvr>
                                    </p:animEffect>
                                    <p:anim calcmode="lin" valueType="num">
                                      <p:cBhvr>
                                        <p:cTn id="8" dur="1000" fill="hold"/>
                                        <p:tgtEl>
                                          <p:spTgt spid="92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2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19">
                                            <p:txEl>
                                              <p:pRg st="2" end="2"/>
                                            </p:txEl>
                                          </p:spTgt>
                                        </p:tgtEl>
                                        <p:attrNameLst>
                                          <p:attrName>style.visibility</p:attrName>
                                        </p:attrNameLst>
                                      </p:cBhvr>
                                      <p:to>
                                        <p:strVal val="visible"/>
                                      </p:to>
                                    </p:set>
                                    <p:animEffect transition="in" filter="fade">
                                      <p:cBhvr>
                                        <p:cTn id="14" dur="1000"/>
                                        <p:tgtEl>
                                          <p:spTgt spid="9219">
                                            <p:txEl>
                                              <p:pRg st="2" end="2"/>
                                            </p:txEl>
                                          </p:spTgt>
                                        </p:tgtEl>
                                      </p:cBhvr>
                                    </p:animEffect>
                                    <p:anim calcmode="lin" valueType="num">
                                      <p:cBhvr>
                                        <p:cTn id="15" dur="1000" fill="hold"/>
                                        <p:tgtEl>
                                          <p:spTgt spid="92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2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219">
                                            <p:txEl>
                                              <p:pRg st="3" end="3"/>
                                            </p:txEl>
                                          </p:spTgt>
                                        </p:tgtEl>
                                        <p:attrNameLst>
                                          <p:attrName>style.visibility</p:attrName>
                                        </p:attrNameLst>
                                      </p:cBhvr>
                                      <p:to>
                                        <p:strVal val="visible"/>
                                      </p:to>
                                    </p:set>
                                    <p:animEffect transition="in" filter="fade">
                                      <p:cBhvr>
                                        <p:cTn id="21" dur="1000"/>
                                        <p:tgtEl>
                                          <p:spTgt spid="9219">
                                            <p:txEl>
                                              <p:pRg st="3" end="3"/>
                                            </p:txEl>
                                          </p:spTgt>
                                        </p:tgtEl>
                                      </p:cBhvr>
                                    </p:animEffect>
                                    <p:anim calcmode="lin" valueType="num">
                                      <p:cBhvr>
                                        <p:cTn id="22" dur="1000" fill="hold"/>
                                        <p:tgtEl>
                                          <p:spTgt spid="9219">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2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841625" y="1651467"/>
            <a:ext cx="3917950" cy="517525"/>
          </a:xfrm>
          <a:prstGeom prst="rect">
            <a:avLst/>
          </a:prstGeom>
          <a:noFill/>
          <a:ln w="9525">
            <a:noFill/>
            <a:round/>
          </a:ln>
        </p:spPr>
        <p:txBody>
          <a:bodyPr anchor="b"/>
          <a:lstStyle/>
          <a:p>
            <a:pPr>
              <a:buSzPct val="1000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pPr>
            <a:r>
              <a:rPr lang="zh-CN" altLang="en-US" sz="2800" dirty="0">
                <a:latin typeface="+mj-ea"/>
                <a:ea typeface="+mj-ea"/>
              </a:rPr>
              <a:t>分类</a:t>
            </a:r>
            <a:r>
              <a:rPr lang="de-DE" sz="2800" dirty="0">
                <a:latin typeface="+mj-ea"/>
                <a:ea typeface="+mj-ea"/>
              </a:rPr>
              <a:t>  vs. </a:t>
            </a:r>
            <a:r>
              <a:rPr lang="zh-CN" altLang="en-US" sz="2800" dirty="0">
                <a:latin typeface="+mj-ea"/>
                <a:ea typeface="+mj-ea"/>
              </a:rPr>
              <a:t>聚类</a:t>
            </a:r>
            <a:endParaRPr lang="de-DE" sz="2800" dirty="0">
              <a:latin typeface="+mj-ea"/>
              <a:ea typeface="+mj-ea"/>
            </a:endParaRPr>
          </a:p>
        </p:txBody>
      </p:sp>
      <p:sp>
        <p:nvSpPr>
          <p:cNvPr id="5" name="Text Box 3"/>
          <p:cNvSpPr txBox="1">
            <a:spLocks noChangeArrowheads="1"/>
          </p:cNvSpPr>
          <p:nvPr/>
        </p:nvSpPr>
        <p:spPr bwMode="auto">
          <a:xfrm>
            <a:off x="1981200" y="2391242"/>
            <a:ext cx="58785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marL="457200" indent="-4572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Wingdings" panose="05000000000000000000" pitchFamily="2" charset="2"/>
              <a:buChar char="ü"/>
            </a:pPr>
            <a:r>
              <a:rPr lang="zh-CN" altLang="en-US" sz="2800" dirty="0">
                <a:solidFill>
                  <a:schemeClr val="tx1"/>
                </a:solidFill>
              </a:rPr>
              <a:t>有类别标记和无类别标记</a:t>
            </a:r>
            <a:endParaRPr lang="en-US" altLang="zh-CN" sz="2800" dirty="0">
              <a:solidFill>
                <a:schemeClr val="tx1"/>
              </a:solidFill>
            </a:endParaRPr>
          </a:p>
          <a:p>
            <a:pPr algn="l" eaLnBrk="1" hangingPunct="1">
              <a:lnSpc>
                <a:spcPct val="100000"/>
              </a:lnSpc>
              <a:spcBef>
                <a:spcPct val="0"/>
              </a:spcBef>
              <a:buClrTx/>
              <a:buSzTx/>
              <a:buFont typeface="Wingdings" panose="05000000000000000000" pitchFamily="2" charset="2"/>
              <a:buChar char="ü"/>
            </a:pPr>
            <a:r>
              <a:rPr lang="zh-CN" altLang="en-US" sz="2800" dirty="0">
                <a:solidFill>
                  <a:schemeClr val="tx1"/>
                </a:solidFill>
              </a:rPr>
              <a:t>有监督与无监督（有训练语料与无训练语料）</a:t>
            </a:r>
            <a:endParaRPr lang="en-US" altLang="zh-CN" sz="2800" dirty="0">
              <a:solidFill>
                <a:schemeClr val="tx1"/>
              </a:solidFill>
            </a:endParaRPr>
          </a:p>
          <a:p>
            <a:pPr algn="l" eaLnBrk="1" hangingPunct="1">
              <a:lnSpc>
                <a:spcPct val="100000"/>
              </a:lnSpc>
              <a:spcBef>
                <a:spcPct val="0"/>
              </a:spcBef>
              <a:buClrTx/>
              <a:buSzTx/>
              <a:buFont typeface="Wingdings" panose="05000000000000000000" pitchFamily="2" charset="2"/>
              <a:buChar char="ü"/>
            </a:pPr>
            <a:r>
              <a:rPr lang="en-US" altLang="zh-CN" sz="2800" dirty="0">
                <a:solidFill>
                  <a:schemeClr val="tx1"/>
                </a:solidFill>
              </a:rPr>
              <a:t>Train And Classification </a:t>
            </a:r>
            <a:r>
              <a:rPr lang="zh-CN" altLang="en-US" sz="2800" dirty="0">
                <a:solidFill>
                  <a:schemeClr val="tx1"/>
                </a:solidFill>
              </a:rPr>
              <a:t>（分类）</a:t>
            </a:r>
            <a:endParaRPr lang="en-US" altLang="zh-CN" sz="2800" dirty="0">
              <a:solidFill>
                <a:schemeClr val="tx1"/>
              </a:solidFill>
            </a:endParaRPr>
          </a:p>
          <a:p>
            <a:pPr algn="l" eaLnBrk="1" hangingPunct="1">
              <a:lnSpc>
                <a:spcPct val="100000"/>
              </a:lnSpc>
              <a:spcBef>
                <a:spcPct val="0"/>
              </a:spcBef>
              <a:buClrTx/>
              <a:buSzTx/>
              <a:buFont typeface="Wingdings" panose="05000000000000000000" pitchFamily="2" charset="2"/>
              <a:buChar char="ü"/>
            </a:pPr>
            <a:r>
              <a:rPr lang="en-US" altLang="zh-CN" sz="2800" dirty="0">
                <a:solidFill>
                  <a:schemeClr val="tx1"/>
                </a:solidFill>
              </a:rPr>
              <a:t>No Train</a:t>
            </a:r>
            <a:r>
              <a:rPr lang="zh-CN" altLang="en-US" sz="2800" dirty="0">
                <a:solidFill>
                  <a:schemeClr val="tx1"/>
                </a:solidFill>
              </a:rPr>
              <a:t>（聚类）</a:t>
            </a:r>
            <a:endParaRPr lang="en-US" altLang="zh-CN"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68313" y="1109663"/>
            <a:ext cx="8370887" cy="609600"/>
          </a:xfrm>
        </p:spPr>
        <p:txBody>
          <a:bodyPr/>
          <a:lstStyle/>
          <a:p>
            <a:pPr eaLnBrk="1" hangingPunct="1"/>
            <a:r>
              <a:rPr lang="zh-CN" altLang="en-US" smtClean="0">
                <a:solidFill>
                  <a:schemeClr val="tx1"/>
                </a:solidFill>
              </a:rPr>
              <a:t>聚类图示</a:t>
            </a:r>
            <a:endParaRPr lang="zh-CN" altLang="en-US" smtClean="0">
              <a:solidFill>
                <a:schemeClr val="tx1"/>
              </a:solidFill>
            </a:endParaRPr>
          </a:p>
        </p:txBody>
      </p:sp>
      <p:graphicFrame>
        <p:nvGraphicFramePr>
          <p:cNvPr id="211971" name="Object 3"/>
          <p:cNvGraphicFramePr>
            <a:graphicFrameLocks noGrp="1" noChangeAspect="1"/>
          </p:cNvGraphicFramePr>
          <p:nvPr>
            <p:ph sz="half" idx="1"/>
          </p:nvPr>
        </p:nvGraphicFramePr>
        <p:xfrm>
          <a:off x="381000" y="2006600"/>
          <a:ext cx="4191000" cy="3725863"/>
        </p:xfrm>
        <a:graphic>
          <a:graphicData uri="http://schemas.openxmlformats.org/presentationml/2006/ole">
            <mc:AlternateContent xmlns:mc="http://schemas.openxmlformats.org/markup-compatibility/2006">
              <mc:Choice xmlns:v="urn:schemas-microsoft-com:vml" Requires="v">
                <p:oleObj spid="_x0000_s212104" name="Visio" r:id="rId1" imgW="3089275" imgH="2743200" progId="Visio.Drawing.11">
                  <p:embed/>
                </p:oleObj>
              </mc:Choice>
              <mc:Fallback>
                <p:oleObj name="Visio" r:id="rId1" imgW="3089275" imgH="274320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06600"/>
                        <a:ext cx="41910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1972" name="Object 5"/>
          <p:cNvGraphicFramePr>
            <a:graphicFrameLocks noGrp="1" noChangeAspect="1"/>
          </p:cNvGraphicFramePr>
          <p:nvPr>
            <p:ph sz="half" idx="2"/>
          </p:nvPr>
        </p:nvGraphicFramePr>
        <p:xfrm>
          <a:off x="4610100" y="2014538"/>
          <a:ext cx="4229100" cy="3722687"/>
        </p:xfrm>
        <a:graphic>
          <a:graphicData uri="http://schemas.openxmlformats.org/presentationml/2006/ole">
            <mc:AlternateContent xmlns:mc="http://schemas.openxmlformats.org/markup-compatibility/2006">
              <mc:Choice xmlns:v="urn:schemas-microsoft-com:vml" Requires="v">
                <p:oleObj spid="_x0000_s212105" name="Visio" r:id="rId3" imgW="3402330" imgH="2965450" progId="Visio.Drawing.11">
                  <p:embed/>
                </p:oleObj>
              </mc:Choice>
              <mc:Fallback>
                <p:oleObj name="Visio" r:id="rId3" imgW="3402330" imgH="296545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100" y="2014538"/>
                        <a:ext cx="4229100"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1973" name="Text Box 6"/>
          <p:cNvSpPr txBox="1">
            <a:spLocks noChangeArrowheads="1"/>
          </p:cNvSpPr>
          <p:nvPr/>
        </p:nvSpPr>
        <p:spPr bwMode="auto">
          <a:xfrm>
            <a:off x="1447800" y="6019800"/>
            <a:ext cx="640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50000"/>
              </a:spcBef>
              <a:buClrTx/>
              <a:buSzTx/>
              <a:buFontTx/>
              <a:buNone/>
            </a:pPr>
            <a:r>
              <a:rPr lang="zh-CN" altLang="en-US" sz="1800" b="1">
                <a:solidFill>
                  <a:schemeClr val="tx1"/>
                </a:solidFill>
                <a:latin typeface="Comic Sans MS" panose="030F0702030302020204" pitchFamily="66" charset="0"/>
              </a:rPr>
              <a:t>聚类中没有任何指导信息，完全按照数据的分布进行类别划分</a:t>
            </a:r>
            <a:endParaRPr lang="zh-CN" altLang="en-US" sz="1800" b="1">
              <a:solidFill>
                <a:schemeClr val="tx1"/>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339725" y="979488"/>
            <a:ext cx="8370888" cy="609600"/>
          </a:xfrm>
        </p:spPr>
        <p:txBody>
          <a:bodyPr/>
          <a:lstStyle/>
          <a:p>
            <a:r>
              <a:rPr lang="zh-CN" altLang="en-US" smtClean="0">
                <a:solidFill>
                  <a:schemeClr val="tx1"/>
                </a:solidFill>
              </a:rPr>
              <a:t>分类图示</a:t>
            </a:r>
            <a:endParaRPr lang="zh-CN" altLang="en-US" smtClean="0">
              <a:solidFill>
                <a:schemeClr val="tx1"/>
              </a:solidFill>
            </a:endParaRPr>
          </a:p>
        </p:txBody>
      </p:sp>
      <p:graphicFrame>
        <p:nvGraphicFramePr>
          <p:cNvPr id="214019" name="Object 2"/>
          <p:cNvGraphicFramePr>
            <a:graphicFrameLocks noGrp="1" noChangeAspect="1"/>
          </p:cNvGraphicFramePr>
          <p:nvPr>
            <p:ph idx="1"/>
          </p:nvPr>
        </p:nvGraphicFramePr>
        <p:xfrm>
          <a:off x="2590800" y="1752600"/>
          <a:ext cx="5384800" cy="4924425"/>
        </p:xfrm>
        <a:graphic>
          <a:graphicData uri="http://schemas.openxmlformats.org/presentationml/2006/ole">
            <mc:AlternateContent xmlns:mc="http://schemas.openxmlformats.org/markup-compatibility/2006">
              <mc:Choice xmlns:v="urn:schemas-microsoft-com:vml" Requires="v">
                <p:oleObj spid="_x0000_s214417" name="Visio" r:id="rId1" imgW="3478530" imgH="3182620" progId="Visio.Drawing.11">
                  <p:embed/>
                </p:oleObj>
              </mc:Choice>
              <mc:Fallback>
                <p:oleObj name="Visio" r:id="rId1" imgW="3478530" imgH="318262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52600"/>
                        <a:ext cx="53848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20" name="Object 13"/>
          <p:cNvGraphicFramePr>
            <a:graphicFrameLocks noChangeAspect="1"/>
          </p:cNvGraphicFramePr>
          <p:nvPr/>
        </p:nvGraphicFramePr>
        <p:xfrm>
          <a:off x="533400" y="1981200"/>
          <a:ext cx="152400" cy="152400"/>
        </p:xfrm>
        <a:graphic>
          <a:graphicData uri="http://schemas.openxmlformats.org/presentationml/2006/ole">
            <mc:AlternateContent xmlns:mc="http://schemas.openxmlformats.org/markup-compatibility/2006">
              <mc:Choice xmlns:v="urn:schemas-microsoft-com:vml" Requires="v">
                <p:oleObj spid="_x0000_s214418" name="Visio" r:id="rId3" imgW="99060" imgH="99060" progId="Visio.Drawing.11">
                  <p:embed/>
                </p:oleObj>
              </mc:Choice>
              <mc:Fallback>
                <p:oleObj name="Visio" r:id="rId3" imgW="99060" imgH="99060"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12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21" name="Object 13"/>
          <p:cNvGraphicFramePr>
            <a:graphicFrameLocks noChangeAspect="1"/>
          </p:cNvGraphicFramePr>
          <p:nvPr/>
        </p:nvGraphicFramePr>
        <p:xfrm>
          <a:off x="914400" y="1981200"/>
          <a:ext cx="152400" cy="152400"/>
        </p:xfrm>
        <a:graphic>
          <a:graphicData uri="http://schemas.openxmlformats.org/presentationml/2006/ole">
            <mc:AlternateContent xmlns:mc="http://schemas.openxmlformats.org/markup-compatibility/2006">
              <mc:Choice xmlns:v="urn:schemas-microsoft-com:vml" Requires="v">
                <p:oleObj spid="_x0000_s214419" name="Visio" r:id="rId5" imgW="107315" imgH="107315" progId="Visio.Drawing.11">
                  <p:embed/>
                </p:oleObj>
              </mc:Choice>
              <mc:Fallback>
                <p:oleObj name="Visio" r:id="rId5" imgW="107315" imgH="107315" progId="Visio.Drawing.11">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812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22" name="Object 13"/>
          <p:cNvGraphicFramePr>
            <a:graphicFrameLocks noChangeAspect="1"/>
          </p:cNvGraphicFramePr>
          <p:nvPr/>
        </p:nvGraphicFramePr>
        <p:xfrm>
          <a:off x="533400" y="2286000"/>
          <a:ext cx="152400" cy="152400"/>
        </p:xfrm>
        <a:graphic>
          <a:graphicData uri="http://schemas.openxmlformats.org/presentationml/2006/ole">
            <mc:AlternateContent xmlns:mc="http://schemas.openxmlformats.org/markup-compatibility/2006">
              <mc:Choice xmlns:v="urn:schemas-microsoft-com:vml" Requires="v">
                <p:oleObj spid="_x0000_s214420" name="Visio" r:id="rId7" imgW="107315" imgH="107315" progId="Visio.Drawing.11">
                  <p:embed/>
                </p:oleObj>
              </mc:Choice>
              <mc:Fallback>
                <p:oleObj name="Visio" r:id="rId7" imgW="107315" imgH="107315" progId="Visio.Drawing.11">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2860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23" name="Object 13"/>
          <p:cNvGraphicFramePr>
            <a:graphicFrameLocks noChangeAspect="1"/>
          </p:cNvGraphicFramePr>
          <p:nvPr/>
        </p:nvGraphicFramePr>
        <p:xfrm>
          <a:off x="685800" y="2819400"/>
          <a:ext cx="152400" cy="152400"/>
        </p:xfrm>
        <a:graphic>
          <a:graphicData uri="http://schemas.openxmlformats.org/presentationml/2006/ole">
            <mc:AlternateContent xmlns:mc="http://schemas.openxmlformats.org/markup-compatibility/2006">
              <mc:Choice xmlns:v="urn:schemas-microsoft-com:vml" Requires="v">
                <p:oleObj spid="_x0000_s214421" name="Visio" r:id="rId9" imgW="135255" imgH="135255" progId="Visio.Drawing.11">
                  <p:embed/>
                </p:oleObj>
              </mc:Choice>
              <mc:Fallback>
                <p:oleObj name="Visio" r:id="rId9" imgW="135255" imgH="135255" progId="Visio.Drawing.11">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28194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24" name="TextBox 10"/>
          <p:cNvSpPr txBox="1">
            <a:spLocks noChangeArrowheads="1"/>
          </p:cNvSpPr>
          <p:nvPr/>
        </p:nvSpPr>
        <p:spPr bwMode="auto">
          <a:xfrm>
            <a:off x="1219200" y="20574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Tx/>
              <a:buNone/>
            </a:pPr>
            <a:r>
              <a:rPr lang="zh-CN" altLang="en-US" sz="1800" b="1">
                <a:solidFill>
                  <a:schemeClr val="tx1"/>
                </a:solidFill>
                <a:latin typeface="Comic Sans MS" panose="030F0702030302020204" pitchFamily="66" charset="0"/>
              </a:rPr>
              <a:t>训练数据</a:t>
            </a:r>
            <a:endParaRPr lang="zh-CN" altLang="en-US" sz="1800" b="1">
              <a:solidFill>
                <a:schemeClr val="tx1"/>
              </a:solidFill>
              <a:latin typeface="Comic Sans MS" panose="030F0702030302020204" pitchFamily="66" charset="0"/>
            </a:endParaRPr>
          </a:p>
        </p:txBody>
      </p:sp>
      <p:sp>
        <p:nvSpPr>
          <p:cNvPr id="214025" name="TextBox 11"/>
          <p:cNvSpPr txBox="1">
            <a:spLocks noChangeArrowheads="1"/>
          </p:cNvSpPr>
          <p:nvPr/>
        </p:nvSpPr>
        <p:spPr bwMode="auto">
          <a:xfrm>
            <a:off x="1066800" y="26670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Tx/>
              <a:buNone/>
            </a:pPr>
            <a:r>
              <a:rPr lang="zh-CN" altLang="en-US" sz="1800" b="1">
                <a:solidFill>
                  <a:schemeClr val="tx1"/>
                </a:solidFill>
                <a:latin typeface="Comic Sans MS" panose="030F0702030302020204" pitchFamily="66" charset="0"/>
              </a:rPr>
              <a:t>待分类数据</a:t>
            </a:r>
            <a:endParaRPr lang="zh-CN" altLang="en-US" sz="1800" b="1">
              <a:solidFill>
                <a:schemeClr val="tx1"/>
              </a:solidFill>
              <a:latin typeface="Comic Sans MS" panose="030F0702030302020204" pitchFamily="66" charset="0"/>
            </a:endParaRPr>
          </a:p>
        </p:txBody>
      </p:sp>
      <p:graphicFrame>
        <p:nvGraphicFramePr>
          <p:cNvPr id="214026" name="Object 13"/>
          <p:cNvGraphicFramePr>
            <a:graphicFrameLocks noChangeAspect="1"/>
          </p:cNvGraphicFramePr>
          <p:nvPr/>
        </p:nvGraphicFramePr>
        <p:xfrm>
          <a:off x="914400" y="2286000"/>
          <a:ext cx="152400" cy="152400"/>
        </p:xfrm>
        <a:graphic>
          <a:graphicData uri="http://schemas.openxmlformats.org/presentationml/2006/ole">
            <mc:AlternateContent xmlns:mc="http://schemas.openxmlformats.org/markup-compatibility/2006">
              <mc:Choice xmlns:v="urn:schemas-microsoft-com:vml" Requires="v">
                <p:oleObj spid="_x0000_s214422" name="Visio" r:id="rId11" imgW="99060" imgH="99060" progId="Visio.Drawing.11">
                  <p:embed/>
                </p:oleObj>
              </mc:Choice>
              <mc:Fallback>
                <p:oleObj name="Visio" r:id="rId11" imgW="99060" imgH="99060" progId="Visio.Drawing.11">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22860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标题 1"/>
          <p:cNvSpPr>
            <a:spLocks noGrp="1"/>
          </p:cNvSpPr>
          <p:nvPr>
            <p:ph type="title"/>
          </p:nvPr>
        </p:nvSpPr>
        <p:spPr>
          <a:xfrm>
            <a:off x="282575" y="0"/>
            <a:ext cx="3702050" cy="642938"/>
          </a:xfrm>
        </p:spPr>
        <p:txBody>
          <a:bodyPr/>
          <a:lstStyle/>
          <a:p>
            <a:r>
              <a:rPr lang="zh-CN" altLang="en-US" smtClean="0"/>
              <a:t>为什么需要聚类</a:t>
            </a:r>
            <a:r>
              <a:rPr lang="en-US" altLang="zh-CN" smtClean="0">
                <a:latin typeface="Times New Roman" panose="02020603050405020304" pitchFamily="18" charset="0"/>
              </a:rPr>
              <a:t>?</a:t>
            </a:r>
            <a:endParaRPr lang="en-US" altLang="zh-CN" smtClean="0">
              <a:latin typeface="Times New Roman" panose="02020603050405020304" pitchFamily="18" charset="0"/>
            </a:endParaRPr>
          </a:p>
        </p:txBody>
      </p:sp>
      <p:sp>
        <p:nvSpPr>
          <p:cNvPr id="215043" name="TextBox 3"/>
          <p:cNvSpPr txBox="1">
            <a:spLocks noChangeArrowheads="1"/>
          </p:cNvSpPr>
          <p:nvPr/>
        </p:nvSpPr>
        <p:spPr bwMode="auto">
          <a:xfrm>
            <a:off x="177800" y="962025"/>
            <a:ext cx="8969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Tx/>
              <a:buNone/>
            </a:pPr>
            <a:r>
              <a:rPr lang="zh-CN" altLang="en-US" sz="1800" b="1">
                <a:solidFill>
                  <a:schemeClr val="tx1"/>
                </a:solidFill>
                <a:latin typeface="Comic Sans MS" panose="030F0702030302020204" pitchFamily="66" charset="0"/>
              </a:rPr>
              <a:t>对相似的文档或超链接进行聚类，由于类别数远小于文档数，能够加快用户寻找相关信息的速度。</a:t>
            </a:r>
            <a:endParaRPr lang="zh-CN" altLang="en-US" sz="1800" b="1">
              <a:solidFill>
                <a:schemeClr val="tx1"/>
              </a:solidFill>
              <a:latin typeface="Comic Sans MS" panose="030F0702030302020204" pitchFamily="66" charset="0"/>
            </a:endParaRPr>
          </a:p>
        </p:txBody>
      </p:sp>
      <p:pic>
        <p:nvPicPr>
          <p:cNvPr id="2150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6238" y="1609725"/>
            <a:ext cx="8574087"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6471"/>
            <a:ext cx="9144000" cy="5961529"/>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9" name="Group 5"/>
          <p:cNvGraphicFramePr>
            <a:graphicFrameLocks noGrp="1"/>
          </p:cNvGraphicFramePr>
          <p:nvPr/>
        </p:nvGraphicFramePr>
        <p:xfrm>
          <a:off x="123825" y="914400"/>
          <a:ext cx="8896349" cy="5500815"/>
        </p:xfrm>
        <a:graphic>
          <a:graphicData uri="http://schemas.openxmlformats.org/drawingml/2006/table">
            <a:tbl>
              <a:tblPr/>
              <a:tblGrid>
                <a:gridCol w="2230755"/>
                <a:gridCol w="2446020"/>
                <a:gridCol w="4219574"/>
              </a:tblGrid>
              <a:tr h="420688">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类别</a:t>
                      </a: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包括的主要算法</a:t>
                      </a: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793750">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划分（分裂）方法</a:t>
                      </a:r>
                      <a:r>
                        <a:rPr lang="en-US" altLang="zh-CN" dirty="0" smtClean="0">
                          <a:solidFill>
                            <a:schemeClr val="accent1"/>
                          </a:solidFill>
                          <a:latin typeface="+mn-lt"/>
                          <a:cs typeface="+mn-cs"/>
                        </a:rPr>
                        <a:t>Partitioning Methods</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zh-CN" altLang="en-US" dirty="0" smtClean="0">
                          <a:solidFill>
                            <a:schemeClr val="accent1"/>
                          </a:solidFill>
                          <a:latin typeface="+mn-lt"/>
                          <a:cs typeface="+mn-cs"/>
                        </a:rPr>
                        <a:t>基于一定标准构建数据的划分</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K-Means</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平均）、</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K-MEDOIDS</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中心点）、</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CLARANS</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算法（基于选择的算法）</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752475">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层次分析方法</a:t>
                      </a:r>
                      <a:r>
                        <a:rPr lang="en-US" altLang="zh-CN" dirty="0" smtClean="0">
                          <a:solidFill>
                            <a:schemeClr val="accent1"/>
                          </a:solidFill>
                          <a:latin typeface="+mn-lt"/>
                          <a:cs typeface="+mn-cs"/>
                        </a:rPr>
                        <a:t>Hierarchical Methods</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zh-CN" altLang="en-US" dirty="0" smtClean="0">
                          <a:solidFill>
                            <a:schemeClr val="accent1"/>
                          </a:solidFill>
                          <a:latin typeface="+mn-lt"/>
                          <a:cs typeface="+mn-cs"/>
                        </a:rPr>
                        <a:t>对给定数据对象集合进行层次的分解</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BIRCH算法（平衡迭代规约和聚类）、CURE算法（代表点聚类）、CHAMELEON算法（动态模型）</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849313">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基于密度的方法</a:t>
                      </a:r>
                      <a:r>
                        <a:rPr lang="en-US" altLang="zh-CN" dirty="0" smtClean="0">
                          <a:solidFill>
                            <a:schemeClr val="accent1"/>
                          </a:solidFill>
                          <a:latin typeface="+mn-lt"/>
                          <a:cs typeface="+mn-cs"/>
                        </a:rPr>
                        <a:t>density-based Methods</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zh-CN" altLang="en-US" dirty="0" smtClean="0">
                          <a:solidFill>
                            <a:schemeClr val="accent1"/>
                          </a:solidFill>
                          <a:latin typeface="+mn-lt"/>
                          <a:cs typeface="+mn-cs"/>
                        </a:rPr>
                        <a:t>基于数据对象的相连密度评价</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DBSCAN</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算法（基于高密度连接区域）、</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DENCLUE</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算法（密度分布函数）、</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OPTICS</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算法（对象排序识别）</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809625">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基于网格的方法</a:t>
                      </a:r>
                      <a:r>
                        <a:rPr lang="en-US" altLang="zh-CN" dirty="0" smtClean="0">
                          <a:solidFill>
                            <a:schemeClr val="accent1"/>
                          </a:solidFill>
                          <a:latin typeface="+mn-lt"/>
                          <a:cs typeface="+mn-cs"/>
                        </a:rPr>
                        <a:t>Grid-based Methods</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zh-CN" altLang="en-US" dirty="0" smtClean="0">
                          <a:solidFill>
                            <a:schemeClr val="accent1"/>
                          </a:solidFill>
                          <a:latin typeface="+mn-lt"/>
                          <a:cs typeface="+mn-cs"/>
                        </a:rPr>
                        <a:t>将数据空间划分成为有限个单元（</a:t>
                      </a:r>
                      <a:r>
                        <a:rPr lang="en-US" altLang="zh-CN" dirty="0" smtClean="0">
                          <a:solidFill>
                            <a:schemeClr val="accent1"/>
                          </a:solidFill>
                          <a:latin typeface="+mn-lt"/>
                          <a:cs typeface="+mn-cs"/>
                        </a:rPr>
                        <a:t>Cell</a:t>
                      </a:r>
                      <a:r>
                        <a:rPr lang="zh-CN" altLang="en-US" dirty="0" smtClean="0">
                          <a:solidFill>
                            <a:schemeClr val="accent1"/>
                          </a:solidFill>
                          <a:latin typeface="+mn-lt"/>
                          <a:cs typeface="+mn-cs"/>
                        </a:rPr>
                        <a:t>）的网格结构，基于网格结构进行聚类</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STING</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算法（统计信息网络）、</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CLIOUE</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算法（聚类高维空间）、</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WAVE-CLUSTER</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算法（小波变换）</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34975">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基于模型的方法</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统计学方法、神经网络方法</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5" name="Rectangle 2"/>
          <p:cNvSpPr txBox="1">
            <a:spLocks noChangeArrowheads="1"/>
          </p:cNvSpPr>
          <p:nvPr/>
        </p:nvSpPr>
        <p:spPr>
          <a:xfrm>
            <a:off x="334962" y="192232"/>
            <a:ext cx="8370888" cy="609600"/>
          </a:xfrm>
          <a:prstGeom prst="rect">
            <a:avLst/>
          </a:prstGeom>
        </p:spPr>
        <p:txBody>
          <a:bodyPr/>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r>
              <a:rPr lang="zh-CN" altLang="en-US" kern="0" smtClean="0"/>
              <a:t> 聚类分析方法的分类</a:t>
            </a:r>
            <a:endParaRPr lang="zh-CN" altLang="en-US" kern="0" dirty="0" smtClean="0"/>
          </a:p>
        </p:txBody>
      </p:sp>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1" name="Text Box 6"/>
          <p:cNvSpPr txBox="1">
            <a:spLocks noChangeArrowheads="1"/>
          </p:cNvSpPr>
          <p:nvPr/>
        </p:nvSpPr>
        <p:spPr bwMode="auto">
          <a:xfrm>
            <a:off x="285750" y="784225"/>
            <a:ext cx="8429625"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常用聚类</a:t>
            </a:r>
            <a:r>
              <a:rPr lang="zh-CN" altLang="en-US" sz="2400">
                <a:solidFill>
                  <a:srgbClr val="FF0000"/>
                </a:solidFill>
                <a:latin typeface="微软雅黑" panose="020B0503020204020204" pitchFamily="34" charset="-122"/>
                <a:ea typeface="微软雅黑" panose="020B0503020204020204" pitchFamily="34" charset="-122"/>
                <a:sym typeface="Arial" panose="020B0604020202020204" pitchFamily="34" charset="0"/>
              </a:rPr>
              <a:t>算</a:t>
            </a:r>
            <a:r>
              <a:rPr lang="zh-CN" altLang="en-US" sz="2400">
                <a:solidFill>
                  <a:srgbClr val="FF0000"/>
                </a:solidFill>
                <a:latin typeface="微软雅黑" panose="020B0503020204020204" pitchFamily="34" charset="-122"/>
                <a:ea typeface="微软雅黑" panose="020B0503020204020204" pitchFamily="34" charset="-122"/>
              </a:rPr>
              <a:t>法</a:t>
            </a:r>
            <a:r>
              <a:rPr lang="zh-CN" altLang="en-US" sz="2400">
                <a:latin typeface="微软雅黑" panose="020B0503020204020204" pitchFamily="34" charset="-122"/>
                <a:ea typeface="微软雅黑" panose="020B0503020204020204" pitchFamily="34" charset="-122"/>
              </a:rPr>
              <a:t>如下表：</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zh-CN" altLang="en-US"/>
          </a:p>
        </p:txBody>
      </p:sp>
      <p:graphicFrame>
        <p:nvGraphicFramePr>
          <p:cNvPr id="22533" name="Group 5"/>
          <p:cNvGraphicFramePr>
            <a:graphicFrameLocks noGrp="1"/>
          </p:cNvGraphicFramePr>
          <p:nvPr/>
        </p:nvGraphicFramePr>
        <p:xfrm>
          <a:off x="252413" y="1557338"/>
          <a:ext cx="8710612" cy="3894138"/>
        </p:xfrm>
        <a:graphic>
          <a:graphicData uri="http://schemas.openxmlformats.org/drawingml/2006/table">
            <a:tbl>
              <a:tblPr/>
              <a:tblGrid>
                <a:gridCol w="1196975"/>
                <a:gridCol w="7513637"/>
              </a:tblGrid>
              <a:tr h="503238">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算法名称</a:t>
                      </a: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算法描述</a:t>
                      </a:r>
                      <a:endPar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914400">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K-Means</a:t>
                      </a:r>
                      <a:endPar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均值聚类也叫快速聚类法，在最小化误差函数的基础上将数据划分为预定的类数</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。该算法原理简单并便于处理大量数据。</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928688">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中心点</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均值算法对孤立点的敏感性，</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中心点算法不采用簇中对象的平均值作为簇中心，而选用簇中离平均值最近的对象作为簇中心。</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547812">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系统聚类</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系统聚类也叫多层次聚类，分类的单位由高到低呈树形结构，且所处的位置越低，其所包含的对象就越少，但这些对象间的共同特征越多。该聚类方法只适合在小数据量的时候使用，数据量大的时候速度会非常慢。</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zh-CN" altLang="en-US" smtClean="0"/>
              <a:t>划分聚类算法的主要思想</a:t>
            </a:r>
            <a:endParaRPr lang="zh-CN" altLang="en-US" smtClean="0"/>
          </a:p>
        </p:txBody>
      </p:sp>
      <p:sp>
        <p:nvSpPr>
          <p:cNvPr id="217091" name="Rectangle 3"/>
          <p:cNvSpPr>
            <a:spLocks noGrp="1" noChangeArrowheads="1"/>
          </p:cNvSpPr>
          <p:nvPr>
            <p:ph type="body" idx="1"/>
          </p:nvPr>
        </p:nvSpPr>
        <p:spPr/>
        <p:txBody>
          <a:bodyPr/>
          <a:lstStyle/>
          <a:p>
            <a:r>
              <a:rPr lang="zh-CN" altLang="en-US" b="1" smtClean="0"/>
              <a:t>定义</a:t>
            </a:r>
            <a:r>
              <a:rPr lang="en-US" altLang="zh-CN" b="1" smtClean="0"/>
              <a:t> </a:t>
            </a:r>
            <a:r>
              <a:rPr lang="zh-CN" altLang="en-US" smtClean="0"/>
              <a:t>给定一个有</a:t>
            </a:r>
            <a:r>
              <a:rPr lang="en-US" altLang="zh-CN" i="1" smtClean="0"/>
              <a:t>n</a:t>
            </a:r>
            <a:r>
              <a:rPr lang="zh-CN" altLang="en-US" smtClean="0"/>
              <a:t>个对象的数据集，划分聚类技术将构造数据</a:t>
            </a:r>
            <a:r>
              <a:rPr lang="en-US" altLang="zh-CN" i="1" smtClean="0"/>
              <a:t>k</a:t>
            </a:r>
            <a:r>
              <a:rPr lang="zh-CN" altLang="en-US" smtClean="0"/>
              <a:t>个划分，每一个划分就代表一个簇，</a:t>
            </a:r>
            <a:r>
              <a:rPr lang="en-US" altLang="zh-CN" i="1" smtClean="0"/>
              <a:t>k</a:t>
            </a:r>
            <a:r>
              <a:rPr lang="en-US" altLang="zh-CN" i="1" smtClean="0">
                <a:sym typeface="Symbol" panose="05050102010706020507" pitchFamily="18" charset="2"/>
              </a:rPr>
              <a:t></a:t>
            </a:r>
            <a:r>
              <a:rPr lang="en-US" altLang="zh-CN" i="1" smtClean="0"/>
              <a:t> n</a:t>
            </a:r>
            <a:r>
              <a:rPr lang="zh-CN" altLang="en-US" smtClean="0"/>
              <a:t>。也就是说，它将数据划分为</a:t>
            </a:r>
            <a:r>
              <a:rPr lang="en-US" altLang="zh-CN" i="1" smtClean="0"/>
              <a:t>k</a:t>
            </a:r>
            <a:r>
              <a:rPr lang="zh-CN" altLang="en-US" smtClean="0"/>
              <a:t>个簇，而且这</a:t>
            </a:r>
            <a:r>
              <a:rPr lang="en-US" altLang="zh-CN" i="1" smtClean="0"/>
              <a:t>k</a:t>
            </a:r>
            <a:r>
              <a:rPr lang="zh-CN" altLang="en-US" smtClean="0"/>
              <a:t>个划分满足下列条件：</a:t>
            </a:r>
            <a:endParaRPr lang="zh-CN" altLang="en-US" smtClean="0"/>
          </a:p>
          <a:p>
            <a:pPr lvl="1"/>
            <a:r>
              <a:rPr lang="zh-CN" altLang="en-US" smtClean="0"/>
              <a:t>每一个簇至少包含一个对象。</a:t>
            </a:r>
            <a:endParaRPr lang="zh-CN" altLang="en-US" smtClean="0"/>
          </a:p>
          <a:p>
            <a:pPr lvl="1"/>
            <a:r>
              <a:rPr lang="zh-CN" altLang="en-US" smtClean="0"/>
              <a:t>每一个对象属于且仅属于一个簇。</a:t>
            </a:r>
            <a:endParaRPr lang="zh-CN" altLang="en-US" smtClean="0"/>
          </a:p>
          <a:p>
            <a:r>
              <a:rPr lang="zh-CN" altLang="en-US" smtClean="0"/>
              <a:t>对于给定的</a:t>
            </a:r>
            <a:r>
              <a:rPr lang="en-US" altLang="zh-CN" i="1" smtClean="0"/>
              <a:t>k</a:t>
            </a:r>
            <a:r>
              <a:rPr lang="zh-CN" altLang="en-US" smtClean="0"/>
              <a:t>，算法首先给出一个初始的划分方法，以后通过反复迭代的方法改变划分，使得每一次改进之后的划分方案都较前一次更好。</a:t>
            </a:r>
            <a:endParaRPr lang="zh-CN" altLang="en-US"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AutoShape 4"/>
          <p:cNvSpPr>
            <a:spLocks noChangeArrowheads="1"/>
          </p:cNvSpPr>
          <p:nvPr/>
        </p:nvSpPr>
        <p:spPr bwMode="auto">
          <a:xfrm>
            <a:off x="4456113" y="2400300"/>
            <a:ext cx="1733550" cy="2230438"/>
          </a:xfrm>
          <a:prstGeom prst="roundRect">
            <a:avLst>
              <a:gd name="adj" fmla="val 16667"/>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bg1"/>
                </a:solidFill>
                <a:ea typeface="微软雅黑" panose="020B0503020204020204" pitchFamily="34" charset="-122"/>
              </a:rPr>
              <a:t>分类算法</a:t>
            </a:r>
            <a:endParaRPr lang="zh-CN" altLang="en-US" sz="1800">
              <a:solidFill>
                <a:schemeClr val="bg1"/>
              </a:solidFill>
              <a:ea typeface="微软雅黑" panose="020B0503020204020204" pitchFamily="34" charset="-122"/>
            </a:endParaRPr>
          </a:p>
        </p:txBody>
      </p:sp>
      <p:sp>
        <p:nvSpPr>
          <p:cNvPr id="13317" name="AutoShape 5"/>
          <p:cNvSpPr>
            <a:spLocks noChangeArrowheads="1"/>
          </p:cNvSpPr>
          <p:nvPr/>
        </p:nvSpPr>
        <p:spPr bwMode="auto">
          <a:xfrm>
            <a:off x="5026025" y="3779838"/>
            <a:ext cx="893763" cy="714375"/>
          </a:xfrm>
          <a:prstGeom prst="can">
            <a:avLst>
              <a:gd name="adj" fmla="val 25000"/>
            </a:avLst>
          </a:prstGeom>
          <a:solidFill>
            <a:srgbClr val="E9EB0B"/>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400">
                <a:solidFill>
                  <a:schemeClr val="tx1"/>
                </a:solidFill>
                <a:ea typeface="微软雅黑" panose="020B0503020204020204" pitchFamily="34" charset="-122"/>
              </a:rPr>
              <a:t>模型</a:t>
            </a:r>
            <a:endParaRPr lang="zh-CN" altLang="en-US" sz="1400">
              <a:solidFill>
                <a:schemeClr val="tx1"/>
              </a:solidFill>
              <a:ea typeface="微软雅黑" panose="020B0503020204020204" pitchFamily="34" charset="-122"/>
            </a:endParaRPr>
          </a:p>
        </p:txBody>
      </p:sp>
      <p:sp>
        <p:nvSpPr>
          <p:cNvPr id="13318" name="AutoShape 6"/>
          <p:cNvSpPr>
            <a:spLocks noChangeArrowheads="1"/>
          </p:cNvSpPr>
          <p:nvPr/>
        </p:nvSpPr>
        <p:spPr bwMode="auto">
          <a:xfrm>
            <a:off x="3454400" y="2968625"/>
            <a:ext cx="620713" cy="579438"/>
          </a:xfrm>
          <a:prstGeom prst="rightArrow">
            <a:avLst>
              <a:gd name="adj1" fmla="val 50000"/>
              <a:gd name="adj2" fmla="val 26781"/>
            </a:avLst>
          </a:prstGeom>
          <a:solidFill>
            <a:schemeClr val="bg2"/>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13319" name="AutoShape 7"/>
          <p:cNvSpPr>
            <a:spLocks noChangeArrowheads="1"/>
          </p:cNvSpPr>
          <p:nvPr/>
        </p:nvSpPr>
        <p:spPr bwMode="auto">
          <a:xfrm>
            <a:off x="6361113" y="2968625"/>
            <a:ext cx="631825" cy="579438"/>
          </a:xfrm>
          <a:prstGeom prst="rightArrow">
            <a:avLst>
              <a:gd name="adj1" fmla="val 50000"/>
              <a:gd name="adj2" fmla="val 27260"/>
            </a:avLst>
          </a:prstGeom>
          <a:solidFill>
            <a:schemeClr val="bg2"/>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13320" name="AutoShape 8"/>
          <p:cNvSpPr>
            <a:spLocks noChangeArrowheads="1"/>
          </p:cNvSpPr>
          <p:nvPr/>
        </p:nvSpPr>
        <p:spPr bwMode="auto">
          <a:xfrm>
            <a:off x="7129463" y="2762250"/>
            <a:ext cx="1758950" cy="1017588"/>
          </a:xfrm>
          <a:prstGeom prst="flowChartProcess">
            <a:avLst/>
          </a:prstGeom>
          <a:solidFill>
            <a:srgbClr val="E9EB0B"/>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ea typeface="微软雅黑" panose="020B0503020204020204" pitchFamily="34" charset="-122"/>
              </a:rPr>
              <a:t>预测结果：</a:t>
            </a:r>
            <a:endParaRPr lang="en-US" altLang="zh-CN" sz="1800">
              <a:solidFill>
                <a:schemeClr val="tx1"/>
              </a:solidFill>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en-US" altLang="zh-CN" sz="1800">
                <a:solidFill>
                  <a:schemeClr val="tx1"/>
                </a:solidFill>
                <a:ea typeface="微软雅黑" panose="020B0503020204020204" pitchFamily="34" charset="-122"/>
              </a:rPr>
              <a:t>TENURED</a:t>
            </a:r>
            <a:endParaRPr lang="zh-CN" altLang="en-US" sz="1800">
              <a:solidFill>
                <a:schemeClr val="tx1"/>
              </a:solidFill>
              <a:ea typeface="微软雅黑" panose="020B0503020204020204" pitchFamily="34" charset="-122"/>
            </a:endParaRPr>
          </a:p>
        </p:txBody>
      </p:sp>
      <p:sp>
        <p:nvSpPr>
          <p:cNvPr id="9" name="AutoShape 8"/>
          <p:cNvSpPr>
            <a:spLocks noChangeArrowheads="1"/>
          </p:cNvSpPr>
          <p:nvPr/>
        </p:nvSpPr>
        <p:spPr bwMode="auto">
          <a:xfrm>
            <a:off x="7083425" y="1181100"/>
            <a:ext cx="1758950" cy="1017588"/>
          </a:xfrm>
          <a:prstGeom prst="flowChartProcess">
            <a:avLst/>
          </a:prstGeom>
          <a:solidFill>
            <a:srgbClr val="E9EB0B"/>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b="1">
                <a:solidFill>
                  <a:srgbClr val="FF0000"/>
                </a:solidFill>
                <a:ea typeface="微软雅黑" panose="020B0503020204020204" pitchFamily="34" charset="-122"/>
              </a:rPr>
              <a:t>真实结果：</a:t>
            </a:r>
            <a:endParaRPr lang="en-US" altLang="zh-CN" sz="1800" b="1">
              <a:solidFill>
                <a:srgbClr val="FF0000"/>
              </a:solidFill>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en-US" altLang="zh-CN" sz="1800">
                <a:solidFill>
                  <a:schemeClr val="tx1"/>
                </a:solidFill>
                <a:ea typeface="微软雅黑" panose="020B0503020204020204" pitchFamily="34" charset="-122"/>
              </a:rPr>
              <a:t>TENURED</a:t>
            </a:r>
            <a:endParaRPr lang="zh-CN" altLang="en-US" sz="1800">
              <a:solidFill>
                <a:schemeClr val="tx1"/>
              </a:solidFill>
              <a:ea typeface="微软雅黑" panose="020B0503020204020204" pitchFamily="34" charset="-122"/>
            </a:endParaRPr>
          </a:p>
        </p:txBody>
      </p:sp>
      <p:cxnSp>
        <p:nvCxnSpPr>
          <p:cNvPr id="11" name="直接箭头连接符 10"/>
          <p:cNvCxnSpPr>
            <a:cxnSpLocks noChangeShapeType="1"/>
            <a:stCxn id="9" idx="2"/>
            <a:endCxn id="13320" idx="0"/>
          </p:cNvCxnSpPr>
          <p:nvPr/>
        </p:nvCxnSpPr>
        <p:spPr bwMode="auto">
          <a:xfrm rot="16200000" flipH="1">
            <a:off x="7704138" y="2457450"/>
            <a:ext cx="563562" cy="46038"/>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2" name="AutoShape 3"/>
          <p:cNvSpPr>
            <a:spLocks noChangeArrowheads="1"/>
          </p:cNvSpPr>
          <p:nvPr/>
        </p:nvSpPr>
        <p:spPr bwMode="auto">
          <a:xfrm>
            <a:off x="1677988" y="2706688"/>
            <a:ext cx="1335087" cy="1193800"/>
          </a:xfrm>
          <a:prstGeom prst="can">
            <a:avLst>
              <a:gd name="adj" fmla="val 25000"/>
            </a:avLst>
          </a:prstGeom>
          <a:solidFill>
            <a:schemeClr val="bg2"/>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rPr>
              <a:t>测试集</a:t>
            </a:r>
            <a:endParaRPr lang="zh-CN" altLang="en-US" sz="1800">
              <a:solidFill>
                <a:schemeClr val="tx1"/>
              </a:solidFill>
            </a:endParaRPr>
          </a:p>
        </p:txBody>
      </p:sp>
      <p:sp>
        <p:nvSpPr>
          <p:cNvPr id="14" name="Line 5"/>
          <p:cNvSpPr>
            <a:spLocks noChangeShapeType="1"/>
          </p:cNvSpPr>
          <p:nvPr/>
        </p:nvSpPr>
        <p:spPr bwMode="auto">
          <a:xfrm flipV="1">
            <a:off x="436563" y="3732213"/>
            <a:ext cx="1241425" cy="11747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6"/>
          <p:cNvSpPr>
            <a:spLocks noChangeShapeType="1"/>
          </p:cNvSpPr>
          <p:nvPr/>
        </p:nvSpPr>
        <p:spPr bwMode="auto">
          <a:xfrm>
            <a:off x="3014663" y="3732213"/>
            <a:ext cx="1173162" cy="11747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Rectangle 2"/>
          <p:cNvSpPr txBox="1">
            <a:spLocks noChangeArrowheads="1"/>
          </p:cNvSpPr>
          <p:nvPr/>
        </p:nvSpPr>
        <p:spPr bwMode="auto">
          <a:xfrm>
            <a:off x="655638" y="923925"/>
            <a:ext cx="32019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pPr eaLnBrk="1" hangingPunct="1">
              <a:defRPr/>
            </a:pPr>
            <a:r>
              <a:rPr lang="zh-CN" altLang="en-US" kern="0" dirty="0" smtClean="0">
                <a:solidFill>
                  <a:srgbClr val="6600FF"/>
                </a:solidFill>
                <a:latin typeface="黑体" panose="02010609060101010101" pitchFamily="49" charset="-122"/>
                <a:ea typeface="黑体" panose="02010609060101010101" pitchFamily="49" charset="-122"/>
              </a:rPr>
              <a:t>模型测试</a:t>
            </a:r>
            <a:endParaRPr lang="en-US" altLang="zh-CN" kern="0" dirty="0" smtClean="0">
              <a:solidFill>
                <a:srgbClr val="6600FF"/>
              </a:solidFill>
              <a:latin typeface="黑体" panose="02010609060101010101" pitchFamily="49" charset="-122"/>
              <a:ea typeface="黑体" panose="02010609060101010101" pitchFamily="49" charset="-122"/>
            </a:endParaRPr>
          </a:p>
        </p:txBody>
      </p:sp>
      <p:sp>
        <p:nvSpPr>
          <p:cNvPr id="17" name="AutoShape 4"/>
          <p:cNvSpPr>
            <a:spLocks noChangeArrowheads="1"/>
          </p:cNvSpPr>
          <p:nvPr/>
        </p:nvSpPr>
        <p:spPr bwMode="gray">
          <a:xfrm>
            <a:off x="137652" y="927765"/>
            <a:ext cx="8878529" cy="5738506"/>
          </a:xfrm>
          <a:prstGeom prst="roundRect">
            <a:avLst>
              <a:gd name="adj" fmla="val 7350"/>
            </a:avLst>
          </a:prstGeom>
          <a:noFill/>
          <a:ln w="19050" cap="flat" cmpd="sng" algn="ctr">
            <a:solidFill>
              <a:srgbClr val="0033CC"/>
            </a:solidFill>
            <a:prstDash val="solid"/>
          </a:ln>
          <a:effectLst>
            <a:glow rad="101600">
              <a:srgbClr val="353A77">
                <a:satMod val="175000"/>
                <a:alpha val="40000"/>
              </a:srgbClr>
            </a:glow>
          </a:effectLst>
        </p:spPr>
        <p:txBody>
          <a:bodyPr wrap="none" anchor="ctr"/>
          <a:lstStyle/>
          <a:p>
            <a:pPr algn="ctr" fontAlgn="auto">
              <a:spcBef>
                <a:spcPts val="0"/>
              </a:spcBef>
              <a:spcAft>
                <a:spcPts val="0"/>
              </a:spcAft>
              <a:defRPr/>
            </a:pPr>
            <a:endParaRPr lang="zh-CN" altLang="en-US" kern="0" dirty="0">
              <a:solidFill>
                <a:srgbClr val="000000"/>
              </a:solidFill>
              <a:latin typeface="+mn-ea"/>
              <a:ea typeface="+mn-ea"/>
            </a:endParaRPr>
          </a:p>
        </p:txBody>
      </p:sp>
      <p:graphicFrame>
        <p:nvGraphicFramePr>
          <p:cNvPr id="72720" name="Object 4"/>
          <p:cNvGraphicFramePr>
            <a:graphicFrameLocks noChangeAspect="1"/>
          </p:cNvGraphicFramePr>
          <p:nvPr/>
        </p:nvGraphicFramePr>
        <p:xfrm>
          <a:off x="441325" y="4879975"/>
          <a:ext cx="3744913" cy="1058863"/>
        </p:xfrm>
        <a:graphic>
          <a:graphicData uri="http://schemas.openxmlformats.org/presentationml/2006/ole">
            <mc:AlternateContent xmlns:mc="http://schemas.openxmlformats.org/markup-compatibility/2006">
              <mc:Choice xmlns:v="urn:schemas-microsoft-com:vml" Requires="v">
                <p:oleObj spid="_x0000_s291876" name="图表" r:id="rId1" imgW="3962400" imgH="1114425" progId="Excel.Chart.8">
                  <p:embed/>
                </p:oleObj>
              </mc:Choice>
              <mc:Fallback>
                <p:oleObj name="图表" r:id="rId1" imgW="3962400" imgH="1114425" progId="Excel.Chart.8">
                  <p:embed/>
                  <p:pic>
                    <p:nvPicPr>
                      <p:cNvPr id="0" name="图片 2918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4879975"/>
                        <a:ext cx="3744913"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318"/>
                                        </p:tgtEl>
                                        <p:attrNameLst>
                                          <p:attrName>style.visibility</p:attrName>
                                        </p:attrNameLst>
                                      </p:cBhvr>
                                      <p:to>
                                        <p:strVal val="visible"/>
                                      </p:to>
                                    </p:set>
                                    <p:animEffect transition="in" filter="blinds(horizontal)">
                                      <p:cBhvr>
                                        <p:cTn id="18" dur="500"/>
                                        <p:tgtEl>
                                          <p:spTgt spid="13318"/>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13317"/>
                                        </p:tgtEl>
                                        <p:attrNameLst>
                                          <p:attrName>style.visibility</p:attrName>
                                        </p:attrNameLst>
                                      </p:cBhvr>
                                      <p:to>
                                        <p:strVal val="visible"/>
                                      </p:to>
                                    </p:set>
                                    <p:animEffect transition="in" filter="blinds(horizontal)">
                                      <p:cBhvr>
                                        <p:cTn id="22" dur="500"/>
                                        <p:tgtEl>
                                          <p:spTgt spid="133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316"/>
                                        </p:tgtEl>
                                        <p:attrNameLst>
                                          <p:attrName>style.visibility</p:attrName>
                                        </p:attrNameLst>
                                      </p:cBhvr>
                                      <p:to>
                                        <p:strVal val="visible"/>
                                      </p:to>
                                    </p:set>
                                    <p:animEffect transition="in" filter="blinds(horizontal)">
                                      <p:cBhvr>
                                        <p:cTn id="25" dur="500"/>
                                        <p:tgtEl>
                                          <p:spTgt spid="133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319"/>
                                        </p:tgtEl>
                                        <p:attrNameLst>
                                          <p:attrName>style.visibility</p:attrName>
                                        </p:attrNameLst>
                                      </p:cBhvr>
                                      <p:to>
                                        <p:strVal val="visible"/>
                                      </p:to>
                                    </p:set>
                                    <p:animEffect transition="in" filter="blinds(horizontal)">
                                      <p:cBhvr>
                                        <p:cTn id="30" dur="500"/>
                                        <p:tgtEl>
                                          <p:spTgt spid="1331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320"/>
                                        </p:tgtEl>
                                        <p:attrNameLst>
                                          <p:attrName>style.visibility</p:attrName>
                                        </p:attrNameLst>
                                      </p:cBhvr>
                                      <p:to>
                                        <p:strVal val="visible"/>
                                      </p:to>
                                    </p:set>
                                    <p:animEffect transition="in" filter="blinds(horizontal)">
                                      <p:cBhvr>
                                        <p:cTn id="33" dur="500"/>
                                        <p:tgtEl>
                                          <p:spTgt spid="133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par>
                                <p:cTn id="39" presetID="3" presetClass="entr" presetSubtype="1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autoUpdateAnimBg="0"/>
      <p:bldP spid="13317" grpId="0" bldLvl="0" animBg="1" autoUpdateAnimBg="0"/>
      <p:bldP spid="13318" grpId="0" animBg="1"/>
      <p:bldP spid="13319" grpId="0" animBg="1"/>
      <p:bldP spid="13320" grpId="0" bldLvl="0" animBg="1" autoUpdateAnimBg="0"/>
      <p:bldP spid="9" grpId="0" animBg="1"/>
      <p:bldP spid="12" grpId="0" animBg="1"/>
      <p:bldP spid="14" grpId="0" animBg="1"/>
      <p:bldP spid="1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6176" y="117731"/>
            <a:ext cx="7200800" cy="646973"/>
          </a:xfrm>
        </p:spPr>
        <p:txBody>
          <a:bodyPr wrap="square">
            <a:spAutoFit/>
          </a:bodyPr>
          <a:lstStyle/>
          <a:p>
            <a:pPr algn="ctr"/>
            <a:r>
              <a:rPr sz="3600" dirty="0" err="1" smtClean="0">
                <a:solidFill>
                  <a:prstClr val="black"/>
                </a:solidFill>
                <a:effectLst>
                  <a:outerShdw blurRad="38100" dist="38100" dir="2700000" algn="tl">
                    <a:srgbClr val="C0C0C0"/>
                  </a:outerShdw>
                </a:effectLst>
                <a:latin typeface="隶书" panose="02010509060101010101" pitchFamily="49" charset="-122"/>
                <a:ea typeface="楷体_GB2312" pitchFamily="49" charset="-122"/>
                <a:sym typeface="+mn-ea"/>
              </a:rPr>
              <a:t>Kmeans</a:t>
            </a:r>
            <a:r>
              <a:rPr sz="3600" dirty="0" err="1">
                <a:solidFill>
                  <a:prstClr val="black"/>
                </a:solidFill>
                <a:effectLst>
                  <a:outerShdw blurRad="38100" dist="38100" dir="2700000" algn="tl">
                    <a:srgbClr val="C0C0C0"/>
                  </a:outerShdw>
                </a:effectLst>
                <a:latin typeface="隶书" panose="02010509060101010101" pitchFamily="49" charset="-122"/>
                <a:ea typeface="楷体_GB2312" pitchFamily="49" charset="-122"/>
                <a:sym typeface="+mn-ea"/>
              </a:rPr>
              <a:t>聚类算法</a:t>
            </a:r>
            <a:endParaRPr lang="zh-CN" altLang="en-US" sz="3600" dirty="0">
              <a:solidFill>
                <a:prstClr val="black"/>
              </a:solidFill>
              <a:effectLst>
                <a:outerShdw blurRad="38100" dist="38100" dir="2700000" algn="tl">
                  <a:srgbClr val="C0C0C0"/>
                </a:outerShdw>
              </a:effectLst>
              <a:latin typeface="隶书" panose="02010509060101010101" pitchFamily="49" charset="-122"/>
              <a:ea typeface="楷体_GB2312" pitchFamily="49" charset="-122"/>
            </a:endParaRPr>
          </a:p>
        </p:txBody>
      </p:sp>
      <p:sp>
        <p:nvSpPr>
          <p:cNvPr id="3" name="内容占位符 2"/>
          <p:cNvSpPr>
            <a:spLocks noGrp="1"/>
          </p:cNvSpPr>
          <p:nvPr>
            <p:ph idx="1"/>
          </p:nvPr>
        </p:nvSpPr>
        <p:spPr>
          <a:xfrm>
            <a:off x="33139" y="1124744"/>
            <a:ext cx="8786874" cy="5073427"/>
          </a:xfrm>
        </p:spPr>
        <p:txBody>
          <a:bodyPr/>
          <a:lstStyle/>
          <a:p>
            <a:pPr>
              <a:lnSpc>
                <a:spcPct val="150000"/>
              </a:lnSpc>
            </a:pPr>
            <a:r>
              <a:rPr lang="en-US" altLang="zh-CN" dirty="0" err="1">
                <a:sym typeface="+mn-ea"/>
              </a:rPr>
              <a:t>Kmeans</a:t>
            </a:r>
            <a:r>
              <a:rPr spc="300" dirty="0" err="1" smtClean="0">
                <a:latin typeface="+mj-ea"/>
                <a:sym typeface="+mn-ea"/>
              </a:rPr>
              <a:t>聚类算法</a:t>
            </a:r>
            <a:r>
              <a:rPr lang="zh-CN" spc="300" dirty="0" smtClean="0">
                <a:latin typeface="+mj-ea"/>
                <a:sym typeface="+mn-ea"/>
              </a:rPr>
              <a:t>：</a:t>
            </a:r>
            <a:endParaRPr lang="zh-CN" altLang="en-US" dirty="0" smtClean="0"/>
          </a:p>
          <a:p>
            <a:pPr lvl="1">
              <a:lnSpc>
                <a:spcPct val="150000"/>
              </a:lnSpc>
            </a:pPr>
            <a:r>
              <a:rPr lang="en-US" altLang="zh-CN" sz="2400" i="1" dirty="0" smtClean="0"/>
              <a:t>k</a:t>
            </a:r>
            <a:r>
              <a:rPr lang="en-US" altLang="zh-CN" sz="2400" dirty="0" smtClean="0"/>
              <a:t>-</a:t>
            </a:r>
            <a:r>
              <a:rPr lang="zh-CN" altLang="en-US" sz="2400" dirty="0" smtClean="0"/>
              <a:t>平均或</a:t>
            </a:r>
            <a:r>
              <a:rPr lang="en-US" altLang="zh-CN" sz="2400" i="1" dirty="0" smtClean="0"/>
              <a:t>k</a:t>
            </a:r>
            <a:r>
              <a:rPr lang="en-US" altLang="zh-CN" sz="2400" dirty="0" smtClean="0"/>
              <a:t>-</a:t>
            </a:r>
            <a:r>
              <a:rPr lang="zh-CN" altLang="en-US" sz="2400" dirty="0" smtClean="0"/>
              <a:t>均值，是一种得到最广泛使用的聚类算法。</a:t>
            </a:r>
            <a:r>
              <a:rPr lang="zh-CN" altLang="zh-CN" sz="2400" dirty="0" smtClean="0"/>
              <a:t>由James MacQueen于1976年提出</a:t>
            </a:r>
            <a:r>
              <a:rPr lang="zh-CN" altLang="en-US" sz="2400" dirty="0" smtClean="0"/>
              <a:t>。</a:t>
            </a:r>
            <a:endParaRPr lang="en-US" altLang="zh-CN" sz="2400" dirty="0" smtClean="0"/>
          </a:p>
          <a:p>
            <a:pPr lvl="0">
              <a:lnSpc>
                <a:spcPct val="150000"/>
              </a:lnSpc>
            </a:pPr>
            <a:r>
              <a:rPr lang="zh-CN" altLang="en-US" dirty="0" smtClean="0"/>
              <a:t>本节课的主要内容</a:t>
            </a:r>
            <a:r>
              <a:rPr lang="en-US" altLang="zh-CN" dirty="0" smtClean="0"/>
              <a:t>：</a:t>
            </a:r>
            <a:endParaRPr lang="en-US" altLang="zh-CN" dirty="0" smtClean="0"/>
          </a:p>
          <a:p>
            <a:pPr lvl="1">
              <a:lnSpc>
                <a:spcPct val="150000"/>
              </a:lnSpc>
            </a:pPr>
            <a:r>
              <a:rPr lang="en-US" altLang="zh-CN" sz="2400" dirty="0" err="1" smtClean="0">
                <a:sym typeface="+mn-ea"/>
              </a:rPr>
              <a:t>Kmean</a:t>
            </a:r>
            <a:r>
              <a:rPr lang="zh-CN" altLang="en-US" sz="2400" dirty="0" smtClean="0">
                <a:sym typeface="+mn-ea"/>
              </a:rPr>
              <a:t>算法的概念</a:t>
            </a:r>
            <a:r>
              <a:rPr lang="zh-CN" altLang="en-US" sz="2400" dirty="0" smtClean="0">
                <a:solidFill>
                  <a:srgbClr val="FF0000"/>
                </a:solidFill>
                <a:sym typeface="+mn-ea"/>
              </a:rPr>
              <a:t>（重点）</a:t>
            </a:r>
            <a:endParaRPr lang="en-US" altLang="zh-CN" sz="2400" dirty="0" smtClean="0">
              <a:solidFill>
                <a:srgbClr val="FF0000"/>
              </a:solidFill>
              <a:sym typeface="+mn-ea"/>
            </a:endParaRPr>
          </a:p>
          <a:p>
            <a:pPr lvl="1">
              <a:lnSpc>
                <a:spcPct val="150000"/>
              </a:lnSpc>
            </a:pPr>
            <a:r>
              <a:rPr lang="en-US" altLang="zh-CN" sz="2400" dirty="0" err="1" smtClean="0">
                <a:sym typeface="+mn-ea"/>
              </a:rPr>
              <a:t>Kmeans</a:t>
            </a:r>
            <a:r>
              <a:rPr lang="zh-CN" altLang="en-US" sz="2400" dirty="0" smtClean="0">
                <a:sym typeface="+mn-ea"/>
              </a:rPr>
              <a:t>算法的流程</a:t>
            </a:r>
            <a:r>
              <a:rPr lang="zh-CN" altLang="en-US" sz="2400" dirty="0" smtClean="0">
                <a:solidFill>
                  <a:srgbClr val="FF0000"/>
                </a:solidFill>
                <a:sym typeface="+mn-ea"/>
              </a:rPr>
              <a:t>（重点、难点）</a:t>
            </a:r>
            <a:endParaRPr lang="en-US" altLang="zh-CN" sz="2400" dirty="0" smtClean="0">
              <a:sym typeface="+mn-ea"/>
            </a:endParaRPr>
          </a:p>
          <a:p>
            <a:pPr lvl="1">
              <a:lnSpc>
                <a:spcPct val="150000"/>
              </a:lnSpc>
            </a:pPr>
            <a:r>
              <a:rPr lang="en-US" altLang="zh-CN" sz="2400" dirty="0" err="1">
                <a:sym typeface="+mn-ea"/>
              </a:rPr>
              <a:t>Kmeans</a:t>
            </a:r>
            <a:r>
              <a:rPr lang="zh-CN" altLang="en-US" sz="2400" dirty="0"/>
              <a:t>算法应用</a:t>
            </a:r>
            <a:r>
              <a:rPr lang="zh-CN" altLang="en-US" sz="2400" dirty="0" smtClean="0"/>
              <a:t>实例</a:t>
            </a:r>
            <a:endParaRPr lang="en-US" altLang="zh-CN" sz="2400" dirty="0"/>
          </a:p>
          <a:p>
            <a:pPr lvl="1">
              <a:lnSpc>
                <a:spcPct val="150000"/>
              </a:lnSpc>
            </a:pPr>
            <a:r>
              <a:rPr lang="en-US" altLang="zh-CN" sz="2400" dirty="0" err="1" smtClean="0">
                <a:sym typeface="+mn-ea"/>
              </a:rPr>
              <a:t>Kmeans</a:t>
            </a:r>
            <a:r>
              <a:rPr lang="zh-CN" altLang="en-US" sz="2400" dirty="0" smtClean="0">
                <a:sym typeface="+mn-ea"/>
              </a:rPr>
              <a:t>算法性能分析</a:t>
            </a:r>
            <a:endParaRPr lang="zh-CN" altLang="en-US" sz="2400" dirty="0">
              <a:sym typeface="+mn-ea"/>
            </a:endParaRPr>
          </a:p>
          <a:p>
            <a:pPr lvl="1">
              <a:lnSpc>
                <a:spcPct val="15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3" end="3"/>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4" end="4"/>
                                            </p:txEl>
                                          </p:spTgt>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additive="base">
                                        <p:cTn id="2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5" end="5"/>
                                            </p:txEl>
                                          </p:spTgt>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8" name="Rectangle 28"/>
          <p:cNvSpPr>
            <a:spLocks noGrp="1" noChangeArrowheads="1"/>
          </p:cNvSpPr>
          <p:nvPr>
            <p:ph type="title"/>
          </p:nvPr>
        </p:nvSpPr>
        <p:spPr>
          <a:xfrm>
            <a:off x="0" y="22689"/>
            <a:ext cx="6020520" cy="685800"/>
          </a:xfrm>
        </p:spPr>
        <p:txBody>
          <a:bodyPr/>
          <a:lstStyle/>
          <a:p>
            <a:pPr algn="ctr" eaLnBrk="1" hangingPunct="1">
              <a:defRPr/>
            </a:pPr>
            <a:r>
              <a:rPr lang="en-US" altLang="zh-CN" sz="3200" b="1" dirty="0" smtClean="0">
                <a:ea typeface="宋体" panose="02010600030101010101" pitchFamily="2" charset="-122"/>
              </a:rPr>
              <a:t>1 </a:t>
            </a:r>
            <a:r>
              <a:rPr lang="zh-CN" altLang="en-US" sz="3200" b="1" dirty="0" smtClean="0">
                <a:ea typeface="宋体" panose="02010600030101010101" pitchFamily="2" charset="-122"/>
              </a:rPr>
              <a:t>什么是</a:t>
            </a:r>
            <a:r>
              <a:rPr lang="en-US" altLang="zh-CN" sz="3200" b="1" dirty="0" smtClean="0">
                <a:ea typeface="宋体" panose="02010600030101010101" pitchFamily="2" charset="-122"/>
              </a:rPr>
              <a:t>Kmeans</a:t>
            </a:r>
            <a:r>
              <a:rPr lang="zh-CN" altLang="en-US" sz="3200" b="1" dirty="0" smtClean="0">
                <a:ea typeface="宋体" panose="02010600030101010101" pitchFamily="2" charset="-122"/>
              </a:rPr>
              <a:t>算法？</a:t>
            </a:r>
            <a:endParaRPr lang="en-US" altLang="zh-CN" sz="3200" b="1" dirty="0" smtClean="0">
              <a:ea typeface="宋体" panose="02010600030101010101" pitchFamily="2" charset="-122"/>
            </a:endParaRPr>
          </a:p>
        </p:txBody>
      </p:sp>
      <p:sp>
        <p:nvSpPr>
          <p:cNvPr id="10" name="AutoShape 48"/>
          <p:cNvSpPr>
            <a:spLocks noChangeArrowheads="1"/>
          </p:cNvSpPr>
          <p:nvPr/>
        </p:nvSpPr>
        <p:spPr bwMode="auto">
          <a:xfrm>
            <a:off x="1315337" y="4805542"/>
            <a:ext cx="6461125" cy="1022350"/>
          </a:xfrm>
          <a:prstGeom prst="roundRect">
            <a:avLst>
              <a:gd name="adj" fmla="val 50000"/>
            </a:avLst>
          </a:prstGeom>
          <a:solidFill>
            <a:srgbClr val="FEFEFE">
              <a:alpha val="92155"/>
            </a:srgbClr>
          </a:solidFill>
          <a:ln w="38100">
            <a:solidFill>
              <a:srgbClr val="336699"/>
            </a:solidFill>
            <a:rou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1" name="Rectangle 49"/>
          <p:cNvSpPr>
            <a:spLocks noChangeArrowheads="1"/>
          </p:cNvSpPr>
          <p:nvPr/>
        </p:nvSpPr>
        <p:spPr bwMode="ltGray">
          <a:xfrm>
            <a:off x="589310" y="1478861"/>
            <a:ext cx="7813675" cy="857250"/>
          </a:xfrm>
          <a:prstGeom prst="rect">
            <a:avLst/>
          </a:prstGeom>
          <a:gradFill rotWithShape="1">
            <a:gsLst>
              <a:gs pos="0">
                <a:srgbClr val="94C600">
                  <a:tint val="50000"/>
                  <a:satMod val="300000"/>
                </a:srgbClr>
              </a:gs>
              <a:gs pos="35000">
                <a:srgbClr val="94C600">
                  <a:tint val="37000"/>
                  <a:satMod val="300000"/>
                </a:srgbClr>
              </a:gs>
              <a:gs pos="100000">
                <a:srgbClr val="94C600">
                  <a:tint val="15000"/>
                  <a:satMod val="350000"/>
                </a:srgbClr>
              </a:gs>
            </a:gsLst>
            <a:lin ang="16200000" scaled="1"/>
          </a:gradFill>
          <a:ln w="9525" cap="flat" cmpd="sng" algn="ctr">
            <a:solidFill>
              <a:srgbClr val="94C600">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black"/>
              </a:solidFill>
              <a:effectLst/>
              <a:uLnTx/>
              <a:uFillTx/>
              <a:latin typeface="Arial" panose="020B0604020202020204"/>
              <a:ea typeface="隶书" panose="02010509060101010101" pitchFamily="49" charset="-122"/>
              <a:cs typeface="+mn-cs"/>
            </a:endParaRPr>
          </a:p>
        </p:txBody>
      </p:sp>
      <p:sp>
        <p:nvSpPr>
          <p:cNvPr id="12" name="AutoShape 50"/>
          <p:cNvSpPr>
            <a:spLocks noChangeArrowheads="1"/>
          </p:cNvSpPr>
          <p:nvPr/>
        </p:nvSpPr>
        <p:spPr bwMode="auto">
          <a:xfrm>
            <a:off x="2208187" y="3439138"/>
            <a:ext cx="4572000" cy="1214438"/>
          </a:xfrm>
          <a:prstGeom prst="downArrow">
            <a:avLst>
              <a:gd name="adj1" fmla="val 49861"/>
              <a:gd name="adj2" fmla="val 53843"/>
            </a:avLst>
          </a:prstGeom>
          <a:gradFill rotWithShape="1">
            <a:gsLst>
              <a:gs pos="0">
                <a:srgbClr val="71685A">
                  <a:tint val="50000"/>
                  <a:satMod val="300000"/>
                </a:srgbClr>
              </a:gs>
              <a:gs pos="35000">
                <a:srgbClr val="71685A">
                  <a:tint val="37000"/>
                  <a:satMod val="300000"/>
                </a:srgbClr>
              </a:gs>
              <a:gs pos="100000">
                <a:srgbClr val="71685A">
                  <a:tint val="15000"/>
                  <a:satMod val="350000"/>
                </a:srgbClr>
              </a:gs>
            </a:gsLst>
            <a:lin ang="16200000" scaled="1"/>
          </a:gradFill>
          <a:ln w="9525" cap="flat" cmpd="sng" algn="ctr">
            <a:solidFill>
              <a:srgbClr val="71685A">
                <a:shade val="95000"/>
                <a:satMod val="105000"/>
              </a:srgbClr>
            </a:solidFill>
            <a:prstDash val="solid"/>
          </a:ln>
          <a:effectLst>
            <a:outerShdw blurRad="40000" dist="20000" dir="5400000" rotWithShape="0">
              <a:srgbClr val="000000">
                <a:alpha val="38000"/>
              </a:srgbClr>
            </a:outerShdw>
          </a:effectLst>
        </p:spPr>
        <p:txBody>
          <a:bodyPr vert="eaVert"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1" i="0" u="none" strike="noStrike" kern="0" cap="none" spc="0" normalizeH="0" baseline="0" noProof="0">
              <a:ln>
                <a:noFill/>
              </a:ln>
              <a:solidFill>
                <a:prstClr val="black"/>
              </a:solidFill>
              <a:effectLst/>
              <a:uLnTx/>
              <a:uFillTx/>
              <a:latin typeface="Arial" panose="020B0604020202020204" pitchFamily="34" charset="0"/>
              <a:ea typeface="隶书" panose="02010509060101010101" pitchFamily="49" charset="-122"/>
              <a:cs typeface="+mn-cs"/>
            </a:endParaRPr>
          </a:p>
        </p:txBody>
      </p:sp>
      <p:sp>
        <p:nvSpPr>
          <p:cNvPr id="13" name="Rectangle 51"/>
          <p:cNvSpPr>
            <a:spLocks noChangeArrowheads="1"/>
          </p:cNvSpPr>
          <p:nvPr/>
        </p:nvSpPr>
        <p:spPr bwMode="invGray">
          <a:xfrm>
            <a:off x="589310" y="2407548"/>
            <a:ext cx="7813675" cy="857250"/>
          </a:xfrm>
          <a:prstGeom prst="rect">
            <a:avLst/>
          </a:prstGeom>
          <a:gradFill rotWithShape="1">
            <a:gsLst>
              <a:gs pos="0">
                <a:srgbClr val="FEA022">
                  <a:tint val="50000"/>
                  <a:satMod val="300000"/>
                </a:srgbClr>
              </a:gs>
              <a:gs pos="35000">
                <a:srgbClr val="FEA022">
                  <a:tint val="37000"/>
                  <a:satMod val="300000"/>
                </a:srgbClr>
              </a:gs>
              <a:gs pos="100000">
                <a:srgbClr val="FEA022">
                  <a:tint val="15000"/>
                  <a:satMod val="350000"/>
                </a:srgbClr>
              </a:gs>
            </a:gsLst>
            <a:lin ang="16200000" scaled="1"/>
          </a:gradFill>
          <a:ln w="9525" cap="flat" cmpd="sng" algn="ctr">
            <a:solidFill>
              <a:srgbClr val="FEA022">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a:ln>
                <a:noFill/>
              </a:ln>
              <a:solidFill>
                <a:prstClr val="black"/>
              </a:solidFill>
              <a:effectLst/>
              <a:uLnTx/>
              <a:uFillTx/>
              <a:latin typeface="Arial" panose="020B0604020202020204"/>
              <a:ea typeface="隶书" panose="02010509060101010101" pitchFamily="49" charset="-122"/>
              <a:cs typeface="+mn-cs"/>
            </a:endParaRPr>
          </a:p>
        </p:txBody>
      </p:sp>
      <p:sp>
        <p:nvSpPr>
          <p:cNvPr id="14" name="Rectangle 53"/>
          <p:cNvSpPr>
            <a:spLocks noChangeArrowheads="1"/>
          </p:cNvSpPr>
          <p:nvPr/>
        </p:nvSpPr>
        <p:spPr bwMode="black">
          <a:xfrm>
            <a:off x="1259055" y="1645874"/>
            <a:ext cx="6841337" cy="461665"/>
          </a:xfrm>
          <a:prstGeom prst="rect">
            <a:avLst/>
          </a:prstGeom>
          <a:noFill/>
          <a:ln w="9525" algn="ctr">
            <a:noFill/>
            <a:miter lim="800000"/>
          </a:ln>
          <a:effectLst>
            <a:outerShdw dist="17961" dir="2700000" algn="ctr" rotWithShape="0">
              <a:srgbClr val="000000">
                <a:alpha val="50000"/>
              </a:srgbClr>
            </a:outerShdw>
          </a:effectLst>
        </p:spPr>
        <p:txBody>
          <a:bodyPr wrap="square">
            <a:spAutoFit/>
          </a:bodyPr>
          <a:lstStyle/>
          <a:p>
            <a:pPr algn="ctr">
              <a:defRPr/>
            </a:pPr>
            <a:r>
              <a:rPr kumimoji="1" lang="en-US" altLang="zh-CN" sz="2400" dirty="0">
                <a:solidFill>
                  <a:prstClr val="black"/>
                </a:solidFill>
                <a:latin typeface="Calibri" panose="020F0502020204030204" pitchFamily="34" charset="0"/>
              </a:rPr>
              <a:t>Q1</a:t>
            </a:r>
            <a:r>
              <a:rPr kumimoji="1" lang="zh-CN" altLang="en-US" sz="2400" dirty="0">
                <a:solidFill>
                  <a:prstClr val="black"/>
                </a:solidFill>
                <a:latin typeface="Calibri" panose="020F0502020204030204" pitchFamily="34" charset="0"/>
              </a:rPr>
              <a:t>：</a:t>
            </a:r>
            <a:r>
              <a:rPr kumimoji="1" lang="en-US" altLang="zh-CN" sz="2400" dirty="0">
                <a:solidFill>
                  <a:prstClr val="black"/>
                </a:solidFill>
                <a:latin typeface="Calibri" panose="020F0502020204030204" pitchFamily="34" charset="0"/>
              </a:rPr>
              <a:t>K</a:t>
            </a:r>
            <a:r>
              <a:rPr kumimoji="1" lang="zh-CN" altLang="en-US" sz="2400" dirty="0">
                <a:solidFill>
                  <a:prstClr val="black"/>
                </a:solidFill>
                <a:latin typeface="Calibri" panose="020F0502020204030204" pitchFamily="34" charset="0"/>
              </a:rPr>
              <a:t>是什么</a:t>
            </a:r>
            <a:r>
              <a:rPr kumimoji="1" lang="zh-CN" altLang="en-US" sz="2400" dirty="0" smtClean="0">
                <a:solidFill>
                  <a:prstClr val="black"/>
                </a:solidFill>
                <a:latin typeface="Calibri" panose="020F0502020204030204" pitchFamily="34" charset="0"/>
              </a:rPr>
              <a:t>？ </a:t>
            </a:r>
            <a:r>
              <a:rPr kumimoji="1" lang="en-US" altLang="zh-CN" sz="2400" dirty="0" smtClean="0">
                <a:solidFill>
                  <a:prstClr val="black"/>
                </a:solidFill>
                <a:latin typeface="Calibri" panose="020F0502020204030204" pitchFamily="34" charset="0"/>
              </a:rPr>
              <a:t>A1</a:t>
            </a:r>
            <a:r>
              <a:rPr kumimoji="1" lang="zh-CN" altLang="en-US" sz="2400" dirty="0">
                <a:solidFill>
                  <a:prstClr val="black"/>
                </a:solidFill>
                <a:latin typeface="Calibri" panose="020F0502020204030204" pitchFamily="34" charset="0"/>
              </a:rPr>
              <a:t>：</a:t>
            </a:r>
            <a:r>
              <a:rPr kumimoji="1" lang="en-US" altLang="zh-CN" sz="2400" dirty="0">
                <a:solidFill>
                  <a:prstClr val="black"/>
                </a:solidFill>
                <a:latin typeface="Calibri" panose="020F0502020204030204" pitchFamily="34" charset="0"/>
              </a:rPr>
              <a:t>k</a:t>
            </a:r>
            <a:r>
              <a:rPr kumimoji="1" lang="zh-CN" altLang="en-US" sz="2400" dirty="0">
                <a:solidFill>
                  <a:prstClr val="black"/>
                </a:solidFill>
                <a:latin typeface="Calibri" panose="020F0502020204030204" pitchFamily="34" charset="0"/>
              </a:rPr>
              <a:t>是聚类算法</a:t>
            </a:r>
            <a:r>
              <a:rPr kumimoji="1" lang="zh-CN" altLang="en-US" sz="2400" dirty="0" smtClean="0">
                <a:solidFill>
                  <a:prstClr val="black"/>
                </a:solidFill>
                <a:latin typeface="Calibri" panose="020F0502020204030204" pitchFamily="34" charset="0"/>
              </a:rPr>
              <a:t>当中簇的数量。</a:t>
            </a:r>
            <a:endParaRPr kumimoji="1" lang="en-US" altLang="zh-CN" sz="2400" dirty="0">
              <a:solidFill>
                <a:prstClr val="black"/>
              </a:solidFill>
              <a:latin typeface="Calibri" panose="020F0502020204030204" pitchFamily="34" charset="0"/>
            </a:endParaRPr>
          </a:p>
        </p:txBody>
      </p:sp>
      <p:sp>
        <p:nvSpPr>
          <p:cNvPr id="15" name="Rectangle 54"/>
          <p:cNvSpPr>
            <a:spLocks noChangeArrowheads="1"/>
          </p:cNvSpPr>
          <p:nvPr/>
        </p:nvSpPr>
        <p:spPr bwMode="auto">
          <a:xfrm>
            <a:off x="1763688" y="4869160"/>
            <a:ext cx="559437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algn="ctr" eaLnBrk="1" hangingPunct="1"/>
            <a:r>
              <a:rPr kumimoji="1" lang="zh-CN" altLang="en-US" sz="2400" dirty="0" smtClean="0">
                <a:solidFill>
                  <a:srgbClr val="006699"/>
                </a:solidFill>
                <a:latin typeface="Calibri" panose="020F0502020204030204" pitchFamily="34" charset="0"/>
              </a:rPr>
              <a:t>总结：</a:t>
            </a:r>
            <a:r>
              <a:rPr kumimoji="1" lang="en-US" altLang="zh-CN" sz="2400" dirty="0" err="1" smtClean="0">
                <a:solidFill>
                  <a:srgbClr val="006699"/>
                </a:solidFill>
                <a:latin typeface="Calibri" panose="020F0502020204030204" pitchFamily="34" charset="0"/>
              </a:rPr>
              <a:t>Kmeans</a:t>
            </a:r>
            <a:r>
              <a:rPr kumimoji="1" lang="zh-CN" altLang="en-US" sz="2400" dirty="0" smtClean="0">
                <a:solidFill>
                  <a:srgbClr val="006699"/>
                </a:solidFill>
                <a:latin typeface="Calibri" panose="020F0502020204030204" pitchFamily="34" charset="0"/>
              </a:rPr>
              <a:t>是</a:t>
            </a:r>
            <a:r>
              <a:rPr kumimoji="1" lang="zh-CN" altLang="en-US" sz="2400" dirty="0">
                <a:solidFill>
                  <a:srgbClr val="006699"/>
                </a:solidFill>
                <a:latin typeface="Calibri" panose="020F0502020204030204" pitchFamily="34" charset="0"/>
              </a:rPr>
              <a:t>用均值算法</a:t>
            </a:r>
            <a:r>
              <a:rPr kumimoji="1" lang="zh-CN" altLang="en-US" sz="2400" dirty="0" smtClean="0">
                <a:solidFill>
                  <a:srgbClr val="006699"/>
                </a:solidFill>
                <a:latin typeface="Calibri" panose="020F0502020204030204" pitchFamily="34" charset="0"/>
              </a:rPr>
              <a:t>把样本分成</a:t>
            </a:r>
            <a:r>
              <a:rPr kumimoji="1" lang="en-US" altLang="zh-CN" sz="2400" dirty="0">
                <a:solidFill>
                  <a:srgbClr val="006699"/>
                </a:solidFill>
                <a:latin typeface="Calibri" panose="020F0502020204030204" pitchFamily="34" charset="0"/>
              </a:rPr>
              <a:t>K</a:t>
            </a:r>
            <a:r>
              <a:rPr kumimoji="1" lang="zh-CN" altLang="en-US" sz="2400" dirty="0">
                <a:solidFill>
                  <a:srgbClr val="006699"/>
                </a:solidFill>
                <a:latin typeface="Calibri" panose="020F0502020204030204" pitchFamily="34" charset="0"/>
              </a:rPr>
              <a:t>个</a:t>
            </a:r>
            <a:r>
              <a:rPr kumimoji="1" lang="zh-CN" altLang="en-US" sz="2400" dirty="0" smtClean="0">
                <a:solidFill>
                  <a:srgbClr val="006699"/>
                </a:solidFill>
                <a:latin typeface="Calibri" panose="020F0502020204030204" pitchFamily="34" charset="0"/>
              </a:rPr>
              <a:t>类！</a:t>
            </a:r>
            <a:endParaRPr kumimoji="1" lang="en-US" altLang="zh-CN" sz="2400" dirty="0">
              <a:solidFill>
                <a:srgbClr val="006699"/>
              </a:solidFill>
              <a:latin typeface="Calibri" panose="020F0502020204030204" pitchFamily="34" charset="0"/>
            </a:endParaRPr>
          </a:p>
        </p:txBody>
      </p:sp>
      <p:sp>
        <p:nvSpPr>
          <p:cNvPr id="16" name="Rectangle 55"/>
          <p:cNvSpPr>
            <a:spLocks noChangeArrowheads="1"/>
          </p:cNvSpPr>
          <p:nvPr/>
        </p:nvSpPr>
        <p:spPr bwMode="black">
          <a:xfrm>
            <a:off x="973038" y="2605340"/>
            <a:ext cx="6834813" cy="461665"/>
          </a:xfrm>
          <a:prstGeom prst="rect">
            <a:avLst/>
          </a:prstGeom>
          <a:noFill/>
          <a:ln w="9525" algn="ctr">
            <a:noFill/>
            <a:miter lim="800000"/>
          </a:ln>
          <a:effectLst>
            <a:outerShdw dist="17961" dir="2700000" algn="ctr" rotWithShape="0">
              <a:srgbClr val="000000">
                <a:alpha val="50000"/>
              </a:srgbClr>
            </a:outerShdw>
          </a:effectLst>
        </p:spPr>
        <p:txBody>
          <a:bodyPr wrap="square">
            <a:spAutoFit/>
          </a:bodyPr>
          <a:lstStyle/>
          <a:p>
            <a:pPr algn="ctr">
              <a:defRPr/>
            </a:pPr>
            <a:r>
              <a:rPr kumimoji="1" lang="en-US" altLang="zh-CN" sz="2400" dirty="0">
                <a:solidFill>
                  <a:prstClr val="black"/>
                </a:solidFill>
                <a:latin typeface="Calibri" panose="020F0502020204030204" pitchFamily="34" charset="0"/>
              </a:rPr>
              <a:t> Q2</a:t>
            </a:r>
            <a:r>
              <a:rPr kumimoji="1" lang="zh-CN" altLang="en-US" sz="2400" dirty="0">
                <a:solidFill>
                  <a:prstClr val="black"/>
                </a:solidFill>
                <a:latin typeface="Calibri" panose="020F0502020204030204" pitchFamily="34" charset="0"/>
              </a:rPr>
              <a:t>：</a:t>
            </a:r>
            <a:r>
              <a:rPr kumimoji="1" lang="en-US" altLang="zh-CN" sz="2400" dirty="0">
                <a:solidFill>
                  <a:prstClr val="black"/>
                </a:solidFill>
                <a:latin typeface="Calibri" panose="020F0502020204030204" pitchFamily="34" charset="0"/>
              </a:rPr>
              <a:t>means</a:t>
            </a:r>
            <a:r>
              <a:rPr kumimoji="1" lang="zh-CN" altLang="en-US" sz="2400" dirty="0">
                <a:solidFill>
                  <a:prstClr val="black"/>
                </a:solidFill>
                <a:latin typeface="Calibri" panose="020F0502020204030204" pitchFamily="34" charset="0"/>
              </a:rPr>
              <a:t>是什么？</a:t>
            </a:r>
            <a:r>
              <a:rPr kumimoji="1" lang="en-US" altLang="zh-CN" sz="2400" dirty="0">
                <a:solidFill>
                  <a:prstClr val="black"/>
                </a:solidFill>
                <a:latin typeface="Calibri" panose="020F0502020204030204" pitchFamily="34" charset="0"/>
              </a:rPr>
              <a:t>A2</a:t>
            </a:r>
            <a:r>
              <a:rPr kumimoji="1" lang="zh-CN" altLang="en-US" sz="2400" dirty="0">
                <a:solidFill>
                  <a:prstClr val="black"/>
                </a:solidFill>
                <a:latin typeface="Calibri" panose="020F0502020204030204" pitchFamily="34" charset="0"/>
              </a:rPr>
              <a:t>：</a:t>
            </a:r>
            <a:r>
              <a:rPr kumimoji="1" lang="en-US" altLang="zh-CN" sz="2400" dirty="0">
                <a:solidFill>
                  <a:prstClr val="black"/>
                </a:solidFill>
                <a:latin typeface="Calibri" panose="020F0502020204030204" pitchFamily="34" charset="0"/>
              </a:rPr>
              <a:t>means</a:t>
            </a:r>
            <a:r>
              <a:rPr kumimoji="1" lang="zh-CN" altLang="en-US" sz="2400" dirty="0">
                <a:solidFill>
                  <a:prstClr val="black"/>
                </a:solidFill>
                <a:latin typeface="Calibri" panose="020F0502020204030204" pitchFamily="34" charset="0"/>
              </a:rPr>
              <a:t>是均值算法。</a:t>
            </a:r>
            <a:endParaRPr kumimoji="1" lang="en-US" altLang="zh-CN" sz="2400" dirty="0">
              <a:solidFill>
                <a:prstClr val="black"/>
              </a:solidFill>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p:bldP spid="1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ltLang="zh-CN" i="1" dirty="0" smtClean="0"/>
              <a:t>2 k</a:t>
            </a:r>
            <a:r>
              <a:rPr lang="en-US" altLang="zh-CN" dirty="0" smtClean="0"/>
              <a:t>-means</a:t>
            </a:r>
            <a:r>
              <a:rPr lang="zh-CN" altLang="en-US" dirty="0" smtClean="0"/>
              <a:t>算法介绍</a:t>
            </a:r>
            <a:endParaRPr lang="zh-CN" altLang="en-US" dirty="0" smtClean="0"/>
          </a:p>
        </p:txBody>
      </p:sp>
      <p:grpSp>
        <p:nvGrpSpPr>
          <p:cNvPr id="219140" name="Group 4"/>
          <p:cNvGrpSpPr/>
          <p:nvPr/>
        </p:nvGrpSpPr>
        <p:grpSpPr bwMode="auto">
          <a:xfrm>
            <a:off x="0" y="1441868"/>
            <a:ext cx="9144000" cy="4187825"/>
            <a:chOff x="431" y="2387"/>
            <a:chExt cx="4944" cy="3202"/>
          </a:xfrm>
        </p:grpSpPr>
        <p:sp>
          <p:nvSpPr>
            <p:cNvPr id="219141" name="Text Box 5"/>
            <p:cNvSpPr txBox="1">
              <a:spLocks noChangeArrowheads="1"/>
            </p:cNvSpPr>
            <p:nvPr/>
          </p:nvSpPr>
          <p:spPr bwMode="auto">
            <a:xfrm>
              <a:off x="431" y="2387"/>
              <a:ext cx="4944" cy="320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914400" indent="-45720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371600" indent="-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828800" indent="-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286000" indent="-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7432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32004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6576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41148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20000"/>
                </a:spcBef>
                <a:buClrTx/>
                <a:buSzPct val="80000"/>
                <a:buFontTx/>
                <a:buNone/>
              </a:pPr>
              <a:r>
                <a:rPr lang="zh-CN" altLang="en-US" sz="3200" b="1" baseline="-25000" dirty="0">
                  <a:solidFill>
                    <a:schemeClr val="tx1"/>
                  </a:solidFill>
                  <a:latin typeface="宋体" panose="02010600030101010101" pitchFamily="2" charset="-122"/>
                </a:rPr>
                <a:t>算法</a:t>
              </a:r>
              <a:r>
                <a:rPr lang="en-US" altLang="zh-CN" sz="3200" b="1" baseline="-25000" dirty="0">
                  <a:solidFill>
                    <a:schemeClr val="tx1"/>
                  </a:solidFill>
                  <a:latin typeface="宋体" panose="02010600030101010101" pitchFamily="2" charset="-122"/>
                </a:rPr>
                <a:t>  </a:t>
              </a:r>
              <a:r>
                <a:rPr lang="en-US" altLang="zh-CN" sz="3200" i="1" baseline="-25000" dirty="0">
                  <a:solidFill>
                    <a:schemeClr val="tx1"/>
                  </a:solidFill>
                  <a:latin typeface="宋体" panose="02010600030101010101" pitchFamily="2" charset="-122"/>
                </a:rPr>
                <a:t>k</a:t>
              </a:r>
              <a:r>
                <a:rPr lang="en-US" altLang="zh-CN" sz="3200" baseline="-25000" dirty="0">
                  <a:solidFill>
                    <a:schemeClr val="tx1"/>
                  </a:solidFill>
                  <a:latin typeface="宋体" panose="02010600030101010101" pitchFamily="2" charset="-122"/>
                </a:rPr>
                <a:t>-means</a:t>
              </a:r>
              <a:r>
                <a:rPr lang="zh-CN" altLang="en-US" sz="3200" baseline="-25000" dirty="0">
                  <a:solidFill>
                    <a:schemeClr val="tx1"/>
                  </a:solidFill>
                  <a:latin typeface="宋体" panose="02010600030101010101" pitchFamily="2" charset="-122"/>
                </a:rPr>
                <a:t>算法</a:t>
              </a:r>
              <a:endParaRPr lang="zh-CN" altLang="en-US"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zh-CN" altLang="en-US" sz="3200" baseline="-25000" dirty="0">
                  <a:solidFill>
                    <a:schemeClr val="tx1"/>
                  </a:solidFill>
                  <a:latin typeface="宋体" panose="02010600030101010101" pitchFamily="2" charset="-122"/>
                </a:rPr>
                <a:t>输入：簇的数目</a:t>
              </a:r>
              <a:r>
                <a:rPr lang="en-US" altLang="zh-CN" sz="3200" i="1" baseline="-25000" dirty="0">
                  <a:solidFill>
                    <a:schemeClr val="tx1"/>
                  </a:solidFill>
                  <a:latin typeface="宋体" panose="02010600030101010101" pitchFamily="2" charset="-122"/>
                </a:rPr>
                <a:t>k</a:t>
              </a:r>
              <a:r>
                <a:rPr lang="zh-CN" altLang="en-US" sz="3200" baseline="-25000" dirty="0">
                  <a:solidFill>
                    <a:schemeClr val="tx1"/>
                  </a:solidFill>
                  <a:latin typeface="宋体" panose="02010600030101010101" pitchFamily="2" charset="-122"/>
                </a:rPr>
                <a:t>和包含</a:t>
              </a:r>
              <a:r>
                <a:rPr lang="en-US" altLang="zh-CN" sz="3200" i="1" baseline="-25000" dirty="0">
                  <a:solidFill>
                    <a:schemeClr val="tx1"/>
                  </a:solidFill>
                  <a:latin typeface="宋体" panose="02010600030101010101" pitchFamily="2" charset="-122"/>
                </a:rPr>
                <a:t>n</a:t>
              </a:r>
              <a:r>
                <a:rPr lang="zh-CN" altLang="en-US" sz="3200" baseline="-25000" dirty="0">
                  <a:solidFill>
                    <a:schemeClr val="tx1"/>
                  </a:solidFill>
                  <a:latin typeface="宋体" panose="02010600030101010101" pitchFamily="2" charset="-122"/>
                </a:rPr>
                <a:t>个对象的数据库。</a:t>
              </a:r>
              <a:endParaRPr lang="zh-CN" altLang="en-US"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zh-CN" altLang="en-US" sz="3200" baseline="-25000" dirty="0">
                  <a:solidFill>
                    <a:schemeClr val="tx1"/>
                  </a:solidFill>
                  <a:latin typeface="宋体" panose="02010600030101010101" pitchFamily="2" charset="-122"/>
                </a:rPr>
                <a:t>输出：</a:t>
              </a:r>
              <a:r>
                <a:rPr lang="en-US" altLang="zh-CN" sz="3200" i="1" baseline="-25000" dirty="0">
                  <a:solidFill>
                    <a:schemeClr val="tx1"/>
                  </a:solidFill>
                  <a:latin typeface="宋体" panose="02010600030101010101" pitchFamily="2" charset="-122"/>
                </a:rPr>
                <a:t>k</a:t>
              </a:r>
              <a:r>
                <a:rPr lang="zh-CN" altLang="en-US" sz="3200" baseline="-25000" dirty="0">
                  <a:solidFill>
                    <a:schemeClr val="tx1"/>
                  </a:solidFill>
                  <a:latin typeface="宋体" panose="02010600030101010101" pitchFamily="2" charset="-122"/>
                </a:rPr>
                <a:t>个簇，使平方误差准则最小。</a:t>
              </a:r>
              <a:endParaRPr lang="zh-CN" altLang="en-US"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zh-CN" altLang="en-US" sz="3200" baseline="-25000" dirty="0">
                  <a:solidFill>
                    <a:schemeClr val="tx1"/>
                  </a:solidFill>
                  <a:latin typeface="宋体" panose="02010600030101010101" pitchFamily="2" charset="-122"/>
                </a:rPr>
                <a:t>（</a:t>
              </a:r>
              <a:r>
                <a:rPr lang="en-US" altLang="zh-CN" sz="3200" baseline="-25000" dirty="0">
                  <a:solidFill>
                    <a:schemeClr val="tx1"/>
                  </a:solidFill>
                  <a:latin typeface="宋体" panose="02010600030101010101" pitchFamily="2" charset="-122"/>
                </a:rPr>
                <a:t>1)assign initial value for means; /*</a:t>
              </a:r>
              <a:r>
                <a:rPr lang="zh-CN" altLang="en-US" sz="3200" baseline="-25000" dirty="0">
                  <a:solidFill>
                    <a:schemeClr val="tx1"/>
                  </a:solidFill>
                  <a:latin typeface="宋体" panose="02010600030101010101" pitchFamily="2" charset="-122"/>
                </a:rPr>
                <a:t>任意选择</a:t>
              </a:r>
              <a:r>
                <a:rPr lang="en-US" altLang="zh-CN" sz="3200" i="1" baseline="-25000" dirty="0">
                  <a:solidFill>
                    <a:schemeClr val="tx1"/>
                  </a:solidFill>
                  <a:latin typeface="宋体" panose="02010600030101010101" pitchFamily="2" charset="-122"/>
                </a:rPr>
                <a:t>k</a:t>
              </a:r>
              <a:r>
                <a:rPr lang="zh-CN" altLang="en-US" sz="3200" baseline="-25000" dirty="0">
                  <a:solidFill>
                    <a:schemeClr val="tx1"/>
                  </a:solidFill>
                  <a:latin typeface="宋体" panose="02010600030101010101" pitchFamily="2" charset="-122"/>
                </a:rPr>
                <a:t>个对象作为初始的簇中心；*</a:t>
              </a:r>
              <a:r>
                <a:rPr lang="en-US" altLang="zh-CN" sz="3200" baseline="-25000" dirty="0">
                  <a:solidFill>
                    <a:schemeClr val="tx1"/>
                  </a:solidFill>
                  <a:latin typeface="宋体" panose="02010600030101010101" pitchFamily="2" charset="-122"/>
                </a:rPr>
                <a:t>/</a:t>
              </a:r>
              <a:endParaRPr lang="en-US" altLang="zh-CN"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en-US" altLang="zh-CN" sz="3200" baseline="-25000" dirty="0">
                  <a:solidFill>
                    <a:schemeClr val="tx1"/>
                  </a:solidFill>
                  <a:latin typeface="宋体" panose="02010600030101010101" pitchFamily="2" charset="-122"/>
                </a:rPr>
                <a:t> (2) REPEAT</a:t>
              </a:r>
              <a:endParaRPr lang="en-US" altLang="zh-CN"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en-US" altLang="zh-CN" sz="3200" baseline="-25000" dirty="0">
                  <a:solidFill>
                    <a:schemeClr val="tx1"/>
                  </a:solidFill>
                  <a:latin typeface="宋体" panose="02010600030101010101" pitchFamily="2" charset="-122"/>
                </a:rPr>
                <a:t> (3)    FOR </a:t>
              </a:r>
              <a:r>
                <a:rPr lang="en-US" altLang="zh-CN" sz="3200" i="1" baseline="-25000" dirty="0">
                  <a:solidFill>
                    <a:schemeClr val="tx1"/>
                  </a:solidFill>
                  <a:latin typeface="宋体" panose="02010600030101010101" pitchFamily="2" charset="-122"/>
                </a:rPr>
                <a:t>j</a:t>
              </a:r>
              <a:r>
                <a:rPr lang="en-US" altLang="zh-CN" sz="3200" baseline="-25000" dirty="0">
                  <a:solidFill>
                    <a:schemeClr val="tx1"/>
                  </a:solidFill>
                  <a:latin typeface="宋体" panose="02010600030101010101" pitchFamily="2" charset="-122"/>
                </a:rPr>
                <a:t>=1 to </a:t>
              </a:r>
              <a:r>
                <a:rPr lang="en-US" altLang="zh-CN" sz="3200" i="1" baseline="-25000" dirty="0">
                  <a:solidFill>
                    <a:schemeClr val="tx1"/>
                  </a:solidFill>
                  <a:latin typeface="宋体" panose="02010600030101010101" pitchFamily="2" charset="-122"/>
                </a:rPr>
                <a:t>n </a:t>
              </a:r>
              <a:r>
                <a:rPr lang="en-US" altLang="zh-CN" sz="3200" baseline="-25000" dirty="0">
                  <a:solidFill>
                    <a:schemeClr val="tx1"/>
                  </a:solidFill>
                  <a:latin typeface="宋体" panose="02010600030101010101" pitchFamily="2" charset="-122"/>
                </a:rPr>
                <a:t>DO assign each  </a:t>
              </a:r>
              <a:r>
                <a:rPr lang="en-US" altLang="zh-CN" sz="3200" i="1" dirty="0" err="1">
                  <a:solidFill>
                    <a:schemeClr val="tx1"/>
                  </a:solidFill>
                  <a:latin typeface="宋体" panose="02010600030101010101" pitchFamily="2" charset="-122"/>
                </a:rPr>
                <a:t>x</a:t>
              </a:r>
              <a:r>
                <a:rPr lang="en-US" altLang="zh-CN" sz="3200" i="1" baseline="-25000" dirty="0" err="1">
                  <a:solidFill>
                    <a:schemeClr val="tx1"/>
                  </a:solidFill>
                  <a:latin typeface="宋体" panose="02010600030101010101" pitchFamily="2" charset="-122"/>
                </a:rPr>
                <a:t>j</a:t>
              </a:r>
              <a:r>
                <a:rPr lang="en-US" altLang="zh-CN" sz="3200" i="1" baseline="-25000" dirty="0">
                  <a:solidFill>
                    <a:schemeClr val="tx1"/>
                  </a:solidFill>
                  <a:latin typeface="宋体" panose="02010600030101010101" pitchFamily="2" charset="-122"/>
                </a:rPr>
                <a:t> </a:t>
              </a:r>
              <a:r>
                <a:rPr lang="en-US" altLang="zh-CN" sz="3200" baseline="-25000" dirty="0">
                  <a:solidFill>
                    <a:schemeClr val="tx1"/>
                  </a:solidFill>
                  <a:latin typeface="宋体" panose="02010600030101010101" pitchFamily="2" charset="-122"/>
                </a:rPr>
                <a:t> to the </a:t>
              </a:r>
              <a:r>
                <a:rPr lang="en-US" altLang="zh-CN" sz="3200" baseline="-25000" dirty="0">
                  <a:solidFill>
                    <a:schemeClr val="tx1"/>
                  </a:solidFill>
                  <a:latin typeface="Tahoma" panose="020B0604030504040204" pitchFamily="34" charset="0"/>
                </a:rPr>
                <a:t>closest </a:t>
              </a:r>
              <a:r>
                <a:rPr lang="en-US" altLang="zh-CN" sz="3200" baseline="-25000" dirty="0">
                  <a:solidFill>
                    <a:schemeClr val="tx1"/>
                  </a:solidFill>
                  <a:latin typeface="宋体" panose="02010600030101010101" pitchFamily="2" charset="-122"/>
                </a:rPr>
                <a:t>clusters;</a:t>
              </a:r>
              <a:endParaRPr lang="en-US" altLang="zh-CN"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en-US" altLang="zh-CN" sz="3200" baseline="-25000" dirty="0">
                  <a:solidFill>
                    <a:schemeClr val="tx1"/>
                  </a:solidFill>
                  <a:latin typeface="宋体" panose="02010600030101010101" pitchFamily="2" charset="-122"/>
                </a:rPr>
                <a:t> (4)       FOR </a:t>
              </a:r>
              <a:r>
                <a:rPr lang="en-US" altLang="zh-CN" sz="3200" i="1" baseline="-25000" dirty="0" err="1">
                  <a:solidFill>
                    <a:schemeClr val="tx1"/>
                  </a:solidFill>
                  <a:latin typeface="宋体" panose="02010600030101010101" pitchFamily="2" charset="-122"/>
                </a:rPr>
                <a:t>i</a:t>
              </a:r>
              <a:r>
                <a:rPr lang="en-US" altLang="zh-CN" sz="3200" baseline="-25000" dirty="0">
                  <a:solidFill>
                    <a:schemeClr val="tx1"/>
                  </a:solidFill>
                  <a:latin typeface="宋体" panose="02010600030101010101" pitchFamily="2" charset="-122"/>
                </a:rPr>
                <a:t>=1 to </a:t>
              </a:r>
              <a:r>
                <a:rPr lang="en-US" altLang="zh-CN" sz="3200" i="1" baseline="-25000" dirty="0">
                  <a:solidFill>
                    <a:schemeClr val="tx1"/>
                  </a:solidFill>
                  <a:latin typeface="宋体" panose="02010600030101010101" pitchFamily="2" charset="-122"/>
                </a:rPr>
                <a:t>k</a:t>
              </a:r>
              <a:r>
                <a:rPr lang="en-US" altLang="zh-CN" sz="3200" baseline="-25000" dirty="0">
                  <a:solidFill>
                    <a:schemeClr val="tx1"/>
                  </a:solidFill>
                  <a:latin typeface="宋体" panose="02010600030101010101" pitchFamily="2" charset="-122"/>
                </a:rPr>
                <a:t> DO                     / *</a:t>
              </a:r>
              <a:r>
                <a:rPr lang="zh-CN" altLang="en-US" sz="3200" baseline="-25000" dirty="0">
                  <a:solidFill>
                    <a:schemeClr val="tx1"/>
                  </a:solidFill>
                  <a:latin typeface="宋体" panose="02010600030101010101" pitchFamily="2" charset="-122"/>
                </a:rPr>
                <a:t>更新簇平均值*</a:t>
              </a:r>
              <a:r>
                <a:rPr lang="en-US" altLang="zh-CN" sz="3200" baseline="-25000" dirty="0">
                  <a:solidFill>
                    <a:schemeClr val="tx1"/>
                  </a:solidFill>
                  <a:latin typeface="宋体" panose="02010600030101010101" pitchFamily="2" charset="-122"/>
                </a:rPr>
                <a:t>/</a:t>
              </a:r>
              <a:endParaRPr lang="en-US" altLang="zh-CN"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en-US" altLang="zh-CN" sz="3200" baseline="-25000" dirty="0">
                  <a:solidFill>
                    <a:schemeClr val="tx1"/>
                  </a:solidFill>
                  <a:latin typeface="宋体" panose="02010600030101010101" pitchFamily="2" charset="-122"/>
                </a:rPr>
                <a:t> (5)   Compute                               /*</a:t>
              </a:r>
              <a:r>
                <a:rPr lang="zh-CN" altLang="en-US" sz="3200" baseline="-25000" dirty="0">
                  <a:solidFill>
                    <a:schemeClr val="tx1"/>
                  </a:solidFill>
                  <a:latin typeface="宋体" panose="02010600030101010101" pitchFamily="2" charset="-122"/>
                </a:rPr>
                <a:t>计算准则函数</a:t>
              </a:r>
              <a:r>
                <a:rPr lang="en-US" altLang="zh-CN" sz="3200" i="1" baseline="-25000" dirty="0">
                  <a:solidFill>
                    <a:schemeClr val="tx1"/>
                  </a:solidFill>
                  <a:latin typeface="宋体" panose="02010600030101010101" pitchFamily="2" charset="-122"/>
                </a:rPr>
                <a:t>E</a:t>
              </a:r>
              <a:r>
                <a:rPr lang="en-US" altLang="zh-CN" sz="3200" baseline="-25000" dirty="0">
                  <a:solidFill>
                    <a:schemeClr val="tx1"/>
                  </a:solidFill>
                  <a:latin typeface="宋体" panose="02010600030101010101" pitchFamily="2" charset="-122"/>
                </a:rPr>
                <a:t>*/</a:t>
              </a:r>
              <a:endParaRPr lang="en-US" altLang="zh-CN" sz="3200" baseline="-25000" dirty="0">
                <a:solidFill>
                  <a:schemeClr val="tx1"/>
                </a:solidFill>
                <a:latin typeface="宋体" panose="02010600030101010101" pitchFamily="2" charset="-122"/>
              </a:endParaRPr>
            </a:p>
            <a:p>
              <a:pPr algn="l">
                <a:lnSpc>
                  <a:spcPct val="100000"/>
                </a:lnSpc>
                <a:spcBef>
                  <a:spcPct val="20000"/>
                </a:spcBef>
                <a:buClrTx/>
                <a:buSzPct val="80000"/>
                <a:buFontTx/>
                <a:buNone/>
              </a:pPr>
              <a:r>
                <a:rPr lang="en-US" altLang="zh-CN" sz="3200" baseline="-25000" dirty="0">
                  <a:solidFill>
                    <a:schemeClr val="tx1"/>
                  </a:solidFill>
                  <a:latin typeface="宋体" panose="02010600030101010101" pitchFamily="2" charset="-122"/>
                </a:rPr>
                <a:t> (6) UNTIL  </a:t>
              </a:r>
              <a:r>
                <a:rPr lang="en-US" altLang="zh-CN" sz="3200" i="1" baseline="-25000" dirty="0">
                  <a:solidFill>
                    <a:schemeClr val="tx1"/>
                  </a:solidFill>
                  <a:latin typeface="宋体" panose="02010600030101010101" pitchFamily="2" charset="-122"/>
                </a:rPr>
                <a:t>E</a:t>
              </a:r>
              <a:r>
                <a:rPr lang="zh-CN" altLang="en-US" sz="3200" baseline="-25000" dirty="0">
                  <a:solidFill>
                    <a:schemeClr val="tx1"/>
                  </a:solidFill>
                  <a:latin typeface="宋体" panose="02010600030101010101" pitchFamily="2" charset="-122"/>
                </a:rPr>
                <a:t>不再明显地发生变化。</a:t>
              </a:r>
              <a:endParaRPr lang="zh-CN" altLang="en-US" sz="3200" baseline="-25000" dirty="0">
                <a:solidFill>
                  <a:schemeClr val="tx1"/>
                </a:solidFill>
                <a:latin typeface="宋体" panose="02010600030101010101" pitchFamily="2" charset="-122"/>
              </a:endParaRPr>
            </a:p>
          </p:txBody>
        </p:sp>
        <p:grpSp>
          <p:nvGrpSpPr>
            <p:cNvPr id="219142" name="Group 6"/>
            <p:cNvGrpSpPr/>
            <p:nvPr/>
          </p:nvGrpSpPr>
          <p:grpSpPr bwMode="auto">
            <a:xfrm>
              <a:off x="1666" y="4695"/>
              <a:ext cx="1658" cy="584"/>
              <a:chOff x="1576" y="2744"/>
              <a:chExt cx="1658" cy="584"/>
            </a:xfrm>
          </p:grpSpPr>
          <p:graphicFrame>
            <p:nvGraphicFramePr>
              <p:cNvPr id="219143" name="Object 7"/>
              <p:cNvGraphicFramePr>
                <a:graphicFrameLocks noChangeAspect="1"/>
              </p:cNvGraphicFramePr>
              <p:nvPr/>
            </p:nvGraphicFramePr>
            <p:xfrm>
              <a:off x="1576" y="3012"/>
              <a:ext cx="1322" cy="316"/>
            </p:xfrm>
            <a:graphic>
              <a:graphicData uri="http://schemas.openxmlformats.org/presentationml/2006/ole">
                <mc:AlternateContent xmlns:mc="http://schemas.openxmlformats.org/markup-compatibility/2006">
                  <mc:Choice xmlns:v="urn:schemas-microsoft-com:vml" Requires="v">
                    <p:oleObj spid="_x0000_s219279" name="公式" r:id="rId1" imgW="1435100" imgH="342900" progId="Equation.3">
                      <p:embed/>
                    </p:oleObj>
                  </mc:Choice>
                  <mc:Fallback>
                    <p:oleObj name="公式" r:id="rId1" imgW="1435100" imgH="3429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 y="3012"/>
                            <a:ext cx="1322" cy="31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4" name="Object 8"/>
              <p:cNvGraphicFramePr>
                <a:graphicFrameLocks noChangeAspect="1"/>
              </p:cNvGraphicFramePr>
              <p:nvPr/>
            </p:nvGraphicFramePr>
            <p:xfrm>
              <a:off x="2325" y="2744"/>
              <a:ext cx="909" cy="268"/>
            </p:xfrm>
            <a:graphic>
              <a:graphicData uri="http://schemas.openxmlformats.org/presentationml/2006/ole">
                <mc:AlternateContent xmlns:mc="http://schemas.openxmlformats.org/markup-compatibility/2006">
                  <mc:Choice xmlns:v="urn:schemas-microsoft-com:vml" Requires="v">
                    <p:oleObj spid="_x0000_s219280" name="公式" r:id="rId3" imgW="989965" imgH="292100" progId="Equation.3">
                      <p:embed/>
                    </p:oleObj>
                  </mc:Choice>
                  <mc:Fallback>
                    <p:oleObj name="公式" r:id="rId3" imgW="989965" imgH="2921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 y="2744"/>
                            <a:ext cx="909" cy="26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值</a:t>
            </a:r>
            <a:r>
              <a:rPr lang="zh-CN" altLang="en-US" dirty="0" smtClean="0"/>
              <a:t>选择</a:t>
            </a:r>
            <a:endParaRPr lang="zh-CN" altLang="en-US" dirty="0"/>
          </a:p>
        </p:txBody>
      </p:sp>
      <p:sp>
        <p:nvSpPr>
          <p:cNvPr id="3" name="内容占位符 2"/>
          <p:cNvSpPr>
            <a:spLocks noGrp="1"/>
          </p:cNvSpPr>
          <p:nvPr>
            <p:ph idx="1"/>
          </p:nvPr>
        </p:nvSpPr>
        <p:spPr/>
        <p:txBody>
          <a:bodyPr/>
          <a:lstStyle/>
          <a:p>
            <a:r>
              <a:rPr lang="en-US" altLang="zh-CN" dirty="0" smtClean="0"/>
              <a:t>k</a:t>
            </a:r>
            <a:r>
              <a:rPr lang="zh-CN" altLang="en-US" dirty="0"/>
              <a:t>值决定了我们将数据划分成多少个簇类。</a:t>
            </a:r>
            <a:r>
              <a:rPr lang="en-US" altLang="zh-CN" dirty="0"/>
              <a:t>k</a:t>
            </a:r>
            <a:r>
              <a:rPr lang="zh-CN" altLang="en-US" dirty="0"/>
              <a:t>个初始化的质心的位置选择对最后的聚类结果和整个大代码的运行时间都有非常大的影响。因此需要选择合适的</a:t>
            </a:r>
            <a:r>
              <a:rPr lang="en-US" altLang="zh-CN" dirty="0"/>
              <a:t>k</a:t>
            </a:r>
            <a:r>
              <a:rPr lang="zh-CN" altLang="en-US" dirty="0"/>
              <a:t>个</a:t>
            </a:r>
            <a:r>
              <a:rPr lang="zh-CN" altLang="en-US" dirty="0" smtClean="0"/>
              <a:t>质心。</a:t>
            </a:r>
            <a:endParaRPr lang="zh-CN" altLang="en-US" dirty="0"/>
          </a:p>
          <a:p>
            <a:r>
              <a:rPr lang="zh-CN" altLang="en-US" dirty="0"/>
              <a:t>一般</a:t>
            </a:r>
            <a:r>
              <a:rPr lang="en-US" altLang="zh-CN" dirty="0"/>
              <a:t>k</a:t>
            </a:r>
            <a:r>
              <a:rPr lang="zh-CN" altLang="en-US" dirty="0"/>
              <a:t>值是通过先验知识来选取的。如果没有什么先验知识，我们可以通过交叉验证的方式来选择一个合适的</a:t>
            </a:r>
            <a:r>
              <a:rPr lang="en-US" altLang="zh-CN" dirty="0"/>
              <a:t>k</a:t>
            </a:r>
            <a:r>
              <a:rPr lang="zh-CN" altLang="en-US" dirty="0"/>
              <a:t>值。</a:t>
            </a:r>
            <a:endParaRPr lang="zh-CN" altLang="en-US" dirty="0"/>
          </a:p>
          <a:p>
            <a:endParaRPr lang="zh-CN" alt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27" name="Text Box 6"/>
          <p:cNvSpPr txBox="1">
            <a:spLocks noChangeArrowheads="1"/>
          </p:cNvSpPr>
          <p:nvPr/>
        </p:nvSpPr>
        <p:spPr bwMode="auto">
          <a:xfrm>
            <a:off x="285750" y="928688"/>
            <a:ext cx="8429625"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spcAft>
                <a:spcPct val="20000"/>
              </a:spcAft>
              <a:buClr>
                <a:schemeClr val="hlink"/>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数据类型与相似性的度量：</a:t>
            </a:r>
            <a:endParaRPr lang="zh-CN" altLang="en-US" sz="24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1）连续属性</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    对于连续属性，要先对各属性值进行零-均值规范，再进行距离的计算。</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    用    个属性来表示 n 个样本的数据矩阵如下：</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   欧几里得距离：</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dirty="0"/>
          </a:p>
        </p:txBody>
      </p:sp>
      <p:sp>
        <p:nvSpPr>
          <p:cNvPr id="26628" name="标题 3"/>
          <p:cNvSpPr>
            <a:spLocks noGrp="1"/>
          </p:cNvSpPr>
          <p:nvPr>
            <p:ph type="title" idx="4294967295"/>
          </p:nvPr>
        </p:nvSpPr>
        <p:spPr>
          <a:xfrm>
            <a:off x="179388" y="188913"/>
            <a:ext cx="8316912" cy="431800"/>
          </a:xfrm>
        </p:spPr>
        <p:txBody>
          <a:bodyPr/>
          <a:lstStyle/>
          <a:p>
            <a:pPr algn="l"/>
            <a:r>
              <a:rPr lang="zh-CN" altLang="en-US" sz="2200" b="1" dirty="0" smtClean="0">
                <a:latin typeface="Arial" panose="020B0604020202020204" pitchFamily="34" charset="0"/>
                <a:ea typeface="微软雅黑" panose="020B0503020204020204" pitchFamily="34" charset="-122"/>
              </a:rPr>
              <a:t>距离问题</a:t>
            </a:r>
            <a:endParaRPr lang="zh-CN" altLang="en-US" sz="2200" b="1" dirty="0" smtClean="0">
              <a:latin typeface="Arial" panose="020B0604020202020204" pitchFamily="34" charset="0"/>
              <a:ea typeface="微软雅黑" panose="020B0503020204020204" pitchFamily="34" charset="-122"/>
            </a:endParaRPr>
          </a:p>
        </p:txBody>
      </p:sp>
      <p:graphicFrame>
        <p:nvGraphicFramePr>
          <p:cNvPr id="26629" name="Object 5"/>
          <p:cNvGraphicFramePr/>
          <p:nvPr/>
        </p:nvGraphicFramePr>
        <p:xfrm>
          <a:off x="2938463" y="3429000"/>
          <a:ext cx="2490787" cy="11817350"/>
        </p:xfrm>
        <a:graphic>
          <a:graphicData uri="http://schemas.openxmlformats.org/presentationml/2006/ole">
            <mc:AlternateContent xmlns:mc="http://schemas.openxmlformats.org/markup-compatibility/2006">
              <mc:Choice xmlns:v="urn:schemas-microsoft-com:vml" Requires="v">
                <p:oleObj spid="_x0000_s283758" name="" r:id="rId1" imgW="955040" imgH="4707890" progId="Word.Document.12">
                  <p:embed/>
                </p:oleObj>
              </mc:Choice>
              <mc:Fallback>
                <p:oleObj name="" r:id="rId1" imgW="955040" imgH="4707890" progId="Word.Document.12">
                  <p:embed/>
                  <p:pic>
                    <p:nvPicPr>
                      <p:cNvPr id="0" name="图片 28375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3429000"/>
                        <a:ext cx="2490787" cy="1181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Object 6"/>
          <p:cNvGraphicFramePr/>
          <p:nvPr/>
        </p:nvGraphicFramePr>
        <p:xfrm>
          <a:off x="828675" y="2997200"/>
          <a:ext cx="287338" cy="325438"/>
        </p:xfrm>
        <a:graphic>
          <a:graphicData uri="http://schemas.openxmlformats.org/presentationml/2006/ole">
            <mc:AlternateContent xmlns:mc="http://schemas.openxmlformats.org/markup-compatibility/2006">
              <mc:Choice xmlns:v="urn:schemas-microsoft-com:vml" Requires="v">
                <p:oleObj spid="_x0000_s283759" name="" r:id="rId3" imgW="153035" imgH="165735" progId="Equation.DSMT4">
                  <p:embed/>
                </p:oleObj>
              </mc:Choice>
              <mc:Fallback>
                <p:oleObj name="" r:id="rId3" imgW="153035" imgH="165735" progId="Equation.DSMT4">
                  <p:embed/>
                  <p:pic>
                    <p:nvPicPr>
                      <p:cNvPr id="0" name="图片 28375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2997200"/>
                        <a:ext cx="2873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1" name="Object 7"/>
          <p:cNvGraphicFramePr/>
          <p:nvPr/>
        </p:nvGraphicFramePr>
        <p:xfrm>
          <a:off x="1058863" y="5808663"/>
          <a:ext cx="6765925" cy="3849687"/>
        </p:xfrm>
        <a:graphic>
          <a:graphicData uri="http://schemas.openxmlformats.org/presentationml/2006/ole">
            <mc:AlternateContent xmlns:mc="http://schemas.openxmlformats.org/markup-compatibility/2006">
              <mc:Choice xmlns:v="urn:schemas-microsoft-com:vml" Requires="v">
                <p:oleObj spid="_x0000_s283760" name="文档" r:id="rId5" imgW="2926080" imgH="1912620" progId="Word.Document.12">
                  <p:embed/>
                </p:oleObj>
              </mc:Choice>
              <mc:Fallback>
                <p:oleObj name="文档" r:id="rId5" imgW="2926080" imgH="1912620" progId="Word.Document.12">
                  <p:embed/>
                  <p:pic>
                    <p:nvPicPr>
                      <p:cNvPr id="0" name="图片 283759"/>
                      <p:cNvPicPr>
                        <a:picLocks noChangeArrowheads="1"/>
                      </p:cNvPicPr>
                      <p:nvPr/>
                    </p:nvPicPr>
                    <p:blipFill>
                      <a:blip r:embed="rId6"/>
                      <a:srcRect/>
                      <a:stretch>
                        <a:fillRect/>
                      </a:stretch>
                    </p:blipFill>
                    <p:spPr bwMode="auto">
                      <a:xfrm>
                        <a:off x="1058863" y="5808663"/>
                        <a:ext cx="6765925" cy="3849687"/>
                      </a:xfrm>
                      <a:prstGeom prst="rect">
                        <a:avLst/>
                      </a:prstGeom>
                      <a:noFill/>
                      <a:ln>
                        <a:noFill/>
                      </a:ln>
                      <a:effectLst/>
                    </p:spPr>
                  </p:pic>
                </p:oleObj>
              </mc:Fallback>
            </mc:AlternateContent>
          </a:graphicData>
        </a:graphic>
      </p:graphicFrame>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1" name="Text Box 6"/>
          <p:cNvSpPr txBox="1">
            <a:spLocks noChangeArrowheads="1"/>
          </p:cNvSpPr>
          <p:nvPr/>
        </p:nvSpPr>
        <p:spPr bwMode="auto">
          <a:xfrm>
            <a:off x="285750" y="928688"/>
            <a:ext cx="8429625"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spcAft>
                <a:spcPct val="20000"/>
              </a:spcAft>
              <a:buClr>
                <a:schemeClr val="hlink"/>
              </a:buClr>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数据类型与相似性的度量：</a:t>
            </a:r>
            <a:endParaRPr lang="zh-CN" altLang="en-US" sz="24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1）连续属性</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   曼哈顿距离：</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   闵可夫斯基距离：</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      为正整数，         时即为曼哈顿距离；        时即为欧几里得距离。</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a:p>
        </p:txBody>
      </p:sp>
      <p:sp>
        <p:nvSpPr>
          <p:cNvPr id="27652" name="标题 3"/>
          <p:cNvSpPr>
            <a:spLocks noGrp="1"/>
          </p:cNvSpPr>
          <p:nvPr>
            <p:ph type="title" idx="4294967295"/>
          </p:nvPr>
        </p:nvSpPr>
        <p:spPr>
          <a:xfrm>
            <a:off x="179388" y="188913"/>
            <a:ext cx="8316912" cy="431800"/>
          </a:xfrm>
        </p:spPr>
        <p:txBody>
          <a:bodyPr/>
          <a:lstStyle/>
          <a:p>
            <a:pPr algn="l"/>
            <a:r>
              <a:rPr lang="zh-CN" altLang="en-US" sz="2200" b="1" smtClean="0">
                <a:latin typeface="微软雅黑" panose="020B0503020204020204" pitchFamily="34" charset="-122"/>
                <a:ea typeface="微软雅黑" panose="020B0503020204020204" pitchFamily="34" charset="-122"/>
              </a:rPr>
              <a:t>聚类分析</a:t>
            </a:r>
            <a:r>
              <a:rPr lang="en-US" altLang="zh-CN" sz="2200" b="1" smtClean="0">
                <a:latin typeface="微软雅黑" panose="020B0503020204020204" pitchFamily="34" charset="-122"/>
                <a:ea typeface="微软雅黑" panose="020B0503020204020204" pitchFamily="34" charset="-122"/>
              </a:rPr>
              <a:t>——</a:t>
            </a:r>
            <a:r>
              <a:rPr lang="zh-CN" altLang="en-US" sz="2200" b="1" smtClean="0">
                <a:latin typeface="微软雅黑" panose="020B0503020204020204" pitchFamily="34" charset="-122"/>
                <a:ea typeface="微软雅黑" panose="020B0503020204020204" pitchFamily="34" charset="-122"/>
              </a:rPr>
              <a:t>K-Means聚类算法</a:t>
            </a:r>
            <a:endParaRPr lang="zh-CN" altLang="en-US" sz="2200" b="1" smtClean="0">
              <a:latin typeface="Arial" panose="020B0604020202020204" pitchFamily="34" charset="0"/>
              <a:ea typeface="微软雅黑" panose="020B0503020204020204" pitchFamily="34" charset="-122"/>
            </a:endParaRPr>
          </a:p>
        </p:txBody>
      </p:sp>
      <p:graphicFrame>
        <p:nvGraphicFramePr>
          <p:cNvPr id="27653" name="Object 5"/>
          <p:cNvGraphicFramePr/>
          <p:nvPr/>
        </p:nvGraphicFramePr>
        <p:xfrm>
          <a:off x="1404938" y="2709863"/>
          <a:ext cx="6165850" cy="18210212"/>
        </p:xfrm>
        <a:graphic>
          <a:graphicData uri="http://schemas.openxmlformats.org/presentationml/2006/ole">
            <mc:AlternateContent xmlns:mc="http://schemas.openxmlformats.org/markup-compatibility/2006">
              <mc:Choice xmlns:v="urn:schemas-microsoft-com:vml" Requires="v">
                <p:oleObj spid="_x0000_s284849" name="" r:id="rId1" imgW="2585085" imgH="7016750" progId="Word.Document.12">
                  <p:embed/>
                </p:oleObj>
              </mc:Choice>
              <mc:Fallback>
                <p:oleObj name="" r:id="rId1" imgW="2585085" imgH="7016750" progId="Word.Document.12">
                  <p:embed/>
                  <p:pic>
                    <p:nvPicPr>
                      <p:cNvPr id="0" name="图片 28484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2709863"/>
                        <a:ext cx="6165850" cy="182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4" name="Object 6"/>
          <p:cNvGraphicFramePr/>
          <p:nvPr/>
        </p:nvGraphicFramePr>
        <p:xfrm>
          <a:off x="468313" y="5299075"/>
          <a:ext cx="360362" cy="396875"/>
        </p:xfrm>
        <a:graphic>
          <a:graphicData uri="http://schemas.openxmlformats.org/presentationml/2006/ole">
            <mc:AlternateContent xmlns:mc="http://schemas.openxmlformats.org/markup-compatibility/2006">
              <mc:Choice xmlns:v="urn:schemas-microsoft-com:vml" Requires="v">
                <p:oleObj spid="_x0000_s284850" name="" r:id="rId3" imgW="127635" imgH="165735" progId="Equation.DSMT4">
                  <p:embed/>
                </p:oleObj>
              </mc:Choice>
              <mc:Fallback>
                <p:oleObj name="" r:id="rId3" imgW="127635" imgH="165735" progId="Equation.DSMT4">
                  <p:embed/>
                  <p:pic>
                    <p:nvPicPr>
                      <p:cNvPr id="0" name="图片 28484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5299075"/>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5" name="Object 7"/>
          <p:cNvGraphicFramePr/>
          <p:nvPr/>
        </p:nvGraphicFramePr>
        <p:xfrm>
          <a:off x="1981200" y="5227638"/>
          <a:ext cx="647700" cy="469900"/>
        </p:xfrm>
        <a:graphic>
          <a:graphicData uri="http://schemas.openxmlformats.org/presentationml/2006/ole">
            <mc:AlternateContent xmlns:mc="http://schemas.openxmlformats.org/markup-compatibility/2006">
              <mc:Choice xmlns:v="urn:schemas-microsoft-com:vml" Requires="v">
                <p:oleObj spid="_x0000_s284851" name="" r:id="rId5" imgW="280670" imgH="203835" progId="Equation.DSMT4">
                  <p:embed/>
                </p:oleObj>
              </mc:Choice>
              <mc:Fallback>
                <p:oleObj name="" r:id="rId5" imgW="280670" imgH="203835" progId="Equation.DSMT4">
                  <p:embed/>
                  <p:pic>
                    <p:nvPicPr>
                      <p:cNvPr id="0" name="图片 28485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227638"/>
                        <a:ext cx="647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6" name="Object 8"/>
          <p:cNvGraphicFramePr/>
          <p:nvPr/>
        </p:nvGraphicFramePr>
        <p:xfrm>
          <a:off x="4862513" y="5227638"/>
          <a:ext cx="646112" cy="433387"/>
        </p:xfrm>
        <a:graphic>
          <a:graphicData uri="http://schemas.openxmlformats.org/presentationml/2006/ole">
            <mc:AlternateContent xmlns:mc="http://schemas.openxmlformats.org/markup-compatibility/2006">
              <mc:Choice xmlns:v="urn:schemas-microsoft-com:vml" Requires="v">
                <p:oleObj spid="_x0000_s284852" name="" r:id="rId7" imgW="292735" imgH="203835" progId="Equation.DSMT4">
                  <p:embed/>
                </p:oleObj>
              </mc:Choice>
              <mc:Fallback>
                <p:oleObj name="" r:id="rId7" imgW="292735" imgH="203835" progId="Equation.DSMT4">
                  <p:embed/>
                  <p:pic>
                    <p:nvPicPr>
                      <p:cNvPr id="0" name="图片 28485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513" y="5227638"/>
                        <a:ext cx="6461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7" name="Object 9"/>
          <p:cNvGraphicFramePr/>
          <p:nvPr/>
        </p:nvGraphicFramePr>
        <p:xfrm>
          <a:off x="785813" y="4078288"/>
          <a:ext cx="7602537" cy="14285912"/>
        </p:xfrm>
        <a:graphic>
          <a:graphicData uri="http://schemas.openxmlformats.org/presentationml/2006/ole">
            <mc:AlternateContent xmlns:mc="http://schemas.openxmlformats.org/markup-compatibility/2006">
              <mc:Choice xmlns:v="urn:schemas-microsoft-com:vml" Requires="v">
                <p:oleObj spid="_x0000_s284853" name="" r:id="rId9" imgW="3188970" imgH="5814695" progId="Word.Document.12">
                  <p:embed/>
                </p:oleObj>
              </mc:Choice>
              <mc:Fallback>
                <p:oleObj name="" r:id="rId9" imgW="3188970" imgH="5814695" progId="Word.Document.12">
                  <p:embed/>
                  <p:pic>
                    <p:nvPicPr>
                      <p:cNvPr id="0" name="图片 28485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813" y="4078288"/>
                        <a:ext cx="7602537" cy="142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5" name="Text Box 6"/>
          <p:cNvSpPr txBox="1">
            <a:spLocks noChangeArrowheads="1"/>
          </p:cNvSpPr>
          <p:nvPr/>
        </p:nvSpPr>
        <p:spPr bwMode="auto">
          <a:xfrm>
            <a:off x="285750" y="928688"/>
            <a:ext cx="8429625" cy="490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spcAft>
                <a:spcPct val="20000"/>
              </a:spcAft>
              <a:buClr>
                <a:schemeClr val="hlink"/>
              </a:buClr>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数据类型与相似性的度量：</a:t>
            </a:r>
            <a:endParaRPr lang="zh-CN" altLang="en-US" sz="24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2）文档数据</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     对于文档数据使用余弦相似性度量，先将文档数据整理成</a:t>
            </a:r>
            <a:r>
              <a:rPr lang="zh-CN" altLang="en-US" sz="2000">
                <a:solidFill>
                  <a:srgbClr val="FF0000"/>
                </a:solidFill>
                <a:latin typeface="微软雅黑" panose="020B0503020204020204" pitchFamily="34" charset="-122"/>
                <a:ea typeface="微软雅黑" panose="020B0503020204020204" pitchFamily="34" charset="-122"/>
              </a:rPr>
              <a:t>文档—词矩阵</a:t>
            </a:r>
            <a:r>
              <a:rPr lang="zh-CN" altLang="en-US" sz="2000">
                <a:latin typeface="微软雅黑" panose="020B0503020204020204" pitchFamily="34" charset="-122"/>
                <a:ea typeface="微软雅黑" panose="020B0503020204020204" pitchFamily="34" charset="-122"/>
              </a:rPr>
              <a:t>格式：</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    两个文档之间的相似度的计算公式为：   </a:t>
            </a: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endParaRPr lang="zh-CN" altLang="en-US"/>
          </a:p>
        </p:txBody>
      </p:sp>
      <p:sp>
        <p:nvSpPr>
          <p:cNvPr id="28676" name="标题 3"/>
          <p:cNvSpPr>
            <a:spLocks noGrp="1"/>
          </p:cNvSpPr>
          <p:nvPr>
            <p:ph type="title" idx="4294967295"/>
          </p:nvPr>
        </p:nvSpPr>
        <p:spPr>
          <a:xfrm>
            <a:off x="179388" y="188913"/>
            <a:ext cx="8316912" cy="431800"/>
          </a:xfrm>
        </p:spPr>
        <p:txBody>
          <a:bodyPr/>
          <a:lstStyle/>
          <a:p>
            <a:pPr algn="l"/>
            <a:r>
              <a:rPr lang="zh-CN" altLang="en-US" sz="2200" b="1" smtClean="0">
                <a:latin typeface="微软雅黑" panose="020B0503020204020204" pitchFamily="34" charset="-122"/>
                <a:ea typeface="微软雅黑" panose="020B0503020204020204" pitchFamily="34" charset="-122"/>
              </a:rPr>
              <a:t>聚类分析</a:t>
            </a:r>
            <a:r>
              <a:rPr lang="en-US" altLang="zh-CN" sz="2200" b="1" smtClean="0">
                <a:latin typeface="微软雅黑" panose="020B0503020204020204" pitchFamily="34" charset="-122"/>
                <a:ea typeface="微软雅黑" panose="020B0503020204020204" pitchFamily="34" charset="-122"/>
              </a:rPr>
              <a:t>——</a:t>
            </a:r>
            <a:r>
              <a:rPr lang="zh-CN" altLang="en-US" sz="2200" b="1" smtClean="0">
                <a:latin typeface="微软雅黑" panose="020B0503020204020204" pitchFamily="34" charset="-122"/>
                <a:ea typeface="微软雅黑" panose="020B0503020204020204" pitchFamily="34" charset="-122"/>
              </a:rPr>
              <a:t>K-Means聚类算法</a:t>
            </a:r>
            <a:endParaRPr lang="zh-CN" altLang="en-US" sz="2200" b="1" smtClean="0">
              <a:latin typeface="Arial" panose="020B0604020202020204" pitchFamily="34" charset="0"/>
              <a:ea typeface="微软雅黑" panose="020B0503020204020204" pitchFamily="34" charset="-122"/>
            </a:endParaRPr>
          </a:p>
        </p:txBody>
      </p:sp>
      <p:graphicFrame>
        <p:nvGraphicFramePr>
          <p:cNvPr id="28677" name="Group 5"/>
          <p:cNvGraphicFramePr>
            <a:graphicFrameLocks noGrp="1"/>
          </p:cNvGraphicFramePr>
          <p:nvPr/>
        </p:nvGraphicFramePr>
        <p:xfrm>
          <a:off x="1004888" y="3198813"/>
          <a:ext cx="7080250" cy="1682752"/>
        </p:xfrm>
        <a:graphic>
          <a:graphicData uri="http://schemas.openxmlformats.org/drawingml/2006/table">
            <a:tbl>
              <a:tblPr/>
              <a:tblGrid>
                <a:gridCol w="1016000"/>
                <a:gridCol w="550862"/>
                <a:gridCol w="552450"/>
                <a:gridCol w="703263"/>
                <a:gridCol w="712787"/>
                <a:gridCol w="762000"/>
                <a:gridCol w="801688"/>
                <a:gridCol w="528637"/>
                <a:gridCol w="533400"/>
                <a:gridCol w="919163"/>
              </a:tblGrid>
              <a:tr h="420688">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lost</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win</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team</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score</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music</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happy</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sad</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coach</a:t>
                      </a: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420688">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文档一</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14</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0</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10</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20688">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文档二</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13</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16</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20688">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文档三</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9</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14</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graphicFrame>
        <p:nvGraphicFramePr>
          <p:cNvPr id="28734" name="Object 140"/>
          <p:cNvGraphicFramePr/>
          <p:nvPr/>
        </p:nvGraphicFramePr>
        <p:xfrm>
          <a:off x="2559050" y="5375275"/>
          <a:ext cx="3886200" cy="984250"/>
        </p:xfrm>
        <a:graphic>
          <a:graphicData uri="http://schemas.openxmlformats.org/presentationml/2006/ole">
            <mc:AlternateContent xmlns:mc="http://schemas.openxmlformats.org/markup-compatibility/2006">
              <mc:Choice xmlns:v="urn:schemas-microsoft-com:vml" Requires="v">
                <p:oleObj spid="_x0000_s285733" name="" r:id="rId1" imgW="1613535" imgH="444500" progId="Equation.DSMT4">
                  <p:embed/>
                </p:oleObj>
              </mc:Choice>
              <mc:Fallback>
                <p:oleObj name="" r:id="rId1" imgW="1613535" imgH="444500" progId="Equation.DSMT4">
                  <p:embed/>
                  <p:pic>
                    <p:nvPicPr>
                      <p:cNvPr id="0" name="图片 28573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5375275"/>
                        <a:ext cx="38862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699" name="Text Box 6"/>
          <p:cNvSpPr txBox="1">
            <a:spLocks noChangeArrowheads="1"/>
          </p:cNvSpPr>
          <p:nvPr/>
        </p:nvSpPr>
        <p:spPr bwMode="auto">
          <a:xfrm>
            <a:off x="285750" y="928688"/>
            <a:ext cx="84296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spcAft>
                <a:spcPct val="20000"/>
              </a:spcAft>
              <a:buClr>
                <a:schemeClr val="hlink"/>
              </a:buClr>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目标函数：</a:t>
            </a:r>
            <a:endParaRPr lang="zh-CN" altLang="en-US" sz="24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sym typeface="Arial" panose="020B0604020202020204" pitchFamily="34" charset="0"/>
              </a:rPr>
              <a:t>     使用误差平方和SSE作为度量聚类质量的目标函数，对于两种不同的聚类结果，选择误差平方和较小的分类结果。</a:t>
            </a: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sym typeface="Arial" panose="020B0604020202020204" pitchFamily="34" charset="0"/>
              </a:rPr>
              <a:t>1）连续属性的SSE计算公式为：</a:t>
            </a: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spcBef>
                <a:spcPct val="20000"/>
              </a:spcBef>
              <a:spcAft>
                <a:spcPct val="20000"/>
              </a:spcAft>
              <a:buClr>
                <a:schemeClr val="hlink"/>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sym typeface="Arial" panose="020B0604020202020204" pitchFamily="34" charset="0"/>
              </a:rPr>
              <a:t>2）文档数据的SSE计算公式为：</a:t>
            </a: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spcBef>
                <a:spcPct val="20000"/>
              </a:spcBef>
              <a:spcAft>
                <a:spcPct val="20000"/>
              </a:spcAft>
              <a:buClr>
                <a:schemeClr val="hlink"/>
              </a:buClr>
              <a:buFont typeface="Wingdings" panose="05000000000000000000" pitchFamily="2" charset="2"/>
              <a:buNone/>
            </a:pP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p:txBody>
      </p:sp>
      <p:sp>
        <p:nvSpPr>
          <p:cNvPr id="29700" name="标题 3"/>
          <p:cNvSpPr>
            <a:spLocks noGrp="1"/>
          </p:cNvSpPr>
          <p:nvPr>
            <p:ph type="title" idx="4294967295"/>
          </p:nvPr>
        </p:nvSpPr>
        <p:spPr>
          <a:xfrm>
            <a:off x="179388" y="188913"/>
            <a:ext cx="8316912" cy="431800"/>
          </a:xfrm>
        </p:spPr>
        <p:txBody>
          <a:bodyPr/>
          <a:lstStyle/>
          <a:p>
            <a:pPr algn="l"/>
            <a:r>
              <a:rPr lang="zh-CN" altLang="en-US" sz="2200" b="1" smtClean="0">
                <a:latin typeface="微软雅黑" panose="020B0503020204020204" pitchFamily="34" charset="-122"/>
                <a:ea typeface="微软雅黑" panose="020B0503020204020204" pitchFamily="34" charset="-122"/>
              </a:rPr>
              <a:t>聚类分析</a:t>
            </a:r>
            <a:r>
              <a:rPr lang="en-US" altLang="zh-CN" sz="2200" b="1" smtClean="0">
                <a:latin typeface="微软雅黑" panose="020B0503020204020204" pitchFamily="34" charset="-122"/>
                <a:ea typeface="微软雅黑" panose="020B0503020204020204" pitchFamily="34" charset="-122"/>
              </a:rPr>
              <a:t>——</a:t>
            </a:r>
            <a:r>
              <a:rPr lang="zh-CN" altLang="en-US" sz="2200" b="1" smtClean="0">
                <a:latin typeface="微软雅黑" panose="020B0503020204020204" pitchFamily="34" charset="-122"/>
                <a:ea typeface="微软雅黑" panose="020B0503020204020204" pitchFamily="34" charset="-122"/>
              </a:rPr>
              <a:t>K-Means聚类算法</a:t>
            </a:r>
            <a:endParaRPr lang="zh-CN" altLang="en-US" sz="2200" b="1" smtClean="0">
              <a:latin typeface="Arial" panose="020B0604020202020204" pitchFamily="34" charset="0"/>
              <a:ea typeface="微软雅黑" panose="020B0503020204020204" pitchFamily="34" charset="-122"/>
            </a:endParaRPr>
          </a:p>
        </p:txBody>
      </p:sp>
      <p:graphicFrame>
        <p:nvGraphicFramePr>
          <p:cNvPr id="29701" name="Object 5"/>
          <p:cNvGraphicFramePr/>
          <p:nvPr/>
        </p:nvGraphicFramePr>
        <p:xfrm>
          <a:off x="2622550" y="3213100"/>
          <a:ext cx="3394075" cy="931863"/>
        </p:xfrm>
        <a:graphic>
          <a:graphicData uri="http://schemas.openxmlformats.org/presentationml/2006/ole">
            <mc:AlternateContent xmlns:mc="http://schemas.openxmlformats.org/markup-compatibility/2006">
              <mc:Choice xmlns:v="urn:schemas-microsoft-com:vml" Requires="v">
                <p:oleObj spid="_x0000_s286792" name="" r:id="rId1" imgW="1487170" imgH="457835" progId="Equation.DSMT4">
                  <p:embed/>
                </p:oleObj>
              </mc:Choice>
              <mc:Fallback>
                <p:oleObj name="" r:id="rId1" imgW="1487170" imgH="457835" progId="Equation.DSMT4">
                  <p:embed/>
                  <p:pic>
                    <p:nvPicPr>
                      <p:cNvPr id="0" name="图片 28679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3213100"/>
                        <a:ext cx="33940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6"/>
          <p:cNvGraphicFramePr/>
          <p:nvPr/>
        </p:nvGraphicFramePr>
        <p:xfrm>
          <a:off x="2557463" y="5011738"/>
          <a:ext cx="3384550" cy="1004887"/>
        </p:xfrm>
        <a:graphic>
          <a:graphicData uri="http://schemas.openxmlformats.org/presentationml/2006/ole">
            <mc:AlternateContent xmlns:mc="http://schemas.openxmlformats.org/markup-compatibility/2006">
              <mc:Choice xmlns:v="urn:schemas-microsoft-com:vml" Requires="v">
                <p:oleObj spid="_x0000_s286793" name="" r:id="rId3" imgW="1461770" imgH="457835" progId="Equation.DSMT4">
                  <p:embed/>
                </p:oleObj>
              </mc:Choice>
              <mc:Fallback>
                <p:oleObj name="" r:id="rId3" imgW="1461770" imgH="457835" progId="Equation.DSMT4">
                  <p:embed/>
                  <p:pic>
                    <p:nvPicPr>
                      <p:cNvPr id="0" name="图片 28679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3" y="5011738"/>
                        <a:ext cx="33845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0" y="30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3" name="Text Box 6"/>
          <p:cNvSpPr txBox="1">
            <a:spLocks noChangeArrowheads="1"/>
          </p:cNvSpPr>
          <p:nvPr/>
        </p:nvSpPr>
        <p:spPr bwMode="auto">
          <a:xfrm>
            <a:off x="285750" y="928688"/>
            <a:ext cx="8429625"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spcAft>
                <a:spcPct val="20000"/>
              </a:spcAft>
              <a:buClr>
                <a:schemeClr val="hlink"/>
              </a:buClr>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目标函数：</a:t>
            </a:r>
            <a:endParaRPr lang="zh-CN" altLang="en-US" sz="2400">
              <a:latin typeface="微软雅黑" panose="020B0503020204020204" pitchFamily="34" charset="-122"/>
              <a:ea typeface="微软雅黑" panose="020B0503020204020204" pitchFamily="34" charset="-122"/>
            </a:endParaRPr>
          </a:p>
          <a:p>
            <a:pPr>
              <a:lnSpc>
                <a:spcPct val="150000"/>
              </a:lnSpc>
              <a:spcBef>
                <a:spcPct val="20000"/>
              </a:spcBef>
              <a:spcAft>
                <a:spcPct val="20000"/>
              </a:spcAft>
              <a:buClr>
                <a:schemeClr val="hlink"/>
              </a:buClr>
              <a:buFont typeface="Wingdings" panose="05000000000000000000" pitchFamily="2" charset="2"/>
              <a:buNone/>
            </a:pPr>
            <a:r>
              <a:rPr lang="zh-CN" altLang="en-US" sz="2400">
                <a:latin typeface="微软雅黑" panose="020B0503020204020204" pitchFamily="34" charset="-122"/>
                <a:ea typeface="微软雅黑" panose="020B0503020204020204" pitchFamily="34" charset="-122"/>
              </a:rPr>
              <a:t>    其中，簇     的聚类中心    计算公式为：</a:t>
            </a:r>
            <a:endParaRPr lang="zh-CN" altLang="en-US" sz="2000">
              <a:latin typeface="微软雅黑" panose="020B0503020204020204" pitchFamily="34" charset="-122"/>
              <a:ea typeface="微软雅黑" panose="020B0503020204020204" pitchFamily="34" charset="-122"/>
              <a:sym typeface="Arial" panose="020B0604020202020204" pitchFamily="34" charset="0"/>
            </a:endParaRPr>
          </a:p>
        </p:txBody>
      </p:sp>
      <p:sp>
        <p:nvSpPr>
          <p:cNvPr id="30724" name="标题 3"/>
          <p:cNvSpPr>
            <a:spLocks noGrp="1"/>
          </p:cNvSpPr>
          <p:nvPr>
            <p:ph type="title" idx="4294967295"/>
          </p:nvPr>
        </p:nvSpPr>
        <p:spPr>
          <a:xfrm>
            <a:off x="179388" y="188913"/>
            <a:ext cx="8316912" cy="431800"/>
          </a:xfrm>
        </p:spPr>
        <p:txBody>
          <a:bodyPr/>
          <a:lstStyle/>
          <a:p>
            <a:pPr algn="l"/>
            <a:r>
              <a:rPr lang="zh-CN" altLang="en-US" sz="2200" b="1" smtClean="0">
                <a:latin typeface="微软雅黑" panose="020B0503020204020204" pitchFamily="34" charset="-122"/>
                <a:ea typeface="微软雅黑" panose="020B0503020204020204" pitchFamily="34" charset="-122"/>
              </a:rPr>
              <a:t>聚类分析</a:t>
            </a:r>
            <a:r>
              <a:rPr lang="en-US" altLang="zh-CN" sz="2200" b="1" smtClean="0">
                <a:latin typeface="微软雅黑" panose="020B0503020204020204" pitchFamily="34" charset="-122"/>
                <a:ea typeface="微软雅黑" panose="020B0503020204020204" pitchFamily="34" charset="-122"/>
              </a:rPr>
              <a:t>——</a:t>
            </a:r>
            <a:r>
              <a:rPr lang="zh-CN" altLang="en-US" sz="2200" b="1" smtClean="0">
                <a:latin typeface="微软雅黑" panose="020B0503020204020204" pitchFamily="34" charset="-122"/>
                <a:ea typeface="微软雅黑" panose="020B0503020204020204" pitchFamily="34" charset="-122"/>
              </a:rPr>
              <a:t>K-Means聚类算法</a:t>
            </a:r>
            <a:endParaRPr lang="zh-CN" altLang="en-US" sz="2200" b="1" smtClean="0">
              <a:latin typeface="Arial" panose="020B0604020202020204" pitchFamily="34" charset="0"/>
              <a:ea typeface="微软雅黑" panose="020B0503020204020204" pitchFamily="34" charset="-122"/>
            </a:endParaRPr>
          </a:p>
        </p:txBody>
      </p:sp>
      <p:graphicFrame>
        <p:nvGraphicFramePr>
          <p:cNvPr id="30725" name="Object 5"/>
          <p:cNvGraphicFramePr/>
          <p:nvPr/>
        </p:nvGraphicFramePr>
        <p:xfrm>
          <a:off x="1836738" y="1701800"/>
          <a:ext cx="431800" cy="552450"/>
        </p:xfrm>
        <a:graphic>
          <a:graphicData uri="http://schemas.openxmlformats.org/presentationml/2006/ole">
            <mc:AlternateContent xmlns:mc="http://schemas.openxmlformats.org/markup-compatibility/2006">
              <mc:Choice xmlns:v="urn:schemas-microsoft-com:vml" Requires="v">
                <p:oleObj spid="_x0000_s288131" name="" r:id="rId1" imgW="178435" imgH="229870" progId="Equation.DSMT4">
                  <p:embed/>
                </p:oleObj>
              </mc:Choice>
              <mc:Fallback>
                <p:oleObj name="" r:id="rId1" imgW="178435" imgH="229870" progId="Equation.DSMT4">
                  <p:embed/>
                  <p:pic>
                    <p:nvPicPr>
                      <p:cNvPr id="0" name="图片 28813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38" y="1701800"/>
                        <a:ext cx="431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Object 6"/>
          <p:cNvGraphicFramePr/>
          <p:nvPr/>
        </p:nvGraphicFramePr>
        <p:xfrm>
          <a:off x="3852863" y="1700213"/>
          <a:ext cx="360362" cy="554037"/>
        </p:xfrm>
        <a:graphic>
          <a:graphicData uri="http://schemas.openxmlformats.org/presentationml/2006/ole">
            <mc:AlternateContent xmlns:mc="http://schemas.openxmlformats.org/markup-compatibility/2006">
              <mc:Choice xmlns:v="urn:schemas-microsoft-com:vml" Requires="v">
                <p:oleObj spid="_x0000_s288132" name="" r:id="rId3" imgW="140335" imgH="229235" progId="Equation.DSMT4">
                  <p:embed/>
                </p:oleObj>
              </mc:Choice>
              <mc:Fallback>
                <p:oleObj name="" r:id="rId3" imgW="140335" imgH="229235" progId="Equation.DSMT4">
                  <p:embed/>
                  <p:pic>
                    <p:nvPicPr>
                      <p:cNvPr id="0" name="图片 2881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863" y="1700213"/>
                        <a:ext cx="3603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7" name="Object 7"/>
          <p:cNvGraphicFramePr/>
          <p:nvPr/>
        </p:nvGraphicFramePr>
        <p:xfrm>
          <a:off x="3495675" y="2276475"/>
          <a:ext cx="1582738" cy="930275"/>
        </p:xfrm>
        <a:graphic>
          <a:graphicData uri="http://schemas.openxmlformats.org/presentationml/2006/ole">
            <mc:AlternateContent xmlns:mc="http://schemas.openxmlformats.org/markup-compatibility/2006">
              <mc:Choice xmlns:v="urn:schemas-microsoft-com:vml" Requires="v">
                <p:oleObj spid="_x0000_s288133" name="" r:id="rId5" imgW="749935" imgH="444500" progId="Equation.DSMT4">
                  <p:embed/>
                </p:oleObj>
              </mc:Choice>
              <mc:Fallback>
                <p:oleObj name="" r:id="rId5" imgW="749935" imgH="444500" progId="Equation.DSMT4">
                  <p:embed/>
                  <p:pic>
                    <p:nvPicPr>
                      <p:cNvPr id="0" name="图片 2881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5675" y="2276475"/>
                        <a:ext cx="158273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8" name="Group 8"/>
          <p:cNvGraphicFramePr>
            <a:graphicFrameLocks noGrp="1"/>
          </p:cNvGraphicFramePr>
          <p:nvPr/>
        </p:nvGraphicFramePr>
        <p:xfrm>
          <a:off x="2124075" y="3344863"/>
          <a:ext cx="5022850" cy="3176590"/>
        </p:xfrm>
        <a:graphic>
          <a:graphicData uri="http://schemas.openxmlformats.org/drawingml/2006/table">
            <a:tbl>
              <a:tblPr/>
              <a:tblGrid>
                <a:gridCol w="2508250"/>
                <a:gridCol w="2514600"/>
              </a:tblGrid>
              <a:tr h="448137">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符号</a:t>
                      </a:r>
                      <a:endPar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含义</a:t>
                      </a:r>
                      <a:endPar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487768">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 </a:t>
                      </a: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   K</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聚类簇的个数</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48137">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     个簇</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48137">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对象（样本）</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48137">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簇      的聚类中心</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48137">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数据集中样本的个数</a:t>
                      </a:r>
                      <a:endPar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48137">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    个簇中样本的个数</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28" marB="4572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graphicFrame>
        <p:nvGraphicFramePr>
          <p:cNvPr id="30754" name="Object 60"/>
          <p:cNvGraphicFramePr/>
          <p:nvPr/>
        </p:nvGraphicFramePr>
        <p:xfrm>
          <a:off x="2339975" y="4221163"/>
          <a:ext cx="431800" cy="409575"/>
        </p:xfrm>
        <a:graphic>
          <a:graphicData uri="http://schemas.openxmlformats.org/presentationml/2006/ole">
            <mc:AlternateContent xmlns:mc="http://schemas.openxmlformats.org/markup-compatibility/2006">
              <mc:Choice xmlns:v="urn:schemas-microsoft-com:vml" Requires="v">
                <p:oleObj spid="_x0000_s288134" name="" r:id="rId7" imgW="177800" imgH="229235" progId="Equation.DSMT4">
                  <p:embed/>
                </p:oleObj>
              </mc:Choice>
              <mc:Fallback>
                <p:oleObj name="" r:id="rId7" imgW="177800" imgH="229235" progId="Equation.DSMT4">
                  <p:embed/>
                  <p:pic>
                    <p:nvPicPr>
                      <p:cNvPr id="0" name="图片 28813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4221163"/>
                        <a:ext cx="4318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5" name="Object 61"/>
          <p:cNvGraphicFramePr/>
          <p:nvPr/>
        </p:nvGraphicFramePr>
        <p:xfrm>
          <a:off x="2339975" y="4724400"/>
          <a:ext cx="287338" cy="298450"/>
        </p:xfrm>
        <a:graphic>
          <a:graphicData uri="http://schemas.openxmlformats.org/presentationml/2006/ole">
            <mc:AlternateContent xmlns:mc="http://schemas.openxmlformats.org/markup-compatibility/2006">
              <mc:Choice xmlns:v="urn:schemas-microsoft-com:vml" Requires="v">
                <p:oleObj spid="_x0000_s288135" name="" r:id="rId9" imgW="127635" imgH="140335" progId="Equation.DSMT4">
                  <p:embed/>
                </p:oleObj>
              </mc:Choice>
              <mc:Fallback>
                <p:oleObj name="" r:id="rId9" imgW="127635" imgH="140335" progId="Equation.DSMT4">
                  <p:embed/>
                  <p:pic>
                    <p:nvPicPr>
                      <p:cNvPr id="0" name="图片 28813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4724400"/>
                        <a:ext cx="28733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6" name="Object 62"/>
          <p:cNvGraphicFramePr/>
          <p:nvPr/>
        </p:nvGraphicFramePr>
        <p:xfrm>
          <a:off x="2339975" y="4940300"/>
          <a:ext cx="358775" cy="554038"/>
        </p:xfrm>
        <a:graphic>
          <a:graphicData uri="http://schemas.openxmlformats.org/presentationml/2006/ole">
            <mc:AlternateContent xmlns:mc="http://schemas.openxmlformats.org/markup-compatibility/2006">
              <mc:Choice xmlns:v="urn:schemas-microsoft-com:vml" Requires="v">
                <p:oleObj spid="_x0000_s288136" name="" r:id="rId11" imgW="140335" imgH="229235" progId="Equation.DSMT4">
                  <p:embed/>
                </p:oleObj>
              </mc:Choice>
              <mc:Fallback>
                <p:oleObj name="" r:id="rId11" imgW="140335" imgH="229235" progId="Equation.DSMT4">
                  <p:embed/>
                  <p:pic>
                    <p:nvPicPr>
                      <p:cNvPr id="0" name="图片 28813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975" y="4940300"/>
                        <a:ext cx="3587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7" name="Object 63"/>
          <p:cNvGraphicFramePr/>
          <p:nvPr/>
        </p:nvGraphicFramePr>
        <p:xfrm>
          <a:off x="2339975" y="5589588"/>
          <a:ext cx="287338" cy="298450"/>
        </p:xfrm>
        <a:graphic>
          <a:graphicData uri="http://schemas.openxmlformats.org/presentationml/2006/ole">
            <mc:AlternateContent xmlns:mc="http://schemas.openxmlformats.org/markup-compatibility/2006">
              <mc:Choice xmlns:v="urn:schemas-microsoft-com:vml" Requires="v">
                <p:oleObj spid="_x0000_s288137" name="" r:id="rId13" imgW="127635" imgH="140335" progId="Equation.DSMT4">
                  <p:embed/>
                </p:oleObj>
              </mc:Choice>
              <mc:Fallback>
                <p:oleObj name="" r:id="rId13" imgW="127635" imgH="140335" progId="Equation.DSMT4">
                  <p:embed/>
                  <p:pic>
                    <p:nvPicPr>
                      <p:cNvPr id="0" name="图片 28813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9975" y="5589588"/>
                        <a:ext cx="28733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8" name="Object 64"/>
          <p:cNvGraphicFramePr/>
          <p:nvPr/>
        </p:nvGraphicFramePr>
        <p:xfrm>
          <a:off x="2339975" y="5949950"/>
          <a:ext cx="358775" cy="503238"/>
        </p:xfrm>
        <a:graphic>
          <a:graphicData uri="http://schemas.openxmlformats.org/presentationml/2006/ole">
            <mc:AlternateContent xmlns:mc="http://schemas.openxmlformats.org/markup-compatibility/2006">
              <mc:Choice xmlns:v="urn:schemas-microsoft-com:vml" Requires="v">
                <p:oleObj spid="_x0000_s288138" name="" r:id="rId15" imgW="153035" imgH="229235" progId="Equation.DSMT4">
                  <p:embed/>
                </p:oleObj>
              </mc:Choice>
              <mc:Fallback>
                <p:oleObj name="" r:id="rId15" imgW="153035" imgH="229235" progId="Equation.DSMT4">
                  <p:embed/>
                  <p:pic>
                    <p:nvPicPr>
                      <p:cNvPr id="0" name="图片 28813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9975" y="5949950"/>
                        <a:ext cx="3587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9" name="Object 65"/>
          <p:cNvGraphicFramePr/>
          <p:nvPr/>
        </p:nvGraphicFramePr>
        <p:xfrm>
          <a:off x="5003800" y="4292600"/>
          <a:ext cx="215900" cy="371475"/>
        </p:xfrm>
        <a:graphic>
          <a:graphicData uri="http://schemas.openxmlformats.org/presentationml/2006/ole">
            <mc:AlternateContent xmlns:mc="http://schemas.openxmlformats.org/markup-compatibility/2006">
              <mc:Choice xmlns:v="urn:schemas-microsoft-com:vml" Requires="v">
                <p:oleObj spid="_x0000_s288139" name="" r:id="rId17" imgW="88900" imgH="165735" progId="Equation.DSMT4">
                  <p:embed/>
                </p:oleObj>
              </mc:Choice>
              <mc:Fallback>
                <p:oleObj name="" r:id="rId17" imgW="88900" imgH="165735" progId="Equation.DSMT4">
                  <p:embed/>
                  <p:pic>
                    <p:nvPicPr>
                      <p:cNvPr id="0" name="图片 28813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03800" y="4292600"/>
                        <a:ext cx="2159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60" name="Object 66"/>
          <p:cNvGraphicFramePr/>
          <p:nvPr/>
        </p:nvGraphicFramePr>
        <p:xfrm>
          <a:off x="4932363" y="5229225"/>
          <a:ext cx="360362" cy="407988"/>
        </p:xfrm>
        <a:graphic>
          <a:graphicData uri="http://schemas.openxmlformats.org/presentationml/2006/ole">
            <mc:AlternateContent xmlns:mc="http://schemas.openxmlformats.org/markup-compatibility/2006">
              <mc:Choice xmlns:v="urn:schemas-microsoft-com:vml" Requires="v">
                <p:oleObj spid="_x0000_s288140" name="" r:id="rId19" imgW="177800" imgH="229235" progId="Equation.DSMT4">
                  <p:embed/>
                </p:oleObj>
              </mc:Choice>
              <mc:Fallback>
                <p:oleObj name="" r:id="rId19" imgW="177800" imgH="229235" progId="Equation.DSMT4">
                  <p:embed/>
                  <p:pic>
                    <p:nvPicPr>
                      <p:cNvPr id="0" name="图片 2881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5229225"/>
                        <a:ext cx="360362"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61" name="Object 67"/>
          <p:cNvGraphicFramePr/>
          <p:nvPr/>
        </p:nvGraphicFramePr>
        <p:xfrm>
          <a:off x="4930775" y="6092825"/>
          <a:ext cx="215900" cy="371475"/>
        </p:xfrm>
        <a:graphic>
          <a:graphicData uri="http://schemas.openxmlformats.org/presentationml/2006/ole">
            <mc:AlternateContent xmlns:mc="http://schemas.openxmlformats.org/markup-compatibility/2006">
              <mc:Choice xmlns:v="urn:schemas-microsoft-com:vml" Requires="v">
                <p:oleObj spid="_x0000_s288141" name="" r:id="rId20" imgW="88900" imgH="165735" progId="Equation.DSMT4">
                  <p:embed/>
                </p:oleObj>
              </mc:Choice>
              <mc:Fallback>
                <p:oleObj name="" r:id="rId20" imgW="88900" imgH="165735" progId="Equation.DSMT4">
                  <p:embed/>
                  <p:pic>
                    <p:nvPicPr>
                      <p:cNvPr id="0" name="图片 28814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30775" y="6092825"/>
                        <a:ext cx="2159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4824536" cy="653143"/>
          </a:xfrm>
        </p:spPr>
        <p:txBody>
          <a:bodyPr/>
          <a:lstStyle/>
          <a:p>
            <a:pPr algn="ctr" eaLnBrk="1" hangingPunct="1">
              <a:defRPr/>
            </a:pPr>
            <a:r>
              <a:rPr lang="en-US" sz="3200" dirty="0" smtClean="0">
                <a:solidFill>
                  <a:srgbClr val="000099"/>
                </a:solidFill>
                <a:effectLst>
                  <a:outerShdw blurRad="38100" dist="38100" dir="2700000" algn="tl">
                    <a:srgbClr val="C0C0C0"/>
                  </a:outerShdw>
                </a:effectLst>
                <a:ea typeface="宋体" panose="02010600030101010101" pitchFamily="2" charset="-122"/>
                <a:sym typeface="+mn-ea"/>
              </a:rPr>
              <a:t>3 </a:t>
            </a:r>
            <a:r>
              <a:rPr lang="en-US" sz="3200" dirty="0" err="1" smtClean="0">
                <a:solidFill>
                  <a:srgbClr val="000099"/>
                </a:solidFill>
                <a:effectLst>
                  <a:outerShdw blurRad="38100" dist="38100" dir="2700000" algn="tl">
                    <a:srgbClr val="C0C0C0"/>
                  </a:outerShdw>
                </a:effectLst>
                <a:ea typeface="宋体" panose="02010600030101010101" pitchFamily="2" charset="-122"/>
                <a:sym typeface="+mn-ea"/>
              </a:rPr>
              <a:t>Kmeans</a:t>
            </a:r>
            <a:r>
              <a:rPr lang="zh-CN" altLang="en-US" sz="3200" dirty="0" smtClean="0">
                <a:solidFill>
                  <a:srgbClr val="000099"/>
                </a:solidFill>
                <a:effectLst>
                  <a:outerShdw blurRad="38100" dist="38100" dir="2700000" algn="tl">
                    <a:srgbClr val="C0C0C0"/>
                  </a:outerShdw>
                </a:effectLst>
                <a:ea typeface="宋体" panose="02010600030101010101" pitchFamily="2" charset="-122"/>
                <a:sym typeface="+mn-ea"/>
              </a:rPr>
              <a:t>算法流程</a:t>
            </a:r>
            <a:endParaRPr lang="zh-CN" altLang="en-US" sz="3200" dirty="0">
              <a:solidFill>
                <a:srgbClr val="000099"/>
              </a:solidFill>
              <a:effectLst>
                <a:outerShdw blurRad="38100" dist="38100" dir="2700000" algn="tl">
                  <a:srgbClr val="C0C0C0"/>
                </a:outerShdw>
              </a:effectLst>
              <a:ea typeface="宋体" panose="02010600030101010101" pitchFamily="2" charset="-122"/>
              <a:sym typeface="+mn-ea"/>
            </a:endParaRPr>
          </a:p>
        </p:txBody>
      </p:sp>
      <p:sp>
        <p:nvSpPr>
          <p:cNvPr id="3" name="内容占位符 2"/>
          <p:cNvSpPr>
            <a:spLocks noGrp="1"/>
          </p:cNvSpPr>
          <p:nvPr>
            <p:ph idx="1"/>
          </p:nvPr>
        </p:nvSpPr>
        <p:spPr>
          <a:xfrm>
            <a:off x="-252536" y="1287421"/>
            <a:ext cx="9145016" cy="5073427"/>
          </a:xfrm>
        </p:spPr>
        <p:txBody>
          <a:bodyPr/>
          <a:lstStyle/>
          <a:p>
            <a:pPr marL="914400" lvl="1" indent="-457200">
              <a:lnSpc>
                <a:spcPct val="150000"/>
              </a:lnSpc>
              <a:buFont typeface="+mj-ea"/>
              <a:buAutoNum type="circleNumDbPlain"/>
            </a:pPr>
            <a:r>
              <a:rPr lang="zh-CN" altLang="en-US" sz="2600" dirty="0" smtClean="0">
                <a:sym typeface="+mn-ea"/>
              </a:rPr>
              <a:t>随机</a:t>
            </a:r>
            <a:r>
              <a:rPr lang="zh-CN" altLang="en-US" sz="2600" dirty="0">
                <a:sym typeface="+mn-ea"/>
              </a:rPr>
              <a:t>选择</a:t>
            </a:r>
            <a:r>
              <a:rPr lang="en-US" altLang="zh-CN" sz="2600" dirty="0">
                <a:solidFill>
                  <a:srgbClr val="C00000"/>
                </a:solidFill>
                <a:sym typeface="+mn-ea"/>
              </a:rPr>
              <a:t>k</a:t>
            </a:r>
            <a:r>
              <a:rPr lang="zh-CN" altLang="en-US" sz="2600" dirty="0" smtClean="0">
                <a:sym typeface="+mn-ea"/>
              </a:rPr>
              <a:t>个</a:t>
            </a:r>
            <a:r>
              <a:rPr lang="zh-CN" altLang="zh-CN" sz="2600" dirty="0" smtClean="0"/>
              <a:t>点</a:t>
            </a:r>
            <a:r>
              <a:rPr lang="zh-CN" altLang="zh-CN" sz="2600" dirty="0"/>
              <a:t>作为初始</a:t>
            </a:r>
            <a:r>
              <a:rPr lang="zh-CN" altLang="zh-CN" sz="2600" dirty="0">
                <a:solidFill>
                  <a:srgbClr val="C00000"/>
                </a:solidFill>
              </a:rPr>
              <a:t>聚类的中心</a:t>
            </a:r>
            <a:r>
              <a:rPr lang="zh-CN" altLang="zh-CN" sz="2600" dirty="0"/>
              <a:t>，由这个中心代表各个聚类</a:t>
            </a:r>
            <a:endParaRPr lang="zh-CN" altLang="zh-CN" sz="2600" dirty="0"/>
          </a:p>
          <a:p>
            <a:pPr marL="914400" lvl="1" indent="-457200">
              <a:lnSpc>
                <a:spcPct val="150000"/>
              </a:lnSpc>
              <a:buFont typeface="+mj-ea"/>
              <a:buAutoNum type="circleNumDbPlain"/>
            </a:pPr>
            <a:r>
              <a:rPr lang="zh-CN" altLang="en-US" sz="2600" dirty="0" smtClean="0">
                <a:sym typeface="+mn-ea"/>
              </a:rPr>
              <a:t>对</a:t>
            </a:r>
            <a:r>
              <a:rPr lang="zh-CN" altLang="en-US" sz="2600" dirty="0">
                <a:sym typeface="+mn-ea"/>
              </a:rPr>
              <a:t>任意一个样本</a:t>
            </a:r>
            <a:r>
              <a:rPr lang="zh-CN" altLang="en-US" sz="2600" dirty="0" smtClean="0">
                <a:sym typeface="+mn-ea"/>
              </a:rPr>
              <a:t>，计算其到</a:t>
            </a:r>
            <a:r>
              <a:rPr lang="en-US" altLang="zh-CN" sz="2600" dirty="0" smtClean="0">
                <a:sym typeface="+mn-ea"/>
              </a:rPr>
              <a:t>k</a:t>
            </a:r>
            <a:r>
              <a:rPr lang="zh-CN" altLang="en-US" sz="2600" dirty="0" smtClean="0">
                <a:sym typeface="+mn-ea"/>
              </a:rPr>
              <a:t>个点的</a:t>
            </a:r>
            <a:r>
              <a:rPr lang="zh-CN" altLang="en-US" sz="2600" dirty="0">
                <a:sym typeface="+mn-ea"/>
              </a:rPr>
              <a:t>距离，将该样本归到</a:t>
            </a:r>
            <a:r>
              <a:rPr lang="zh-CN" altLang="en-US" sz="2600" dirty="0">
                <a:solidFill>
                  <a:srgbClr val="C00000"/>
                </a:solidFill>
                <a:sym typeface="+mn-ea"/>
              </a:rPr>
              <a:t>距离</a:t>
            </a:r>
            <a:r>
              <a:rPr lang="zh-CN" altLang="en-US" sz="2600" dirty="0" smtClean="0">
                <a:solidFill>
                  <a:srgbClr val="C00000"/>
                </a:solidFill>
                <a:sym typeface="+mn-ea"/>
              </a:rPr>
              <a:t>最近</a:t>
            </a:r>
            <a:r>
              <a:rPr lang="zh-CN" altLang="en-US" sz="2600" dirty="0" smtClean="0">
                <a:sym typeface="+mn-ea"/>
              </a:rPr>
              <a:t>的</a:t>
            </a:r>
            <a:r>
              <a:rPr lang="zh-CN" altLang="en-US" sz="2600" dirty="0">
                <a:sym typeface="+mn-ea"/>
              </a:rPr>
              <a:t>中心所在</a:t>
            </a:r>
            <a:r>
              <a:rPr lang="zh-CN" altLang="en-US" sz="2600" dirty="0" smtClean="0">
                <a:sym typeface="+mn-ea"/>
              </a:rPr>
              <a:t>的聚类</a:t>
            </a:r>
            <a:endParaRPr lang="zh-CN" altLang="en-US" sz="2600" dirty="0"/>
          </a:p>
          <a:p>
            <a:pPr marL="914400" lvl="1" indent="-457200">
              <a:lnSpc>
                <a:spcPct val="150000"/>
              </a:lnSpc>
              <a:buFont typeface="+mj-ea"/>
              <a:buAutoNum type="circleNumDbPlain"/>
            </a:pPr>
            <a:r>
              <a:rPr lang="zh-CN" altLang="en-US" sz="2600" dirty="0" smtClean="0"/>
              <a:t>计算</a:t>
            </a:r>
            <a:r>
              <a:rPr lang="zh-CN" altLang="zh-CN" sz="2600" dirty="0">
                <a:solidFill>
                  <a:srgbClr val="C00000"/>
                </a:solidFill>
              </a:rPr>
              <a:t>聚类的</a:t>
            </a:r>
            <a:r>
              <a:rPr lang="zh-CN" altLang="zh-CN" sz="2600" dirty="0" smtClean="0">
                <a:solidFill>
                  <a:srgbClr val="C00000"/>
                </a:solidFill>
              </a:rPr>
              <a:t>平均值</a:t>
            </a:r>
            <a:r>
              <a:rPr lang="zh-CN" altLang="en-US" sz="2600" dirty="0" smtClean="0">
                <a:solidFill>
                  <a:srgbClr val="C00000"/>
                </a:solidFill>
              </a:rPr>
              <a:t>，</a:t>
            </a:r>
            <a:r>
              <a:rPr lang="zh-CN" altLang="zh-CN" sz="2600" dirty="0" smtClean="0"/>
              <a:t>即将</a:t>
            </a:r>
            <a:r>
              <a:rPr lang="zh-CN" altLang="zh-CN" sz="2600" dirty="0"/>
              <a:t>聚类的中心移动</a:t>
            </a:r>
            <a:r>
              <a:rPr lang="zh-CN" altLang="zh-CN" sz="2600" dirty="0" smtClean="0"/>
              <a:t>到</a:t>
            </a:r>
            <a:r>
              <a:rPr lang="zh-CN" altLang="en-US" sz="2600" dirty="0" smtClean="0"/>
              <a:t>均值</a:t>
            </a:r>
            <a:r>
              <a:rPr lang="zh-CN" altLang="zh-CN" sz="2600" dirty="0" smtClean="0"/>
              <a:t>处</a:t>
            </a:r>
            <a:endParaRPr lang="en-US" altLang="zh-CN" sz="2600" dirty="0" smtClean="0"/>
          </a:p>
          <a:p>
            <a:pPr marL="914400" lvl="1" indent="-457200">
              <a:lnSpc>
                <a:spcPct val="150000"/>
              </a:lnSpc>
              <a:buFont typeface="+mj-ea"/>
              <a:buAutoNum type="circleNumDbPlain"/>
            </a:pPr>
            <a:r>
              <a:rPr lang="zh-CN" altLang="en-US" sz="2600" dirty="0" smtClean="0">
                <a:sym typeface="+mn-ea"/>
              </a:rPr>
              <a:t>重复2、</a:t>
            </a:r>
            <a:r>
              <a:rPr lang="en-US" altLang="zh-CN" sz="2600" dirty="0" smtClean="0">
                <a:sym typeface="+mn-ea"/>
              </a:rPr>
              <a:t>3</a:t>
            </a:r>
            <a:r>
              <a:rPr lang="zh-CN" altLang="en-US" sz="2600" dirty="0" smtClean="0">
                <a:sym typeface="+mn-ea"/>
              </a:rPr>
              <a:t>步的</a:t>
            </a:r>
            <a:r>
              <a:rPr lang="zh-CN" altLang="en-US" sz="2600" dirty="0">
                <a:sym typeface="+mn-ea"/>
              </a:rPr>
              <a:t>迭</a:t>
            </a:r>
            <a:r>
              <a:rPr lang="zh-CN" altLang="en-US" sz="2600" dirty="0" smtClean="0">
                <a:sym typeface="+mn-ea"/>
              </a:rPr>
              <a:t>代，直到聚类的中心不再移动，此时算法收敛，迭代结束</a:t>
            </a:r>
            <a:endParaRPr lang="zh-CN" altLang="en-US" sz="2600" dirty="0">
              <a:solidFill>
                <a:schemeClr val="tx1"/>
              </a:solidFill>
              <a:cs typeface="+mn-cs"/>
            </a:endParaRPr>
          </a:p>
          <a:p>
            <a:pPr lvl="1">
              <a:lnSpc>
                <a:spcPct val="150000"/>
              </a:lnSpc>
            </a:pPr>
            <a:endParaRPr lang="zh-CN" altLang="en-US" sz="2600" dirty="0">
              <a:solidFill>
                <a:schemeClr val="tx1"/>
              </a:solidFill>
              <a:cs typeface="+mn-cs"/>
              <a:sym typeface="+mn-ea"/>
            </a:endParaRPr>
          </a:p>
          <a:p>
            <a:pPr lvl="1">
              <a:lnSpc>
                <a:spcPct val="150000"/>
              </a:lnSpc>
            </a:pP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3"/>
          <p:cNvSpPr>
            <a:spLocks noChangeArrowheads="1"/>
          </p:cNvSpPr>
          <p:nvPr/>
        </p:nvSpPr>
        <p:spPr bwMode="auto">
          <a:xfrm>
            <a:off x="512763" y="2890838"/>
            <a:ext cx="2141537" cy="1241425"/>
          </a:xfrm>
          <a:prstGeom prst="flowChartDocument">
            <a:avLst/>
          </a:prstGeom>
          <a:solidFill>
            <a:schemeClr val="bg2"/>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未分类新数据</a:t>
            </a:r>
            <a:endParaRPr lang="zh-CN" altLang="en-US" sz="1800">
              <a:solidFill>
                <a:schemeClr val="tx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a:t>
            </a:r>
            <a:r>
              <a:rPr lang="en-US" altLang="zh-CN" sz="1800">
                <a:latin typeface="Times New Roman" panose="02020603050405020304" pitchFamily="18" charset="0"/>
                <a:cs typeface="Times New Roman" panose="02020603050405020304" pitchFamily="18" charset="0"/>
              </a:rPr>
              <a:t>Jeff, Professor, 4</a:t>
            </a:r>
            <a:r>
              <a:rPr lang="zh-CN" altLang="en-US" sz="1800">
                <a:solidFill>
                  <a:schemeClr val="tx1"/>
                </a:solidFill>
                <a:latin typeface="微软雅黑" panose="020B0503020204020204" pitchFamily="34" charset="-122"/>
                <a:ea typeface="微软雅黑" panose="020B0503020204020204" pitchFamily="34" charset="-122"/>
              </a:rPr>
              <a:t>)</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3316" name="AutoShape 4"/>
          <p:cNvSpPr>
            <a:spLocks noChangeArrowheads="1"/>
          </p:cNvSpPr>
          <p:nvPr/>
        </p:nvSpPr>
        <p:spPr bwMode="auto">
          <a:xfrm>
            <a:off x="3608388" y="2181225"/>
            <a:ext cx="2798762" cy="2578100"/>
          </a:xfrm>
          <a:prstGeom prst="roundRect">
            <a:avLst>
              <a:gd name="adj" fmla="val 16667"/>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bg1"/>
                </a:solidFill>
                <a:ea typeface="微软雅黑" panose="020B0503020204020204" pitchFamily="34" charset="-122"/>
              </a:rPr>
              <a:t>分类算法</a:t>
            </a:r>
            <a:endParaRPr lang="zh-CN" altLang="en-US" sz="1800">
              <a:solidFill>
                <a:schemeClr val="bg1"/>
              </a:solidFill>
              <a:ea typeface="微软雅黑" panose="020B0503020204020204" pitchFamily="34" charset="-122"/>
            </a:endParaRPr>
          </a:p>
        </p:txBody>
      </p:sp>
      <p:sp>
        <p:nvSpPr>
          <p:cNvPr id="13317" name="AutoShape 5"/>
          <p:cNvSpPr>
            <a:spLocks noChangeArrowheads="1"/>
          </p:cNvSpPr>
          <p:nvPr/>
        </p:nvSpPr>
        <p:spPr bwMode="auto">
          <a:xfrm>
            <a:off x="5243513" y="3908425"/>
            <a:ext cx="893762" cy="714375"/>
          </a:xfrm>
          <a:prstGeom prst="can">
            <a:avLst>
              <a:gd name="adj" fmla="val 25000"/>
            </a:avLst>
          </a:prstGeom>
          <a:solidFill>
            <a:srgbClr val="E9EB0B"/>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400">
                <a:solidFill>
                  <a:schemeClr val="tx1"/>
                </a:solidFill>
                <a:ea typeface="微软雅黑" panose="020B0503020204020204" pitchFamily="34" charset="-122"/>
              </a:rPr>
              <a:t>模型</a:t>
            </a:r>
            <a:endParaRPr lang="zh-CN" altLang="en-US" sz="1400">
              <a:solidFill>
                <a:schemeClr val="tx1"/>
              </a:solidFill>
              <a:ea typeface="微软雅黑" panose="020B0503020204020204" pitchFamily="34" charset="-122"/>
            </a:endParaRPr>
          </a:p>
        </p:txBody>
      </p:sp>
      <p:sp>
        <p:nvSpPr>
          <p:cNvPr id="13318" name="AutoShape 6"/>
          <p:cNvSpPr>
            <a:spLocks noChangeArrowheads="1"/>
          </p:cNvSpPr>
          <p:nvPr/>
        </p:nvSpPr>
        <p:spPr bwMode="auto">
          <a:xfrm>
            <a:off x="2865438" y="3097213"/>
            <a:ext cx="620712" cy="579437"/>
          </a:xfrm>
          <a:prstGeom prst="rightArrow">
            <a:avLst>
              <a:gd name="adj1" fmla="val 50000"/>
              <a:gd name="adj2" fmla="val 26781"/>
            </a:avLst>
          </a:prstGeom>
          <a:solidFill>
            <a:schemeClr val="bg2"/>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13319" name="AutoShape 7"/>
          <p:cNvSpPr>
            <a:spLocks noChangeArrowheads="1"/>
          </p:cNvSpPr>
          <p:nvPr/>
        </p:nvSpPr>
        <p:spPr bwMode="auto">
          <a:xfrm>
            <a:off x="6578600" y="3097213"/>
            <a:ext cx="631825" cy="579437"/>
          </a:xfrm>
          <a:prstGeom prst="rightArrow">
            <a:avLst>
              <a:gd name="adj1" fmla="val 50000"/>
              <a:gd name="adj2" fmla="val 27260"/>
            </a:avLst>
          </a:prstGeom>
          <a:solidFill>
            <a:schemeClr val="bg2"/>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13320" name="AutoShape 8"/>
          <p:cNvSpPr>
            <a:spLocks noChangeArrowheads="1"/>
          </p:cNvSpPr>
          <p:nvPr/>
        </p:nvSpPr>
        <p:spPr bwMode="auto">
          <a:xfrm>
            <a:off x="7456488" y="2981325"/>
            <a:ext cx="1290637" cy="811213"/>
          </a:xfrm>
          <a:prstGeom prst="flowChartProcess">
            <a:avLst/>
          </a:prstGeom>
          <a:solidFill>
            <a:srgbClr val="E9EB0B"/>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en-US" altLang="zh-CN" sz="2000">
                <a:solidFill>
                  <a:schemeClr val="tx1"/>
                </a:solidFill>
                <a:ea typeface="微软雅黑" panose="020B0503020204020204" pitchFamily="34" charset="-122"/>
              </a:rPr>
              <a:t>yes</a:t>
            </a:r>
            <a:endParaRPr lang="zh-CN" altLang="en-US" sz="2000">
              <a:solidFill>
                <a:schemeClr val="tx1"/>
              </a:solidFill>
              <a:ea typeface="微软雅黑" panose="020B0503020204020204" pitchFamily="34" charset="-122"/>
            </a:endParaRPr>
          </a:p>
        </p:txBody>
      </p:sp>
      <p:sp>
        <p:nvSpPr>
          <p:cNvPr id="73736" name="Rectangle 2"/>
          <p:cNvSpPr>
            <a:spLocks noGrp="1" noChangeArrowheads="1"/>
          </p:cNvSpPr>
          <p:nvPr>
            <p:ph type="title"/>
          </p:nvPr>
        </p:nvSpPr>
        <p:spPr>
          <a:xfrm>
            <a:off x="655638" y="923925"/>
            <a:ext cx="3201987" cy="704850"/>
          </a:xfrm>
        </p:spPr>
        <p:txBody>
          <a:bodyPr lIns="92075" tIns="46038" rIns="92075" bIns="46038"/>
          <a:lstStyle/>
          <a:p>
            <a:pPr eaLnBrk="1" hangingPunct="1"/>
            <a:r>
              <a:rPr lang="zh-CN" altLang="en-US" smtClean="0">
                <a:solidFill>
                  <a:srgbClr val="6600FF"/>
                </a:solidFill>
                <a:latin typeface="黑体" panose="02010609060101010101" pitchFamily="49" charset="-122"/>
                <a:ea typeface="黑体" panose="02010609060101010101" pitchFamily="49" charset="-122"/>
              </a:rPr>
              <a:t>模型应用</a:t>
            </a:r>
            <a:endParaRPr lang="en-US" altLang="zh-CN" smtClean="0">
              <a:solidFill>
                <a:srgbClr val="6600FF"/>
              </a:solidFill>
              <a:latin typeface="黑体" panose="02010609060101010101" pitchFamily="49" charset="-122"/>
              <a:ea typeface="黑体" panose="02010609060101010101" pitchFamily="49" charset="-122"/>
            </a:endParaRPr>
          </a:p>
        </p:txBody>
      </p:sp>
      <p:sp>
        <p:nvSpPr>
          <p:cNvPr id="11" name="AutoShape 4"/>
          <p:cNvSpPr>
            <a:spLocks noChangeArrowheads="1"/>
          </p:cNvSpPr>
          <p:nvPr/>
        </p:nvSpPr>
        <p:spPr bwMode="gray">
          <a:xfrm>
            <a:off x="245807" y="1002891"/>
            <a:ext cx="8770374" cy="5486400"/>
          </a:xfrm>
          <a:prstGeom prst="roundRect">
            <a:avLst>
              <a:gd name="adj" fmla="val 7350"/>
            </a:avLst>
          </a:prstGeom>
          <a:noFill/>
          <a:ln w="19050" cap="flat" cmpd="sng" algn="ctr">
            <a:solidFill>
              <a:srgbClr val="0033CC"/>
            </a:solidFill>
            <a:prstDash val="solid"/>
          </a:ln>
          <a:effectLst>
            <a:glow rad="101600">
              <a:srgbClr val="353A77">
                <a:satMod val="175000"/>
                <a:alpha val="40000"/>
              </a:srgbClr>
            </a:glow>
          </a:effectLst>
        </p:spPr>
        <p:txBody>
          <a:bodyPr wrap="none" anchor="ctr"/>
          <a:lstStyle/>
          <a:p>
            <a:pPr algn="ctr" fontAlgn="auto">
              <a:spcBef>
                <a:spcPts val="0"/>
              </a:spcBef>
              <a:spcAft>
                <a:spcPts val="0"/>
              </a:spcAft>
              <a:defRPr/>
            </a:pPr>
            <a:endParaRPr lang="zh-CN" altLang="en-US" kern="0" dirty="0">
              <a:solidFill>
                <a:srgbClr val="000000"/>
              </a:solidFill>
              <a:latin typeface="+mn-ea"/>
              <a:ea typeface="+mn-ea"/>
            </a:endParaRPr>
          </a:p>
        </p:txBody>
      </p:sp>
      <p:sp>
        <p:nvSpPr>
          <p:cNvPr id="73740" name="矩形 2"/>
          <p:cNvSpPr>
            <a:spLocks noChangeArrowheads="1"/>
          </p:cNvSpPr>
          <p:nvPr/>
        </p:nvSpPr>
        <p:spPr bwMode="auto">
          <a:xfrm>
            <a:off x="7521575" y="2408238"/>
            <a:ext cx="1039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1800">
                <a:solidFill>
                  <a:schemeClr val="tx1"/>
                </a:solidFill>
                <a:latin typeface="Times New Roman" panose="02020603050405020304" pitchFamily="18" charset="0"/>
              </a:rPr>
              <a:t>Tenured?</a:t>
            </a:r>
            <a:endParaRPr lang="en-US" altLang="zh-CN" sz="180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blinds(horizontal)">
                                      <p:cBhvr>
                                        <p:cTn id="7" dur="500"/>
                                        <p:tgtEl>
                                          <p:spTgt spid="1331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317"/>
                                        </p:tgtEl>
                                        <p:attrNameLst>
                                          <p:attrName>style.visibility</p:attrName>
                                        </p:attrNameLst>
                                      </p:cBhvr>
                                      <p:to>
                                        <p:strVal val="visible"/>
                                      </p:to>
                                    </p:set>
                                    <p:animEffect transition="in" filter="blinds(horizontal)">
                                      <p:cBhvr>
                                        <p:cTn id="11" dur="500"/>
                                        <p:tgtEl>
                                          <p:spTgt spid="1331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3316"/>
                                        </p:tgtEl>
                                        <p:attrNameLst>
                                          <p:attrName>style.visibility</p:attrName>
                                        </p:attrNameLst>
                                      </p:cBhvr>
                                      <p:to>
                                        <p:strVal val="visible"/>
                                      </p:to>
                                    </p:set>
                                    <p:animEffect transition="in" filter="blinds(horizontal)">
                                      <p:cBhvr>
                                        <p:cTn id="14" dur="500"/>
                                        <p:tgtEl>
                                          <p:spTgt spid="1331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319"/>
                                        </p:tgtEl>
                                        <p:attrNameLst>
                                          <p:attrName>style.visibility</p:attrName>
                                        </p:attrNameLst>
                                      </p:cBhvr>
                                      <p:to>
                                        <p:strVal val="visible"/>
                                      </p:to>
                                    </p:set>
                                    <p:animEffect transition="in" filter="blinds(horizontal)">
                                      <p:cBhvr>
                                        <p:cTn id="19" dur="500"/>
                                        <p:tgtEl>
                                          <p:spTgt spid="1331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320"/>
                                        </p:tgtEl>
                                        <p:attrNameLst>
                                          <p:attrName>style.visibility</p:attrName>
                                        </p:attrNameLst>
                                      </p:cBhvr>
                                      <p:to>
                                        <p:strVal val="visible"/>
                                      </p:to>
                                    </p:set>
                                    <p:animEffect transition="in" filter="blinds(horizontal)">
                                      <p:cBhvr>
                                        <p:cTn id="22"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autoUpdateAnimBg="0"/>
      <p:bldP spid="13317" grpId="0" bldLvl="0" animBg="1" autoUpdateAnimBg="0"/>
      <p:bldP spid="13318" grpId="0" animBg="1"/>
      <p:bldP spid="13319" grpId="0" animBg="1"/>
      <p:bldP spid="13320" grpId="0" bldLvl="0" animBg="1" autoUpdateAnimBg="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3"/>
          <p:cNvSpPr>
            <a:spLocks noChangeArrowheads="1"/>
          </p:cNvSpPr>
          <p:nvPr/>
        </p:nvSpPr>
        <p:spPr bwMode="auto">
          <a:xfrm>
            <a:off x="32004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87" name="AutoShape 4"/>
          <p:cNvSpPr>
            <a:spLocks noChangeArrowheads="1"/>
          </p:cNvSpPr>
          <p:nvPr/>
        </p:nvSpPr>
        <p:spPr bwMode="auto">
          <a:xfrm>
            <a:off x="3352800" y="4876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88" name="AutoShape 5"/>
          <p:cNvSpPr>
            <a:spLocks noChangeArrowheads="1"/>
          </p:cNvSpPr>
          <p:nvPr/>
        </p:nvSpPr>
        <p:spPr bwMode="auto">
          <a:xfrm>
            <a:off x="31242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89" name="AutoShape 6"/>
          <p:cNvSpPr>
            <a:spLocks noChangeArrowheads="1"/>
          </p:cNvSpPr>
          <p:nvPr/>
        </p:nvSpPr>
        <p:spPr bwMode="auto">
          <a:xfrm>
            <a:off x="2895600" y="4419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0" name="AutoShape 7"/>
          <p:cNvSpPr>
            <a:spLocks noChangeArrowheads="1"/>
          </p:cNvSpPr>
          <p:nvPr/>
        </p:nvSpPr>
        <p:spPr bwMode="auto">
          <a:xfrm>
            <a:off x="2895600" y="2057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1" name="AutoShape 8"/>
          <p:cNvSpPr>
            <a:spLocks noChangeArrowheads="1"/>
          </p:cNvSpPr>
          <p:nvPr/>
        </p:nvSpPr>
        <p:spPr bwMode="auto">
          <a:xfrm>
            <a:off x="2895600" y="3581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2" name="AutoShape 9"/>
          <p:cNvSpPr>
            <a:spLocks noChangeArrowheads="1"/>
          </p:cNvSpPr>
          <p:nvPr/>
        </p:nvSpPr>
        <p:spPr bwMode="auto">
          <a:xfrm>
            <a:off x="28956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3" name="AutoShape 10"/>
          <p:cNvSpPr>
            <a:spLocks noChangeArrowheads="1"/>
          </p:cNvSpPr>
          <p:nvPr/>
        </p:nvSpPr>
        <p:spPr bwMode="auto">
          <a:xfrm>
            <a:off x="2438400" y="4114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4" name="AutoShape 11"/>
          <p:cNvSpPr>
            <a:spLocks noChangeArrowheads="1"/>
          </p:cNvSpPr>
          <p:nvPr/>
        </p:nvSpPr>
        <p:spPr bwMode="auto">
          <a:xfrm>
            <a:off x="4572000" y="3810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5" name="AutoShape 12"/>
          <p:cNvSpPr>
            <a:spLocks noChangeArrowheads="1"/>
          </p:cNvSpPr>
          <p:nvPr/>
        </p:nvSpPr>
        <p:spPr bwMode="auto">
          <a:xfrm>
            <a:off x="6705600" y="1828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6" name="AutoShape 13"/>
          <p:cNvSpPr>
            <a:spLocks noChangeArrowheads="1"/>
          </p:cNvSpPr>
          <p:nvPr/>
        </p:nvSpPr>
        <p:spPr bwMode="auto">
          <a:xfrm>
            <a:off x="7162800" y="1905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7" name="AutoShape 14"/>
          <p:cNvSpPr>
            <a:spLocks noChangeArrowheads="1"/>
          </p:cNvSpPr>
          <p:nvPr/>
        </p:nvSpPr>
        <p:spPr bwMode="auto">
          <a:xfrm>
            <a:off x="7010400" y="2057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8" name="AutoShape 15"/>
          <p:cNvSpPr>
            <a:spLocks noChangeArrowheads="1"/>
          </p:cNvSpPr>
          <p:nvPr/>
        </p:nvSpPr>
        <p:spPr bwMode="auto">
          <a:xfrm>
            <a:off x="6858000" y="2209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9" name="AutoShape 16"/>
          <p:cNvSpPr>
            <a:spLocks noChangeArrowheads="1"/>
          </p:cNvSpPr>
          <p:nvPr/>
        </p:nvSpPr>
        <p:spPr bwMode="auto">
          <a:xfrm>
            <a:off x="7162800" y="2362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0" name="AutoShape 17"/>
          <p:cNvSpPr>
            <a:spLocks noChangeArrowheads="1"/>
          </p:cNvSpPr>
          <p:nvPr/>
        </p:nvSpPr>
        <p:spPr bwMode="auto">
          <a:xfrm>
            <a:off x="7467600" y="2743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1" name="AutoShape 18"/>
          <p:cNvSpPr>
            <a:spLocks noChangeArrowheads="1"/>
          </p:cNvSpPr>
          <p:nvPr/>
        </p:nvSpPr>
        <p:spPr bwMode="auto">
          <a:xfrm>
            <a:off x="5715000" y="1828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2" name="AutoShape 19"/>
          <p:cNvSpPr>
            <a:spLocks noChangeArrowheads="1"/>
          </p:cNvSpPr>
          <p:nvPr/>
        </p:nvSpPr>
        <p:spPr bwMode="auto">
          <a:xfrm>
            <a:off x="6019800" y="3276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3"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4"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5"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6"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7"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8"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9"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10"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11"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12" name="AutoShape 29"/>
          <p:cNvSpPr>
            <a:spLocks noChangeArrowheads="1"/>
          </p:cNvSpPr>
          <p:nvPr/>
        </p:nvSpPr>
        <p:spPr bwMode="auto">
          <a:xfrm>
            <a:off x="6629400" y="2590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16414" name="Group 40"/>
          <p:cNvGrpSpPr/>
          <p:nvPr/>
        </p:nvGrpSpPr>
        <p:grpSpPr bwMode="auto">
          <a:xfrm>
            <a:off x="1736725" y="1447800"/>
            <a:ext cx="6569075" cy="4841875"/>
            <a:chOff x="1094" y="912"/>
            <a:chExt cx="4138" cy="3050"/>
          </a:xfrm>
        </p:grpSpPr>
        <p:grpSp>
          <p:nvGrpSpPr>
            <p:cNvPr id="16417" name="Group 41"/>
            <p:cNvGrpSpPr/>
            <p:nvPr/>
          </p:nvGrpSpPr>
          <p:grpSpPr bwMode="auto">
            <a:xfrm>
              <a:off x="1488" y="912"/>
              <a:ext cx="3744" cy="2640"/>
              <a:chOff x="1488" y="912"/>
              <a:chExt cx="3744" cy="2640"/>
            </a:xfrm>
          </p:grpSpPr>
          <p:sp>
            <p:nvSpPr>
              <p:cNvPr id="16420" name="Line 4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1" name="Line 4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18" name="Text Box 44"/>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16419" name="Text Box 45"/>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53" name="TextBox 47"/>
          <p:cNvSpPr txBox="1">
            <a:spLocks noChangeArrowheads="1"/>
          </p:cNvSpPr>
          <p:nvPr/>
        </p:nvSpPr>
        <p:spPr bwMode="auto">
          <a:xfrm>
            <a:off x="3200400" y="145703"/>
            <a:ext cx="4376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algn="l" eaLnBrk="1" hangingPunct="1">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步骤①</a:t>
            </a:r>
            <a:r>
              <a:rPr lang="zh-CN" altLang="en-US" sz="2400" dirty="0" smtClean="0">
                <a:latin typeface="微软雅黑" panose="020B0503020204020204" pitchFamily="34" charset="-122"/>
                <a:ea typeface="微软雅黑" panose="020B0503020204020204" pitchFamily="34" charset="-122"/>
              </a:rPr>
              <a:t>：找中心</a:t>
            </a:r>
            <a:endParaRPr lang="zh-CN" altLang="en-US" sz="2400" dirty="0">
              <a:latin typeface="微软雅黑" panose="020B0503020204020204" pitchFamily="34" charset="-122"/>
              <a:ea typeface="微软雅黑" panose="020B0503020204020204" pitchFamily="34" charset="-122"/>
            </a:endParaRPr>
          </a:p>
        </p:txBody>
      </p:sp>
      <p:sp>
        <p:nvSpPr>
          <p:cNvPr id="54" name="Text Box 46"/>
          <p:cNvSpPr txBox="1">
            <a:spLocks noChangeArrowheads="1"/>
          </p:cNvSpPr>
          <p:nvPr/>
        </p:nvSpPr>
        <p:spPr bwMode="auto">
          <a:xfrm>
            <a:off x="635018" y="3387860"/>
            <a:ext cx="1447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800" dirty="0">
                <a:solidFill>
                  <a:srgbClr val="0070C0"/>
                </a:solidFill>
                <a:latin typeface="华文中宋" panose="02010600040101010101" pitchFamily="2" charset="-122"/>
                <a:ea typeface="华文中宋" panose="02010600040101010101" pitchFamily="2" charset="-122"/>
              </a:rPr>
              <a:t>（随机地）选择３个初始聚类中心</a:t>
            </a:r>
            <a:r>
              <a:rPr lang="en-US" altLang="zh-CN" sz="1800" dirty="0">
                <a:solidFill>
                  <a:srgbClr val="0070C0"/>
                </a:solidFill>
                <a:latin typeface="华文中宋" panose="02010600040101010101" pitchFamily="2" charset="-122"/>
                <a:ea typeface="华文中宋" panose="02010600040101010101" pitchFamily="2" charset="-122"/>
              </a:rPr>
              <a:t> </a:t>
            </a:r>
            <a:endParaRPr lang="en-US" altLang="zh-CN" sz="1800" dirty="0">
              <a:solidFill>
                <a:srgbClr val="0070C0"/>
              </a:solidFill>
              <a:latin typeface="华文中宋" panose="02010600040101010101" pitchFamily="2" charset="-122"/>
              <a:ea typeface="华文中宋" panose="02010600040101010101" pitchFamily="2" charset="-122"/>
            </a:endParaRPr>
          </a:p>
          <a:p>
            <a:pPr eaLnBrk="1" hangingPunct="1">
              <a:lnSpc>
                <a:spcPct val="150000"/>
              </a:lnSpc>
            </a:pPr>
            <a:endParaRPr lang="zh-CN" altLang="en-US" sz="1800" dirty="0">
              <a:solidFill>
                <a:srgbClr val="0070C0"/>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3"/>
          <p:cNvSpPr>
            <a:spLocks noChangeArrowheads="1"/>
          </p:cNvSpPr>
          <p:nvPr/>
        </p:nvSpPr>
        <p:spPr bwMode="auto">
          <a:xfrm>
            <a:off x="32004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87" name="AutoShape 4"/>
          <p:cNvSpPr>
            <a:spLocks noChangeArrowheads="1"/>
          </p:cNvSpPr>
          <p:nvPr/>
        </p:nvSpPr>
        <p:spPr bwMode="auto">
          <a:xfrm>
            <a:off x="3352800" y="4876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88" name="AutoShape 5"/>
          <p:cNvSpPr>
            <a:spLocks noChangeArrowheads="1"/>
          </p:cNvSpPr>
          <p:nvPr/>
        </p:nvSpPr>
        <p:spPr bwMode="auto">
          <a:xfrm>
            <a:off x="31242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89" name="AutoShape 6"/>
          <p:cNvSpPr>
            <a:spLocks noChangeArrowheads="1"/>
          </p:cNvSpPr>
          <p:nvPr/>
        </p:nvSpPr>
        <p:spPr bwMode="auto">
          <a:xfrm>
            <a:off x="2895600" y="4419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0" name="AutoShape 7"/>
          <p:cNvSpPr>
            <a:spLocks noChangeArrowheads="1"/>
          </p:cNvSpPr>
          <p:nvPr/>
        </p:nvSpPr>
        <p:spPr bwMode="auto">
          <a:xfrm>
            <a:off x="2895600" y="2057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1" name="AutoShape 8"/>
          <p:cNvSpPr>
            <a:spLocks noChangeArrowheads="1"/>
          </p:cNvSpPr>
          <p:nvPr/>
        </p:nvSpPr>
        <p:spPr bwMode="auto">
          <a:xfrm>
            <a:off x="2895600" y="3581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2" name="AutoShape 9"/>
          <p:cNvSpPr>
            <a:spLocks noChangeArrowheads="1"/>
          </p:cNvSpPr>
          <p:nvPr/>
        </p:nvSpPr>
        <p:spPr bwMode="auto">
          <a:xfrm>
            <a:off x="28956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3" name="AutoShape 10"/>
          <p:cNvSpPr>
            <a:spLocks noChangeArrowheads="1"/>
          </p:cNvSpPr>
          <p:nvPr/>
        </p:nvSpPr>
        <p:spPr bwMode="auto">
          <a:xfrm>
            <a:off x="2438400" y="4114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4" name="AutoShape 11"/>
          <p:cNvSpPr>
            <a:spLocks noChangeArrowheads="1"/>
          </p:cNvSpPr>
          <p:nvPr/>
        </p:nvSpPr>
        <p:spPr bwMode="auto">
          <a:xfrm>
            <a:off x="4572000" y="3810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5" name="AutoShape 12"/>
          <p:cNvSpPr>
            <a:spLocks noChangeArrowheads="1"/>
          </p:cNvSpPr>
          <p:nvPr/>
        </p:nvSpPr>
        <p:spPr bwMode="auto">
          <a:xfrm>
            <a:off x="6705600" y="1828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6" name="AutoShape 13"/>
          <p:cNvSpPr>
            <a:spLocks noChangeArrowheads="1"/>
          </p:cNvSpPr>
          <p:nvPr/>
        </p:nvSpPr>
        <p:spPr bwMode="auto">
          <a:xfrm>
            <a:off x="7162800" y="1905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7" name="AutoShape 14"/>
          <p:cNvSpPr>
            <a:spLocks noChangeArrowheads="1"/>
          </p:cNvSpPr>
          <p:nvPr/>
        </p:nvSpPr>
        <p:spPr bwMode="auto">
          <a:xfrm>
            <a:off x="7010400" y="2057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8" name="AutoShape 15"/>
          <p:cNvSpPr>
            <a:spLocks noChangeArrowheads="1"/>
          </p:cNvSpPr>
          <p:nvPr/>
        </p:nvSpPr>
        <p:spPr bwMode="auto">
          <a:xfrm>
            <a:off x="6858000" y="2209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399" name="AutoShape 16"/>
          <p:cNvSpPr>
            <a:spLocks noChangeArrowheads="1"/>
          </p:cNvSpPr>
          <p:nvPr/>
        </p:nvSpPr>
        <p:spPr bwMode="auto">
          <a:xfrm>
            <a:off x="7162800" y="2362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0" name="AutoShape 17"/>
          <p:cNvSpPr>
            <a:spLocks noChangeArrowheads="1"/>
          </p:cNvSpPr>
          <p:nvPr/>
        </p:nvSpPr>
        <p:spPr bwMode="auto">
          <a:xfrm>
            <a:off x="7467600" y="2743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1" name="AutoShape 18"/>
          <p:cNvSpPr>
            <a:spLocks noChangeArrowheads="1"/>
          </p:cNvSpPr>
          <p:nvPr/>
        </p:nvSpPr>
        <p:spPr bwMode="auto">
          <a:xfrm>
            <a:off x="5715000" y="1828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2" name="AutoShape 19"/>
          <p:cNvSpPr>
            <a:spLocks noChangeArrowheads="1"/>
          </p:cNvSpPr>
          <p:nvPr/>
        </p:nvSpPr>
        <p:spPr bwMode="auto">
          <a:xfrm>
            <a:off x="6019800" y="3276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3"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4"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5"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6"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7"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8"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09"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10"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11"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12" name="AutoShape 29"/>
          <p:cNvSpPr>
            <a:spLocks noChangeArrowheads="1"/>
          </p:cNvSpPr>
          <p:nvPr/>
        </p:nvSpPr>
        <p:spPr bwMode="auto">
          <a:xfrm>
            <a:off x="6629400" y="2590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2" name="Group 30"/>
          <p:cNvGrpSpPr/>
          <p:nvPr/>
        </p:nvGrpSpPr>
        <p:grpSpPr bwMode="auto">
          <a:xfrm>
            <a:off x="3657600" y="2286000"/>
            <a:ext cx="2743200" cy="3276600"/>
            <a:chOff x="2304" y="1440"/>
            <a:chExt cx="1728" cy="2064"/>
          </a:xfrm>
        </p:grpSpPr>
        <p:grpSp>
          <p:nvGrpSpPr>
            <p:cNvPr id="16422" name="Group 31"/>
            <p:cNvGrpSpPr/>
            <p:nvPr/>
          </p:nvGrpSpPr>
          <p:grpSpPr bwMode="auto">
            <a:xfrm>
              <a:off x="2784" y="1440"/>
              <a:ext cx="432" cy="336"/>
              <a:chOff x="192" y="1824"/>
              <a:chExt cx="432" cy="336"/>
            </a:xfrm>
          </p:grpSpPr>
          <p:sp>
            <p:nvSpPr>
              <p:cNvPr id="16429" name="Oval 32"/>
              <p:cNvSpPr>
                <a:spLocks noChangeArrowheads="1"/>
              </p:cNvSpPr>
              <p:nvPr/>
            </p:nvSpPr>
            <p:spPr bwMode="auto">
              <a:xfrm>
                <a:off x="192" y="1824"/>
                <a:ext cx="144" cy="144"/>
              </a:xfrm>
              <a:prstGeom prst="ellipse">
                <a:avLst/>
              </a:prstGeom>
              <a:solidFill>
                <a:schemeClr val="tx2"/>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30" name="Text Box 33"/>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1</a:t>
                </a:r>
                <a:endParaRPr lang="en-US" altLang="zh-CN" baseline="-25000">
                  <a:latin typeface="Calibri" panose="020F0502020204030204" pitchFamily="34" charset="0"/>
                </a:endParaRPr>
              </a:p>
            </p:txBody>
          </p:sp>
        </p:grpSp>
        <p:grpSp>
          <p:nvGrpSpPr>
            <p:cNvPr id="16423" name="Group 34"/>
            <p:cNvGrpSpPr/>
            <p:nvPr/>
          </p:nvGrpSpPr>
          <p:grpSpPr bwMode="auto">
            <a:xfrm>
              <a:off x="2304" y="2160"/>
              <a:ext cx="432" cy="336"/>
              <a:chOff x="192" y="1824"/>
              <a:chExt cx="432" cy="336"/>
            </a:xfrm>
          </p:grpSpPr>
          <p:sp>
            <p:nvSpPr>
              <p:cNvPr id="16427" name="Oval 35"/>
              <p:cNvSpPr>
                <a:spLocks noChangeArrowheads="1"/>
              </p:cNvSpPr>
              <p:nvPr/>
            </p:nvSpPr>
            <p:spPr bwMode="auto">
              <a:xfrm>
                <a:off x="192" y="1824"/>
                <a:ext cx="144" cy="144"/>
              </a:xfrm>
              <a:prstGeom prst="ellipse">
                <a:avLst/>
              </a:prstGeom>
              <a:solidFill>
                <a:schemeClr val="tx2"/>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28" name="Text Box 36"/>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2</a:t>
                </a:r>
                <a:endParaRPr lang="en-US" altLang="zh-CN" baseline="-25000">
                  <a:latin typeface="Calibri" panose="020F0502020204030204" pitchFamily="34" charset="0"/>
                </a:endParaRPr>
              </a:p>
            </p:txBody>
          </p:sp>
        </p:grpSp>
        <p:grpSp>
          <p:nvGrpSpPr>
            <p:cNvPr id="16424" name="Group 37"/>
            <p:cNvGrpSpPr/>
            <p:nvPr/>
          </p:nvGrpSpPr>
          <p:grpSpPr bwMode="auto">
            <a:xfrm>
              <a:off x="3600" y="3168"/>
              <a:ext cx="432" cy="336"/>
              <a:chOff x="192" y="1824"/>
              <a:chExt cx="432" cy="336"/>
            </a:xfrm>
          </p:grpSpPr>
          <p:sp>
            <p:nvSpPr>
              <p:cNvPr id="16425" name="Oval 38"/>
              <p:cNvSpPr>
                <a:spLocks noChangeArrowheads="1"/>
              </p:cNvSpPr>
              <p:nvPr/>
            </p:nvSpPr>
            <p:spPr bwMode="auto">
              <a:xfrm>
                <a:off x="192" y="1824"/>
                <a:ext cx="144" cy="144"/>
              </a:xfrm>
              <a:prstGeom prst="ellipse">
                <a:avLst/>
              </a:prstGeom>
              <a:solidFill>
                <a:schemeClr val="tx2"/>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6426" name="Text Box 39"/>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3</a:t>
                </a:r>
                <a:endParaRPr lang="en-US" altLang="zh-CN" baseline="-25000">
                  <a:latin typeface="Calibri" panose="020F0502020204030204" pitchFamily="34" charset="0"/>
                </a:endParaRPr>
              </a:p>
            </p:txBody>
          </p:sp>
        </p:grpSp>
      </p:grpSp>
      <p:grpSp>
        <p:nvGrpSpPr>
          <p:cNvPr id="16414" name="Group 40"/>
          <p:cNvGrpSpPr/>
          <p:nvPr/>
        </p:nvGrpSpPr>
        <p:grpSpPr bwMode="auto">
          <a:xfrm>
            <a:off x="1736725" y="1447800"/>
            <a:ext cx="6569075" cy="4841875"/>
            <a:chOff x="1094" y="912"/>
            <a:chExt cx="4138" cy="3050"/>
          </a:xfrm>
        </p:grpSpPr>
        <p:grpSp>
          <p:nvGrpSpPr>
            <p:cNvPr id="16417" name="Group 41"/>
            <p:cNvGrpSpPr/>
            <p:nvPr/>
          </p:nvGrpSpPr>
          <p:grpSpPr bwMode="auto">
            <a:xfrm>
              <a:off x="1488" y="912"/>
              <a:ext cx="3744" cy="2640"/>
              <a:chOff x="1488" y="912"/>
              <a:chExt cx="3744" cy="2640"/>
            </a:xfrm>
          </p:grpSpPr>
          <p:sp>
            <p:nvSpPr>
              <p:cNvPr id="16420" name="Line 4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1" name="Line 4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18" name="Text Box 44"/>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16419" name="Text Box 45"/>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47" name="TextBox 47"/>
          <p:cNvSpPr txBox="1">
            <a:spLocks noChangeArrowheads="1"/>
          </p:cNvSpPr>
          <p:nvPr/>
        </p:nvSpPr>
        <p:spPr bwMode="auto">
          <a:xfrm>
            <a:off x="3396343" y="87649"/>
            <a:ext cx="502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algn="l" eaLnBrk="1" hangingPunct="1"/>
            <a:r>
              <a:rPr lang="zh-CN" altLang="en-US" sz="2400" dirty="0">
                <a:latin typeface="微软雅黑" panose="020B0503020204020204" pitchFamily="34" charset="-122"/>
                <a:ea typeface="微软雅黑" panose="020B0503020204020204" pitchFamily="34" charset="-122"/>
              </a:rPr>
              <a:t>步骤②</a:t>
            </a:r>
            <a:r>
              <a:rPr lang="zh-CN" altLang="en-US" sz="2400" dirty="0" smtClean="0">
                <a:latin typeface="微软雅黑" panose="020B0503020204020204" pitchFamily="34" charset="-122"/>
                <a:ea typeface="微软雅黑" panose="020B0503020204020204" pitchFamily="34" charset="-122"/>
              </a:rPr>
              <a:t>：做聚类</a:t>
            </a:r>
            <a:endParaRPr lang="zh-CN" altLang="en-US" sz="2400" dirty="0">
              <a:latin typeface="微软雅黑" panose="020B0503020204020204" pitchFamily="34" charset="-122"/>
              <a:ea typeface="微软雅黑" panose="020B0503020204020204" pitchFamily="34" charset="-122"/>
            </a:endParaRPr>
          </a:p>
        </p:txBody>
      </p:sp>
      <p:sp>
        <p:nvSpPr>
          <p:cNvPr id="50" name="Text Box 45"/>
          <p:cNvSpPr txBox="1">
            <a:spLocks noChangeArrowheads="1"/>
          </p:cNvSpPr>
          <p:nvPr/>
        </p:nvSpPr>
        <p:spPr bwMode="auto">
          <a:xfrm>
            <a:off x="437294" y="3503474"/>
            <a:ext cx="187478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zh-CN"/>
            </a:defPPr>
            <a:lvl1pPr eaLnBrk="1" hangingPunct="1">
              <a:lnSpc>
                <a:spcPct val="150000"/>
              </a:lnSpc>
              <a:defRPr sz="1800">
                <a:latin typeface="华文中宋" panose="02010600040101010101" pitchFamily="2" charset="-122"/>
                <a:ea typeface="华文中宋" panose="02010600040101010101" pitchFamily="2"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solidFill>
                  <a:srgbClr val="0070C0"/>
                </a:solidFill>
              </a:rPr>
              <a:t>每一个点被划分到离某中心最近</a:t>
            </a:r>
            <a:r>
              <a:rPr lang="zh-CN" altLang="en-US" dirty="0" smtClean="0">
                <a:solidFill>
                  <a:srgbClr val="0070C0"/>
                </a:solidFill>
              </a:rPr>
              <a:t>的聚类</a:t>
            </a:r>
            <a:endParaRPr lang="en-US" altLang="zh-CN" dirty="0">
              <a:solidFill>
                <a:srgbClr val="0070C0"/>
              </a:solidFill>
            </a:endParaRPr>
          </a:p>
          <a:p>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randombar(horizontal)">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
          <p:cNvGrpSpPr/>
          <p:nvPr/>
        </p:nvGrpSpPr>
        <p:grpSpPr bwMode="auto">
          <a:xfrm>
            <a:off x="4419600" y="2286000"/>
            <a:ext cx="685800" cy="533400"/>
            <a:chOff x="192" y="1824"/>
            <a:chExt cx="432" cy="336"/>
          </a:xfrm>
        </p:grpSpPr>
        <p:sp>
          <p:nvSpPr>
            <p:cNvPr id="17452" name="Oval 4"/>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53" name="Text Box 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1</a:t>
              </a:r>
              <a:endParaRPr lang="en-US" altLang="zh-CN" baseline="-25000">
                <a:latin typeface="Calibri" panose="020F0502020204030204" pitchFamily="34" charset="0"/>
              </a:endParaRPr>
            </a:p>
          </p:txBody>
        </p:sp>
      </p:grpSp>
      <p:grpSp>
        <p:nvGrpSpPr>
          <p:cNvPr id="17411" name="Group 6"/>
          <p:cNvGrpSpPr/>
          <p:nvPr/>
        </p:nvGrpSpPr>
        <p:grpSpPr bwMode="auto">
          <a:xfrm>
            <a:off x="3657600" y="3429000"/>
            <a:ext cx="685800" cy="533400"/>
            <a:chOff x="192" y="1824"/>
            <a:chExt cx="432" cy="336"/>
          </a:xfrm>
        </p:grpSpPr>
        <p:sp>
          <p:nvSpPr>
            <p:cNvPr id="17450" name="Oval 7"/>
            <p:cNvSpPr>
              <a:spLocks noChangeArrowheads="1"/>
            </p:cNvSpPr>
            <p:nvPr/>
          </p:nvSpPr>
          <p:spPr bwMode="auto">
            <a:xfrm>
              <a:off x="192" y="1824"/>
              <a:ext cx="144" cy="144"/>
            </a:xfrm>
            <a:prstGeom prst="ellipse">
              <a:avLst/>
            </a:prstGeom>
            <a:solidFill>
              <a:srgbClr val="FF0000"/>
            </a:solidFill>
            <a:ln w="9525" algn="ctr">
              <a:solidFill>
                <a:srgbClr val="00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51" name="Text Box 8"/>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2</a:t>
              </a:r>
              <a:endParaRPr lang="en-US" altLang="zh-CN" baseline="-25000">
                <a:latin typeface="Calibri" panose="020F0502020204030204" pitchFamily="34" charset="0"/>
              </a:endParaRPr>
            </a:p>
          </p:txBody>
        </p:sp>
      </p:grpSp>
      <p:grpSp>
        <p:nvGrpSpPr>
          <p:cNvPr id="17412" name="Group 9"/>
          <p:cNvGrpSpPr/>
          <p:nvPr/>
        </p:nvGrpSpPr>
        <p:grpSpPr bwMode="auto">
          <a:xfrm>
            <a:off x="5715000" y="5029200"/>
            <a:ext cx="685800" cy="533400"/>
            <a:chOff x="192" y="1824"/>
            <a:chExt cx="432" cy="336"/>
          </a:xfrm>
        </p:grpSpPr>
        <p:sp>
          <p:nvSpPr>
            <p:cNvPr id="17448" name="Oval 10"/>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49" name="Text Box 11"/>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3</a:t>
              </a:r>
              <a:endParaRPr lang="en-US" altLang="zh-CN" baseline="-25000">
                <a:latin typeface="Calibri" panose="020F0502020204030204" pitchFamily="34" charset="0"/>
              </a:endParaRPr>
            </a:p>
          </p:txBody>
        </p:sp>
      </p:grpSp>
      <p:sp>
        <p:nvSpPr>
          <p:cNvPr id="17413" name="AutoShape 12"/>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14" name="AutoShape 13"/>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15" name="AutoShape 14"/>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16" name="AutoShape 15"/>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17" name="AutoShape 16"/>
          <p:cNvSpPr>
            <a:spLocks noChangeArrowheads="1"/>
          </p:cNvSpPr>
          <p:nvPr/>
        </p:nvSpPr>
        <p:spPr bwMode="auto">
          <a:xfrm>
            <a:off x="28956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18" name="AutoShape 17"/>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19" name="AutoShape 18"/>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0" name="AutoShape 19"/>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1" name="AutoShape 20"/>
          <p:cNvSpPr>
            <a:spLocks noChangeArrowheads="1"/>
          </p:cNvSpPr>
          <p:nvPr/>
        </p:nvSpPr>
        <p:spPr bwMode="auto">
          <a:xfrm>
            <a:off x="4572000" y="38100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2" name="AutoShape 21"/>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3" name="AutoShape 22"/>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4" name="AutoShape 23"/>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5" name="AutoShape 24"/>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6" name="AutoShape 25"/>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7" name="AutoShape 26"/>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8" name="AutoShape 27"/>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29" name="AutoShape 28"/>
          <p:cNvSpPr>
            <a:spLocks noChangeArrowheads="1"/>
          </p:cNvSpPr>
          <p:nvPr/>
        </p:nvSpPr>
        <p:spPr bwMode="auto">
          <a:xfrm>
            <a:off x="6019800" y="32766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0" name="AutoShape 29"/>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1" name="AutoShape 30"/>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2" name="AutoShape 31"/>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3" name="AutoShape 32"/>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4" name="AutoShape 33"/>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5" name="AutoShape 34"/>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6" name="AutoShape 35"/>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7" name="AutoShape 36"/>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8" name="AutoShape 37"/>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7439" name="AutoShape 38"/>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17440" name="Group 39"/>
          <p:cNvGrpSpPr/>
          <p:nvPr/>
        </p:nvGrpSpPr>
        <p:grpSpPr bwMode="auto">
          <a:xfrm>
            <a:off x="1736725" y="1447800"/>
            <a:ext cx="6569075" cy="4841875"/>
            <a:chOff x="1094" y="912"/>
            <a:chExt cx="4138" cy="3050"/>
          </a:xfrm>
        </p:grpSpPr>
        <p:grpSp>
          <p:nvGrpSpPr>
            <p:cNvPr id="17443" name="Group 40"/>
            <p:cNvGrpSpPr/>
            <p:nvPr/>
          </p:nvGrpSpPr>
          <p:grpSpPr bwMode="auto">
            <a:xfrm>
              <a:off x="1488" y="912"/>
              <a:ext cx="3744" cy="2640"/>
              <a:chOff x="1488" y="912"/>
              <a:chExt cx="3744" cy="2640"/>
            </a:xfrm>
          </p:grpSpPr>
          <p:sp>
            <p:nvSpPr>
              <p:cNvPr id="17446" name="Line 41"/>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42"/>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44" name="Text Box 43"/>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17445" name="Text Box 44"/>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44" name="TextBox 47"/>
          <p:cNvSpPr txBox="1">
            <a:spLocks noChangeArrowheads="1"/>
          </p:cNvSpPr>
          <p:nvPr/>
        </p:nvSpPr>
        <p:spPr bwMode="auto">
          <a:xfrm>
            <a:off x="3471862" y="69503"/>
            <a:ext cx="3571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eaLnBrk="1" hangingPunct="1">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步骤③</a:t>
            </a:r>
            <a:r>
              <a:rPr lang="zh-CN" altLang="en-US" sz="2400" dirty="0" smtClean="0">
                <a:latin typeface="微软雅黑" panose="020B0503020204020204" pitchFamily="34" charset="-122"/>
                <a:ea typeface="微软雅黑" panose="020B0503020204020204" pitchFamily="34" charset="-122"/>
              </a:rPr>
              <a:t>：求均值</a:t>
            </a:r>
            <a:endParaRPr lang="zh-CN" altLang="en-US" sz="2400" dirty="0">
              <a:latin typeface="微软雅黑" panose="020B0503020204020204" pitchFamily="34" charset="-122"/>
              <a:ea typeface="微软雅黑" panose="020B0503020204020204" pitchFamily="34" charset="-122"/>
            </a:endParaRPr>
          </a:p>
        </p:txBody>
      </p:sp>
      <p:sp>
        <p:nvSpPr>
          <p:cNvPr id="45" name="Text Box 40"/>
          <p:cNvSpPr txBox="1">
            <a:spLocks noChangeArrowheads="1"/>
          </p:cNvSpPr>
          <p:nvPr/>
        </p:nvSpPr>
        <p:spPr bwMode="auto">
          <a:xfrm>
            <a:off x="462410" y="1519890"/>
            <a:ext cx="174739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zh-CN"/>
            </a:defPPr>
            <a:lvl1pPr eaLnBrk="1" hangingPunct="1">
              <a:lnSpc>
                <a:spcPct val="150000"/>
              </a:lnSpc>
              <a:defRPr sz="1800">
                <a:solidFill>
                  <a:srgbClr val="0070C0"/>
                </a:solidFill>
                <a:latin typeface="华文中宋" panose="02010600040101010101" pitchFamily="2" charset="-122"/>
                <a:ea typeface="华文中宋" panose="02010600040101010101" pitchFamily="2"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计算聚类的</a:t>
            </a:r>
            <a:r>
              <a:rPr lang="zh-CN" altLang="en-US" dirty="0" smtClean="0"/>
              <a:t>平均值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3"/>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35" name="AutoShape 4"/>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36" name="AutoShape 5"/>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37" name="AutoShape 6"/>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38" name="AutoShape 7"/>
          <p:cNvSpPr>
            <a:spLocks noChangeArrowheads="1"/>
          </p:cNvSpPr>
          <p:nvPr/>
        </p:nvSpPr>
        <p:spPr bwMode="auto">
          <a:xfrm>
            <a:off x="28956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39" name="AutoShape 8"/>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0" name="AutoShape 9"/>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1" name="AutoShape 10"/>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2" name="AutoShape 11"/>
          <p:cNvSpPr>
            <a:spLocks noChangeArrowheads="1"/>
          </p:cNvSpPr>
          <p:nvPr/>
        </p:nvSpPr>
        <p:spPr bwMode="auto">
          <a:xfrm>
            <a:off x="4572000" y="38100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3" name="AutoShape 12"/>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4" name="AutoShape 13"/>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5" name="AutoShape 14"/>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6" name="AutoShape 15"/>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7" name="AutoShape 16"/>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8" name="AutoShape 17"/>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49" name="AutoShape 18"/>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0" name="AutoShape 19"/>
          <p:cNvSpPr>
            <a:spLocks noChangeArrowheads="1"/>
          </p:cNvSpPr>
          <p:nvPr/>
        </p:nvSpPr>
        <p:spPr bwMode="auto">
          <a:xfrm>
            <a:off x="6019800" y="32766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1"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2"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3"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4"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5"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6"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7"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8"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59"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60" name="AutoShape 29"/>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2" name="Group 30"/>
          <p:cNvGrpSpPr/>
          <p:nvPr/>
        </p:nvGrpSpPr>
        <p:grpSpPr bwMode="auto">
          <a:xfrm>
            <a:off x="3505200" y="2438400"/>
            <a:ext cx="2895600" cy="2590800"/>
            <a:chOff x="2208" y="1536"/>
            <a:chExt cx="1824" cy="1632"/>
          </a:xfrm>
        </p:grpSpPr>
        <p:sp>
          <p:nvSpPr>
            <p:cNvPr id="18488" name="Line 31"/>
            <p:cNvSpPr>
              <a:spLocks noChangeShapeType="1"/>
            </p:cNvSpPr>
            <p:nvPr/>
          </p:nvSpPr>
          <p:spPr bwMode="auto">
            <a:xfrm>
              <a:off x="2976" y="1536"/>
              <a:ext cx="960" cy="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89" name="Line 32"/>
            <p:cNvSpPr>
              <a:spLocks noChangeShapeType="1"/>
            </p:cNvSpPr>
            <p:nvPr/>
          </p:nvSpPr>
          <p:spPr bwMode="auto">
            <a:xfrm flipH="1">
              <a:off x="2208" y="2352"/>
              <a:ext cx="140" cy="384"/>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90" name="Line 33"/>
            <p:cNvSpPr>
              <a:spLocks noChangeShapeType="1"/>
            </p:cNvSpPr>
            <p:nvPr/>
          </p:nvSpPr>
          <p:spPr bwMode="auto">
            <a:xfrm flipV="1">
              <a:off x="3744" y="2688"/>
              <a:ext cx="288" cy="48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8462" name="Group 34"/>
          <p:cNvGrpSpPr/>
          <p:nvPr/>
        </p:nvGrpSpPr>
        <p:grpSpPr bwMode="auto">
          <a:xfrm>
            <a:off x="1736725" y="1447800"/>
            <a:ext cx="6569075" cy="4841875"/>
            <a:chOff x="1094" y="912"/>
            <a:chExt cx="4138" cy="3050"/>
          </a:xfrm>
        </p:grpSpPr>
        <p:grpSp>
          <p:nvGrpSpPr>
            <p:cNvPr id="18483" name="Group 35"/>
            <p:cNvGrpSpPr/>
            <p:nvPr/>
          </p:nvGrpSpPr>
          <p:grpSpPr bwMode="auto">
            <a:xfrm>
              <a:off x="1488" y="912"/>
              <a:ext cx="3744" cy="2640"/>
              <a:chOff x="1488" y="912"/>
              <a:chExt cx="3744" cy="2640"/>
            </a:xfrm>
          </p:grpSpPr>
          <p:sp>
            <p:nvSpPr>
              <p:cNvPr id="18486" name="Line 36"/>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7" name="Line 37"/>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84" name="Text Box 38"/>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18485" name="Text Box 39"/>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18463" name="Text Box 40"/>
          <p:cNvSpPr txBox="1">
            <a:spLocks noChangeArrowheads="1"/>
          </p:cNvSpPr>
          <p:nvPr/>
        </p:nvSpPr>
        <p:spPr bwMode="auto">
          <a:xfrm>
            <a:off x="462410" y="4038300"/>
            <a:ext cx="174739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zh-CN"/>
            </a:defPPr>
            <a:lvl1pPr eaLnBrk="1" hangingPunct="1">
              <a:lnSpc>
                <a:spcPct val="150000"/>
              </a:lnSpc>
              <a:defRPr sz="1800">
                <a:solidFill>
                  <a:srgbClr val="0070C0"/>
                </a:solidFill>
                <a:latin typeface="华文中宋" panose="02010600040101010101" pitchFamily="2" charset="-122"/>
                <a:ea typeface="华文中宋" panose="02010600040101010101" pitchFamily="2"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把每一个聚类中心移动到聚类的平均值处</a:t>
            </a:r>
            <a:endParaRPr lang="zh-CN" altLang="en-US" dirty="0"/>
          </a:p>
        </p:txBody>
      </p:sp>
      <p:grpSp>
        <p:nvGrpSpPr>
          <p:cNvPr id="18464" name="Group 41"/>
          <p:cNvGrpSpPr/>
          <p:nvPr/>
        </p:nvGrpSpPr>
        <p:grpSpPr bwMode="auto">
          <a:xfrm>
            <a:off x="6172200" y="2286000"/>
            <a:ext cx="685800" cy="533400"/>
            <a:chOff x="192" y="1824"/>
            <a:chExt cx="432" cy="336"/>
          </a:xfrm>
        </p:grpSpPr>
        <p:sp>
          <p:nvSpPr>
            <p:cNvPr id="18481" name="Oval 42"/>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82" name="Text Box 43"/>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Calibri" panose="020F0502020204030204" pitchFamily="34" charset="0"/>
                </a:rPr>
                <a:t>k</a:t>
              </a:r>
              <a:r>
                <a:rPr lang="en-US" altLang="zh-CN" b="1" baseline="-25000">
                  <a:latin typeface="Calibri" panose="020F0502020204030204" pitchFamily="34" charset="0"/>
                </a:rPr>
                <a:t>1</a:t>
              </a:r>
              <a:endParaRPr lang="en-US" altLang="zh-CN" b="1" baseline="-25000">
                <a:latin typeface="Calibri" panose="020F0502020204030204" pitchFamily="34" charset="0"/>
              </a:endParaRPr>
            </a:p>
          </p:txBody>
        </p:sp>
      </p:grpSp>
      <p:grpSp>
        <p:nvGrpSpPr>
          <p:cNvPr id="18465" name="Group 44"/>
          <p:cNvGrpSpPr/>
          <p:nvPr/>
        </p:nvGrpSpPr>
        <p:grpSpPr bwMode="auto">
          <a:xfrm>
            <a:off x="3657600" y="3429000"/>
            <a:ext cx="685800" cy="533400"/>
            <a:chOff x="192" y="1824"/>
            <a:chExt cx="432" cy="336"/>
          </a:xfrm>
        </p:grpSpPr>
        <p:sp>
          <p:nvSpPr>
            <p:cNvPr id="18479" name="Oval 45"/>
            <p:cNvSpPr>
              <a:spLocks noChangeArrowheads="1"/>
            </p:cNvSpPr>
            <p:nvPr/>
          </p:nvSpPr>
          <p:spPr bwMode="auto">
            <a:xfrm>
              <a:off x="192" y="1824"/>
              <a:ext cx="144"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80" name="Text Box 46"/>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2</a:t>
              </a:r>
              <a:endParaRPr lang="en-US" altLang="zh-CN" baseline="-25000">
                <a:latin typeface="Calibri" panose="020F0502020204030204" pitchFamily="34" charset="0"/>
              </a:endParaRPr>
            </a:p>
          </p:txBody>
        </p:sp>
      </p:grpSp>
      <p:grpSp>
        <p:nvGrpSpPr>
          <p:cNvPr id="18466" name="Group 47"/>
          <p:cNvGrpSpPr/>
          <p:nvPr/>
        </p:nvGrpSpPr>
        <p:grpSpPr bwMode="auto">
          <a:xfrm>
            <a:off x="3429000" y="4343400"/>
            <a:ext cx="685800" cy="533400"/>
            <a:chOff x="192" y="1824"/>
            <a:chExt cx="432" cy="336"/>
          </a:xfrm>
        </p:grpSpPr>
        <p:sp>
          <p:nvSpPr>
            <p:cNvPr id="18477" name="Oval 48"/>
            <p:cNvSpPr>
              <a:spLocks noChangeArrowheads="1"/>
            </p:cNvSpPr>
            <p:nvPr/>
          </p:nvSpPr>
          <p:spPr bwMode="auto">
            <a:xfrm>
              <a:off x="192" y="1824"/>
              <a:ext cx="144"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78" name="Text Box 49"/>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Calibri" panose="020F0502020204030204" pitchFamily="34" charset="0"/>
                </a:rPr>
                <a:t>k</a:t>
              </a:r>
              <a:r>
                <a:rPr lang="en-US" altLang="zh-CN" b="1" baseline="-25000">
                  <a:latin typeface="Calibri" panose="020F0502020204030204" pitchFamily="34" charset="0"/>
                </a:rPr>
                <a:t>2</a:t>
              </a:r>
              <a:endParaRPr lang="en-US" altLang="zh-CN" b="1" baseline="-25000">
                <a:latin typeface="Calibri" panose="020F0502020204030204" pitchFamily="34" charset="0"/>
              </a:endParaRPr>
            </a:p>
          </p:txBody>
        </p:sp>
      </p:grpSp>
      <p:grpSp>
        <p:nvGrpSpPr>
          <p:cNvPr id="18467" name="Group 50"/>
          <p:cNvGrpSpPr/>
          <p:nvPr/>
        </p:nvGrpSpPr>
        <p:grpSpPr bwMode="auto">
          <a:xfrm>
            <a:off x="4419600" y="2286000"/>
            <a:ext cx="685800" cy="533400"/>
            <a:chOff x="192" y="1824"/>
            <a:chExt cx="432" cy="336"/>
          </a:xfrm>
        </p:grpSpPr>
        <p:sp>
          <p:nvSpPr>
            <p:cNvPr id="18475" name="Oval 51"/>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76" name="Text Box 52"/>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1</a:t>
              </a:r>
              <a:endParaRPr lang="en-US" altLang="zh-CN" baseline="-25000">
                <a:latin typeface="Calibri" panose="020F0502020204030204" pitchFamily="34" charset="0"/>
              </a:endParaRPr>
            </a:p>
          </p:txBody>
        </p:sp>
      </p:grpSp>
      <p:grpSp>
        <p:nvGrpSpPr>
          <p:cNvPr id="18468" name="Group 53"/>
          <p:cNvGrpSpPr/>
          <p:nvPr/>
        </p:nvGrpSpPr>
        <p:grpSpPr bwMode="auto">
          <a:xfrm>
            <a:off x="5715000" y="5029200"/>
            <a:ext cx="685800" cy="533400"/>
            <a:chOff x="192" y="1824"/>
            <a:chExt cx="432" cy="336"/>
          </a:xfrm>
        </p:grpSpPr>
        <p:sp>
          <p:nvSpPr>
            <p:cNvPr id="18473" name="Oval 54"/>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74" name="Text Box 5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3</a:t>
              </a:r>
              <a:endParaRPr lang="en-US" altLang="zh-CN" baseline="-25000">
                <a:latin typeface="Calibri" panose="020F0502020204030204" pitchFamily="34" charset="0"/>
              </a:endParaRPr>
            </a:p>
          </p:txBody>
        </p:sp>
      </p:grpSp>
      <p:grpSp>
        <p:nvGrpSpPr>
          <p:cNvPr id="18469" name="Group 56"/>
          <p:cNvGrpSpPr/>
          <p:nvPr/>
        </p:nvGrpSpPr>
        <p:grpSpPr bwMode="auto">
          <a:xfrm>
            <a:off x="6324600" y="4038600"/>
            <a:ext cx="685800" cy="533400"/>
            <a:chOff x="192" y="1824"/>
            <a:chExt cx="432" cy="336"/>
          </a:xfrm>
        </p:grpSpPr>
        <p:sp>
          <p:nvSpPr>
            <p:cNvPr id="18471" name="Oval 57"/>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8472" name="Text Box 58"/>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Calibri" panose="020F0502020204030204" pitchFamily="34" charset="0"/>
                </a:rPr>
                <a:t>k</a:t>
              </a:r>
              <a:r>
                <a:rPr lang="en-US" altLang="zh-CN" b="1" baseline="-25000">
                  <a:latin typeface="Calibri" panose="020F0502020204030204" pitchFamily="34" charset="0"/>
                </a:rPr>
                <a:t>3</a:t>
              </a:r>
              <a:endParaRPr lang="en-US" altLang="zh-CN" b="1" baseline="-25000">
                <a:latin typeface="Calibri" panose="020F0502020204030204" pitchFamily="34" charset="0"/>
              </a:endParaRPr>
            </a:p>
          </p:txBody>
        </p:sp>
      </p:grpSp>
      <p:sp>
        <p:nvSpPr>
          <p:cNvPr id="60" name="TextBox 47"/>
          <p:cNvSpPr txBox="1">
            <a:spLocks noChangeArrowheads="1"/>
          </p:cNvSpPr>
          <p:nvPr/>
        </p:nvSpPr>
        <p:spPr bwMode="auto">
          <a:xfrm>
            <a:off x="3429000" y="80172"/>
            <a:ext cx="3571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eaLnBrk="1" hangingPunct="1">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步骤③</a:t>
            </a:r>
            <a:r>
              <a:rPr lang="zh-CN" altLang="en-US" sz="2400" dirty="0" smtClean="0">
                <a:latin typeface="微软雅黑" panose="020B0503020204020204" pitchFamily="34" charset="-122"/>
                <a:ea typeface="微软雅黑" panose="020B0503020204020204" pitchFamily="34" charset="-122"/>
              </a:rPr>
              <a:t>：求均值</a:t>
            </a:r>
            <a:endParaRPr lang="zh-CN" altLang="en-US" sz="2400" dirty="0">
              <a:latin typeface="微软雅黑" panose="020B0503020204020204" pitchFamily="34" charset="-122"/>
              <a:ea typeface="微软雅黑" panose="020B0503020204020204" pitchFamily="34" charset="-122"/>
            </a:endParaRPr>
          </a:p>
        </p:txBody>
      </p:sp>
      <p:sp>
        <p:nvSpPr>
          <p:cNvPr id="3" name="Text Box 40"/>
          <p:cNvSpPr txBox="1">
            <a:spLocks noChangeArrowheads="1"/>
          </p:cNvSpPr>
          <p:nvPr/>
        </p:nvSpPr>
        <p:spPr bwMode="auto">
          <a:xfrm>
            <a:off x="462410" y="1519890"/>
            <a:ext cx="174739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zh-CN"/>
            </a:defPPr>
            <a:lvl1pPr eaLnBrk="1" hangingPunct="1">
              <a:lnSpc>
                <a:spcPct val="150000"/>
              </a:lnSpc>
              <a:defRPr sz="1800">
                <a:solidFill>
                  <a:srgbClr val="0070C0"/>
                </a:solidFill>
                <a:latin typeface="华文中宋" panose="02010600040101010101" pitchFamily="2" charset="-122"/>
                <a:ea typeface="华文中宋" panose="02010600040101010101" pitchFamily="2"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计算聚类的</a:t>
            </a:r>
            <a:r>
              <a:rPr lang="zh-CN" altLang="en-US" dirty="0" smtClean="0"/>
              <a:t>平均值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63"/>
                                        </p:tgtEl>
                                        <p:attrNameLst>
                                          <p:attrName>style.visibility</p:attrName>
                                        </p:attrNameLst>
                                      </p:cBhvr>
                                      <p:to>
                                        <p:strVal val="visible"/>
                                      </p:to>
                                    </p:set>
                                    <p:animEffect transition="in" filter="blinds(horizontal)">
                                      <p:cBhvr>
                                        <p:cTn id="7" dur="500"/>
                                        <p:tgtEl>
                                          <p:spTgt spid="184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3" grpId="0"/>
      <p:bldP spid="18463" grpId="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3"/>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59" name="AutoShape 4"/>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0" name="AutoShape 5"/>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1" name="AutoShape 6"/>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2" name="AutoShape 7"/>
          <p:cNvSpPr>
            <a:spLocks noChangeArrowheads="1"/>
          </p:cNvSpPr>
          <p:nvPr/>
        </p:nvSpPr>
        <p:spPr bwMode="auto">
          <a:xfrm>
            <a:off x="28956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3" name="AutoShape 8"/>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4" name="AutoShape 9"/>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5" name="AutoShape 10"/>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6" name="AutoShape 11"/>
          <p:cNvSpPr>
            <a:spLocks noChangeArrowheads="1"/>
          </p:cNvSpPr>
          <p:nvPr/>
        </p:nvSpPr>
        <p:spPr bwMode="auto">
          <a:xfrm>
            <a:off x="4572000" y="38100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7" name="AutoShape 12"/>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8" name="AutoShape 13"/>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69" name="AutoShape 14"/>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0" name="AutoShape 15"/>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1" name="AutoShape 16"/>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2" name="AutoShape 17"/>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3" name="AutoShape 18"/>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4" name="AutoShape 19"/>
          <p:cNvSpPr>
            <a:spLocks noChangeArrowheads="1"/>
          </p:cNvSpPr>
          <p:nvPr/>
        </p:nvSpPr>
        <p:spPr bwMode="auto">
          <a:xfrm>
            <a:off x="6019800" y="32766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5"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6"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7"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8"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79"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80"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81"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82"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83"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84" name="AutoShape 29"/>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19485" name="Group 30"/>
          <p:cNvGrpSpPr/>
          <p:nvPr/>
        </p:nvGrpSpPr>
        <p:grpSpPr bwMode="auto">
          <a:xfrm>
            <a:off x="1736725" y="1447800"/>
            <a:ext cx="6569075" cy="4841875"/>
            <a:chOff x="1094" y="912"/>
            <a:chExt cx="4138" cy="3050"/>
          </a:xfrm>
        </p:grpSpPr>
        <p:grpSp>
          <p:nvGrpSpPr>
            <p:cNvPr id="19497" name="Group 31"/>
            <p:cNvGrpSpPr/>
            <p:nvPr/>
          </p:nvGrpSpPr>
          <p:grpSpPr bwMode="auto">
            <a:xfrm>
              <a:off x="1488" y="912"/>
              <a:ext cx="3744" cy="2640"/>
              <a:chOff x="1488" y="912"/>
              <a:chExt cx="3744" cy="2640"/>
            </a:xfrm>
          </p:grpSpPr>
          <p:sp>
            <p:nvSpPr>
              <p:cNvPr id="19500"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1"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98" name="Text Box 34"/>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19499" name="Text Box 35"/>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19486" name="Text Box 36"/>
          <p:cNvSpPr txBox="1">
            <a:spLocks noChangeArrowheads="1"/>
          </p:cNvSpPr>
          <p:nvPr/>
        </p:nvSpPr>
        <p:spPr bwMode="auto">
          <a:xfrm>
            <a:off x="122879" y="3410887"/>
            <a:ext cx="2150268"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800" dirty="0">
                <a:latin typeface="Calibri" panose="020F0502020204030204" pitchFamily="34" charset="0"/>
              </a:rPr>
              <a:t>重新把这些点安排到中心最近的聚类</a:t>
            </a:r>
            <a:endParaRPr lang="en-US" altLang="zh-CN" sz="1800" b="1" i="1" dirty="0">
              <a:solidFill>
                <a:srgbClr val="E5405D"/>
              </a:solidFill>
              <a:latin typeface="Calibri" panose="020F0502020204030204" pitchFamily="34" charset="0"/>
            </a:endParaRPr>
          </a:p>
          <a:p>
            <a:pPr eaLnBrk="1" hangingPunct="1">
              <a:lnSpc>
                <a:spcPct val="150000"/>
              </a:lnSpc>
            </a:pPr>
            <a:r>
              <a:rPr lang="zh-CN" altLang="en-US" sz="1800" b="1" i="1" dirty="0">
                <a:solidFill>
                  <a:srgbClr val="E5405D"/>
                </a:solidFill>
                <a:latin typeface="Calibri" panose="020F0502020204030204" pitchFamily="34" charset="0"/>
              </a:rPr>
              <a:t>哪些点的聚类变了</a:t>
            </a:r>
            <a:r>
              <a:rPr lang="en-US" altLang="zh-CN" sz="1800" b="1" i="1" dirty="0">
                <a:solidFill>
                  <a:srgbClr val="E5405D"/>
                </a:solidFill>
                <a:latin typeface="Calibri" panose="020F0502020204030204" pitchFamily="34" charset="0"/>
              </a:rPr>
              <a:t>?</a:t>
            </a:r>
            <a:endParaRPr lang="en-US" altLang="zh-CN" sz="1800" b="1" i="1" dirty="0">
              <a:solidFill>
                <a:srgbClr val="E5405D"/>
              </a:solidFill>
              <a:latin typeface="Calibri" panose="020F0502020204030204" pitchFamily="34" charset="0"/>
            </a:endParaRPr>
          </a:p>
          <a:p>
            <a:pPr eaLnBrk="1" hangingPunct="1">
              <a:lnSpc>
                <a:spcPct val="150000"/>
              </a:lnSpc>
            </a:pPr>
            <a:endParaRPr lang="en-US" altLang="zh-CN" sz="1800" dirty="0">
              <a:latin typeface="Calibri" panose="020F0502020204030204" pitchFamily="34" charset="0"/>
            </a:endParaRPr>
          </a:p>
          <a:p>
            <a:pPr eaLnBrk="1" hangingPunct="1">
              <a:lnSpc>
                <a:spcPct val="150000"/>
              </a:lnSpc>
            </a:pPr>
            <a:endParaRPr lang="zh-CN" altLang="en-US" sz="1800" dirty="0">
              <a:latin typeface="Calibri" panose="020F0502020204030204" pitchFamily="34" charset="0"/>
            </a:endParaRPr>
          </a:p>
        </p:txBody>
      </p:sp>
      <p:grpSp>
        <p:nvGrpSpPr>
          <p:cNvPr id="19487" name="Group 37"/>
          <p:cNvGrpSpPr/>
          <p:nvPr/>
        </p:nvGrpSpPr>
        <p:grpSpPr bwMode="auto">
          <a:xfrm>
            <a:off x="6172200" y="2286000"/>
            <a:ext cx="685800" cy="533400"/>
            <a:chOff x="192" y="1824"/>
            <a:chExt cx="432" cy="336"/>
          </a:xfrm>
        </p:grpSpPr>
        <p:sp>
          <p:nvSpPr>
            <p:cNvPr id="19495" name="Oval 38"/>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96" name="Text Box 39"/>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1</a:t>
              </a:r>
              <a:endParaRPr lang="en-US" altLang="zh-CN" baseline="-25000">
                <a:latin typeface="Calibri" panose="020F0502020204030204" pitchFamily="34" charset="0"/>
              </a:endParaRPr>
            </a:p>
          </p:txBody>
        </p:sp>
      </p:grpSp>
      <p:grpSp>
        <p:nvGrpSpPr>
          <p:cNvPr id="19488" name="Group 40"/>
          <p:cNvGrpSpPr/>
          <p:nvPr/>
        </p:nvGrpSpPr>
        <p:grpSpPr bwMode="auto">
          <a:xfrm>
            <a:off x="3429000" y="4343400"/>
            <a:ext cx="685800" cy="533400"/>
            <a:chOff x="192" y="1824"/>
            <a:chExt cx="432" cy="336"/>
          </a:xfrm>
        </p:grpSpPr>
        <p:sp>
          <p:nvSpPr>
            <p:cNvPr id="19493" name="Oval 41"/>
            <p:cNvSpPr>
              <a:spLocks noChangeArrowheads="1"/>
            </p:cNvSpPr>
            <p:nvPr/>
          </p:nvSpPr>
          <p:spPr bwMode="auto">
            <a:xfrm>
              <a:off x="192" y="1824"/>
              <a:ext cx="144" cy="144"/>
            </a:xfrm>
            <a:prstGeom prst="ellipse">
              <a:avLst/>
            </a:prstGeom>
            <a:solidFill>
              <a:srgbClr val="FF0000"/>
            </a:solidFill>
            <a:ln w="9525" algn="ctr">
              <a:solidFill>
                <a:srgbClr val="00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94" name="Text Box 42"/>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2</a:t>
              </a:r>
              <a:endParaRPr lang="en-US" altLang="zh-CN" baseline="-25000">
                <a:latin typeface="Calibri" panose="020F0502020204030204" pitchFamily="34" charset="0"/>
              </a:endParaRPr>
            </a:p>
          </p:txBody>
        </p:sp>
      </p:grpSp>
      <p:grpSp>
        <p:nvGrpSpPr>
          <p:cNvPr id="19489" name="Group 43"/>
          <p:cNvGrpSpPr/>
          <p:nvPr/>
        </p:nvGrpSpPr>
        <p:grpSpPr bwMode="auto">
          <a:xfrm>
            <a:off x="6324600" y="4038600"/>
            <a:ext cx="685800" cy="533400"/>
            <a:chOff x="192" y="1824"/>
            <a:chExt cx="432" cy="336"/>
          </a:xfrm>
        </p:grpSpPr>
        <p:sp>
          <p:nvSpPr>
            <p:cNvPr id="19491"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19492" name="Text Box 4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3</a:t>
              </a:r>
              <a:endParaRPr lang="en-US" altLang="zh-CN" baseline="-2500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childTnLst>
                                    <p:animEffect transition="out" filter="fade">
                                      <p:cBhvr>
                                        <p:cTn id="6" dur="500" tmFilter="0, 0; .2, .5; .8, .5; 1, 0"/>
                                        <p:tgtEl>
                                          <p:spTgt spid="19462"/>
                                        </p:tgtEl>
                                      </p:cBhvr>
                                    </p:animEffect>
                                    <p:animScale>
                                      <p:cBhvr>
                                        <p:cTn id="7" dur="250" autoRev="1" fill="hold"/>
                                        <p:tgtEl>
                                          <p:spTgt spid="194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86">
                                            <p:txEl>
                                              <p:pRg st="1" end="1"/>
                                            </p:txEl>
                                          </p:spTgt>
                                        </p:tgtEl>
                                        <p:attrNameLst>
                                          <p:attrName>style.visibility</p:attrName>
                                        </p:attrNameLst>
                                      </p:cBhvr>
                                      <p:to>
                                        <p:strVal val="visible"/>
                                      </p:to>
                                    </p:set>
                                    <p:anim calcmode="lin" valueType="num">
                                      <p:cBhvr additive="base">
                                        <p:cTn id="12" dur="500" fill="hold"/>
                                        <p:tgtEl>
                                          <p:spTgt spid="1948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48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3"/>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83" name="AutoShape 4"/>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84" name="AutoShape 5"/>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85" name="AutoShape 6"/>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431111" name="AutoShape 7"/>
          <p:cNvSpPr>
            <a:spLocks noChangeArrowheads="1"/>
          </p:cNvSpPr>
          <p:nvPr/>
        </p:nvSpPr>
        <p:spPr bwMode="auto">
          <a:xfrm>
            <a:off x="2895600" y="2057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87" name="AutoShape 8"/>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88" name="AutoShape 9"/>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89" name="AutoShape 10"/>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431115" name="AutoShape 11"/>
          <p:cNvSpPr>
            <a:spLocks noChangeArrowheads="1"/>
          </p:cNvSpPr>
          <p:nvPr/>
        </p:nvSpPr>
        <p:spPr bwMode="auto">
          <a:xfrm>
            <a:off x="4572000" y="3810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1" name="AutoShape 12"/>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2" name="AutoShape 13"/>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3" name="AutoShape 14"/>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4" name="AutoShape 15"/>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5" name="AutoShape 16"/>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6" name="AutoShape 17"/>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7" name="AutoShape 18"/>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431123" name="AutoShape 19"/>
          <p:cNvSpPr>
            <a:spLocks noChangeArrowheads="1"/>
          </p:cNvSpPr>
          <p:nvPr/>
        </p:nvSpPr>
        <p:spPr bwMode="auto">
          <a:xfrm>
            <a:off x="6019800" y="3276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499"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0"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1"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2"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3"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4"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5"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6"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7"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08" name="AutoShape 29"/>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20509" name="Group 30"/>
          <p:cNvGrpSpPr/>
          <p:nvPr/>
        </p:nvGrpSpPr>
        <p:grpSpPr bwMode="auto">
          <a:xfrm>
            <a:off x="1736725" y="1447800"/>
            <a:ext cx="6569075" cy="4841875"/>
            <a:chOff x="1094" y="912"/>
            <a:chExt cx="4138" cy="3050"/>
          </a:xfrm>
        </p:grpSpPr>
        <p:grpSp>
          <p:nvGrpSpPr>
            <p:cNvPr id="20524" name="Group 31"/>
            <p:cNvGrpSpPr/>
            <p:nvPr/>
          </p:nvGrpSpPr>
          <p:grpSpPr bwMode="auto">
            <a:xfrm>
              <a:off x="1488" y="912"/>
              <a:ext cx="3744" cy="2640"/>
              <a:chOff x="1488" y="912"/>
              <a:chExt cx="3744" cy="2640"/>
            </a:xfrm>
          </p:grpSpPr>
          <p:sp>
            <p:nvSpPr>
              <p:cNvPr id="20527"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8"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525" name="Text Box 34"/>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20526" name="Text Box 35"/>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20510" name="Text Box 36"/>
          <p:cNvSpPr txBox="1">
            <a:spLocks noChangeArrowheads="1"/>
          </p:cNvSpPr>
          <p:nvPr/>
        </p:nvSpPr>
        <p:spPr bwMode="auto">
          <a:xfrm>
            <a:off x="74887" y="3352800"/>
            <a:ext cx="1371600" cy="87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800" b="1" i="1" dirty="0">
                <a:latin typeface="Calibri" panose="020F0502020204030204" pitchFamily="34" charset="0"/>
              </a:rPr>
              <a:t> </a:t>
            </a:r>
            <a:r>
              <a:rPr lang="zh-CN" altLang="en-US" sz="1800" b="1" i="1" dirty="0">
                <a:latin typeface="Calibri" panose="020F0502020204030204" pitchFamily="34" charset="0"/>
              </a:rPr>
              <a:t>这３个点聚类变了</a:t>
            </a:r>
            <a:endParaRPr lang="en-US" altLang="zh-CN" sz="1800" dirty="0">
              <a:latin typeface="Calibri" panose="020F0502020204030204" pitchFamily="34" charset="0"/>
            </a:endParaRPr>
          </a:p>
        </p:txBody>
      </p:sp>
      <p:sp>
        <p:nvSpPr>
          <p:cNvPr id="431141" name="Line 37"/>
          <p:cNvSpPr>
            <a:spLocks noChangeShapeType="1"/>
          </p:cNvSpPr>
          <p:nvPr/>
        </p:nvSpPr>
        <p:spPr bwMode="auto">
          <a:xfrm flipV="1">
            <a:off x="1295400" y="2209800"/>
            <a:ext cx="1600200" cy="1524000"/>
          </a:xfrm>
          <a:prstGeom prst="line">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142" name="Line 38"/>
          <p:cNvSpPr>
            <a:spLocks noChangeShapeType="1"/>
          </p:cNvSpPr>
          <p:nvPr/>
        </p:nvSpPr>
        <p:spPr bwMode="auto">
          <a:xfrm>
            <a:off x="1295400" y="3698875"/>
            <a:ext cx="3276600" cy="187325"/>
          </a:xfrm>
          <a:prstGeom prst="line">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143" name="Line 39"/>
          <p:cNvSpPr>
            <a:spLocks noChangeShapeType="1"/>
          </p:cNvSpPr>
          <p:nvPr/>
        </p:nvSpPr>
        <p:spPr bwMode="auto">
          <a:xfrm flipV="1">
            <a:off x="1295400" y="3352800"/>
            <a:ext cx="4648200" cy="346075"/>
          </a:xfrm>
          <a:prstGeom prst="line">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514" name="Group 40"/>
          <p:cNvGrpSpPr/>
          <p:nvPr/>
        </p:nvGrpSpPr>
        <p:grpSpPr bwMode="auto">
          <a:xfrm>
            <a:off x="6172200" y="2286000"/>
            <a:ext cx="685800" cy="533400"/>
            <a:chOff x="192" y="1824"/>
            <a:chExt cx="432" cy="336"/>
          </a:xfrm>
        </p:grpSpPr>
        <p:sp>
          <p:nvSpPr>
            <p:cNvPr id="20522" name="Oval 41"/>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23" name="Text Box 42"/>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1</a:t>
              </a:r>
              <a:endParaRPr lang="en-US" altLang="zh-CN" baseline="-25000" dirty="0">
                <a:latin typeface="Calibri" panose="020F0502020204030204" pitchFamily="34" charset="0"/>
              </a:endParaRPr>
            </a:p>
          </p:txBody>
        </p:sp>
      </p:grpSp>
      <p:grpSp>
        <p:nvGrpSpPr>
          <p:cNvPr id="20515" name="Group 43"/>
          <p:cNvGrpSpPr/>
          <p:nvPr/>
        </p:nvGrpSpPr>
        <p:grpSpPr bwMode="auto">
          <a:xfrm>
            <a:off x="6324600" y="4038600"/>
            <a:ext cx="685800" cy="533400"/>
            <a:chOff x="192" y="1824"/>
            <a:chExt cx="432" cy="336"/>
          </a:xfrm>
        </p:grpSpPr>
        <p:sp>
          <p:nvSpPr>
            <p:cNvPr id="20520"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21" name="Text Box 4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3</a:t>
              </a:r>
              <a:endParaRPr lang="en-US" altLang="zh-CN" baseline="-25000" dirty="0">
                <a:latin typeface="Calibri" panose="020F0502020204030204" pitchFamily="34" charset="0"/>
              </a:endParaRPr>
            </a:p>
          </p:txBody>
        </p:sp>
      </p:grpSp>
      <p:grpSp>
        <p:nvGrpSpPr>
          <p:cNvPr id="20516" name="Group 46"/>
          <p:cNvGrpSpPr/>
          <p:nvPr/>
        </p:nvGrpSpPr>
        <p:grpSpPr bwMode="auto">
          <a:xfrm>
            <a:off x="3429000" y="4343400"/>
            <a:ext cx="685800" cy="533400"/>
            <a:chOff x="192" y="1824"/>
            <a:chExt cx="432" cy="336"/>
          </a:xfrm>
        </p:grpSpPr>
        <p:sp>
          <p:nvSpPr>
            <p:cNvPr id="20518" name="Oval 47"/>
            <p:cNvSpPr>
              <a:spLocks noChangeArrowheads="1"/>
            </p:cNvSpPr>
            <p:nvPr/>
          </p:nvSpPr>
          <p:spPr bwMode="auto">
            <a:xfrm>
              <a:off x="192" y="1824"/>
              <a:ext cx="144" cy="144"/>
            </a:xfrm>
            <a:prstGeom prst="ellipse">
              <a:avLst/>
            </a:prstGeom>
            <a:solidFill>
              <a:srgbClr val="FF0000"/>
            </a:solidFill>
            <a:ln w="9525" algn="ctr">
              <a:solidFill>
                <a:srgbClr val="00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0519" name="Text Box 48"/>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2</a:t>
              </a:r>
              <a:endParaRPr lang="en-US" altLang="zh-CN" baseline="-25000" dirty="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625" autoRev="1" fill="remove"/>
                                        <p:tgtEl>
                                          <p:spTgt spid="431111"/>
                                        </p:tgtEl>
                                        <p:attrNameLst>
                                          <p:attrName>style.color</p:attrName>
                                        </p:attrNameLst>
                                      </p:cBhvr>
                                      <p:to>
                                        <a:schemeClr val="bg1"/>
                                      </p:to>
                                    </p:animClr>
                                    <p:animClr clrSpc="rgb" dir="cw">
                                      <p:cBhvr>
                                        <p:cTn id="7" dur="625" autoRev="1" fill="remove"/>
                                        <p:tgtEl>
                                          <p:spTgt spid="431111"/>
                                        </p:tgtEl>
                                        <p:attrNameLst>
                                          <p:attrName>fillcolor</p:attrName>
                                        </p:attrNameLst>
                                      </p:cBhvr>
                                      <p:to>
                                        <a:schemeClr val="bg1"/>
                                      </p:to>
                                    </p:animClr>
                                    <p:set>
                                      <p:cBhvr>
                                        <p:cTn id="8" dur="625" autoRev="1" fill="remove"/>
                                        <p:tgtEl>
                                          <p:spTgt spid="431111"/>
                                        </p:tgtEl>
                                        <p:attrNameLst>
                                          <p:attrName>fill.type</p:attrName>
                                        </p:attrNameLst>
                                      </p:cBhvr>
                                      <p:to>
                                        <p:strVal val="solid"/>
                                      </p:to>
                                    </p:set>
                                    <p:set>
                                      <p:cBhvr>
                                        <p:cTn id="9" dur="625" autoRev="1" fill="remove"/>
                                        <p:tgtEl>
                                          <p:spTgt spid="4311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625" autoRev="1" fill="remove"/>
                                        <p:tgtEl>
                                          <p:spTgt spid="431115"/>
                                        </p:tgtEl>
                                        <p:attrNameLst>
                                          <p:attrName>style.color</p:attrName>
                                        </p:attrNameLst>
                                      </p:cBhvr>
                                      <p:to>
                                        <a:schemeClr val="bg1"/>
                                      </p:to>
                                    </p:animClr>
                                    <p:animClr clrSpc="rgb" dir="cw">
                                      <p:cBhvr>
                                        <p:cTn id="12" dur="625" autoRev="1" fill="remove"/>
                                        <p:tgtEl>
                                          <p:spTgt spid="431115"/>
                                        </p:tgtEl>
                                        <p:attrNameLst>
                                          <p:attrName>fillcolor</p:attrName>
                                        </p:attrNameLst>
                                      </p:cBhvr>
                                      <p:to>
                                        <a:schemeClr val="bg1"/>
                                      </p:to>
                                    </p:animClr>
                                    <p:set>
                                      <p:cBhvr>
                                        <p:cTn id="13" dur="625" autoRev="1" fill="remove"/>
                                        <p:tgtEl>
                                          <p:spTgt spid="431115"/>
                                        </p:tgtEl>
                                        <p:attrNameLst>
                                          <p:attrName>fill.type</p:attrName>
                                        </p:attrNameLst>
                                      </p:cBhvr>
                                      <p:to>
                                        <p:strVal val="solid"/>
                                      </p:to>
                                    </p:set>
                                    <p:set>
                                      <p:cBhvr>
                                        <p:cTn id="14" dur="625" autoRev="1" fill="remove"/>
                                        <p:tgtEl>
                                          <p:spTgt spid="431115"/>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625" autoRev="1" fill="remove"/>
                                        <p:tgtEl>
                                          <p:spTgt spid="431123"/>
                                        </p:tgtEl>
                                        <p:attrNameLst>
                                          <p:attrName>style.color</p:attrName>
                                        </p:attrNameLst>
                                      </p:cBhvr>
                                      <p:to>
                                        <a:schemeClr val="bg1"/>
                                      </p:to>
                                    </p:animClr>
                                    <p:animClr clrSpc="rgb" dir="cw">
                                      <p:cBhvr>
                                        <p:cTn id="17" dur="625" autoRev="1" fill="remove"/>
                                        <p:tgtEl>
                                          <p:spTgt spid="431123"/>
                                        </p:tgtEl>
                                        <p:attrNameLst>
                                          <p:attrName>fillcolor</p:attrName>
                                        </p:attrNameLst>
                                      </p:cBhvr>
                                      <p:to>
                                        <a:schemeClr val="bg1"/>
                                      </p:to>
                                    </p:animClr>
                                    <p:set>
                                      <p:cBhvr>
                                        <p:cTn id="18" dur="625" autoRev="1" fill="remove"/>
                                        <p:tgtEl>
                                          <p:spTgt spid="431123"/>
                                        </p:tgtEl>
                                        <p:attrNameLst>
                                          <p:attrName>fill.type</p:attrName>
                                        </p:attrNameLst>
                                      </p:cBhvr>
                                      <p:to>
                                        <p:strVal val="solid"/>
                                      </p:to>
                                    </p:set>
                                    <p:set>
                                      <p:cBhvr>
                                        <p:cTn id="19" dur="625" autoRev="1" fill="remove"/>
                                        <p:tgtEl>
                                          <p:spTgt spid="43112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31141"/>
                                        </p:tgtEl>
                                        <p:attrNameLst>
                                          <p:attrName>style.visibility</p:attrName>
                                        </p:attrNameLst>
                                      </p:cBhvr>
                                      <p:to>
                                        <p:strVal val="visible"/>
                                      </p:to>
                                    </p:set>
                                    <p:animEffect transition="in" filter="blinds(horizontal)">
                                      <p:cBhvr>
                                        <p:cTn id="24" dur="500"/>
                                        <p:tgtEl>
                                          <p:spTgt spid="43114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31143"/>
                                        </p:tgtEl>
                                        <p:attrNameLst>
                                          <p:attrName>style.visibility</p:attrName>
                                        </p:attrNameLst>
                                      </p:cBhvr>
                                      <p:to>
                                        <p:strVal val="visible"/>
                                      </p:to>
                                    </p:set>
                                    <p:animEffect transition="in" filter="blinds(horizontal)">
                                      <p:cBhvr>
                                        <p:cTn id="27" dur="500"/>
                                        <p:tgtEl>
                                          <p:spTgt spid="43114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31142"/>
                                        </p:tgtEl>
                                        <p:attrNameLst>
                                          <p:attrName>style.visibility</p:attrName>
                                        </p:attrNameLst>
                                      </p:cBhvr>
                                      <p:to>
                                        <p:strVal val="visible"/>
                                      </p:to>
                                    </p:set>
                                    <p:animEffect transition="in" filter="blinds(horizontal)">
                                      <p:cBhvr>
                                        <p:cTn id="30" dur="500"/>
                                        <p:tgtEl>
                                          <p:spTgt spid="43114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grpId="1" nodeType="clickEffect">
                                  <p:stCondLst>
                                    <p:cond delay="0"/>
                                  </p:stCondLst>
                                  <p:childTnLst>
                                    <p:animScale>
                                      <p:cBhvr>
                                        <p:cTn id="34" dur="2000" fill="hold"/>
                                        <p:tgtEl>
                                          <p:spTgt spid="431111"/>
                                        </p:tgtEl>
                                      </p:cBhvr>
                                      <p:by x="150000" y="150000"/>
                                    </p:animScale>
                                  </p:childTnLst>
                                </p:cTn>
                              </p:par>
                              <p:par>
                                <p:cTn id="35" presetID="6" presetClass="emph" presetSubtype="0" fill="hold" grpId="1" nodeType="withEffect">
                                  <p:stCondLst>
                                    <p:cond delay="0"/>
                                  </p:stCondLst>
                                  <p:childTnLst>
                                    <p:animScale>
                                      <p:cBhvr>
                                        <p:cTn id="36" dur="2000" fill="hold"/>
                                        <p:tgtEl>
                                          <p:spTgt spid="431115"/>
                                        </p:tgtEl>
                                      </p:cBhvr>
                                      <p:by x="150000" y="150000"/>
                                    </p:animScale>
                                  </p:childTnLst>
                                </p:cTn>
                              </p:par>
                              <p:par>
                                <p:cTn id="37" presetID="6" presetClass="emph" presetSubtype="0" fill="hold" grpId="1" nodeType="withEffect">
                                  <p:stCondLst>
                                    <p:cond delay="0"/>
                                  </p:stCondLst>
                                  <p:childTnLst>
                                    <p:animScale>
                                      <p:cBhvr>
                                        <p:cTn id="38" dur="2000" fill="hold"/>
                                        <p:tgtEl>
                                          <p:spTgt spid="4311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11" grpId="0" animBg="1"/>
      <p:bldP spid="431111" grpId="1" animBg="1"/>
      <p:bldP spid="431115" grpId="0" animBg="1"/>
      <p:bldP spid="431115" grpId="1" animBg="1"/>
      <p:bldP spid="431123" grpId="0" animBg="1"/>
      <p:bldP spid="431123" grpId="1" animBg="1"/>
      <p:bldP spid="431141" grpId="0" animBg="1"/>
      <p:bldP spid="431142" grpId="0" animBg="1"/>
      <p:bldP spid="431143"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3"/>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07" name="AutoShape 4"/>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08" name="AutoShape 5"/>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09" name="AutoShape 6"/>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0" name="AutoShape 7"/>
          <p:cNvSpPr>
            <a:spLocks noChangeArrowheads="1"/>
          </p:cNvSpPr>
          <p:nvPr/>
        </p:nvSpPr>
        <p:spPr bwMode="auto">
          <a:xfrm>
            <a:off x="2895600" y="2057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1" name="AutoShape 8"/>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2" name="AutoShape 9"/>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3" name="AutoShape 10"/>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4" name="AutoShape 11"/>
          <p:cNvSpPr>
            <a:spLocks noChangeArrowheads="1"/>
          </p:cNvSpPr>
          <p:nvPr/>
        </p:nvSpPr>
        <p:spPr bwMode="auto">
          <a:xfrm>
            <a:off x="4572000" y="3810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5" name="AutoShape 12"/>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6" name="AutoShape 13"/>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7" name="AutoShape 14"/>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8" name="AutoShape 15"/>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19" name="AutoShape 16"/>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0" name="AutoShape 17"/>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1" name="AutoShape 18"/>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2" name="AutoShape 19"/>
          <p:cNvSpPr>
            <a:spLocks noChangeArrowheads="1"/>
          </p:cNvSpPr>
          <p:nvPr/>
        </p:nvSpPr>
        <p:spPr bwMode="auto">
          <a:xfrm>
            <a:off x="6019800" y="3276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3"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4"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5"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6"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7"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8"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29"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30"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31"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32" name="AutoShape 29"/>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33" name="Line 30"/>
          <p:cNvSpPr>
            <a:spLocks noChangeShapeType="1"/>
          </p:cNvSpPr>
          <p:nvPr/>
        </p:nvSpPr>
        <p:spPr bwMode="auto">
          <a:xfrm flipH="1" flipV="1">
            <a:off x="3048000" y="4114800"/>
            <a:ext cx="304800" cy="2286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4" name="Line 31"/>
          <p:cNvSpPr>
            <a:spLocks noChangeShapeType="1"/>
          </p:cNvSpPr>
          <p:nvPr/>
        </p:nvSpPr>
        <p:spPr bwMode="auto">
          <a:xfrm flipH="1">
            <a:off x="6172200" y="4267200"/>
            <a:ext cx="152400" cy="3810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5" name="Line 32"/>
          <p:cNvSpPr>
            <a:spLocks noChangeShapeType="1"/>
          </p:cNvSpPr>
          <p:nvPr/>
        </p:nvSpPr>
        <p:spPr bwMode="auto">
          <a:xfrm>
            <a:off x="6477000" y="2286000"/>
            <a:ext cx="304800" cy="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36" name="Group 33"/>
          <p:cNvGrpSpPr/>
          <p:nvPr/>
        </p:nvGrpSpPr>
        <p:grpSpPr bwMode="auto">
          <a:xfrm>
            <a:off x="1736725" y="1447800"/>
            <a:ext cx="6569075" cy="4841875"/>
            <a:chOff x="1094" y="912"/>
            <a:chExt cx="4138" cy="3050"/>
          </a:xfrm>
        </p:grpSpPr>
        <p:grpSp>
          <p:nvGrpSpPr>
            <p:cNvPr id="21548" name="Group 34"/>
            <p:cNvGrpSpPr/>
            <p:nvPr/>
          </p:nvGrpSpPr>
          <p:grpSpPr bwMode="auto">
            <a:xfrm>
              <a:off x="1488" y="912"/>
              <a:ext cx="3744" cy="2640"/>
              <a:chOff x="1488" y="912"/>
              <a:chExt cx="3744" cy="2640"/>
            </a:xfrm>
          </p:grpSpPr>
          <p:sp>
            <p:nvSpPr>
              <p:cNvPr id="21551" name="Line 35"/>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2" name="Line 36"/>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49" name="Text Box 37"/>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21550" name="Text Box 38"/>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grpSp>
        <p:nvGrpSpPr>
          <p:cNvPr id="21538" name="Group 40"/>
          <p:cNvGrpSpPr/>
          <p:nvPr/>
        </p:nvGrpSpPr>
        <p:grpSpPr bwMode="auto">
          <a:xfrm>
            <a:off x="6172200" y="2286000"/>
            <a:ext cx="685800" cy="533400"/>
            <a:chOff x="192" y="1824"/>
            <a:chExt cx="432" cy="336"/>
          </a:xfrm>
        </p:grpSpPr>
        <p:sp>
          <p:nvSpPr>
            <p:cNvPr id="21546" name="Oval 41"/>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47" name="Text Box 42"/>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1</a:t>
              </a:r>
              <a:endParaRPr lang="en-US" altLang="zh-CN" baseline="-25000" dirty="0">
                <a:latin typeface="Calibri" panose="020F0502020204030204" pitchFamily="34" charset="0"/>
              </a:endParaRPr>
            </a:p>
          </p:txBody>
        </p:sp>
      </p:grpSp>
      <p:grpSp>
        <p:nvGrpSpPr>
          <p:cNvPr id="21539" name="Group 43"/>
          <p:cNvGrpSpPr/>
          <p:nvPr/>
        </p:nvGrpSpPr>
        <p:grpSpPr bwMode="auto">
          <a:xfrm>
            <a:off x="6324600" y="4038600"/>
            <a:ext cx="685800" cy="533400"/>
            <a:chOff x="192" y="1824"/>
            <a:chExt cx="432" cy="336"/>
          </a:xfrm>
        </p:grpSpPr>
        <p:sp>
          <p:nvSpPr>
            <p:cNvPr id="21544"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45" name="Text Box 4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3</a:t>
              </a:r>
              <a:endParaRPr lang="en-US" altLang="zh-CN" baseline="-25000" dirty="0">
                <a:latin typeface="Calibri" panose="020F0502020204030204" pitchFamily="34" charset="0"/>
              </a:endParaRPr>
            </a:p>
          </p:txBody>
        </p:sp>
      </p:grpSp>
      <p:grpSp>
        <p:nvGrpSpPr>
          <p:cNvPr id="21540" name="Group 46"/>
          <p:cNvGrpSpPr/>
          <p:nvPr/>
        </p:nvGrpSpPr>
        <p:grpSpPr bwMode="auto">
          <a:xfrm>
            <a:off x="3429000" y="4343400"/>
            <a:ext cx="685800" cy="533400"/>
            <a:chOff x="192" y="1824"/>
            <a:chExt cx="432" cy="336"/>
          </a:xfrm>
        </p:grpSpPr>
        <p:sp>
          <p:nvSpPr>
            <p:cNvPr id="21542" name="Oval 47"/>
            <p:cNvSpPr>
              <a:spLocks noChangeArrowheads="1"/>
            </p:cNvSpPr>
            <p:nvPr/>
          </p:nvSpPr>
          <p:spPr bwMode="auto">
            <a:xfrm>
              <a:off x="192" y="1824"/>
              <a:ext cx="144" cy="144"/>
            </a:xfrm>
            <a:prstGeom prst="ellipse">
              <a:avLst/>
            </a:prstGeom>
            <a:solidFill>
              <a:srgbClr val="FF0000"/>
            </a:solidFill>
            <a:ln w="9525" algn="ctr">
              <a:solidFill>
                <a:srgbClr val="00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1543" name="Text Box 48"/>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2</a:t>
              </a:r>
              <a:endParaRPr lang="en-US" altLang="zh-CN" baseline="-25000" dirty="0">
                <a:latin typeface="Calibri" panose="020F0502020204030204" pitchFamily="34" charset="0"/>
              </a:endParaRPr>
            </a:p>
          </p:txBody>
        </p:sp>
      </p:grpSp>
      <p:sp>
        <p:nvSpPr>
          <p:cNvPr id="3" name="矩形 2"/>
          <p:cNvSpPr/>
          <p:nvPr/>
        </p:nvSpPr>
        <p:spPr>
          <a:xfrm>
            <a:off x="229611" y="3898984"/>
            <a:ext cx="203132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p>
            <a:pPr eaLnBrk="1" hangingPunct="1">
              <a:lnSpc>
                <a:spcPct val="150000"/>
              </a:lnSpc>
            </a:pPr>
            <a:r>
              <a:rPr lang="zh-CN" altLang="en-US" sz="1800" dirty="0">
                <a:latin typeface="华文中宋" panose="02010600040101010101" pitchFamily="2" charset="-122"/>
                <a:ea typeface="华文中宋" panose="02010600040101010101" pitchFamily="2" charset="-122"/>
              </a:rPr>
              <a:t>重新计算聚类均值</a:t>
            </a:r>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3"/>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1" name="AutoShape 4"/>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2" name="AutoShape 5"/>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3" name="AutoShape 6"/>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4" name="AutoShape 7"/>
          <p:cNvSpPr>
            <a:spLocks noChangeArrowheads="1"/>
          </p:cNvSpPr>
          <p:nvPr/>
        </p:nvSpPr>
        <p:spPr bwMode="auto">
          <a:xfrm>
            <a:off x="2895600" y="2057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5" name="AutoShape 8"/>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6" name="AutoShape 9"/>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7" name="AutoShape 10"/>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8" name="AutoShape 11"/>
          <p:cNvSpPr>
            <a:spLocks noChangeArrowheads="1"/>
          </p:cNvSpPr>
          <p:nvPr/>
        </p:nvSpPr>
        <p:spPr bwMode="auto">
          <a:xfrm>
            <a:off x="4572000" y="3810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9" name="AutoShape 12"/>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0" name="AutoShape 13"/>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1" name="AutoShape 14"/>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2" name="AutoShape 15"/>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3" name="AutoShape 16"/>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4" name="AutoShape 17"/>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5" name="AutoShape 18"/>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6" name="AutoShape 19"/>
          <p:cNvSpPr>
            <a:spLocks noChangeArrowheads="1"/>
          </p:cNvSpPr>
          <p:nvPr/>
        </p:nvSpPr>
        <p:spPr bwMode="auto">
          <a:xfrm>
            <a:off x="6019800" y="3276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7"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8"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9"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0"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1"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2"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3"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4"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5"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6" name="AutoShape 29"/>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22557" name="Group 30"/>
          <p:cNvGrpSpPr/>
          <p:nvPr/>
        </p:nvGrpSpPr>
        <p:grpSpPr bwMode="auto">
          <a:xfrm>
            <a:off x="1736725" y="1447800"/>
            <a:ext cx="6569075" cy="4841875"/>
            <a:chOff x="1094" y="912"/>
            <a:chExt cx="4138" cy="3050"/>
          </a:xfrm>
        </p:grpSpPr>
        <p:grpSp>
          <p:nvGrpSpPr>
            <p:cNvPr id="22569" name="Group 31"/>
            <p:cNvGrpSpPr/>
            <p:nvPr/>
          </p:nvGrpSpPr>
          <p:grpSpPr bwMode="auto">
            <a:xfrm>
              <a:off x="1488" y="912"/>
              <a:ext cx="3744" cy="2640"/>
              <a:chOff x="1488" y="912"/>
              <a:chExt cx="3744" cy="2640"/>
            </a:xfrm>
          </p:grpSpPr>
          <p:sp>
            <p:nvSpPr>
              <p:cNvPr id="22572"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3"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570" name="Text Box 34"/>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22571" name="Text Box 35"/>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sp>
        <p:nvSpPr>
          <p:cNvPr id="22558" name="Text Box 36"/>
          <p:cNvSpPr txBox="1">
            <a:spLocks noChangeArrowheads="1"/>
          </p:cNvSpPr>
          <p:nvPr/>
        </p:nvSpPr>
        <p:spPr bwMode="auto">
          <a:xfrm>
            <a:off x="527488" y="3858877"/>
            <a:ext cx="1562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zh-CN"/>
            </a:defPPr>
            <a:lvl1pPr eaLnBrk="1" hangingPunct="1">
              <a:lnSpc>
                <a:spcPct val="150000"/>
              </a:lnSpc>
              <a:defRPr sz="1800">
                <a:latin typeface="华文中宋" panose="02010600040101010101" pitchFamily="2" charset="-122"/>
                <a:ea typeface="华文中宋" panose="02010600040101010101" pitchFamily="2" charset="-122"/>
              </a:defRPr>
            </a:lvl1pPr>
          </a:lstStyle>
          <a:p>
            <a:r>
              <a:rPr lang="zh-CN" altLang="en-US" dirty="0"/>
              <a:t>把聚类中心移到这些均值上</a:t>
            </a:r>
            <a:endParaRPr lang="en-US" altLang="zh-CN" dirty="0"/>
          </a:p>
        </p:txBody>
      </p:sp>
      <p:grpSp>
        <p:nvGrpSpPr>
          <p:cNvPr id="22559" name="Group 37"/>
          <p:cNvGrpSpPr/>
          <p:nvPr/>
        </p:nvGrpSpPr>
        <p:grpSpPr bwMode="auto">
          <a:xfrm>
            <a:off x="2819400" y="3886200"/>
            <a:ext cx="685800" cy="533400"/>
            <a:chOff x="192" y="1824"/>
            <a:chExt cx="432" cy="336"/>
          </a:xfrm>
        </p:grpSpPr>
        <p:sp>
          <p:nvSpPr>
            <p:cNvPr id="22567" name="Oval 38"/>
            <p:cNvSpPr>
              <a:spLocks noChangeArrowheads="1"/>
            </p:cNvSpPr>
            <p:nvPr/>
          </p:nvSpPr>
          <p:spPr bwMode="auto">
            <a:xfrm>
              <a:off x="192" y="1824"/>
              <a:ext cx="144" cy="144"/>
            </a:xfrm>
            <a:prstGeom prst="ellipse">
              <a:avLst/>
            </a:prstGeom>
            <a:solidFill>
              <a:srgbClr val="FF0000"/>
            </a:solidFill>
            <a:ln w="9525" algn="ctr">
              <a:solidFill>
                <a:srgbClr val="00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68" name="Text Box 39"/>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2</a:t>
              </a:r>
              <a:endParaRPr lang="en-US" altLang="zh-CN" baseline="-25000">
                <a:latin typeface="Calibri" panose="020F0502020204030204" pitchFamily="34" charset="0"/>
              </a:endParaRPr>
            </a:p>
          </p:txBody>
        </p:sp>
      </p:grpSp>
      <p:grpSp>
        <p:nvGrpSpPr>
          <p:cNvPr id="22560" name="Group 40"/>
          <p:cNvGrpSpPr/>
          <p:nvPr/>
        </p:nvGrpSpPr>
        <p:grpSpPr bwMode="auto">
          <a:xfrm>
            <a:off x="6477000" y="2133604"/>
            <a:ext cx="571500" cy="609601"/>
            <a:chOff x="192" y="1824"/>
            <a:chExt cx="360" cy="384"/>
          </a:xfrm>
        </p:grpSpPr>
        <p:sp>
          <p:nvSpPr>
            <p:cNvPr id="22565" name="Oval 41"/>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66" name="Text Box 42"/>
            <p:cNvSpPr txBox="1">
              <a:spLocks noChangeArrowheads="1"/>
            </p:cNvSpPr>
            <p:nvPr/>
          </p:nvSpPr>
          <p:spPr bwMode="auto">
            <a:xfrm>
              <a:off x="216" y="192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1</a:t>
              </a:r>
              <a:endParaRPr lang="en-US" altLang="zh-CN" baseline="-25000" dirty="0">
                <a:latin typeface="Calibri" panose="020F0502020204030204" pitchFamily="34" charset="0"/>
              </a:endParaRPr>
            </a:p>
          </p:txBody>
        </p:sp>
      </p:grpSp>
      <p:grpSp>
        <p:nvGrpSpPr>
          <p:cNvPr id="22561" name="Group 43"/>
          <p:cNvGrpSpPr/>
          <p:nvPr/>
        </p:nvGrpSpPr>
        <p:grpSpPr bwMode="auto">
          <a:xfrm>
            <a:off x="6096000" y="4343400"/>
            <a:ext cx="685800" cy="533400"/>
            <a:chOff x="192" y="1824"/>
            <a:chExt cx="432" cy="336"/>
          </a:xfrm>
        </p:grpSpPr>
        <p:sp>
          <p:nvSpPr>
            <p:cNvPr id="22563"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64" name="Text Box 4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3</a:t>
              </a:r>
              <a:endParaRPr lang="en-US" altLang="zh-CN" baseline="-25000">
                <a:latin typeface="Calibri" panose="020F0502020204030204" pitchFamily="34" charset="0"/>
              </a:endParaRPr>
            </a:p>
          </p:txBody>
        </p:sp>
      </p:grpSp>
      <p:sp>
        <p:nvSpPr>
          <p:cNvPr id="45" name="TextBox 47"/>
          <p:cNvSpPr txBox="1">
            <a:spLocks noChangeArrowheads="1"/>
          </p:cNvSpPr>
          <p:nvPr/>
        </p:nvSpPr>
        <p:spPr bwMode="auto">
          <a:xfrm>
            <a:off x="2514600" y="100269"/>
            <a:ext cx="46298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defRPr>
            </a:lvl9pPr>
          </a:lstStyle>
          <a:p>
            <a:pPr eaLnBrk="1" hangingPunct="1">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rPr>
              <a:t>步骤④：迭代计算更新中心点</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3"/>
          <p:cNvSpPr>
            <a:spLocks noChangeArrowheads="1"/>
          </p:cNvSpPr>
          <p:nvPr/>
        </p:nvSpPr>
        <p:spPr bwMode="auto">
          <a:xfrm>
            <a:off x="3200400" y="46482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1" name="AutoShape 4"/>
          <p:cNvSpPr>
            <a:spLocks noChangeArrowheads="1"/>
          </p:cNvSpPr>
          <p:nvPr/>
        </p:nvSpPr>
        <p:spPr bwMode="auto">
          <a:xfrm>
            <a:off x="3352800" y="4876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2" name="AutoShape 5"/>
          <p:cNvSpPr>
            <a:spLocks noChangeArrowheads="1"/>
          </p:cNvSpPr>
          <p:nvPr/>
        </p:nvSpPr>
        <p:spPr bwMode="auto">
          <a:xfrm>
            <a:off x="31242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3" name="AutoShape 6"/>
          <p:cNvSpPr>
            <a:spLocks noChangeArrowheads="1"/>
          </p:cNvSpPr>
          <p:nvPr/>
        </p:nvSpPr>
        <p:spPr bwMode="auto">
          <a:xfrm>
            <a:off x="2895600" y="44196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4" name="AutoShape 7"/>
          <p:cNvSpPr>
            <a:spLocks noChangeArrowheads="1"/>
          </p:cNvSpPr>
          <p:nvPr/>
        </p:nvSpPr>
        <p:spPr bwMode="auto">
          <a:xfrm>
            <a:off x="2895600" y="2057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5" name="AutoShape 8"/>
          <p:cNvSpPr>
            <a:spLocks noChangeArrowheads="1"/>
          </p:cNvSpPr>
          <p:nvPr/>
        </p:nvSpPr>
        <p:spPr bwMode="auto">
          <a:xfrm>
            <a:off x="2895600" y="3581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6" name="AutoShape 9"/>
          <p:cNvSpPr>
            <a:spLocks noChangeArrowheads="1"/>
          </p:cNvSpPr>
          <p:nvPr/>
        </p:nvSpPr>
        <p:spPr bwMode="auto">
          <a:xfrm>
            <a:off x="2895600" y="51054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7" name="AutoShape 10"/>
          <p:cNvSpPr>
            <a:spLocks noChangeArrowheads="1"/>
          </p:cNvSpPr>
          <p:nvPr/>
        </p:nvSpPr>
        <p:spPr bwMode="auto">
          <a:xfrm>
            <a:off x="2438400" y="4114800"/>
            <a:ext cx="152400" cy="152400"/>
          </a:xfrm>
          <a:prstGeom prst="diamond">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8" name="AutoShape 11"/>
          <p:cNvSpPr>
            <a:spLocks noChangeArrowheads="1"/>
          </p:cNvSpPr>
          <p:nvPr/>
        </p:nvSpPr>
        <p:spPr bwMode="auto">
          <a:xfrm>
            <a:off x="4572000" y="3810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9" name="AutoShape 12"/>
          <p:cNvSpPr>
            <a:spLocks noChangeArrowheads="1"/>
          </p:cNvSpPr>
          <p:nvPr/>
        </p:nvSpPr>
        <p:spPr bwMode="auto">
          <a:xfrm>
            <a:off x="67056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0" name="AutoShape 13"/>
          <p:cNvSpPr>
            <a:spLocks noChangeArrowheads="1"/>
          </p:cNvSpPr>
          <p:nvPr/>
        </p:nvSpPr>
        <p:spPr bwMode="auto">
          <a:xfrm>
            <a:off x="7162800" y="19050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1" name="AutoShape 14"/>
          <p:cNvSpPr>
            <a:spLocks noChangeArrowheads="1"/>
          </p:cNvSpPr>
          <p:nvPr/>
        </p:nvSpPr>
        <p:spPr bwMode="auto">
          <a:xfrm>
            <a:off x="7010400" y="20574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2" name="AutoShape 15"/>
          <p:cNvSpPr>
            <a:spLocks noChangeArrowheads="1"/>
          </p:cNvSpPr>
          <p:nvPr/>
        </p:nvSpPr>
        <p:spPr bwMode="auto">
          <a:xfrm>
            <a:off x="6858000" y="2209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3" name="AutoShape 16"/>
          <p:cNvSpPr>
            <a:spLocks noChangeArrowheads="1"/>
          </p:cNvSpPr>
          <p:nvPr/>
        </p:nvSpPr>
        <p:spPr bwMode="auto">
          <a:xfrm>
            <a:off x="7162800" y="2362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4" name="AutoShape 17"/>
          <p:cNvSpPr>
            <a:spLocks noChangeArrowheads="1"/>
          </p:cNvSpPr>
          <p:nvPr/>
        </p:nvSpPr>
        <p:spPr bwMode="auto">
          <a:xfrm>
            <a:off x="7467600" y="27432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5" name="AutoShape 18"/>
          <p:cNvSpPr>
            <a:spLocks noChangeArrowheads="1"/>
          </p:cNvSpPr>
          <p:nvPr/>
        </p:nvSpPr>
        <p:spPr bwMode="auto">
          <a:xfrm>
            <a:off x="5715000" y="1828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6" name="AutoShape 19"/>
          <p:cNvSpPr>
            <a:spLocks noChangeArrowheads="1"/>
          </p:cNvSpPr>
          <p:nvPr/>
        </p:nvSpPr>
        <p:spPr bwMode="auto">
          <a:xfrm>
            <a:off x="6019800" y="3276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7" name="AutoShape 20"/>
          <p:cNvSpPr>
            <a:spLocks noChangeArrowheads="1"/>
          </p:cNvSpPr>
          <p:nvPr/>
        </p:nvSpPr>
        <p:spPr bwMode="auto">
          <a:xfrm>
            <a:off x="6019800" y="4800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8" name="AutoShape 21"/>
          <p:cNvSpPr>
            <a:spLocks noChangeArrowheads="1"/>
          </p:cNvSpPr>
          <p:nvPr/>
        </p:nvSpPr>
        <p:spPr bwMode="auto">
          <a:xfrm>
            <a:off x="6400800" y="5105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49" name="AutoShape 22"/>
          <p:cNvSpPr>
            <a:spLocks noChangeArrowheads="1"/>
          </p:cNvSpPr>
          <p:nvPr/>
        </p:nvSpPr>
        <p:spPr bwMode="auto">
          <a:xfrm>
            <a:off x="6781800" y="43434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0" name="AutoShape 23"/>
          <p:cNvSpPr>
            <a:spLocks noChangeArrowheads="1"/>
          </p:cNvSpPr>
          <p:nvPr/>
        </p:nvSpPr>
        <p:spPr bwMode="auto">
          <a:xfrm>
            <a:off x="5943600" y="3733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1" name="AutoShape 24"/>
          <p:cNvSpPr>
            <a:spLocks noChangeArrowheads="1"/>
          </p:cNvSpPr>
          <p:nvPr/>
        </p:nvSpPr>
        <p:spPr bwMode="auto">
          <a:xfrm>
            <a:off x="5181600" y="41910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2" name="AutoShape 25"/>
          <p:cNvSpPr>
            <a:spLocks noChangeArrowheads="1"/>
          </p:cNvSpPr>
          <p:nvPr/>
        </p:nvSpPr>
        <p:spPr bwMode="auto">
          <a:xfrm>
            <a:off x="7162800" y="4648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3" name="AutoShape 26"/>
          <p:cNvSpPr>
            <a:spLocks noChangeArrowheads="1"/>
          </p:cNvSpPr>
          <p:nvPr/>
        </p:nvSpPr>
        <p:spPr bwMode="auto">
          <a:xfrm>
            <a:off x="7010400" y="50292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4" name="AutoShape 27"/>
          <p:cNvSpPr>
            <a:spLocks noChangeArrowheads="1"/>
          </p:cNvSpPr>
          <p:nvPr/>
        </p:nvSpPr>
        <p:spPr bwMode="auto">
          <a:xfrm>
            <a:off x="6858000" y="40386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5" name="AutoShape 28"/>
          <p:cNvSpPr>
            <a:spLocks noChangeArrowheads="1"/>
          </p:cNvSpPr>
          <p:nvPr/>
        </p:nvSpPr>
        <p:spPr bwMode="auto">
          <a:xfrm>
            <a:off x="7467600" y="5257800"/>
            <a:ext cx="152400" cy="152400"/>
          </a:xfrm>
          <a:prstGeom prst="diamond">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56" name="AutoShape 29"/>
          <p:cNvSpPr>
            <a:spLocks noChangeArrowheads="1"/>
          </p:cNvSpPr>
          <p:nvPr/>
        </p:nvSpPr>
        <p:spPr bwMode="auto">
          <a:xfrm>
            <a:off x="6629400" y="2590800"/>
            <a:ext cx="152400" cy="152400"/>
          </a:xfrm>
          <a:prstGeom prst="diamond">
            <a:avLst/>
          </a:prstGeom>
          <a:solidFill>
            <a:srgbClr val="00FF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nvGrpSpPr>
          <p:cNvPr id="22557" name="Group 30"/>
          <p:cNvGrpSpPr/>
          <p:nvPr/>
        </p:nvGrpSpPr>
        <p:grpSpPr bwMode="auto">
          <a:xfrm>
            <a:off x="1736725" y="1447800"/>
            <a:ext cx="6569075" cy="4841875"/>
            <a:chOff x="1094" y="912"/>
            <a:chExt cx="4138" cy="3050"/>
          </a:xfrm>
        </p:grpSpPr>
        <p:grpSp>
          <p:nvGrpSpPr>
            <p:cNvPr id="22569" name="Group 31"/>
            <p:cNvGrpSpPr/>
            <p:nvPr/>
          </p:nvGrpSpPr>
          <p:grpSpPr bwMode="auto">
            <a:xfrm>
              <a:off x="1488" y="912"/>
              <a:ext cx="3744" cy="2640"/>
              <a:chOff x="1488" y="912"/>
              <a:chExt cx="3744" cy="2640"/>
            </a:xfrm>
          </p:grpSpPr>
          <p:sp>
            <p:nvSpPr>
              <p:cNvPr id="22572"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3"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570" name="Text Box 34"/>
            <p:cNvSpPr txBox="1">
              <a:spLocks noChangeArrowheads="1"/>
            </p:cNvSpPr>
            <p:nvPr/>
          </p:nvSpPr>
          <p:spPr bwMode="auto">
            <a:xfrm>
              <a:off x="3206" y="367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X</a:t>
              </a:r>
              <a:endParaRPr lang="en-US" altLang="zh-CN">
                <a:latin typeface="Calibri" panose="020F0502020204030204" pitchFamily="34" charset="0"/>
              </a:endParaRPr>
            </a:p>
          </p:txBody>
        </p:sp>
        <p:sp>
          <p:nvSpPr>
            <p:cNvPr id="22571" name="Text Box 35"/>
            <p:cNvSpPr txBox="1">
              <a:spLocks noChangeArrowheads="1"/>
            </p:cNvSpPr>
            <p:nvPr/>
          </p:nvSpPr>
          <p:spPr bwMode="auto">
            <a:xfrm>
              <a:off x="1094" y="1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Calibri" panose="020F0502020204030204" pitchFamily="34" charset="0"/>
                </a:rPr>
                <a:t>Y</a:t>
              </a:r>
              <a:endParaRPr lang="en-US" altLang="zh-CN">
                <a:latin typeface="Calibri" panose="020F0502020204030204" pitchFamily="34" charset="0"/>
              </a:endParaRPr>
            </a:p>
          </p:txBody>
        </p:sp>
      </p:grpSp>
      <p:grpSp>
        <p:nvGrpSpPr>
          <p:cNvPr id="22559" name="Group 37"/>
          <p:cNvGrpSpPr/>
          <p:nvPr/>
        </p:nvGrpSpPr>
        <p:grpSpPr bwMode="auto">
          <a:xfrm>
            <a:off x="2694888" y="3679275"/>
            <a:ext cx="685800" cy="533400"/>
            <a:chOff x="192" y="1824"/>
            <a:chExt cx="432" cy="336"/>
          </a:xfrm>
        </p:grpSpPr>
        <p:sp>
          <p:nvSpPr>
            <p:cNvPr id="22567" name="Oval 38"/>
            <p:cNvSpPr>
              <a:spLocks noChangeArrowheads="1"/>
            </p:cNvSpPr>
            <p:nvPr/>
          </p:nvSpPr>
          <p:spPr bwMode="auto">
            <a:xfrm>
              <a:off x="192" y="1824"/>
              <a:ext cx="144" cy="144"/>
            </a:xfrm>
            <a:prstGeom prst="ellipse">
              <a:avLst/>
            </a:prstGeom>
            <a:solidFill>
              <a:srgbClr val="FF0000"/>
            </a:solidFill>
            <a:ln w="9525" algn="ctr">
              <a:solidFill>
                <a:srgbClr val="00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68" name="Text Box 39"/>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2</a:t>
              </a:r>
              <a:endParaRPr lang="en-US" altLang="zh-CN" baseline="-25000">
                <a:latin typeface="Calibri" panose="020F0502020204030204" pitchFamily="34" charset="0"/>
              </a:endParaRPr>
            </a:p>
          </p:txBody>
        </p:sp>
      </p:grpSp>
      <p:grpSp>
        <p:nvGrpSpPr>
          <p:cNvPr id="22560" name="Group 40"/>
          <p:cNvGrpSpPr/>
          <p:nvPr/>
        </p:nvGrpSpPr>
        <p:grpSpPr bwMode="auto">
          <a:xfrm>
            <a:off x="6591300" y="2176949"/>
            <a:ext cx="571500" cy="609601"/>
            <a:chOff x="192" y="1824"/>
            <a:chExt cx="360" cy="384"/>
          </a:xfrm>
        </p:grpSpPr>
        <p:sp>
          <p:nvSpPr>
            <p:cNvPr id="22565" name="Oval 41"/>
            <p:cNvSpPr>
              <a:spLocks noChangeArrowheads="1"/>
            </p:cNvSpPr>
            <p:nvPr/>
          </p:nvSpPr>
          <p:spPr bwMode="auto">
            <a:xfrm>
              <a:off x="192" y="1824"/>
              <a:ext cx="144" cy="144"/>
            </a:xfrm>
            <a:prstGeom prst="ellipse">
              <a:avLst/>
            </a:prstGeom>
            <a:solidFill>
              <a:srgbClr val="00FF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66" name="Text Box 42"/>
            <p:cNvSpPr txBox="1">
              <a:spLocks noChangeArrowheads="1"/>
            </p:cNvSpPr>
            <p:nvPr/>
          </p:nvSpPr>
          <p:spPr bwMode="auto">
            <a:xfrm>
              <a:off x="216" y="192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Calibri" panose="020F0502020204030204" pitchFamily="34" charset="0"/>
                </a:rPr>
                <a:t>k</a:t>
              </a:r>
              <a:r>
                <a:rPr lang="en-US" altLang="zh-CN" baseline="-25000" dirty="0">
                  <a:latin typeface="Calibri" panose="020F0502020204030204" pitchFamily="34" charset="0"/>
                </a:rPr>
                <a:t>1</a:t>
              </a:r>
              <a:endParaRPr lang="en-US" altLang="zh-CN" baseline="-25000" dirty="0">
                <a:latin typeface="Calibri" panose="020F0502020204030204" pitchFamily="34" charset="0"/>
              </a:endParaRPr>
            </a:p>
          </p:txBody>
        </p:sp>
      </p:grpSp>
      <p:grpSp>
        <p:nvGrpSpPr>
          <p:cNvPr id="22561" name="Group 43"/>
          <p:cNvGrpSpPr/>
          <p:nvPr/>
        </p:nvGrpSpPr>
        <p:grpSpPr bwMode="auto">
          <a:xfrm>
            <a:off x="5991385" y="4158150"/>
            <a:ext cx="685800" cy="533400"/>
            <a:chOff x="192" y="1824"/>
            <a:chExt cx="432" cy="336"/>
          </a:xfrm>
        </p:grpSpPr>
        <p:sp>
          <p:nvSpPr>
            <p:cNvPr id="22563"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64" name="Text Box 45"/>
            <p:cNvSpPr txBox="1">
              <a:spLocks noChangeArrowheads="1"/>
            </p:cNvSpPr>
            <p:nvPr/>
          </p:nvSpPr>
          <p:spPr bwMode="auto">
            <a:xfrm>
              <a:off x="2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Calibri" panose="020F0502020204030204" pitchFamily="34" charset="0"/>
                </a:rPr>
                <a:t>k</a:t>
              </a:r>
              <a:r>
                <a:rPr lang="en-US" altLang="zh-CN" baseline="-25000">
                  <a:latin typeface="Calibri" panose="020F0502020204030204" pitchFamily="34" charset="0"/>
                </a:rPr>
                <a:t>3</a:t>
              </a:r>
              <a:endParaRPr lang="en-US" altLang="zh-CN" baseline="-25000">
                <a:latin typeface="Calibri" panose="020F0502020204030204" pitchFamily="34" charset="0"/>
              </a:endParaRPr>
            </a:p>
          </p:txBody>
        </p:sp>
      </p:grpSp>
      <p:sp>
        <p:nvSpPr>
          <p:cNvPr id="51" name="TextBox 47"/>
          <p:cNvSpPr txBox="1">
            <a:spLocks noChangeArrowheads="1"/>
          </p:cNvSpPr>
          <p:nvPr/>
        </p:nvSpPr>
        <p:spPr bwMode="auto">
          <a:xfrm>
            <a:off x="324837" y="3842772"/>
            <a:ext cx="1989051"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zh-CN"/>
            </a:defPPr>
            <a:lvl1pPr eaLnBrk="1" hangingPunct="1">
              <a:lnSpc>
                <a:spcPct val="150000"/>
              </a:lnSpc>
              <a:defRPr sz="1800">
                <a:latin typeface="华文中宋" panose="02010600040101010101" pitchFamily="2" charset="-122"/>
                <a:ea typeface="华文中宋" panose="02010600040101010101" pitchFamily="2" charset="-122"/>
              </a:defRPr>
            </a:lvl1pPr>
          </a:lstStyle>
          <a:p>
            <a:r>
              <a:rPr lang="zh-CN" altLang="en-US" dirty="0">
                <a:sym typeface="+mn-ea"/>
              </a:rPr>
              <a:t>中心不再移动，算法</a:t>
            </a:r>
            <a:r>
              <a:rPr lang="zh-CN" altLang="en-US" dirty="0" smtClean="0"/>
              <a:t>收敛，</a:t>
            </a:r>
            <a:endParaRPr lang="en-US" altLang="zh-CN" dirty="0" smtClean="0"/>
          </a:p>
          <a:p>
            <a:r>
              <a:rPr lang="zh-CN" altLang="en-US" dirty="0" smtClean="0"/>
              <a:t>迭代结束</a:t>
            </a:r>
            <a:endParaRPr lang="zh-CN" altLang="en-US"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zh-CN" sz="3200" b="1" dirty="0" err="1" smtClean="0">
                <a:ea typeface="宋体" panose="02010600030101010101" pitchFamily="2" charset="-122"/>
              </a:rPr>
              <a:t>kmeans</a:t>
            </a:r>
            <a:r>
              <a:rPr lang="zh-CN" altLang="en-US" sz="3200" b="1" dirty="0">
                <a:ea typeface="宋体" panose="02010600030101010101" pitchFamily="2" charset="-122"/>
              </a:rPr>
              <a:t>例子</a:t>
            </a:r>
            <a:endParaRPr lang="zh-CN" altLang="en-US" sz="3200" b="1" dirty="0">
              <a:ea typeface="宋体" panose="02010600030101010101" pitchFamily="2" charset="-122"/>
            </a:endParaRPr>
          </a:p>
        </p:txBody>
      </p:sp>
      <p:sp>
        <p:nvSpPr>
          <p:cNvPr id="221188" name="Text Box 5"/>
          <p:cNvSpPr txBox="1">
            <a:spLocks noChangeArrowheads="1"/>
          </p:cNvSpPr>
          <p:nvPr/>
        </p:nvSpPr>
        <p:spPr bwMode="auto">
          <a:xfrm>
            <a:off x="77920" y="1113956"/>
            <a:ext cx="2232248" cy="5262978"/>
          </a:xfrm>
          <a:prstGeom prst="rect">
            <a:avLst/>
          </a:prstGeom>
          <a:solidFill>
            <a:srgbClr val="EEFB3F"/>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50000"/>
              </a:lnSpc>
              <a:spcBef>
                <a:spcPct val="0"/>
              </a:spcBef>
              <a:buClrTx/>
              <a:buSzTx/>
              <a:buFontTx/>
              <a:buNone/>
            </a:pPr>
            <a:r>
              <a:rPr lang="zh-CN" altLang="en-US" sz="1800" dirty="0">
                <a:solidFill>
                  <a:schemeClr val="tx1"/>
                </a:solidFill>
                <a:latin typeface="Times New Roman" panose="02020603050405020304" pitchFamily="18" charset="0"/>
              </a:rPr>
              <a:t>样本数据</a:t>
            </a:r>
            <a:endParaRPr lang="en-US" altLang="zh-CN" sz="1800" dirty="0">
              <a:solidFill>
                <a:schemeClr val="tx1"/>
              </a:solidFill>
              <a:latin typeface="Times New Roman" panose="02020603050405020304" pitchFamily="18" charset="0"/>
            </a:endParaRPr>
          </a:p>
          <a:p>
            <a:pPr algn="l">
              <a:lnSpc>
                <a:spcPct val="150000"/>
              </a:lnSpc>
              <a:spcBef>
                <a:spcPct val="0"/>
              </a:spcBef>
              <a:buClrTx/>
              <a:buSzTx/>
              <a:buFontTx/>
              <a:buNone/>
            </a:pPr>
            <a:r>
              <a:rPr lang="zh-CN" altLang="en-US" sz="1800" dirty="0" smtClean="0">
                <a:solidFill>
                  <a:schemeClr val="tx1"/>
                </a:solidFill>
                <a:latin typeface="Times New Roman" panose="02020603050405020304" pitchFamily="18" charset="0"/>
              </a:rPr>
              <a:t>序号   属性</a:t>
            </a:r>
            <a:r>
              <a:rPr lang="en-US" altLang="zh-CN" sz="1800" dirty="0" smtClean="0">
                <a:solidFill>
                  <a:schemeClr val="tx1"/>
                </a:solidFill>
                <a:latin typeface="Times New Roman" panose="02020603050405020304" pitchFamily="18" charset="0"/>
              </a:rPr>
              <a:t>1   </a:t>
            </a:r>
            <a:r>
              <a:rPr lang="zh-CN" altLang="en-US" sz="1800" dirty="0" smtClean="0">
                <a:solidFill>
                  <a:schemeClr val="tx1"/>
                </a:solidFill>
                <a:latin typeface="Times New Roman" panose="02020603050405020304" pitchFamily="18" charset="0"/>
              </a:rPr>
              <a:t>属性</a:t>
            </a:r>
            <a:r>
              <a:rPr lang="en-US" altLang="zh-CN" sz="1800" dirty="0" smtClean="0">
                <a:solidFill>
                  <a:schemeClr val="tx1"/>
                </a:solidFill>
                <a:latin typeface="Times New Roman" panose="02020603050405020304" pitchFamily="18" charset="0"/>
              </a:rPr>
              <a:t>2</a:t>
            </a:r>
            <a:r>
              <a:rPr lang="en-US" altLang="zh-CN" sz="1400" dirty="0">
                <a:solidFill>
                  <a:schemeClr val="tx1"/>
                </a:solidFill>
                <a:latin typeface="Times New Roman" panose="02020603050405020304" pitchFamily="18" charset="0"/>
              </a:rPr>
              <a:t>	</a:t>
            </a:r>
            <a:endParaRPr lang="en-US" altLang="zh-CN" sz="1400" dirty="0">
              <a:solidFill>
                <a:schemeClr val="tx1"/>
              </a:solidFill>
              <a:latin typeface="Times New Roman" panose="02020603050405020304" pitchFamily="18" charset="0"/>
            </a:endParaRPr>
          </a:p>
          <a:p>
            <a:pPr algn="l">
              <a:lnSpc>
                <a:spcPct val="150000"/>
              </a:lnSpc>
              <a:spcBef>
                <a:spcPct val="0"/>
              </a:spcBef>
              <a:buClrTx/>
              <a:buSzTx/>
              <a:buFontTx/>
              <a:buNone/>
            </a:pPr>
            <a:r>
              <a:rPr lang="en-US" altLang="zh-CN" sz="2200" dirty="0" smtClean="0">
                <a:solidFill>
                  <a:schemeClr val="tx1"/>
                </a:solidFill>
                <a:latin typeface="微软雅黑" panose="020B0503020204020204" pitchFamily="34" charset="-122"/>
                <a:ea typeface="微软雅黑" panose="020B0503020204020204" pitchFamily="34" charset="-122"/>
              </a:rPr>
              <a:t>①</a:t>
            </a:r>
            <a:r>
              <a:rPr lang="en-US" altLang="zh-CN" sz="2200" dirty="0" smtClean="0">
                <a:solidFill>
                  <a:schemeClr val="tx1"/>
                </a:solidFill>
                <a:latin typeface="Times New Roman" panose="02020603050405020304" pitchFamily="18" charset="0"/>
              </a:rPr>
              <a:t>       1          </a:t>
            </a:r>
            <a:r>
              <a:rPr lang="en-US" altLang="zh-CN" sz="2200" dirty="0">
                <a:solidFill>
                  <a:schemeClr val="tx1"/>
                </a:solidFill>
                <a:latin typeface="Times New Roman" panose="02020603050405020304" pitchFamily="18" charset="0"/>
              </a:rPr>
              <a:t>1	</a:t>
            </a:r>
            <a:endParaRPr lang="en-US" altLang="zh-CN" sz="2200" dirty="0">
              <a:solidFill>
                <a:schemeClr val="tx1"/>
              </a:solidFill>
              <a:latin typeface="Times New Roman" panose="02020603050405020304" pitchFamily="18" charset="0"/>
            </a:endParaRPr>
          </a:p>
          <a:p>
            <a:pPr algn="l">
              <a:lnSpc>
                <a:spcPct val="150000"/>
              </a:lnSpc>
              <a:spcBef>
                <a:spcPct val="0"/>
              </a:spcBef>
              <a:buClrTx/>
              <a:buSzTx/>
              <a:buFontTx/>
              <a:buNone/>
            </a:pPr>
            <a:r>
              <a:rPr lang="en-US" altLang="zh-CN" sz="2200" dirty="0" smtClean="0">
                <a:solidFill>
                  <a:schemeClr val="tx1"/>
                </a:solidFill>
                <a:latin typeface="微软雅黑" panose="020B0503020204020204" pitchFamily="34" charset="-122"/>
                <a:ea typeface="微软雅黑" panose="020B0503020204020204" pitchFamily="34" charset="-122"/>
              </a:rPr>
              <a:t>②</a:t>
            </a:r>
            <a:r>
              <a:rPr lang="en-US" altLang="zh-CN" sz="2200" dirty="0" smtClean="0">
                <a:solidFill>
                  <a:schemeClr val="tx1"/>
                </a:solidFill>
                <a:latin typeface="Times New Roman" panose="02020603050405020304" pitchFamily="18" charset="0"/>
              </a:rPr>
              <a:t>       2          1</a:t>
            </a:r>
            <a:r>
              <a:rPr lang="en-US" altLang="zh-CN" sz="2200" dirty="0">
                <a:solidFill>
                  <a:schemeClr val="tx1"/>
                </a:solidFill>
                <a:latin typeface="Times New Roman" panose="02020603050405020304" pitchFamily="18" charset="0"/>
              </a:rPr>
              <a:t>	</a:t>
            </a:r>
            <a:endParaRPr lang="en-US" altLang="zh-CN" sz="2200" dirty="0">
              <a:solidFill>
                <a:schemeClr val="tx1"/>
              </a:solidFill>
              <a:latin typeface="Times New Roman" panose="02020603050405020304" pitchFamily="18" charset="0"/>
            </a:endParaRPr>
          </a:p>
          <a:p>
            <a:pPr algn="l">
              <a:lnSpc>
                <a:spcPct val="150000"/>
              </a:lnSpc>
              <a:spcBef>
                <a:spcPct val="0"/>
              </a:spcBef>
              <a:buClrTx/>
              <a:buSzTx/>
              <a:buFontTx/>
              <a:buNone/>
            </a:pPr>
            <a:r>
              <a:rPr lang="en-US" altLang="zh-CN" sz="2200" dirty="0" smtClean="0">
                <a:solidFill>
                  <a:schemeClr val="tx1"/>
                </a:solidFill>
                <a:latin typeface="微软雅黑" panose="020B0503020204020204" pitchFamily="34" charset="-122"/>
                <a:ea typeface="微软雅黑" panose="020B0503020204020204" pitchFamily="34" charset="-122"/>
              </a:rPr>
              <a:t>③</a:t>
            </a:r>
            <a:r>
              <a:rPr lang="en-US" altLang="zh-CN" sz="2200" dirty="0" smtClean="0">
                <a:solidFill>
                  <a:schemeClr val="tx1"/>
                </a:solidFill>
                <a:latin typeface="Times New Roman" panose="02020603050405020304" pitchFamily="18" charset="0"/>
              </a:rPr>
              <a:t>       1          2</a:t>
            </a:r>
            <a:r>
              <a:rPr lang="en-US" altLang="zh-CN" sz="2200" dirty="0">
                <a:solidFill>
                  <a:schemeClr val="tx1"/>
                </a:solidFill>
                <a:latin typeface="Times New Roman" panose="02020603050405020304" pitchFamily="18" charset="0"/>
              </a:rPr>
              <a:t>	</a:t>
            </a:r>
            <a:endParaRPr lang="en-US" altLang="zh-CN" sz="2200" dirty="0">
              <a:solidFill>
                <a:schemeClr val="tx1"/>
              </a:solidFill>
              <a:latin typeface="Times New Roman" panose="02020603050405020304" pitchFamily="18" charset="0"/>
            </a:endParaRPr>
          </a:p>
          <a:p>
            <a:pPr algn="l">
              <a:lnSpc>
                <a:spcPct val="150000"/>
              </a:lnSpc>
              <a:spcBef>
                <a:spcPct val="0"/>
              </a:spcBef>
              <a:buClrTx/>
              <a:buSzTx/>
              <a:buFontTx/>
              <a:buNone/>
            </a:pPr>
            <a:r>
              <a:rPr lang="en-US" altLang="zh-CN" sz="2200" dirty="0" smtClean="0">
                <a:solidFill>
                  <a:schemeClr val="tx1"/>
                </a:solidFill>
                <a:latin typeface="微软雅黑" panose="020B0503020204020204" pitchFamily="34" charset="-122"/>
                <a:ea typeface="微软雅黑" panose="020B0503020204020204" pitchFamily="34" charset="-122"/>
              </a:rPr>
              <a:t>④</a:t>
            </a:r>
            <a:r>
              <a:rPr lang="en-US" altLang="zh-CN" sz="2200" dirty="0" smtClean="0">
                <a:solidFill>
                  <a:schemeClr val="tx1"/>
                </a:solidFill>
                <a:latin typeface="Times New Roman" panose="02020603050405020304" pitchFamily="18" charset="0"/>
              </a:rPr>
              <a:t>       2          2</a:t>
            </a:r>
            <a:r>
              <a:rPr lang="en-US" altLang="zh-CN" sz="2200" dirty="0">
                <a:solidFill>
                  <a:schemeClr val="tx1"/>
                </a:solidFill>
                <a:latin typeface="Times New Roman" panose="02020603050405020304" pitchFamily="18" charset="0"/>
              </a:rPr>
              <a:t>	</a:t>
            </a:r>
            <a:endParaRPr lang="en-US" altLang="zh-CN" sz="2200" dirty="0">
              <a:solidFill>
                <a:schemeClr val="tx1"/>
              </a:solidFill>
              <a:latin typeface="Times New Roman" panose="02020603050405020304" pitchFamily="18" charset="0"/>
            </a:endParaRPr>
          </a:p>
          <a:p>
            <a:pPr algn="l">
              <a:lnSpc>
                <a:spcPct val="150000"/>
              </a:lnSpc>
              <a:spcBef>
                <a:spcPct val="0"/>
              </a:spcBef>
              <a:buClrTx/>
              <a:buSzTx/>
              <a:buFontTx/>
              <a:buNone/>
            </a:pPr>
            <a:r>
              <a:rPr lang="en-US" altLang="zh-CN" sz="2200" dirty="0" smtClean="0">
                <a:solidFill>
                  <a:schemeClr val="tx1"/>
                </a:solidFill>
                <a:latin typeface="微软雅黑" panose="020B0503020204020204" pitchFamily="34" charset="-122"/>
                <a:ea typeface="微软雅黑" panose="020B0503020204020204" pitchFamily="34" charset="-122"/>
              </a:rPr>
              <a:t>⑤</a:t>
            </a:r>
            <a:r>
              <a:rPr lang="en-US" altLang="zh-CN" sz="2200" dirty="0" smtClean="0">
                <a:solidFill>
                  <a:schemeClr val="tx1"/>
                </a:solidFill>
                <a:latin typeface="Times New Roman" panose="02020603050405020304" pitchFamily="18" charset="0"/>
              </a:rPr>
              <a:t>       4          3</a:t>
            </a:r>
            <a:r>
              <a:rPr lang="en-US" altLang="zh-CN" sz="2200" dirty="0">
                <a:solidFill>
                  <a:schemeClr val="tx1"/>
                </a:solidFill>
                <a:latin typeface="Times New Roman" panose="02020603050405020304" pitchFamily="18" charset="0"/>
              </a:rPr>
              <a:t>	</a:t>
            </a:r>
            <a:endParaRPr lang="en-US" altLang="zh-CN" sz="2200" dirty="0">
              <a:solidFill>
                <a:schemeClr val="tx1"/>
              </a:solidFill>
              <a:latin typeface="Times New Roman" panose="02020603050405020304" pitchFamily="18" charset="0"/>
            </a:endParaRPr>
          </a:p>
          <a:p>
            <a:pPr algn="l">
              <a:lnSpc>
                <a:spcPct val="150000"/>
              </a:lnSpc>
              <a:spcBef>
                <a:spcPct val="0"/>
              </a:spcBef>
              <a:buClrTx/>
              <a:buSzTx/>
              <a:buFontTx/>
              <a:buNone/>
            </a:pPr>
            <a:r>
              <a:rPr lang="en-US" altLang="zh-CN" sz="2200" dirty="0" smtClean="0">
                <a:solidFill>
                  <a:schemeClr val="tx1"/>
                </a:solidFill>
                <a:latin typeface="微软雅黑" panose="020B0503020204020204" pitchFamily="34" charset="-122"/>
                <a:ea typeface="微软雅黑" panose="020B0503020204020204" pitchFamily="34" charset="-122"/>
              </a:rPr>
              <a:t>⑥</a:t>
            </a:r>
            <a:r>
              <a:rPr lang="en-US" altLang="zh-CN" sz="2200" dirty="0" smtClean="0">
                <a:solidFill>
                  <a:schemeClr val="tx1"/>
                </a:solidFill>
                <a:latin typeface="Times New Roman" panose="02020603050405020304" pitchFamily="18" charset="0"/>
              </a:rPr>
              <a:t>       5          3</a:t>
            </a:r>
            <a:r>
              <a:rPr lang="en-US" altLang="zh-CN" sz="2200" dirty="0">
                <a:solidFill>
                  <a:schemeClr val="tx1"/>
                </a:solidFill>
                <a:latin typeface="Times New Roman" panose="02020603050405020304" pitchFamily="18" charset="0"/>
              </a:rPr>
              <a:t>	</a:t>
            </a:r>
            <a:endParaRPr lang="en-US" altLang="zh-CN" sz="2200" dirty="0">
              <a:solidFill>
                <a:schemeClr val="tx1"/>
              </a:solidFill>
              <a:latin typeface="Times New Roman" panose="02020603050405020304" pitchFamily="18" charset="0"/>
            </a:endParaRPr>
          </a:p>
          <a:p>
            <a:pPr marL="457200" indent="-457200" algn="l">
              <a:lnSpc>
                <a:spcPct val="150000"/>
              </a:lnSpc>
              <a:spcBef>
                <a:spcPct val="0"/>
              </a:spcBef>
              <a:buClrTx/>
              <a:buSzTx/>
              <a:buFontTx/>
              <a:buAutoNum type="circleNumDbPlain" startAt="7"/>
            </a:pPr>
            <a:r>
              <a:rPr lang="en-US" altLang="zh-CN" sz="2200" dirty="0" smtClean="0">
                <a:solidFill>
                  <a:schemeClr val="tx1"/>
                </a:solidFill>
                <a:latin typeface="Times New Roman" panose="02020603050405020304" pitchFamily="18" charset="0"/>
              </a:rPr>
              <a:t>    4          4</a:t>
            </a:r>
            <a:endParaRPr lang="en-US" altLang="zh-CN" sz="2200" dirty="0" smtClean="0">
              <a:solidFill>
                <a:schemeClr val="tx1"/>
              </a:solidFill>
              <a:latin typeface="Times New Roman" panose="02020603050405020304" pitchFamily="18" charset="0"/>
            </a:endParaRPr>
          </a:p>
          <a:p>
            <a:pPr marL="457200" indent="-457200" algn="l">
              <a:lnSpc>
                <a:spcPct val="150000"/>
              </a:lnSpc>
              <a:spcBef>
                <a:spcPct val="0"/>
              </a:spcBef>
              <a:buClrTx/>
              <a:buSzTx/>
              <a:buFontTx/>
              <a:buAutoNum type="circleNumDbPlain" startAt="7"/>
            </a:pPr>
            <a:r>
              <a:rPr lang="en-US" altLang="zh-CN" sz="2200" dirty="0" smtClean="0">
                <a:solidFill>
                  <a:schemeClr val="tx1"/>
                </a:solidFill>
                <a:latin typeface="Times New Roman" panose="02020603050405020304" pitchFamily="18" charset="0"/>
              </a:rPr>
              <a:t>    5          4</a:t>
            </a:r>
            <a:endParaRPr lang="en-US" altLang="zh-CN" sz="2200" dirty="0">
              <a:solidFill>
                <a:schemeClr val="tx1"/>
              </a:solidFill>
              <a:latin typeface="Times New Roman" panose="02020603050405020304" pitchFamily="18" charset="0"/>
            </a:endParaRPr>
          </a:p>
          <a:p>
            <a:pPr algn="l">
              <a:lnSpc>
                <a:spcPct val="90000"/>
              </a:lnSpc>
              <a:spcBef>
                <a:spcPct val="0"/>
              </a:spcBef>
              <a:buClrTx/>
              <a:buSzTx/>
              <a:buFontTx/>
              <a:buNone/>
            </a:pPr>
            <a:endParaRPr lang="en-US" altLang="zh-CN" sz="1800" baseline="-25000" dirty="0">
              <a:solidFill>
                <a:schemeClr val="tx1"/>
              </a:solidFill>
              <a:latin typeface="Tahoma" panose="020B0604030504040204" pitchFamily="34" charset="0"/>
            </a:endParaRPr>
          </a:p>
        </p:txBody>
      </p:sp>
      <p:sp>
        <p:nvSpPr>
          <p:cNvPr id="221191" name="Text Box 8"/>
          <p:cNvSpPr txBox="1">
            <a:spLocks noChangeArrowheads="1"/>
          </p:cNvSpPr>
          <p:nvPr/>
        </p:nvSpPr>
        <p:spPr bwMode="auto">
          <a:xfrm>
            <a:off x="2339752" y="1113955"/>
            <a:ext cx="6624736" cy="5262979"/>
          </a:xfrm>
          <a:prstGeom prst="rect">
            <a:avLst/>
          </a:prstGeom>
          <a:solidFill>
            <a:srgbClr val="FDA1E5"/>
          </a:solidFill>
          <a:ln w="63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20000"/>
              </a:lnSpc>
              <a:spcBef>
                <a:spcPts val="0"/>
              </a:spcBef>
              <a:buClrTx/>
              <a:buSzTx/>
              <a:buFontTx/>
              <a:buNone/>
            </a:pPr>
            <a:r>
              <a:rPr lang="zh-CN" altLang="en-US" baseline="-25000" dirty="0">
                <a:solidFill>
                  <a:schemeClr val="tx1"/>
                </a:solidFill>
                <a:latin typeface="Tahoma" panose="020B0604030504040204" pitchFamily="34" charset="0"/>
              </a:rPr>
              <a:t>根据所给的数据通过对其实施</a:t>
            </a:r>
            <a:r>
              <a:rPr lang="en-US" altLang="zh-CN" i="1" baseline="-25000" dirty="0" err="1" smtClean="0">
                <a:solidFill>
                  <a:schemeClr val="tx1"/>
                </a:solidFill>
                <a:latin typeface="Tahoma" panose="020B0604030504040204" pitchFamily="34" charset="0"/>
              </a:rPr>
              <a:t>k</a:t>
            </a:r>
            <a:r>
              <a:rPr lang="en-US" altLang="zh-CN" baseline="-25000" dirty="0" err="1" smtClean="0">
                <a:solidFill>
                  <a:schemeClr val="tx1"/>
                </a:solidFill>
                <a:latin typeface="Tahoma" panose="020B0604030504040204" pitchFamily="34" charset="0"/>
              </a:rPr>
              <a:t>means</a:t>
            </a:r>
            <a:r>
              <a:rPr lang="zh-CN" altLang="en-US" baseline="-25000" dirty="0" smtClean="0">
                <a:solidFill>
                  <a:schemeClr val="tx1"/>
                </a:solidFill>
                <a:latin typeface="Tahoma" panose="020B0604030504040204" pitchFamily="34" charset="0"/>
              </a:rPr>
              <a:t> </a:t>
            </a:r>
            <a:r>
              <a:rPr lang="en-US" altLang="zh-CN" baseline="-25000" dirty="0">
                <a:solidFill>
                  <a:schemeClr val="tx1"/>
                </a:solidFill>
                <a:latin typeface="Tahoma" panose="020B0604030504040204" pitchFamily="34" charset="0"/>
              </a:rPr>
              <a:t>(</a:t>
            </a:r>
            <a:r>
              <a:rPr lang="zh-CN" altLang="en-US" baseline="-25000" dirty="0">
                <a:solidFill>
                  <a:schemeClr val="tx1"/>
                </a:solidFill>
                <a:latin typeface="Tahoma" panose="020B0604030504040204" pitchFamily="34" charset="0"/>
              </a:rPr>
              <a:t>设</a:t>
            </a:r>
            <a:r>
              <a:rPr lang="en-US" altLang="zh-CN" i="1" baseline="-25000" dirty="0">
                <a:ln w="0"/>
                <a:solidFill>
                  <a:srgbClr val="0070C0"/>
                </a:solidFill>
                <a:effectLst>
                  <a:outerShdw blurRad="38100" dist="19050" dir="2700000" algn="tl" rotWithShape="0">
                    <a:schemeClr val="dk1">
                      <a:alpha val="40000"/>
                    </a:schemeClr>
                  </a:outerShdw>
                </a:effectLst>
                <a:latin typeface="Tahoma" panose="020B0604030504040204" pitchFamily="34" charset="0"/>
              </a:rPr>
              <a:t>n</a:t>
            </a:r>
            <a:r>
              <a:rPr lang="en-US" altLang="zh-CN" baseline="-25000" dirty="0">
                <a:ln w="0"/>
                <a:solidFill>
                  <a:srgbClr val="0070C0"/>
                </a:solidFill>
                <a:effectLst>
                  <a:outerShdw blurRad="38100" dist="19050" dir="2700000" algn="tl" rotWithShape="0">
                    <a:schemeClr val="dk1">
                      <a:alpha val="40000"/>
                    </a:schemeClr>
                  </a:outerShdw>
                </a:effectLst>
                <a:latin typeface="Tahoma" panose="020B0604030504040204" pitchFamily="34" charset="0"/>
              </a:rPr>
              <a:t>=8</a:t>
            </a:r>
            <a:r>
              <a:rPr lang="zh-CN" altLang="en-US" baseline="-25000" dirty="0">
                <a:ln w="0"/>
                <a:solidFill>
                  <a:srgbClr val="0070C0"/>
                </a:solidFill>
                <a:effectLst>
                  <a:outerShdw blurRad="38100" dist="19050" dir="2700000" algn="tl" rotWithShape="0">
                    <a:schemeClr val="dk1">
                      <a:alpha val="40000"/>
                    </a:schemeClr>
                  </a:outerShdw>
                </a:effectLst>
                <a:latin typeface="Tahoma" panose="020B0604030504040204" pitchFamily="34" charset="0"/>
              </a:rPr>
              <a:t>，</a:t>
            </a:r>
            <a:r>
              <a:rPr lang="en-US" altLang="zh-CN" i="1" baseline="-25000" dirty="0">
                <a:ln w="0"/>
                <a:solidFill>
                  <a:srgbClr val="0070C0"/>
                </a:solidFill>
                <a:effectLst>
                  <a:outerShdw blurRad="38100" dist="19050" dir="2700000" algn="tl" rotWithShape="0">
                    <a:schemeClr val="dk1">
                      <a:alpha val="40000"/>
                    </a:schemeClr>
                  </a:outerShdw>
                </a:effectLst>
                <a:latin typeface="Tahoma" panose="020B0604030504040204" pitchFamily="34" charset="0"/>
              </a:rPr>
              <a:t>k</a:t>
            </a:r>
            <a:r>
              <a:rPr lang="en-US" altLang="zh-CN" baseline="-25000" dirty="0">
                <a:ln w="0"/>
                <a:solidFill>
                  <a:srgbClr val="0070C0"/>
                </a:solidFill>
                <a:effectLst>
                  <a:outerShdw blurRad="38100" dist="19050" dir="2700000" algn="tl" rotWithShape="0">
                    <a:schemeClr val="dk1">
                      <a:alpha val="40000"/>
                    </a:schemeClr>
                  </a:outerShdw>
                </a:effectLst>
                <a:latin typeface="Tahoma" panose="020B0604030504040204" pitchFamily="34" charset="0"/>
              </a:rPr>
              <a:t>=2</a:t>
            </a:r>
            <a:r>
              <a:rPr lang="en-US" altLang="zh-CN" baseline="-25000" dirty="0" smtClean="0">
                <a:solidFill>
                  <a:schemeClr val="tx1"/>
                </a:solidFill>
                <a:latin typeface="Tahoma" panose="020B0604030504040204" pitchFamily="34" charset="0"/>
              </a:rPr>
              <a:t>)</a:t>
            </a:r>
            <a:r>
              <a:rPr lang="zh-CN" altLang="en-US" baseline="-25000" dirty="0" smtClean="0">
                <a:solidFill>
                  <a:schemeClr val="tx1"/>
                </a:solidFill>
                <a:latin typeface="Tahoma" panose="020B0604030504040204" pitchFamily="34" charset="0"/>
              </a:rPr>
              <a:t>，</a:t>
            </a:r>
            <a:r>
              <a:rPr lang="zh-CN" altLang="en-US" baseline="-25000" dirty="0">
                <a:solidFill>
                  <a:schemeClr val="tx1"/>
                </a:solidFill>
                <a:latin typeface="Tahoma" panose="020B0604030504040204" pitchFamily="34" charset="0"/>
              </a:rPr>
              <a:t>其主要</a:t>
            </a:r>
            <a:r>
              <a:rPr lang="zh-CN" altLang="en-US" baseline="-25000" dirty="0" smtClean="0">
                <a:solidFill>
                  <a:schemeClr val="tx1"/>
                </a:solidFill>
                <a:latin typeface="Tahoma" panose="020B0604030504040204" pitchFamily="34" charset="0"/>
              </a:rPr>
              <a:t>执行步骤</a:t>
            </a:r>
            <a:r>
              <a:rPr lang="en-US" altLang="zh-CN" baseline="-25000" dirty="0" smtClean="0">
                <a:solidFill>
                  <a:schemeClr val="tx1"/>
                </a:solidFill>
                <a:latin typeface="Tahoma" panose="020B0604030504040204" pitchFamily="34" charset="0"/>
              </a:rPr>
              <a:t>:</a:t>
            </a:r>
            <a:endParaRPr lang="zh-CN" altLang="en-US" baseline="-25000" dirty="0">
              <a:solidFill>
                <a:schemeClr val="tx1"/>
              </a:solidFill>
              <a:latin typeface="Tahoma" panose="020B0604030504040204" pitchFamily="34" charset="0"/>
            </a:endParaRPr>
          </a:p>
          <a:p>
            <a:pPr algn="l">
              <a:lnSpc>
                <a:spcPct val="120000"/>
              </a:lnSpc>
              <a:spcBef>
                <a:spcPts val="0"/>
              </a:spcBef>
              <a:buClrTx/>
              <a:buSzTx/>
              <a:buFontTx/>
              <a:buNone/>
            </a:pPr>
            <a:endParaRPr lang="zh-CN" altLang="en-US" baseline="-25000" dirty="0">
              <a:solidFill>
                <a:schemeClr val="tx1"/>
              </a:solidFill>
              <a:latin typeface="Tahoma" panose="020B0604030504040204" pitchFamily="34" charset="0"/>
            </a:endParaRPr>
          </a:p>
          <a:p>
            <a:pPr algn="l">
              <a:lnSpc>
                <a:spcPct val="120000"/>
              </a:lnSpc>
              <a:spcBef>
                <a:spcPts val="0"/>
              </a:spcBef>
              <a:buClrTx/>
              <a:buSzTx/>
              <a:buFontTx/>
              <a:buNone/>
            </a:pPr>
            <a:r>
              <a:rPr lang="zh-CN" altLang="en-US" baseline="-25000" dirty="0">
                <a:solidFill>
                  <a:schemeClr val="tx1"/>
                </a:solidFill>
                <a:latin typeface="Tahoma" panose="020B0604030504040204" pitchFamily="34" charset="0"/>
              </a:rPr>
              <a:t>第一次迭代：假定随机选择的两个对象，如序号</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和序号</a:t>
            </a:r>
            <a:r>
              <a:rPr lang="en-US" altLang="zh-CN" baseline="-25000" dirty="0">
                <a:solidFill>
                  <a:schemeClr val="tx1"/>
                </a:solidFill>
                <a:latin typeface="Tahoma" panose="020B0604030504040204" pitchFamily="34" charset="0"/>
              </a:rPr>
              <a:t>3</a:t>
            </a:r>
            <a:r>
              <a:rPr lang="zh-CN" altLang="en-US" baseline="-25000" dirty="0">
                <a:solidFill>
                  <a:schemeClr val="tx1"/>
                </a:solidFill>
                <a:latin typeface="Tahoma" panose="020B0604030504040204" pitchFamily="34" charset="0"/>
              </a:rPr>
              <a:t>当作初始点，分别找到离两点最近的对象，并产生两个簇</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2}</a:t>
            </a:r>
            <a:r>
              <a:rPr lang="zh-CN" altLang="en-US" baseline="-25000" dirty="0">
                <a:solidFill>
                  <a:schemeClr val="tx1"/>
                </a:solidFill>
                <a:latin typeface="Tahoma" panose="020B0604030504040204" pitchFamily="34" charset="0"/>
              </a:rPr>
              <a:t>和</a:t>
            </a:r>
            <a:r>
              <a:rPr lang="en-US" altLang="zh-CN" baseline="-25000" dirty="0">
                <a:solidFill>
                  <a:schemeClr val="tx1"/>
                </a:solidFill>
                <a:latin typeface="Tahoma" panose="020B0604030504040204" pitchFamily="34" charset="0"/>
              </a:rPr>
              <a:t>{3</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4</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6</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7</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8}</a:t>
            </a:r>
            <a:r>
              <a:rPr lang="zh-CN" altLang="en-US" baseline="-25000" dirty="0">
                <a:solidFill>
                  <a:schemeClr val="tx1"/>
                </a:solidFill>
                <a:latin typeface="Tahoma" panose="020B0604030504040204" pitchFamily="34" charset="0"/>
              </a:rPr>
              <a:t>。</a:t>
            </a:r>
            <a:endParaRPr lang="zh-CN" altLang="en-US" baseline="-25000" dirty="0">
              <a:solidFill>
                <a:schemeClr val="tx1"/>
              </a:solidFill>
              <a:latin typeface="Tahoma" panose="020B0604030504040204" pitchFamily="34" charset="0"/>
            </a:endParaRPr>
          </a:p>
          <a:p>
            <a:pPr algn="l">
              <a:lnSpc>
                <a:spcPct val="120000"/>
              </a:lnSpc>
              <a:spcBef>
                <a:spcPts val="0"/>
              </a:spcBef>
              <a:buClrTx/>
              <a:buSzTx/>
              <a:buFontTx/>
              <a:buNone/>
            </a:pPr>
            <a:r>
              <a:rPr lang="zh-CN" altLang="en-US" baseline="-25000" dirty="0">
                <a:solidFill>
                  <a:schemeClr val="tx1"/>
                </a:solidFill>
                <a:latin typeface="Tahoma" panose="020B0604030504040204" pitchFamily="34" charset="0"/>
              </a:rPr>
              <a:t>对于产生的簇分别计算平均值，得到平均值点。</a:t>
            </a:r>
            <a:endParaRPr lang="zh-CN" altLang="en-US" baseline="-25000" dirty="0">
              <a:solidFill>
                <a:schemeClr val="tx1"/>
              </a:solidFill>
              <a:latin typeface="Tahoma" panose="020B0604030504040204" pitchFamily="34" charset="0"/>
            </a:endParaRPr>
          </a:p>
          <a:p>
            <a:pPr lvl="1" algn="l">
              <a:lnSpc>
                <a:spcPct val="120000"/>
              </a:lnSpc>
              <a:spcBef>
                <a:spcPts val="0"/>
              </a:spcBef>
              <a:spcAft>
                <a:spcPct val="0"/>
              </a:spcAft>
              <a:buClrTx/>
              <a:buFontTx/>
              <a:buNone/>
            </a:pPr>
            <a:r>
              <a:rPr lang="zh-CN" altLang="en-US" baseline="-25000" dirty="0">
                <a:solidFill>
                  <a:schemeClr val="tx1"/>
                </a:solidFill>
                <a:latin typeface="Tahoma" panose="020B0604030504040204" pitchFamily="34" charset="0"/>
              </a:rPr>
              <a:t>对于</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2}</a:t>
            </a:r>
            <a:r>
              <a:rPr lang="zh-CN" altLang="en-US" baseline="-25000" dirty="0">
                <a:solidFill>
                  <a:schemeClr val="tx1"/>
                </a:solidFill>
                <a:latin typeface="Tahoma" panose="020B0604030504040204" pitchFamily="34" charset="0"/>
              </a:rPr>
              <a:t>，平均值点为（</a:t>
            </a:r>
            <a:r>
              <a:rPr lang="en-US" altLang="zh-CN" baseline="-25000" dirty="0">
                <a:solidFill>
                  <a:schemeClr val="tx1"/>
                </a:solidFill>
                <a:latin typeface="Tahoma" panose="020B0604030504040204" pitchFamily="34" charset="0"/>
              </a:rPr>
              <a:t>1.5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1</a:t>
            </a:r>
            <a:r>
              <a:rPr lang="zh-CN" altLang="en-US" baseline="-25000" dirty="0" smtClean="0">
                <a:solidFill>
                  <a:schemeClr val="tx1"/>
                </a:solidFill>
                <a:latin typeface="Tahoma" panose="020B0604030504040204" pitchFamily="34" charset="0"/>
              </a:rPr>
              <a:t>）</a:t>
            </a:r>
            <a:endParaRPr lang="zh-CN" altLang="en-US" baseline="-25000" dirty="0">
              <a:solidFill>
                <a:schemeClr val="tx1"/>
              </a:solidFill>
              <a:latin typeface="Tahoma" panose="020B0604030504040204" pitchFamily="34" charset="0"/>
            </a:endParaRPr>
          </a:p>
          <a:p>
            <a:pPr lvl="1" algn="l">
              <a:lnSpc>
                <a:spcPct val="120000"/>
              </a:lnSpc>
              <a:spcBef>
                <a:spcPts val="0"/>
              </a:spcBef>
              <a:spcAft>
                <a:spcPct val="0"/>
              </a:spcAft>
              <a:buClrTx/>
              <a:buFontTx/>
              <a:buNone/>
            </a:pPr>
            <a:r>
              <a:rPr lang="zh-CN" altLang="en-US" baseline="-25000" dirty="0">
                <a:solidFill>
                  <a:schemeClr val="tx1"/>
                </a:solidFill>
                <a:latin typeface="Tahoma" panose="020B0604030504040204" pitchFamily="34" charset="0"/>
              </a:rPr>
              <a:t>对于</a:t>
            </a:r>
            <a:r>
              <a:rPr lang="en-US" altLang="zh-CN" baseline="-25000" dirty="0">
                <a:solidFill>
                  <a:schemeClr val="tx1"/>
                </a:solidFill>
                <a:latin typeface="Tahoma" panose="020B0604030504040204" pitchFamily="34" charset="0"/>
              </a:rPr>
              <a:t>{3</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4</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6</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7</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8}</a:t>
            </a:r>
            <a:r>
              <a:rPr lang="zh-CN" altLang="en-US" baseline="-25000" dirty="0">
                <a:solidFill>
                  <a:schemeClr val="tx1"/>
                </a:solidFill>
                <a:latin typeface="Tahoma" panose="020B0604030504040204" pitchFamily="34" charset="0"/>
              </a:rPr>
              <a:t>，平均值点为（</a:t>
            </a:r>
            <a:r>
              <a:rPr lang="en-US" altLang="zh-CN" baseline="-25000" dirty="0">
                <a:solidFill>
                  <a:schemeClr val="tx1"/>
                </a:solidFill>
                <a:latin typeface="Tahoma" panose="020B0604030504040204" pitchFamily="34" charset="0"/>
              </a:rPr>
              <a:t>3.5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3</a:t>
            </a:r>
            <a:r>
              <a:rPr lang="zh-CN" altLang="en-US" baseline="-25000" dirty="0" smtClean="0">
                <a:solidFill>
                  <a:schemeClr val="tx1"/>
                </a:solidFill>
                <a:latin typeface="Tahoma" panose="020B0604030504040204" pitchFamily="34" charset="0"/>
              </a:rPr>
              <a:t>）。</a:t>
            </a:r>
            <a:endParaRPr lang="zh-CN" altLang="en-US" baseline="-25000" dirty="0">
              <a:solidFill>
                <a:schemeClr val="tx1"/>
              </a:solidFill>
              <a:latin typeface="Tahoma" panose="020B0604030504040204" pitchFamily="34" charset="0"/>
            </a:endParaRPr>
          </a:p>
          <a:p>
            <a:pPr algn="l">
              <a:lnSpc>
                <a:spcPct val="120000"/>
              </a:lnSpc>
              <a:spcBef>
                <a:spcPts val="0"/>
              </a:spcBef>
              <a:buClrTx/>
              <a:buSzTx/>
              <a:buFontTx/>
              <a:buNone/>
            </a:pPr>
            <a:endParaRPr lang="zh-CN" altLang="en-US" baseline="-25000" dirty="0">
              <a:solidFill>
                <a:schemeClr val="tx1"/>
              </a:solidFill>
              <a:latin typeface="Tahoma" panose="020B0604030504040204" pitchFamily="34" charset="0"/>
            </a:endParaRPr>
          </a:p>
          <a:p>
            <a:pPr algn="l">
              <a:lnSpc>
                <a:spcPct val="120000"/>
              </a:lnSpc>
              <a:spcBef>
                <a:spcPts val="0"/>
              </a:spcBef>
              <a:buClrTx/>
              <a:buSzTx/>
              <a:buFontTx/>
              <a:buNone/>
            </a:pPr>
            <a:r>
              <a:rPr lang="zh-CN" altLang="en-US" baseline="-25000" dirty="0">
                <a:solidFill>
                  <a:schemeClr val="tx1"/>
                </a:solidFill>
                <a:latin typeface="Tahoma" panose="020B0604030504040204" pitchFamily="34" charset="0"/>
              </a:rPr>
              <a:t>第二次迭代：通过平均值调整对象的所在的簇，重新聚类，即将所有点按离平均值点（</a:t>
            </a:r>
            <a:r>
              <a:rPr lang="en-US" altLang="zh-CN" baseline="-25000" dirty="0">
                <a:solidFill>
                  <a:schemeClr val="tx1"/>
                </a:solidFill>
                <a:latin typeface="Tahoma" panose="020B0604030504040204" pitchFamily="34" charset="0"/>
              </a:rPr>
              <a:t>1.5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3.5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）最近的原则重新分配。得到两个新的簇：</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2</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3</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4}</a:t>
            </a:r>
            <a:r>
              <a:rPr lang="zh-CN" altLang="en-US" baseline="-25000" dirty="0">
                <a:solidFill>
                  <a:schemeClr val="tx1"/>
                </a:solidFill>
                <a:latin typeface="Tahoma" panose="020B0604030504040204" pitchFamily="34" charset="0"/>
              </a:rPr>
              <a:t>和</a:t>
            </a:r>
            <a:r>
              <a:rPr lang="en-US" altLang="zh-CN" baseline="-25000" dirty="0">
                <a:solidFill>
                  <a:schemeClr val="tx1"/>
                </a:solidFill>
                <a:latin typeface="Tahoma" panose="020B0604030504040204" pitchFamily="34" charset="0"/>
              </a:rPr>
              <a:t>{5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6</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7</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8}</a:t>
            </a:r>
            <a:r>
              <a:rPr lang="zh-CN" altLang="en-US" baseline="-25000" dirty="0">
                <a:solidFill>
                  <a:schemeClr val="tx1"/>
                </a:solidFill>
                <a:latin typeface="Tahoma" panose="020B0604030504040204" pitchFamily="34" charset="0"/>
              </a:rPr>
              <a:t>。重新计算簇平均值点，得到新的平均值点为（</a:t>
            </a:r>
            <a:r>
              <a:rPr lang="en-US" altLang="zh-CN" baseline="-25000" dirty="0">
                <a:solidFill>
                  <a:schemeClr val="tx1"/>
                </a:solidFill>
                <a:latin typeface="Tahoma" panose="020B0604030504040204" pitchFamily="34" charset="0"/>
              </a:rPr>
              <a:t>1.5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1.5</a:t>
            </a:r>
            <a:r>
              <a:rPr lang="zh-CN" altLang="en-US" baseline="-25000" dirty="0">
                <a:solidFill>
                  <a:schemeClr val="tx1"/>
                </a:solidFill>
                <a:latin typeface="Tahoma" panose="020B0604030504040204" pitchFamily="34" charset="0"/>
              </a:rPr>
              <a:t>）和（</a:t>
            </a:r>
            <a:r>
              <a:rPr lang="en-US" altLang="zh-CN" baseline="-25000" dirty="0">
                <a:solidFill>
                  <a:schemeClr val="tx1"/>
                </a:solidFill>
                <a:latin typeface="Tahoma" panose="020B0604030504040204" pitchFamily="34" charset="0"/>
              </a:rPr>
              <a:t>4.5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3.5</a:t>
            </a:r>
            <a:r>
              <a:rPr lang="zh-CN" altLang="en-US" baseline="-25000" dirty="0" smtClean="0">
                <a:solidFill>
                  <a:schemeClr val="tx1"/>
                </a:solidFill>
                <a:latin typeface="Tahoma" panose="020B0604030504040204" pitchFamily="34" charset="0"/>
              </a:rPr>
              <a:t>）。</a:t>
            </a:r>
            <a:endParaRPr lang="zh-CN" altLang="en-US" baseline="-25000" dirty="0" smtClean="0">
              <a:solidFill>
                <a:schemeClr val="tx1"/>
              </a:solidFill>
              <a:latin typeface="Tahoma" panose="020B0604030504040204" pitchFamily="34" charset="0"/>
            </a:endParaRPr>
          </a:p>
          <a:p>
            <a:pPr algn="l">
              <a:lnSpc>
                <a:spcPct val="120000"/>
              </a:lnSpc>
              <a:spcBef>
                <a:spcPts val="0"/>
              </a:spcBef>
              <a:buClrTx/>
              <a:buSzTx/>
              <a:buFontTx/>
              <a:buNone/>
            </a:pPr>
            <a:endParaRPr lang="zh-CN" altLang="en-US" baseline="-25000" dirty="0" smtClean="0">
              <a:solidFill>
                <a:schemeClr val="tx1"/>
              </a:solidFill>
              <a:latin typeface="Tahoma" panose="020B0604030504040204" pitchFamily="34" charset="0"/>
            </a:endParaRPr>
          </a:p>
          <a:p>
            <a:pPr algn="l">
              <a:lnSpc>
                <a:spcPct val="120000"/>
              </a:lnSpc>
              <a:spcBef>
                <a:spcPts val="0"/>
              </a:spcBef>
              <a:buClrTx/>
              <a:buSzTx/>
              <a:buFontTx/>
              <a:buNone/>
            </a:pPr>
            <a:r>
              <a:rPr lang="zh-CN" altLang="en-US" baseline="-25000" dirty="0" smtClean="0">
                <a:solidFill>
                  <a:schemeClr val="tx1"/>
                </a:solidFill>
                <a:latin typeface="Tahoma" panose="020B0604030504040204" pitchFamily="34" charset="0"/>
              </a:rPr>
              <a:t>第三</a:t>
            </a:r>
            <a:r>
              <a:rPr lang="zh-CN" altLang="en-US" baseline="-25000" dirty="0">
                <a:solidFill>
                  <a:schemeClr val="tx1"/>
                </a:solidFill>
                <a:latin typeface="Tahoma" panose="020B0604030504040204" pitchFamily="34" charset="0"/>
              </a:rPr>
              <a:t>次迭代：将所有点按离平均值点（</a:t>
            </a:r>
            <a:r>
              <a:rPr lang="en-US" altLang="zh-CN" baseline="-25000" dirty="0">
                <a:solidFill>
                  <a:schemeClr val="tx1"/>
                </a:solidFill>
                <a:latin typeface="Tahoma" panose="020B0604030504040204" pitchFamily="34" charset="0"/>
              </a:rPr>
              <a:t>1.5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1.5</a:t>
            </a:r>
            <a:r>
              <a:rPr lang="zh-CN" altLang="en-US" baseline="-25000" dirty="0">
                <a:solidFill>
                  <a:schemeClr val="tx1"/>
                </a:solidFill>
                <a:latin typeface="Tahoma" panose="020B0604030504040204" pitchFamily="34" charset="0"/>
              </a:rPr>
              <a:t>）和（</a:t>
            </a:r>
            <a:r>
              <a:rPr lang="en-US" altLang="zh-CN" baseline="-25000" dirty="0">
                <a:solidFill>
                  <a:schemeClr val="tx1"/>
                </a:solidFill>
                <a:latin typeface="Tahoma" panose="020B0604030504040204" pitchFamily="34" charset="0"/>
              </a:rPr>
              <a:t>4.5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3.5</a:t>
            </a:r>
            <a:r>
              <a:rPr lang="zh-CN" altLang="en-US" baseline="-25000" dirty="0">
                <a:solidFill>
                  <a:schemeClr val="tx1"/>
                </a:solidFill>
                <a:latin typeface="Tahoma" panose="020B0604030504040204" pitchFamily="34" charset="0"/>
              </a:rPr>
              <a:t>）最近的原则重新分配，调整对象，簇仍然为</a:t>
            </a:r>
            <a:r>
              <a:rPr lang="en-US" altLang="zh-CN" baseline="-25000" dirty="0">
                <a:solidFill>
                  <a:schemeClr val="tx1"/>
                </a:solidFill>
                <a:latin typeface="Tahoma" panose="020B0604030504040204" pitchFamily="34" charset="0"/>
              </a:rPr>
              <a:t>{1</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2</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3</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4}</a:t>
            </a:r>
            <a:r>
              <a:rPr lang="zh-CN" altLang="en-US" baseline="-25000" dirty="0">
                <a:solidFill>
                  <a:schemeClr val="tx1"/>
                </a:solidFill>
                <a:latin typeface="Tahoma" panose="020B0604030504040204" pitchFamily="34" charset="0"/>
              </a:rPr>
              <a:t>和</a:t>
            </a:r>
            <a:r>
              <a:rPr lang="en-US" altLang="zh-CN" baseline="-25000" dirty="0">
                <a:solidFill>
                  <a:schemeClr val="tx1"/>
                </a:solidFill>
                <a:latin typeface="Tahoma" panose="020B0604030504040204" pitchFamily="34" charset="0"/>
              </a:rPr>
              <a:t>{5</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6</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7</a:t>
            </a:r>
            <a:r>
              <a:rPr lang="zh-CN" altLang="en-US" baseline="-25000" dirty="0">
                <a:solidFill>
                  <a:schemeClr val="tx1"/>
                </a:solidFill>
                <a:latin typeface="Tahoma" panose="020B0604030504040204" pitchFamily="34" charset="0"/>
              </a:rPr>
              <a:t>，</a:t>
            </a:r>
            <a:r>
              <a:rPr lang="en-US" altLang="zh-CN" baseline="-25000" dirty="0">
                <a:solidFill>
                  <a:schemeClr val="tx1"/>
                </a:solidFill>
                <a:latin typeface="Tahoma" panose="020B0604030504040204" pitchFamily="34" charset="0"/>
              </a:rPr>
              <a:t>8}</a:t>
            </a:r>
            <a:r>
              <a:rPr lang="zh-CN" altLang="en-US" baseline="-25000" dirty="0">
                <a:solidFill>
                  <a:schemeClr val="tx1"/>
                </a:solidFill>
                <a:latin typeface="Tahoma" panose="020B0604030504040204" pitchFamily="34" charset="0"/>
              </a:rPr>
              <a:t>，发现没有出现重新分配，而且准则函数收敛，程序结束</a:t>
            </a:r>
            <a:r>
              <a:rPr lang="zh-CN" altLang="en-US" baseline="-25000" dirty="0" smtClean="0">
                <a:solidFill>
                  <a:schemeClr val="tx1"/>
                </a:solidFill>
                <a:latin typeface="Tahoma" panose="020B0604030504040204" pitchFamily="34" charset="0"/>
              </a:rPr>
              <a:t>。</a:t>
            </a:r>
            <a:endParaRPr lang="en-US" altLang="zh-CN" sz="4400" baseline="-25000" dirty="0" smtClean="0">
              <a:solidFill>
                <a:schemeClr val="tx1"/>
              </a:solidFill>
              <a:latin typeface="Tahoma" panose="020B0604030504040204" pitchFamily="34" charset="0"/>
            </a:endParaRPr>
          </a:p>
          <a:p>
            <a:pPr algn="l">
              <a:lnSpc>
                <a:spcPct val="120000"/>
              </a:lnSpc>
              <a:spcBef>
                <a:spcPts val="0"/>
              </a:spcBef>
              <a:buClrTx/>
              <a:buSzTx/>
              <a:buFontTx/>
              <a:buNone/>
            </a:pPr>
            <a:endParaRPr lang="zh-CN" altLang="en-US" sz="1600" baseline="-25000" dirty="0">
              <a:solidFill>
                <a:schemeClr val="tx1"/>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91">
                                            <p:txEl>
                                              <p:pRg st="0" end="0"/>
                                            </p:txEl>
                                          </p:spTgt>
                                        </p:tgtEl>
                                        <p:attrNameLst>
                                          <p:attrName>style.visibility</p:attrName>
                                        </p:attrNameLst>
                                      </p:cBhvr>
                                      <p:to>
                                        <p:strVal val="visible"/>
                                      </p:to>
                                    </p:set>
                                    <p:anim calcmode="lin" valueType="num">
                                      <p:cBhvr additive="base">
                                        <p:cTn id="7" dur="500" fill="hold"/>
                                        <p:tgtEl>
                                          <p:spTgt spid="2211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11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1191">
                                            <p:txEl>
                                              <p:pRg st="2" end="2"/>
                                            </p:txEl>
                                          </p:spTgt>
                                        </p:tgtEl>
                                        <p:attrNameLst>
                                          <p:attrName>style.visibility</p:attrName>
                                        </p:attrNameLst>
                                      </p:cBhvr>
                                      <p:to>
                                        <p:strVal val="visible"/>
                                      </p:to>
                                    </p:set>
                                    <p:anim calcmode="lin" valueType="num">
                                      <p:cBhvr additive="base">
                                        <p:cTn id="13" dur="500" fill="hold"/>
                                        <p:tgtEl>
                                          <p:spTgt spid="2211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11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1191">
                                            <p:txEl>
                                              <p:pRg st="3" end="3"/>
                                            </p:txEl>
                                          </p:spTgt>
                                        </p:tgtEl>
                                        <p:attrNameLst>
                                          <p:attrName>style.visibility</p:attrName>
                                        </p:attrNameLst>
                                      </p:cBhvr>
                                      <p:to>
                                        <p:strVal val="visible"/>
                                      </p:to>
                                    </p:set>
                                    <p:anim calcmode="lin" valueType="num">
                                      <p:cBhvr additive="base">
                                        <p:cTn id="19" dur="500" fill="hold"/>
                                        <p:tgtEl>
                                          <p:spTgt spid="2211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11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1191">
                                            <p:txEl>
                                              <p:pRg st="4" end="4"/>
                                            </p:txEl>
                                          </p:spTgt>
                                        </p:tgtEl>
                                        <p:attrNameLst>
                                          <p:attrName>style.visibility</p:attrName>
                                        </p:attrNameLst>
                                      </p:cBhvr>
                                      <p:to>
                                        <p:strVal val="visible"/>
                                      </p:to>
                                    </p:set>
                                    <p:anim calcmode="lin" valueType="num">
                                      <p:cBhvr additive="base">
                                        <p:cTn id="25" dur="500" fill="hold"/>
                                        <p:tgtEl>
                                          <p:spTgt spid="2211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11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1191">
                                            <p:txEl>
                                              <p:pRg st="5" end="5"/>
                                            </p:txEl>
                                          </p:spTgt>
                                        </p:tgtEl>
                                        <p:attrNameLst>
                                          <p:attrName>style.visibility</p:attrName>
                                        </p:attrNameLst>
                                      </p:cBhvr>
                                      <p:to>
                                        <p:strVal val="visible"/>
                                      </p:to>
                                    </p:set>
                                    <p:anim calcmode="lin" valueType="num">
                                      <p:cBhvr additive="base">
                                        <p:cTn id="31" dur="500" fill="hold"/>
                                        <p:tgtEl>
                                          <p:spTgt spid="2211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11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1191">
                                            <p:txEl>
                                              <p:pRg st="7" end="7"/>
                                            </p:txEl>
                                          </p:spTgt>
                                        </p:tgtEl>
                                        <p:attrNameLst>
                                          <p:attrName>style.visibility</p:attrName>
                                        </p:attrNameLst>
                                      </p:cBhvr>
                                      <p:to>
                                        <p:strVal val="visible"/>
                                      </p:to>
                                    </p:set>
                                    <p:anim calcmode="lin" valueType="num">
                                      <p:cBhvr additive="base">
                                        <p:cTn id="37" dur="500" fill="hold"/>
                                        <p:tgtEl>
                                          <p:spTgt spid="22119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11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1191">
                                            <p:txEl>
                                              <p:pRg st="9" end="9"/>
                                            </p:txEl>
                                          </p:spTgt>
                                        </p:tgtEl>
                                        <p:attrNameLst>
                                          <p:attrName>style.visibility</p:attrName>
                                        </p:attrNameLst>
                                      </p:cBhvr>
                                      <p:to>
                                        <p:strVal val="visible"/>
                                      </p:to>
                                    </p:set>
                                    <p:anim calcmode="lin" valueType="num">
                                      <p:cBhvr additive="base">
                                        <p:cTn id="43" dur="500" fill="hold"/>
                                        <p:tgtEl>
                                          <p:spTgt spid="22119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119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050"/>
          <p:cNvSpPr>
            <a:spLocks noGrp="1" noChangeArrowheads="1"/>
          </p:cNvSpPr>
          <p:nvPr>
            <p:ph type="title" idx="4294967295"/>
          </p:nvPr>
        </p:nvSpPr>
        <p:spPr>
          <a:xfrm>
            <a:off x="7410905" y="0"/>
            <a:ext cx="1442810" cy="609600"/>
          </a:xfrm>
        </p:spPr>
        <p:txBody>
          <a:bodyPr>
            <a:normAutofit/>
          </a:bodyPr>
          <a:lstStyle/>
          <a:p>
            <a:r>
              <a:rPr lang="zh-CN" altLang="en-US" sz="2800" dirty="0" smtClean="0">
                <a:solidFill>
                  <a:srgbClr val="6600FF"/>
                </a:solidFill>
                <a:effectLst>
                  <a:outerShdw blurRad="38100" dist="38100" dir="2700000" algn="tl">
                    <a:srgbClr val="C0C0C0"/>
                  </a:outerShdw>
                </a:effectLst>
                <a:latin typeface="黑体" panose="02010609060101010101" pitchFamily="49" charset="-122"/>
                <a:ea typeface="黑体" panose="02010609060101010101" pitchFamily="49" charset="-122"/>
              </a:rPr>
              <a:t>测试</a:t>
            </a:r>
            <a:endParaRPr lang="en-US" altLang="zh-CN" sz="2800" dirty="0">
              <a:solidFill>
                <a:srgbClr val="6600F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87395" name="Rectangle 2051"/>
          <p:cNvSpPr>
            <a:spLocks noGrp="1" noChangeArrowheads="1"/>
          </p:cNvSpPr>
          <p:nvPr>
            <p:ph type="body" idx="4294967295"/>
          </p:nvPr>
        </p:nvSpPr>
        <p:spPr>
          <a:xfrm>
            <a:off x="604838" y="1136650"/>
            <a:ext cx="8539162" cy="4953000"/>
          </a:xfrm>
        </p:spPr>
        <p:txBody>
          <a:bodyPr/>
          <a:lstStyle/>
          <a:p>
            <a:pPr eaLnBrk="1" hangingPunct="1">
              <a:lnSpc>
                <a:spcPct val="120000"/>
              </a:lnSpc>
            </a:pPr>
            <a:r>
              <a:rPr lang="zh-CN" altLang="en-GB" b="1" dirty="0" smtClean="0">
                <a:latin typeface="黑体" panose="02010609060101010101" pitchFamily="49" charset="-122"/>
                <a:ea typeface="黑体" panose="02010609060101010101" pitchFamily="49" charset="-122"/>
              </a:rPr>
              <a:t>通常选用一组新样本作为测试集，比较预测的类别和</a:t>
            </a:r>
            <a:r>
              <a:rPr lang="zh-CN" altLang="en-US" b="1" dirty="0" smtClean="0">
                <a:solidFill>
                  <a:srgbClr val="000000"/>
                </a:solidFill>
                <a:latin typeface="黑体" panose="02010609060101010101" pitchFamily="49" charset="-122"/>
                <a:ea typeface="黑体" panose="02010609060101010101" pitchFamily="49" charset="-122"/>
              </a:rPr>
              <a:t>实际的类别是否一致，</a:t>
            </a:r>
            <a:r>
              <a:rPr lang="zh-CN" altLang="en-US" b="1" dirty="0" smtClean="0">
                <a:solidFill>
                  <a:schemeClr val="hlink"/>
                </a:solidFill>
                <a:latin typeface="黑体" panose="02010609060101010101" pitchFamily="49" charset="-122"/>
                <a:ea typeface="黑体" panose="02010609060101010101" pitchFamily="49" charset="-122"/>
              </a:rPr>
              <a:t>结果一致的样本在测试集中所占的比例就是模型的准确度</a:t>
            </a:r>
            <a:endParaRPr lang="zh-CN" altLang="en-US" b="1" dirty="0" smtClean="0">
              <a:solidFill>
                <a:schemeClr val="hlink"/>
              </a:solidFill>
              <a:latin typeface="黑体" panose="02010609060101010101" pitchFamily="49" charset="-122"/>
              <a:ea typeface="黑体" panose="02010609060101010101" pitchFamily="49" charset="-122"/>
            </a:endParaRPr>
          </a:p>
          <a:p>
            <a:pPr eaLnBrk="1" hangingPunct="1">
              <a:lnSpc>
                <a:spcPct val="120000"/>
              </a:lnSpc>
            </a:pPr>
            <a:r>
              <a:rPr lang="zh-CN" altLang="en-GB" b="1" dirty="0" smtClean="0">
                <a:solidFill>
                  <a:srgbClr val="000000"/>
                </a:solidFill>
                <a:latin typeface="黑体" panose="02010609060101010101" pitchFamily="49" charset="-122"/>
                <a:ea typeface="黑体" panose="02010609060101010101" pitchFamily="49" charset="-122"/>
              </a:rPr>
              <a:t>两种方法</a:t>
            </a:r>
            <a:endParaRPr lang="zh-CN" altLang="en-GB" b="1" dirty="0" smtClean="0">
              <a:solidFill>
                <a:srgbClr val="000000"/>
              </a:solidFill>
              <a:latin typeface="黑体" panose="02010609060101010101" pitchFamily="49" charset="-122"/>
              <a:ea typeface="黑体" panose="02010609060101010101" pitchFamily="49" charset="-122"/>
            </a:endParaRPr>
          </a:p>
          <a:p>
            <a:pPr lvl="1" eaLnBrk="1" hangingPunct="1">
              <a:lnSpc>
                <a:spcPct val="120000"/>
              </a:lnSpc>
            </a:pPr>
            <a:r>
              <a:rPr lang="zh-CN" altLang="en-GB" b="1" dirty="0" smtClean="0">
                <a:solidFill>
                  <a:srgbClr val="000000"/>
                </a:solidFill>
                <a:latin typeface="黑体" panose="02010609060101010101" pitchFamily="49" charset="-122"/>
                <a:ea typeface="黑体" panose="02010609060101010101" pitchFamily="49" charset="-122"/>
              </a:rPr>
              <a:t>保留法(</a:t>
            </a:r>
            <a:r>
              <a:rPr lang="en-GB" altLang="zh-CN" b="1" dirty="0" smtClean="0">
                <a:solidFill>
                  <a:srgbClr val="000000"/>
                </a:solidFill>
                <a:latin typeface="黑体" panose="02010609060101010101" pitchFamily="49" charset="-122"/>
                <a:ea typeface="黑体" panose="02010609060101010101" pitchFamily="49" charset="-122"/>
              </a:rPr>
              <a:t>holdout)</a:t>
            </a:r>
            <a:endParaRPr lang="zh-CN" altLang="en-GB" b="1" dirty="0" smtClean="0">
              <a:solidFill>
                <a:srgbClr val="000000"/>
              </a:solidFill>
              <a:latin typeface="黑体" panose="02010609060101010101" pitchFamily="49" charset="-122"/>
              <a:ea typeface="黑体" panose="02010609060101010101" pitchFamily="49" charset="-122"/>
            </a:endParaRPr>
          </a:p>
          <a:p>
            <a:pPr lvl="1" eaLnBrk="1" hangingPunct="1">
              <a:lnSpc>
                <a:spcPct val="120000"/>
              </a:lnSpc>
            </a:pPr>
            <a:r>
              <a:rPr lang="zh-CN" altLang="en-GB" b="1" dirty="0" smtClean="0">
                <a:latin typeface="黑体" panose="02010609060101010101" pitchFamily="49" charset="-122"/>
                <a:ea typeface="黑体" panose="02010609060101010101" pitchFamily="49" charset="-122"/>
              </a:rPr>
              <a:t>交叉验证法(</a:t>
            </a:r>
            <a:r>
              <a:rPr lang="en-GB" altLang="zh-CN" b="1" dirty="0" smtClean="0">
                <a:latin typeface="黑体" panose="02010609060101010101" pitchFamily="49" charset="-122"/>
                <a:ea typeface="黑体" panose="02010609060101010101" pitchFamily="49" charset="-122"/>
              </a:rPr>
              <a:t>cross validation)</a:t>
            </a:r>
            <a:endParaRPr lang="en-GB" altLang="zh-CN" b="1" dirty="0" smtClean="0">
              <a:latin typeface="黑体" panose="02010609060101010101" pitchFamily="49" charset="-122"/>
              <a:ea typeface="黑体" panose="02010609060101010101" pitchFamily="49" charset="-122"/>
            </a:endParaRPr>
          </a:p>
          <a:p>
            <a:pPr eaLnBrk="1" hangingPunct="1">
              <a:lnSpc>
                <a:spcPct val="120000"/>
              </a:lnSpc>
            </a:pPr>
            <a:r>
              <a:rPr lang="zh-CN" altLang="en-GB" b="1" dirty="0" smtClean="0">
                <a:latin typeface="黑体" panose="02010609060101010101" pitchFamily="49" charset="-122"/>
                <a:ea typeface="黑体" panose="02010609060101010101" pitchFamily="49" charset="-122"/>
              </a:rPr>
              <a:t>保留法常用于最初试验，或多于5000条样本的数据集，交叉法常用于最终的分类器或小规模数据集</a:t>
            </a:r>
            <a:endParaRPr lang="zh-CN" altLang="en-US" b="1" dirty="0" smtClean="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9" name="Text Box 6"/>
          <p:cNvSpPr txBox="1">
            <a:spLocks noChangeArrowheads="1"/>
          </p:cNvSpPr>
          <p:nvPr/>
        </p:nvSpPr>
        <p:spPr bwMode="auto">
          <a:xfrm>
            <a:off x="2311649" y="5153026"/>
            <a:ext cx="184731" cy="37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21190" name="Text Box 7"/>
          <p:cNvSpPr txBox="1">
            <a:spLocks noChangeArrowheads="1"/>
          </p:cNvSpPr>
          <p:nvPr/>
        </p:nvSpPr>
        <p:spPr bwMode="auto">
          <a:xfrm>
            <a:off x="269513" y="1124744"/>
            <a:ext cx="8505825" cy="1293812"/>
          </a:xfrm>
          <a:prstGeom prst="rect">
            <a:avLst/>
          </a:prstGeom>
          <a:solidFill>
            <a:srgbClr val="CCECFF"/>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200">
                <a:solidFill>
                  <a:schemeClr val="tx1"/>
                </a:solidFill>
                <a:latin typeface="Times New Roman" panose="02020603050405020304" pitchFamily="18" charset="0"/>
              </a:rPr>
              <a:t>迭代次数	   平均值	   平均值	                 产生的新簇	 	新平均值	新平均值</a:t>
            </a:r>
            <a:endParaRPr lang="zh-CN" altLang="en-US" sz="1200">
              <a:solidFill>
                <a:schemeClr val="tx1"/>
              </a:solidFill>
              <a:latin typeface="Times New Roman" panose="02020603050405020304" pitchFamily="18" charset="0"/>
            </a:endParaRPr>
          </a:p>
          <a:p>
            <a:pPr algn="l">
              <a:lnSpc>
                <a:spcPct val="100000"/>
              </a:lnSpc>
              <a:spcBef>
                <a:spcPct val="0"/>
              </a:spcBef>
              <a:buClrTx/>
              <a:buSzTx/>
              <a:buFontTx/>
              <a:buNone/>
            </a:pP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endParaRPr lang="zh-CN" altLang="en-US" sz="1200">
              <a:solidFill>
                <a:schemeClr val="tx1"/>
              </a:solidFill>
              <a:latin typeface="Times New Roman" panose="02020603050405020304" pitchFamily="18" charset="0"/>
            </a:endParaRPr>
          </a:p>
          <a:p>
            <a:pPr algn="l">
              <a:lnSpc>
                <a:spcPct val="100000"/>
              </a:lnSpc>
              <a:spcBef>
                <a:spcPct val="0"/>
              </a:spcBef>
              <a:buClrTx/>
              <a:buSzTx/>
              <a:buFontTx/>
              <a:buNone/>
            </a:pP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r>
              <a:rPr lang="en-US" altLang="zh-CN" sz="1200">
                <a:solidFill>
                  <a:schemeClr val="tx1"/>
                </a:solidFill>
                <a:latin typeface="Times New Roman" panose="02020603050405020304" pitchFamily="18" charset="0"/>
              </a:rPr>
              <a:t>1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4</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6</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7</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8}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r>
              <a:rPr lang="en-US" altLang="zh-CN" sz="1200">
                <a:solidFill>
                  <a:schemeClr val="tx1"/>
                </a:solidFill>
                <a:latin typeface="Times New Roman" panose="02020603050405020304" pitchFamily="18" charset="0"/>
              </a:rPr>
              <a:t>2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4}</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6</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7</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8}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4.5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r>
              <a:rPr lang="en-US" altLang="zh-CN" sz="1200">
                <a:solidFill>
                  <a:schemeClr val="tx1"/>
                </a:solidFill>
                <a:latin typeface="Times New Roman" panose="02020603050405020304" pitchFamily="18" charset="0"/>
              </a:rPr>
              <a:t>3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4.5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4}</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6</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7</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8}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4.5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endParaRPr lang="zh-CN" altLang="en-US" sz="1200" baseline="-25000">
              <a:solidFill>
                <a:schemeClr val="tx1"/>
              </a:solidFill>
              <a:latin typeface="Tahoma" panose="020B0604030504040204" pitchFamily="34" charset="0"/>
            </a:endParaRPr>
          </a:p>
        </p:txBody>
      </p:sp>
      <p:cxnSp>
        <p:nvCxnSpPr>
          <p:cNvPr id="3" name="直接箭头连接符 2"/>
          <p:cNvCxnSpPr/>
          <p:nvPr/>
        </p:nvCxnSpPr>
        <p:spPr bwMode="auto">
          <a:xfrm>
            <a:off x="395536" y="5458792"/>
            <a:ext cx="3549104" cy="0"/>
          </a:xfrm>
          <a:prstGeom prst="straightConnector1">
            <a:avLst/>
          </a:prstGeom>
          <a:noFill/>
          <a:ln w="12700" cap="flat" cmpd="sng" algn="ctr">
            <a:solidFill>
              <a:schemeClr val="tx1"/>
            </a:solidFill>
            <a:prstDash val="solid"/>
            <a:round/>
            <a:headEnd type="none" w="med" len="med"/>
            <a:tailEnd type="triangle"/>
          </a:ln>
        </p:spPr>
      </p:cxnSp>
      <p:cxnSp>
        <p:nvCxnSpPr>
          <p:cNvPr id="5" name="直接箭头连接符 4"/>
          <p:cNvCxnSpPr/>
          <p:nvPr/>
        </p:nvCxnSpPr>
        <p:spPr bwMode="auto">
          <a:xfrm flipV="1">
            <a:off x="1043608" y="2794496"/>
            <a:ext cx="0" cy="3240360"/>
          </a:xfrm>
          <a:prstGeom prst="straightConnector1">
            <a:avLst/>
          </a:prstGeom>
          <a:noFill/>
          <a:ln w="12700" cap="flat" cmpd="sng" algn="ctr">
            <a:solidFill>
              <a:schemeClr val="tx1"/>
            </a:solidFill>
            <a:prstDash val="solid"/>
            <a:round/>
            <a:headEnd type="none" w="med" len="med"/>
            <a:tailEnd type="triangle"/>
          </a:ln>
        </p:spPr>
      </p:cxnSp>
      <p:cxnSp>
        <p:nvCxnSpPr>
          <p:cNvPr id="7" name="直接连接符 6"/>
          <p:cNvCxnSpPr/>
          <p:nvPr/>
        </p:nvCxnSpPr>
        <p:spPr bwMode="auto">
          <a:xfrm>
            <a:off x="1259632" y="5458792"/>
            <a:ext cx="0" cy="0"/>
          </a:xfrm>
          <a:prstGeom prst="line">
            <a:avLst/>
          </a:prstGeom>
          <a:noFill/>
          <a:ln w="12700" cap="flat" cmpd="sng" algn="ctr">
            <a:solidFill>
              <a:schemeClr val="tx1"/>
            </a:solidFill>
            <a:prstDash val="solid"/>
            <a:round/>
            <a:headEnd type="none" w="med" len="med"/>
            <a:tailEnd type="none" w="med" len="med"/>
          </a:ln>
        </p:spPr>
      </p:cxnSp>
      <p:cxnSp>
        <p:nvCxnSpPr>
          <p:cNvPr id="10" name="直接连接符 9"/>
          <p:cNvCxnSpPr/>
          <p:nvPr/>
        </p:nvCxnSpPr>
        <p:spPr bwMode="auto">
          <a:xfrm flipV="1">
            <a:off x="2339752"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17" name="直接连接符 16"/>
          <p:cNvCxnSpPr/>
          <p:nvPr/>
        </p:nvCxnSpPr>
        <p:spPr bwMode="auto">
          <a:xfrm flipV="1">
            <a:off x="1475656"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18" name="直接连接符 17"/>
          <p:cNvCxnSpPr/>
          <p:nvPr/>
        </p:nvCxnSpPr>
        <p:spPr bwMode="auto">
          <a:xfrm flipV="1">
            <a:off x="2843808"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19" name="直接连接符 18"/>
          <p:cNvCxnSpPr/>
          <p:nvPr/>
        </p:nvCxnSpPr>
        <p:spPr bwMode="auto">
          <a:xfrm flipV="1">
            <a:off x="1907704"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27" name="直接连接符 26"/>
          <p:cNvCxnSpPr/>
          <p:nvPr/>
        </p:nvCxnSpPr>
        <p:spPr bwMode="auto">
          <a:xfrm flipV="1">
            <a:off x="1063706" y="5006565"/>
            <a:ext cx="139824" cy="1"/>
          </a:xfrm>
          <a:prstGeom prst="line">
            <a:avLst/>
          </a:prstGeom>
          <a:noFill/>
          <a:ln w="12700" cap="flat" cmpd="sng" algn="ctr">
            <a:solidFill>
              <a:schemeClr val="tx1"/>
            </a:solidFill>
            <a:prstDash val="solid"/>
            <a:round/>
            <a:headEnd type="none" w="med" len="med"/>
            <a:tailEnd type="none" w="med" len="med"/>
          </a:ln>
        </p:spPr>
      </p:cxnSp>
      <p:cxnSp>
        <p:nvCxnSpPr>
          <p:cNvPr id="29" name="直接连接符 28"/>
          <p:cNvCxnSpPr/>
          <p:nvPr/>
        </p:nvCxnSpPr>
        <p:spPr bwMode="auto">
          <a:xfrm>
            <a:off x="1027702" y="4554339"/>
            <a:ext cx="175828" cy="1"/>
          </a:xfrm>
          <a:prstGeom prst="line">
            <a:avLst/>
          </a:prstGeom>
          <a:noFill/>
          <a:ln w="12700" cap="flat" cmpd="sng" algn="ctr">
            <a:solidFill>
              <a:schemeClr val="tx1"/>
            </a:solidFill>
            <a:prstDash val="solid"/>
            <a:round/>
            <a:headEnd type="none" w="med" len="med"/>
            <a:tailEnd type="none" w="med" len="med"/>
          </a:ln>
        </p:spPr>
      </p:cxnSp>
      <p:sp>
        <p:nvSpPr>
          <p:cNvPr id="31" name="椭圆 30"/>
          <p:cNvSpPr/>
          <p:nvPr/>
        </p:nvSpPr>
        <p:spPr bwMode="auto">
          <a:xfrm>
            <a:off x="1367664" y="4954736"/>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44" name="直接连接符 43"/>
          <p:cNvCxnSpPr/>
          <p:nvPr/>
        </p:nvCxnSpPr>
        <p:spPr bwMode="auto">
          <a:xfrm flipV="1">
            <a:off x="3275856"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46" name="直接连接符 45"/>
          <p:cNvCxnSpPr/>
          <p:nvPr/>
        </p:nvCxnSpPr>
        <p:spPr bwMode="auto">
          <a:xfrm>
            <a:off x="1043608" y="3658592"/>
            <a:ext cx="175828" cy="1"/>
          </a:xfrm>
          <a:prstGeom prst="line">
            <a:avLst/>
          </a:prstGeom>
          <a:noFill/>
          <a:ln w="12700" cap="flat" cmpd="sng" algn="ctr">
            <a:solidFill>
              <a:schemeClr val="tx1"/>
            </a:solidFill>
            <a:prstDash val="solid"/>
            <a:round/>
            <a:headEnd type="none" w="med" len="med"/>
            <a:tailEnd type="none" w="med" len="med"/>
          </a:ln>
        </p:spPr>
      </p:cxnSp>
      <p:cxnSp>
        <p:nvCxnSpPr>
          <p:cNvPr id="47" name="直接连接符 46"/>
          <p:cNvCxnSpPr/>
          <p:nvPr/>
        </p:nvCxnSpPr>
        <p:spPr bwMode="auto">
          <a:xfrm>
            <a:off x="1043608" y="3226544"/>
            <a:ext cx="175828" cy="1"/>
          </a:xfrm>
          <a:prstGeom prst="line">
            <a:avLst/>
          </a:prstGeom>
          <a:noFill/>
          <a:ln w="12700" cap="flat" cmpd="sng" algn="ctr">
            <a:solidFill>
              <a:schemeClr val="tx1"/>
            </a:solidFill>
            <a:prstDash val="solid"/>
            <a:round/>
            <a:headEnd type="none" w="med" len="med"/>
            <a:tailEnd type="none" w="med" len="med"/>
          </a:ln>
        </p:spPr>
      </p:cxnSp>
      <p:sp>
        <p:nvSpPr>
          <p:cNvPr id="48" name="椭圆 47"/>
          <p:cNvSpPr/>
          <p:nvPr/>
        </p:nvSpPr>
        <p:spPr bwMode="auto">
          <a:xfrm>
            <a:off x="1817704" y="4507724"/>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49" name="椭圆 48"/>
          <p:cNvSpPr/>
          <p:nvPr/>
        </p:nvSpPr>
        <p:spPr bwMode="auto">
          <a:xfrm>
            <a:off x="1363760" y="4507724"/>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0" name="椭圆 49"/>
          <p:cNvSpPr/>
          <p:nvPr/>
        </p:nvSpPr>
        <p:spPr bwMode="auto">
          <a:xfrm>
            <a:off x="1817704" y="4949930"/>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1" name="椭圆 50"/>
          <p:cNvSpPr/>
          <p:nvPr/>
        </p:nvSpPr>
        <p:spPr bwMode="auto">
          <a:xfrm>
            <a:off x="2704567" y="4049381"/>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2" name="椭圆 51"/>
          <p:cNvSpPr/>
          <p:nvPr/>
        </p:nvSpPr>
        <p:spPr bwMode="auto">
          <a:xfrm>
            <a:off x="3194872" y="4040997"/>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3" name="椭圆 52"/>
          <p:cNvSpPr/>
          <p:nvPr/>
        </p:nvSpPr>
        <p:spPr bwMode="auto">
          <a:xfrm>
            <a:off x="2704567" y="3553268"/>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4" name="椭圆 53"/>
          <p:cNvSpPr/>
          <p:nvPr/>
        </p:nvSpPr>
        <p:spPr bwMode="auto">
          <a:xfrm>
            <a:off x="3194872" y="3553268"/>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57" name="直接连接符 56"/>
          <p:cNvCxnSpPr/>
          <p:nvPr/>
        </p:nvCxnSpPr>
        <p:spPr bwMode="auto">
          <a:xfrm>
            <a:off x="1056797" y="4136784"/>
            <a:ext cx="175828" cy="1"/>
          </a:xfrm>
          <a:prstGeom prst="line">
            <a:avLst/>
          </a:prstGeom>
          <a:noFill/>
          <a:ln w="12700" cap="flat" cmpd="sng" algn="ctr">
            <a:solidFill>
              <a:schemeClr val="tx1"/>
            </a:solidFill>
            <a:prstDash val="solid"/>
            <a:round/>
            <a:headEnd type="none" w="med" len="med"/>
            <a:tailEnd type="none" w="med" len="med"/>
          </a:ln>
        </p:spPr>
      </p:cxnSp>
      <p:sp>
        <p:nvSpPr>
          <p:cNvPr id="30" name="Text Box 6"/>
          <p:cNvSpPr txBox="1">
            <a:spLocks noChangeArrowheads="1"/>
          </p:cNvSpPr>
          <p:nvPr/>
        </p:nvSpPr>
        <p:spPr bwMode="auto">
          <a:xfrm>
            <a:off x="6563756" y="5106253"/>
            <a:ext cx="184731" cy="37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cxnSp>
        <p:nvCxnSpPr>
          <p:cNvPr id="32" name="直接箭头连接符 31"/>
          <p:cNvCxnSpPr/>
          <p:nvPr/>
        </p:nvCxnSpPr>
        <p:spPr bwMode="auto">
          <a:xfrm>
            <a:off x="4647643" y="5412019"/>
            <a:ext cx="3549104" cy="0"/>
          </a:xfrm>
          <a:prstGeom prst="straightConnector1">
            <a:avLst/>
          </a:prstGeom>
          <a:noFill/>
          <a:ln w="12700" cap="flat" cmpd="sng" algn="ctr">
            <a:solidFill>
              <a:schemeClr val="tx1"/>
            </a:solidFill>
            <a:prstDash val="solid"/>
            <a:round/>
            <a:headEnd type="none" w="med" len="med"/>
            <a:tailEnd type="triangle"/>
          </a:ln>
        </p:spPr>
      </p:cxnSp>
      <p:cxnSp>
        <p:nvCxnSpPr>
          <p:cNvPr id="33" name="直接箭头连接符 32"/>
          <p:cNvCxnSpPr/>
          <p:nvPr/>
        </p:nvCxnSpPr>
        <p:spPr bwMode="auto">
          <a:xfrm flipV="1">
            <a:off x="5295715" y="2747723"/>
            <a:ext cx="0" cy="3240360"/>
          </a:xfrm>
          <a:prstGeom prst="straightConnector1">
            <a:avLst/>
          </a:prstGeom>
          <a:noFill/>
          <a:ln w="12700" cap="flat" cmpd="sng" algn="ctr">
            <a:solidFill>
              <a:schemeClr val="tx1"/>
            </a:solidFill>
            <a:prstDash val="solid"/>
            <a:round/>
            <a:headEnd type="none" w="med" len="med"/>
            <a:tailEnd type="triangle"/>
          </a:ln>
        </p:spPr>
      </p:cxnSp>
      <p:cxnSp>
        <p:nvCxnSpPr>
          <p:cNvPr id="34" name="直接连接符 33"/>
          <p:cNvCxnSpPr/>
          <p:nvPr/>
        </p:nvCxnSpPr>
        <p:spPr bwMode="auto">
          <a:xfrm>
            <a:off x="5511739" y="5412019"/>
            <a:ext cx="0" cy="0"/>
          </a:xfrm>
          <a:prstGeom prst="line">
            <a:avLst/>
          </a:prstGeom>
          <a:noFill/>
          <a:ln w="12700" cap="flat" cmpd="sng" algn="ctr">
            <a:solidFill>
              <a:schemeClr val="tx1"/>
            </a:solidFill>
            <a:prstDash val="solid"/>
            <a:round/>
            <a:headEnd type="none" w="med" len="med"/>
            <a:tailEnd type="none" w="med" len="med"/>
          </a:ln>
        </p:spPr>
      </p:cxnSp>
      <p:cxnSp>
        <p:nvCxnSpPr>
          <p:cNvPr id="35" name="直接连接符 34"/>
          <p:cNvCxnSpPr/>
          <p:nvPr/>
        </p:nvCxnSpPr>
        <p:spPr bwMode="auto">
          <a:xfrm flipV="1">
            <a:off x="6591859" y="5268003"/>
            <a:ext cx="0" cy="144016"/>
          </a:xfrm>
          <a:prstGeom prst="line">
            <a:avLst/>
          </a:prstGeom>
          <a:noFill/>
          <a:ln w="12700" cap="flat" cmpd="sng" algn="ctr">
            <a:solidFill>
              <a:schemeClr val="tx1"/>
            </a:solidFill>
            <a:prstDash val="solid"/>
            <a:round/>
            <a:headEnd type="none" w="med" len="med"/>
            <a:tailEnd type="none" w="med" len="med"/>
          </a:ln>
        </p:spPr>
      </p:cxnSp>
      <p:cxnSp>
        <p:nvCxnSpPr>
          <p:cNvPr id="36" name="直接连接符 35"/>
          <p:cNvCxnSpPr/>
          <p:nvPr/>
        </p:nvCxnSpPr>
        <p:spPr bwMode="auto">
          <a:xfrm flipV="1">
            <a:off x="5727763" y="5268003"/>
            <a:ext cx="0" cy="144016"/>
          </a:xfrm>
          <a:prstGeom prst="line">
            <a:avLst/>
          </a:prstGeom>
          <a:noFill/>
          <a:ln w="12700" cap="flat" cmpd="sng" algn="ctr">
            <a:solidFill>
              <a:schemeClr val="tx1"/>
            </a:solidFill>
            <a:prstDash val="solid"/>
            <a:round/>
            <a:headEnd type="none" w="med" len="med"/>
            <a:tailEnd type="none" w="med" len="med"/>
          </a:ln>
        </p:spPr>
      </p:cxnSp>
      <p:cxnSp>
        <p:nvCxnSpPr>
          <p:cNvPr id="37" name="直接连接符 36"/>
          <p:cNvCxnSpPr/>
          <p:nvPr/>
        </p:nvCxnSpPr>
        <p:spPr bwMode="auto">
          <a:xfrm flipV="1">
            <a:off x="7095915" y="5268003"/>
            <a:ext cx="0" cy="144016"/>
          </a:xfrm>
          <a:prstGeom prst="line">
            <a:avLst/>
          </a:prstGeom>
          <a:noFill/>
          <a:ln w="12700" cap="flat" cmpd="sng" algn="ctr">
            <a:solidFill>
              <a:schemeClr val="tx1"/>
            </a:solidFill>
            <a:prstDash val="solid"/>
            <a:round/>
            <a:headEnd type="none" w="med" len="med"/>
            <a:tailEnd type="none" w="med" len="med"/>
          </a:ln>
        </p:spPr>
      </p:cxnSp>
      <p:cxnSp>
        <p:nvCxnSpPr>
          <p:cNvPr id="38" name="直接连接符 37"/>
          <p:cNvCxnSpPr/>
          <p:nvPr/>
        </p:nvCxnSpPr>
        <p:spPr bwMode="auto">
          <a:xfrm flipV="1">
            <a:off x="6159811" y="5268003"/>
            <a:ext cx="0" cy="144016"/>
          </a:xfrm>
          <a:prstGeom prst="line">
            <a:avLst/>
          </a:prstGeom>
          <a:noFill/>
          <a:ln w="12700" cap="flat" cmpd="sng" algn="ctr">
            <a:solidFill>
              <a:schemeClr val="tx1"/>
            </a:solidFill>
            <a:prstDash val="solid"/>
            <a:round/>
            <a:headEnd type="none" w="med" len="med"/>
            <a:tailEnd type="none" w="med" len="med"/>
          </a:ln>
        </p:spPr>
      </p:cxnSp>
      <p:cxnSp>
        <p:nvCxnSpPr>
          <p:cNvPr id="39" name="直接连接符 38"/>
          <p:cNvCxnSpPr/>
          <p:nvPr/>
        </p:nvCxnSpPr>
        <p:spPr bwMode="auto">
          <a:xfrm flipV="1">
            <a:off x="5315813" y="4959792"/>
            <a:ext cx="139824" cy="1"/>
          </a:xfrm>
          <a:prstGeom prst="line">
            <a:avLst/>
          </a:prstGeom>
          <a:noFill/>
          <a:ln w="12700" cap="flat" cmpd="sng" algn="ctr">
            <a:solidFill>
              <a:schemeClr val="tx1"/>
            </a:solidFill>
            <a:prstDash val="solid"/>
            <a:round/>
            <a:headEnd type="none" w="med" len="med"/>
            <a:tailEnd type="none" w="med" len="med"/>
          </a:ln>
        </p:spPr>
      </p:cxnSp>
      <p:cxnSp>
        <p:nvCxnSpPr>
          <p:cNvPr id="40" name="直接连接符 39"/>
          <p:cNvCxnSpPr/>
          <p:nvPr/>
        </p:nvCxnSpPr>
        <p:spPr bwMode="auto">
          <a:xfrm>
            <a:off x="5279809" y="4507566"/>
            <a:ext cx="175828" cy="1"/>
          </a:xfrm>
          <a:prstGeom prst="line">
            <a:avLst/>
          </a:prstGeom>
          <a:noFill/>
          <a:ln w="12700" cap="flat" cmpd="sng" algn="ctr">
            <a:solidFill>
              <a:schemeClr val="tx1"/>
            </a:solidFill>
            <a:prstDash val="solid"/>
            <a:round/>
            <a:headEnd type="none" w="med" len="med"/>
            <a:tailEnd type="none" w="med" len="med"/>
          </a:ln>
        </p:spPr>
      </p:cxnSp>
      <p:sp>
        <p:nvSpPr>
          <p:cNvPr id="41" name="椭圆 40"/>
          <p:cNvSpPr/>
          <p:nvPr/>
        </p:nvSpPr>
        <p:spPr bwMode="auto">
          <a:xfrm>
            <a:off x="5619771" y="4907963"/>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42" name="直接连接符 41"/>
          <p:cNvCxnSpPr/>
          <p:nvPr/>
        </p:nvCxnSpPr>
        <p:spPr bwMode="auto">
          <a:xfrm flipV="1">
            <a:off x="7527963" y="5268003"/>
            <a:ext cx="0" cy="144016"/>
          </a:xfrm>
          <a:prstGeom prst="line">
            <a:avLst/>
          </a:prstGeom>
          <a:noFill/>
          <a:ln w="12700" cap="flat" cmpd="sng" algn="ctr">
            <a:solidFill>
              <a:schemeClr val="tx1"/>
            </a:solidFill>
            <a:prstDash val="solid"/>
            <a:round/>
            <a:headEnd type="none" w="med" len="med"/>
            <a:tailEnd type="none" w="med" len="med"/>
          </a:ln>
        </p:spPr>
      </p:cxnSp>
      <p:cxnSp>
        <p:nvCxnSpPr>
          <p:cNvPr id="43" name="直接连接符 42"/>
          <p:cNvCxnSpPr/>
          <p:nvPr/>
        </p:nvCxnSpPr>
        <p:spPr bwMode="auto">
          <a:xfrm>
            <a:off x="5295715" y="3611819"/>
            <a:ext cx="175828" cy="1"/>
          </a:xfrm>
          <a:prstGeom prst="line">
            <a:avLst/>
          </a:prstGeom>
          <a:noFill/>
          <a:ln w="12700" cap="flat" cmpd="sng" algn="ctr">
            <a:solidFill>
              <a:schemeClr val="tx1"/>
            </a:solidFill>
            <a:prstDash val="solid"/>
            <a:round/>
            <a:headEnd type="none" w="med" len="med"/>
            <a:tailEnd type="none" w="med" len="med"/>
          </a:ln>
        </p:spPr>
      </p:cxnSp>
      <p:cxnSp>
        <p:nvCxnSpPr>
          <p:cNvPr id="45" name="直接连接符 44"/>
          <p:cNvCxnSpPr/>
          <p:nvPr/>
        </p:nvCxnSpPr>
        <p:spPr bwMode="auto">
          <a:xfrm>
            <a:off x="5295715" y="3179771"/>
            <a:ext cx="175828" cy="1"/>
          </a:xfrm>
          <a:prstGeom prst="line">
            <a:avLst/>
          </a:prstGeom>
          <a:noFill/>
          <a:ln w="12700" cap="flat" cmpd="sng" algn="ctr">
            <a:solidFill>
              <a:schemeClr val="tx1"/>
            </a:solidFill>
            <a:prstDash val="solid"/>
            <a:round/>
            <a:headEnd type="none" w="med" len="med"/>
            <a:tailEnd type="none" w="med" len="med"/>
          </a:ln>
        </p:spPr>
      </p:cxnSp>
      <p:sp>
        <p:nvSpPr>
          <p:cNvPr id="55" name="椭圆 54"/>
          <p:cNvSpPr/>
          <p:nvPr/>
        </p:nvSpPr>
        <p:spPr bwMode="auto">
          <a:xfrm>
            <a:off x="6069811" y="4460951"/>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6" name="椭圆 55"/>
          <p:cNvSpPr/>
          <p:nvPr/>
        </p:nvSpPr>
        <p:spPr bwMode="auto">
          <a:xfrm>
            <a:off x="5615867" y="4460951"/>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8" name="椭圆 57"/>
          <p:cNvSpPr/>
          <p:nvPr/>
        </p:nvSpPr>
        <p:spPr bwMode="auto">
          <a:xfrm>
            <a:off x="6069811" y="4903157"/>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9" name="椭圆 58"/>
          <p:cNvSpPr/>
          <p:nvPr/>
        </p:nvSpPr>
        <p:spPr bwMode="auto">
          <a:xfrm>
            <a:off x="6956674" y="4002608"/>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60" name="椭圆 59"/>
          <p:cNvSpPr/>
          <p:nvPr/>
        </p:nvSpPr>
        <p:spPr bwMode="auto">
          <a:xfrm>
            <a:off x="7446979" y="3994224"/>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61" name="椭圆 60"/>
          <p:cNvSpPr/>
          <p:nvPr/>
        </p:nvSpPr>
        <p:spPr bwMode="auto">
          <a:xfrm>
            <a:off x="6956674" y="3506495"/>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62" name="椭圆 61"/>
          <p:cNvSpPr/>
          <p:nvPr/>
        </p:nvSpPr>
        <p:spPr bwMode="auto">
          <a:xfrm>
            <a:off x="7446979" y="3506495"/>
            <a:ext cx="180000" cy="180000"/>
          </a:xfrm>
          <a:prstGeom prst="ellipse">
            <a:avLst/>
          </a:prstGeom>
          <a:solidFill>
            <a:schemeClr val="tx1"/>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63" name="直接连接符 62"/>
          <p:cNvCxnSpPr/>
          <p:nvPr/>
        </p:nvCxnSpPr>
        <p:spPr bwMode="auto">
          <a:xfrm>
            <a:off x="5308904" y="4090011"/>
            <a:ext cx="175828" cy="1"/>
          </a:xfrm>
          <a:prstGeom prst="line">
            <a:avLst/>
          </a:prstGeom>
          <a:noFill/>
          <a:ln w="12700"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animBg="1"/>
      <p:bldP spid="55" grpId="0" animBg="1"/>
      <p:bldP spid="56" grpId="0" animBg="1"/>
      <p:bldP spid="58" grpId="0" animBg="1"/>
      <p:bldP spid="59" grpId="0" animBg="1"/>
      <p:bldP spid="60" grpId="0" animBg="1"/>
      <p:bldP spid="61" grpId="0" animBg="1"/>
      <p:bldP spid="6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9" name="Text Box 6"/>
          <p:cNvSpPr txBox="1">
            <a:spLocks noChangeArrowheads="1"/>
          </p:cNvSpPr>
          <p:nvPr/>
        </p:nvSpPr>
        <p:spPr bwMode="auto">
          <a:xfrm>
            <a:off x="2311649" y="5153026"/>
            <a:ext cx="184731" cy="37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21190" name="Text Box 7"/>
          <p:cNvSpPr txBox="1">
            <a:spLocks noChangeArrowheads="1"/>
          </p:cNvSpPr>
          <p:nvPr/>
        </p:nvSpPr>
        <p:spPr bwMode="auto">
          <a:xfrm>
            <a:off x="269513" y="1124744"/>
            <a:ext cx="8505825" cy="1293812"/>
          </a:xfrm>
          <a:prstGeom prst="rect">
            <a:avLst/>
          </a:prstGeom>
          <a:solidFill>
            <a:srgbClr val="CCECFF"/>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200">
                <a:solidFill>
                  <a:schemeClr val="tx1"/>
                </a:solidFill>
                <a:latin typeface="Times New Roman" panose="02020603050405020304" pitchFamily="18" charset="0"/>
              </a:rPr>
              <a:t>迭代次数	   平均值	   平均值	                 产生的新簇	 	新平均值	新平均值</a:t>
            </a:r>
            <a:endParaRPr lang="zh-CN" altLang="en-US" sz="1200">
              <a:solidFill>
                <a:schemeClr val="tx1"/>
              </a:solidFill>
              <a:latin typeface="Times New Roman" panose="02020603050405020304" pitchFamily="18" charset="0"/>
            </a:endParaRPr>
          </a:p>
          <a:p>
            <a:pPr algn="l">
              <a:lnSpc>
                <a:spcPct val="100000"/>
              </a:lnSpc>
              <a:spcBef>
                <a:spcPct val="0"/>
              </a:spcBef>
              <a:buClrTx/>
              <a:buSzTx/>
              <a:buFontTx/>
              <a:buNone/>
            </a:pP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（簇</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endParaRPr lang="zh-CN" altLang="en-US" sz="1200">
              <a:solidFill>
                <a:schemeClr val="tx1"/>
              </a:solidFill>
              <a:latin typeface="Times New Roman" panose="02020603050405020304" pitchFamily="18" charset="0"/>
            </a:endParaRPr>
          </a:p>
          <a:p>
            <a:pPr algn="l">
              <a:lnSpc>
                <a:spcPct val="100000"/>
              </a:lnSpc>
              <a:spcBef>
                <a:spcPct val="0"/>
              </a:spcBef>
              <a:buClrTx/>
              <a:buSzTx/>
              <a:buFontTx/>
              <a:buNone/>
            </a:pP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r>
              <a:rPr lang="en-US" altLang="zh-CN" sz="1200">
                <a:solidFill>
                  <a:schemeClr val="tx1"/>
                </a:solidFill>
                <a:latin typeface="Times New Roman" panose="02020603050405020304" pitchFamily="18" charset="0"/>
              </a:rPr>
              <a:t>1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4</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6</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7</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8}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r>
              <a:rPr lang="en-US" altLang="zh-CN" sz="1200">
                <a:solidFill>
                  <a:schemeClr val="tx1"/>
                </a:solidFill>
                <a:latin typeface="Times New Roman" panose="02020603050405020304" pitchFamily="18" charset="0"/>
              </a:rPr>
              <a:t>2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4}</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6</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7</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8}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4.5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r>
              <a:rPr lang="en-US" altLang="zh-CN" sz="1200">
                <a:solidFill>
                  <a:schemeClr val="tx1"/>
                </a:solidFill>
                <a:latin typeface="Times New Roman" panose="02020603050405020304" pitchFamily="18" charset="0"/>
              </a:rPr>
              <a:t>3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4.5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{1</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2</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4}</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6</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7</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8}	</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1.5</a:t>
            </a:r>
            <a:r>
              <a:rPr lang="zh-CN" altLang="en-US" sz="1200">
                <a:solidFill>
                  <a:schemeClr val="tx1"/>
                </a:solidFill>
                <a:latin typeface="Times New Roman" panose="02020603050405020304" pitchFamily="18" charset="0"/>
              </a:rPr>
              <a:t>）	（</a:t>
            </a:r>
            <a:r>
              <a:rPr lang="en-US" altLang="zh-CN" sz="1200">
                <a:solidFill>
                  <a:schemeClr val="tx1"/>
                </a:solidFill>
                <a:latin typeface="Times New Roman" panose="02020603050405020304" pitchFamily="18" charset="0"/>
              </a:rPr>
              <a:t>4.5</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3.5</a:t>
            </a:r>
            <a:r>
              <a:rPr lang="zh-CN" altLang="en-US" sz="1200">
                <a:solidFill>
                  <a:schemeClr val="tx1"/>
                </a:solidFill>
                <a:latin typeface="Times New Roman" panose="02020603050405020304" pitchFamily="18" charset="0"/>
              </a:rPr>
              <a:t>）	</a:t>
            </a:r>
            <a:endParaRPr lang="zh-CN" altLang="en-US" sz="1200">
              <a:solidFill>
                <a:schemeClr val="tx1"/>
              </a:solidFill>
              <a:latin typeface="宋体" panose="02010600030101010101" pitchFamily="2" charset="-122"/>
            </a:endParaRPr>
          </a:p>
          <a:p>
            <a:pPr algn="l">
              <a:lnSpc>
                <a:spcPct val="100000"/>
              </a:lnSpc>
              <a:spcBef>
                <a:spcPct val="0"/>
              </a:spcBef>
              <a:buClrTx/>
              <a:buSzTx/>
              <a:buFontTx/>
              <a:buNone/>
            </a:pPr>
            <a:endParaRPr lang="zh-CN" altLang="en-US" sz="1200" baseline="-25000">
              <a:solidFill>
                <a:schemeClr val="tx1"/>
              </a:solidFill>
              <a:latin typeface="Tahoma" panose="020B0604030504040204" pitchFamily="34" charset="0"/>
            </a:endParaRPr>
          </a:p>
        </p:txBody>
      </p:sp>
      <p:cxnSp>
        <p:nvCxnSpPr>
          <p:cNvPr id="3" name="直接箭头连接符 2"/>
          <p:cNvCxnSpPr/>
          <p:nvPr/>
        </p:nvCxnSpPr>
        <p:spPr bwMode="auto">
          <a:xfrm>
            <a:off x="395536" y="5458792"/>
            <a:ext cx="3549104" cy="0"/>
          </a:xfrm>
          <a:prstGeom prst="straightConnector1">
            <a:avLst/>
          </a:prstGeom>
          <a:noFill/>
          <a:ln w="12700" cap="flat" cmpd="sng" algn="ctr">
            <a:solidFill>
              <a:schemeClr val="tx1"/>
            </a:solidFill>
            <a:prstDash val="solid"/>
            <a:round/>
            <a:headEnd type="none" w="med" len="med"/>
            <a:tailEnd type="triangle"/>
          </a:ln>
        </p:spPr>
      </p:cxnSp>
      <p:cxnSp>
        <p:nvCxnSpPr>
          <p:cNvPr id="5" name="直接箭头连接符 4"/>
          <p:cNvCxnSpPr/>
          <p:nvPr/>
        </p:nvCxnSpPr>
        <p:spPr bwMode="auto">
          <a:xfrm flipV="1">
            <a:off x="1043608" y="2794496"/>
            <a:ext cx="0" cy="3240360"/>
          </a:xfrm>
          <a:prstGeom prst="straightConnector1">
            <a:avLst/>
          </a:prstGeom>
          <a:noFill/>
          <a:ln w="12700" cap="flat" cmpd="sng" algn="ctr">
            <a:solidFill>
              <a:schemeClr val="tx1"/>
            </a:solidFill>
            <a:prstDash val="solid"/>
            <a:round/>
            <a:headEnd type="none" w="med" len="med"/>
            <a:tailEnd type="triangle"/>
          </a:ln>
        </p:spPr>
      </p:cxnSp>
      <p:cxnSp>
        <p:nvCxnSpPr>
          <p:cNvPr id="7" name="直接连接符 6"/>
          <p:cNvCxnSpPr/>
          <p:nvPr/>
        </p:nvCxnSpPr>
        <p:spPr bwMode="auto">
          <a:xfrm>
            <a:off x="1259632" y="5458792"/>
            <a:ext cx="0" cy="0"/>
          </a:xfrm>
          <a:prstGeom prst="line">
            <a:avLst/>
          </a:prstGeom>
          <a:noFill/>
          <a:ln w="12700" cap="flat" cmpd="sng" algn="ctr">
            <a:solidFill>
              <a:schemeClr val="tx1"/>
            </a:solidFill>
            <a:prstDash val="solid"/>
            <a:round/>
            <a:headEnd type="none" w="med" len="med"/>
            <a:tailEnd type="none" w="med" len="med"/>
          </a:ln>
        </p:spPr>
      </p:cxnSp>
      <p:cxnSp>
        <p:nvCxnSpPr>
          <p:cNvPr id="10" name="直接连接符 9"/>
          <p:cNvCxnSpPr/>
          <p:nvPr/>
        </p:nvCxnSpPr>
        <p:spPr bwMode="auto">
          <a:xfrm flipV="1">
            <a:off x="2339752"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17" name="直接连接符 16"/>
          <p:cNvCxnSpPr/>
          <p:nvPr/>
        </p:nvCxnSpPr>
        <p:spPr bwMode="auto">
          <a:xfrm flipV="1">
            <a:off x="1475656"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18" name="直接连接符 17"/>
          <p:cNvCxnSpPr/>
          <p:nvPr/>
        </p:nvCxnSpPr>
        <p:spPr bwMode="auto">
          <a:xfrm flipV="1">
            <a:off x="2843808"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19" name="直接连接符 18"/>
          <p:cNvCxnSpPr/>
          <p:nvPr/>
        </p:nvCxnSpPr>
        <p:spPr bwMode="auto">
          <a:xfrm flipV="1">
            <a:off x="1907704"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27" name="直接连接符 26"/>
          <p:cNvCxnSpPr/>
          <p:nvPr/>
        </p:nvCxnSpPr>
        <p:spPr bwMode="auto">
          <a:xfrm flipV="1">
            <a:off x="1063706" y="5006565"/>
            <a:ext cx="139824" cy="1"/>
          </a:xfrm>
          <a:prstGeom prst="line">
            <a:avLst/>
          </a:prstGeom>
          <a:noFill/>
          <a:ln w="12700" cap="flat" cmpd="sng" algn="ctr">
            <a:solidFill>
              <a:schemeClr val="tx1"/>
            </a:solidFill>
            <a:prstDash val="solid"/>
            <a:round/>
            <a:headEnd type="none" w="med" len="med"/>
            <a:tailEnd type="none" w="med" len="med"/>
          </a:ln>
        </p:spPr>
      </p:cxnSp>
      <p:cxnSp>
        <p:nvCxnSpPr>
          <p:cNvPr id="29" name="直接连接符 28"/>
          <p:cNvCxnSpPr/>
          <p:nvPr/>
        </p:nvCxnSpPr>
        <p:spPr bwMode="auto">
          <a:xfrm>
            <a:off x="1027702" y="4554339"/>
            <a:ext cx="175828" cy="1"/>
          </a:xfrm>
          <a:prstGeom prst="line">
            <a:avLst/>
          </a:prstGeom>
          <a:noFill/>
          <a:ln w="12700" cap="flat" cmpd="sng" algn="ctr">
            <a:solidFill>
              <a:schemeClr val="tx1"/>
            </a:solidFill>
            <a:prstDash val="solid"/>
            <a:round/>
            <a:headEnd type="none" w="med" len="med"/>
            <a:tailEnd type="none" w="med" len="med"/>
          </a:ln>
        </p:spPr>
      </p:cxnSp>
      <p:sp>
        <p:nvSpPr>
          <p:cNvPr id="31" name="椭圆 30"/>
          <p:cNvSpPr/>
          <p:nvPr/>
        </p:nvSpPr>
        <p:spPr bwMode="auto">
          <a:xfrm>
            <a:off x="1367664" y="4954736"/>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44" name="直接连接符 43"/>
          <p:cNvCxnSpPr/>
          <p:nvPr/>
        </p:nvCxnSpPr>
        <p:spPr bwMode="auto">
          <a:xfrm flipV="1">
            <a:off x="3275856"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46" name="直接连接符 45"/>
          <p:cNvCxnSpPr/>
          <p:nvPr/>
        </p:nvCxnSpPr>
        <p:spPr bwMode="auto">
          <a:xfrm>
            <a:off x="1043608" y="3658592"/>
            <a:ext cx="175828" cy="1"/>
          </a:xfrm>
          <a:prstGeom prst="line">
            <a:avLst/>
          </a:prstGeom>
          <a:noFill/>
          <a:ln w="12700" cap="flat" cmpd="sng" algn="ctr">
            <a:solidFill>
              <a:schemeClr val="tx1"/>
            </a:solidFill>
            <a:prstDash val="solid"/>
            <a:round/>
            <a:headEnd type="none" w="med" len="med"/>
            <a:tailEnd type="none" w="med" len="med"/>
          </a:ln>
        </p:spPr>
      </p:cxnSp>
      <p:cxnSp>
        <p:nvCxnSpPr>
          <p:cNvPr id="47" name="直接连接符 46"/>
          <p:cNvCxnSpPr/>
          <p:nvPr/>
        </p:nvCxnSpPr>
        <p:spPr bwMode="auto">
          <a:xfrm>
            <a:off x="1043608" y="3226544"/>
            <a:ext cx="175828" cy="1"/>
          </a:xfrm>
          <a:prstGeom prst="line">
            <a:avLst/>
          </a:prstGeom>
          <a:noFill/>
          <a:ln w="12700" cap="flat" cmpd="sng" algn="ctr">
            <a:solidFill>
              <a:schemeClr val="tx1"/>
            </a:solidFill>
            <a:prstDash val="solid"/>
            <a:round/>
            <a:headEnd type="none" w="med" len="med"/>
            <a:tailEnd type="none" w="med" len="med"/>
          </a:ln>
        </p:spPr>
      </p:cxnSp>
      <p:sp>
        <p:nvSpPr>
          <p:cNvPr id="48" name="椭圆 47"/>
          <p:cNvSpPr/>
          <p:nvPr/>
        </p:nvSpPr>
        <p:spPr bwMode="auto">
          <a:xfrm>
            <a:off x="1817704" y="4507724"/>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49" name="椭圆 48"/>
          <p:cNvSpPr/>
          <p:nvPr/>
        </p:nvSpPr>
        <p:spPr bwMode="auto">
          <a:xfrm>
            <a:off x="1363760" y="4507724"/>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0" name="椭圆 49"/>
          <p:cNvSpPr/>
          <p:nvPr/>
        </p:nvSpPr>
        <p:spPr bwMode="auto">
          <a:xfrm>
            <a:off x="1817704" y="4949930"/>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1" name="椭圆 50"/>
          <p:cNvSpPr/>
          <p:nvPr/>
        </p:nvSpPr>
        <p:spPr bwMode="auto">
          <a:xfrm>
            <a:off x="2704567" y="4049381"/>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2" name="椭圆 51"/>
          <p:cNvSpPr/>
          <p:nvPr/>
        </p:nvSpPr>
        <p:spPr bwMode="auto">
          <a:xfrm>
            <a:off x="3194872" y="4040997"/>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3" name="椭圆 52"/>
          <p:cNvSpPr/>
          <p:nvPr/>
        </p:nvSpPr>
        <p:spPr bwMode="auto">
          <a:xfrm>
            <a:off x="2704567" y="3553268"/>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54" name="椭圆 53"/>
          <p:cNvSpPr/>
          <p:nvPr/>
        </p:nvSpPr>
        <p:spPr bwMode="auto">
          <a:xfrm>
            <a:off x="3194872" y="3553268"/>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57" name="直接连接符 56"/>
          <p:cNvCxnSpPr/>
          <p:nvPr/>
        </p:nvCxnSpPr>
        <p:spPr bwMode="auto">
          <a:xfrm>
            <a:off x="1056797" y="4136784"/>
            <a:ext cx="175828" cy="1"/>
          </a:xfrm>
          <a:prstGeom prst="line">
            <a:avLst/>
          </a:prstGeom>
          <a:noFill/>
          <a:ln w="12700" cap="flat" cmpd="sng" algn="ctr">
            <a:solidFill>
              <a:schemeClr val="tx1"/>
            </a:solidFill>
            <a:prstDash val="solid"/>
            <a:round/>
            <a:headEnd type="none" w="med" len="med"/>
            <a:tailEnd type="none" w="med" len="med"/>
          </a:ln>
        </p:spPr>
      </p:cxnSp>
      <p:sp>
        <p:nvSpPr>
          <p:cNvPr id="64" name="椭圆 63"/>
          <p:cNvSpPr/>
          <p:nvPr/>
        </p:nvSpPr>
        <p:spPr bwMode="auto">
          <a:xfrm>
            <a:off x="1583687" y="4949930"/>
            <a:ext cx="180000" cy="180000"/>
          </a:xfrm>
          <a:prstGeom prst="ellipse">
            <a:avLst/>
          </a:prstGeom>
          <a:solidFill>
            <a:schemeClr val="bg1"/>
          </a:solidFill>
          <a:ln w="12700" cap="flat" cmpd="sng" algn="ctr">
            <a:solidFill>
              <a:srgbClr val="0070C0"/>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65" name="椭圆 64"/>
          <p:cNvSpPr/>
          <p:nvPr/>
        </p:nvSpPr>
        <p:spPr bwMode="auto">
          <a:xfrm>
            <a:off x="2483172" y="4049381"/>
            <a:ext cx="180000" cy="180000"/>
          </a:xfrm>
          <a:prstGeom prst="ellipse">
            <a:avLst/>
          </a:prstGeom>
          <a:solidFill>
            <a:schemeClr val="bg1"/>
          </a:solidFill>
          <a:ln w="12700" cap="flat" cmpd="sng" algn="ctr">
            <a:solidFill>
              <a:srgbClr val="C00000"/>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66" name="Text Box 6"/>
          <p:cNvSpPr txBox="1">
            <a:spLocks noChangeArrowheads="1"/>
          </p:cNvSpPr>
          <p:nvPr/>
        </p:nvSpPr>
        <p:spPr bwMode="auto">
          <a:xfrm>
            <a:off x="6626655" y="5153026"/>
            <a:ext cx="184731" cy="37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cxnSp>
        <p:nvCxnSpPr>
          <p:cNvPr id="67" name="直接箭头连接符 66"/>
          <p:cNvCxnSpPr/>
          <p:nvPr/>
        </p:nvCxnSpPr>
        <p:spPr bwMode="auto">
          <a:xfrm>
            <a:off x="4710542" y="5458792"/>
            <a:ext cx="3549104" cy="0"/>
          </a:xfrm>
          <a:prstGeom prst="straightConnector1">
            <a:avLst/>
          </a:prstGeom>
          <a:noFill/>
          <a:ln w="12700" cap="flat" cmpd="sng" algn="ctr">
            <a:solidFill>
              <a:schemeClr val="tx1"/>
            </a:solidFill>
            <a:prstDash val="solid"/>
            <a:round/>
            <a:headEnd type="none" w="med" len="med"/>
            <a:tailEnd type="triangle"/>
          </a:ln>
        </p:spPr>
      </p:cxnSp>
      <p:cxnSp>
        <p:nvCxnSpPr>
          <p:cNvPr id="68" name="直接箭头连接符 67"/>
          <p:cNvCxnSpPr/>
          <p:nvPr/>
        </p:nvCxnSpPr>
        <p:spPr bwMode="auto">
          <a:xfrm flipV="1">
            <a:off x="5358614" y="2794496"/>
            <a:ext cx="0" cy="3240360"/>
          </a:xfrm>
          <a:prstGeom prst="straightConnector1">
            <a:avLst/>
          </a:prstGeom>
          <a:noFill/>
          <a:ln w="12700" cap="flat" cmpd="sng" algn="ctr">
            <a:solidFill>
              <a:schemeClr val="tx1"/>
            </a:solidFill>
            <a:prstDash val="solid"/>
            <a:round/>
            <a:headEnd type="none" w="med" len="med"/>
            <a:tailEnd type="triangle"/>
          </a:ln>
        </p:spPr>
      </p:cxnSp>
      <p:cxnSp>
        <p:nvCxnSpPr>
          <p:cNvPr id="69" name="直接连接符 68"/>
          <p:cNvCxnSpPr/>
          <p:nvPr/>
        </p:nvCxnSpPr>
        <p:spPr bwMode="auto">
          <a:xfrm>
            <a:off x="5574638" y="5458792"/>
            <a:ext cx="0" cy="0"/>
          </a:xfrm>
          <a:prstGeom prst="line">
            <a:avLst/>
          </a:prstGeom>
          <a:noFill/>
          <a:ln w="12700" cap="flat" cmpd="sng" algn="ctr">
            <a:solidFill>
              <a:schemeClr val="tx1"/>
            </a:solidFill>
            <a:prstDash val="solid"/>
            <a:round/>
            <a:headEnd type="none" w="med" len="med"/>
            <a:tailEnd type="none" w="med" len="med"/>
          </a:ln>
        </p:spPr>
      </p:cxnSp>
      <p:cxnSp>
        <p:nvCxnSpPr>
          <p:cNvPr id="70" name="直接连接符 69"/>
          <p:cNvCxnSpPr/>
          <p:nvPr/>
        </p:nvCxnSpPr>
        <p:spPr bwMode="auto">
          <a:xfrm flipV="1">
            <a:off x="6654758"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71" name="直接连接符 70"/>
          <p:cNvCxnSpPr/>
          <p:nvPr/>
        </p:nvCxnSpPr>
        <p:spPr bwMode="auto">
          <a:xfrm flipV="1">
            <a:off x="5790662"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72" name="直接连接符 71"/>
          <p:cNvCxnSpPr/>
          <p:nvPr/>
        </p:nvCxnSpPr>
        <p:spPr bwMode="auto">
          <a:xfrm flipV="1">
            <a:off x="7158814"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73" name="直接连接符 72"/>
          <p:cNvCxnSpPr/>
          <p:nvPr/>
        </p:nvCxnSpPr>
        <p:spPr bwMode="auto">
          <a:xfrm flipV="1">
            <a:off x="6222710"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74" name="直接连接符 73"/>
          <p:cNvCxnSpPr/>
          <p:nvPr/>
        </p:nvCxnSpPr>
        <p:spPr bwMode="auto">
          <a:xfrm flipV="1">
            <a:off x="5378712" y="5006565"/>
            <a:ext cx="139824" cy="1"/>
          </a:xfrm>
          <a:prstGeom prst="line">
            <a:avLst/>
          </a:prstGeom>
          <a:noFill/>
          <a:ln w="12700" cap="flat" cmpd="sng" algn="ctr">
            <a:solidFill>
              <a:schemeClr val="tx1"/>
            </a:solidFill>
            <a:prstDash val="solid"/>
            <a:round/>
            <a:headEnd type="none" w="med" len="med"/>
            <a:tailEnd type="none" w="med" len="med"/>
          </a:ln>
        </p:spPr>
      </p:cxnSp>
      <p:cxnSp>
        <p:nvCxnSpPr>
          <p:cNvPr id="75" name="直接连接符 74"/>
          <p:cNvCxnSpPr/>
          <p:nvPr/>
        </p:nvCxnSpPr>
        <p:spPr bwMode="auto">
          <a:xfrm>
            <a:off x="5342708" y="4554339"/>
            <a:ext cx="175828" cy="1"/>
          </a:xfrm>
          <a:prstGeom prst="line">
            <a:avLst/>
          </a:prstGeom>
          <a:noFill/>
          <a:ln w="12700" cap="flat" cmpd="sng" algn="ctr">
            <a:solidFill>
              <a:schemeClr val="tx1"/>
            </a:solidFill>
            <a:prstDash val="solid"/>
            <a:round/>
            <a:headEnd type="none" w="med" len="med"/>
            <a:tailEnd type="none" w="med" len="med"/>
          </a:ln>
        </p:spPr>
      </p:cxnSp>
      <p:sp>
        <p:nvSpPr>
          <p:cNvPr id="76" name="椭圆 75"/>
          <p:cNvSpPr/>
          <p:nvPr/>
        </p:nvSpPr>
        <p:spPr bwMode="auto">
          <a:xfrm>
            <a:off x="5682670" y="4954736"/>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77" name="直接连接符 76"/>
          <p:cNvCxnSpPr/>
          <p:nvPr/>
        </p:nvCxnSpPr>
        <p:spPr bwMode="auto">
          <a:xfrm flipV="1">
            <a:off x="7590862" y="5314776"/>
            <a:ext cx="0" cy="144016"/>
          </a:xfrm>
          <a:prstGeom prst="line">
            <a:avLst/>
          </a:prstGeom>
          <a:noFill/>
          <a:ln w="12700" cap="flat" cmpd="sng" algn="ctr">
            <a:solidFill>
              <a:schemeClr val="tx1"/>
            </a:solidFill>
            <a:prstDash val="solid"/>
            <a:round/>
            <a:headEnd type="none" w="med" len="med"/>
            <a:tailEnd type="none" w="med" len="med"/>
          </a:ln>
        </p:spPr>
      </p:cxnSp>
      <p:cxnSp>
        <p:nvCxnSpPr>
          <p:cNvPr id="78" name="直接连接符 77"/>
          <p:cNvCxnSpPr/>
          <p:nvPr/>
        </p:nvCxnSpPr>
        <p:spPr bwMode="auto">
          <a:xfrm>
            <a:off x="5358614" y="3658592"/>
            <a:ext cx="175828" cy="1"/>
          </a:xfrm>
          <a:prstGeom prst="line">
            <a:avLst/>
          </a:prstGeom>
          <a:noFill/>
          <a:ln w="12700" cap="flat" cmpd="sng" algn="ctr">
            <a:solidFill>
              <a:schemeClr val="tx1"/>
            </a:solidFill>
            <a:prstDash val="solid"/>
            <a:round/>
            <a:headEnd type="none" w="med" len="med"/>
            <a:tailEnd type="none" w="med" len="med"/>
          </a:ln>
        </p:spPr>
      </p:cxnSp>
      <p:cxnSp>
        <p:nvCxnSpPr>
          <p:cNvPr id="79" name="直接连接符 78"/>
          <p:cNvCxnSpPr/>
          <p:nvPr/>
        </p:nvCxnSpPr>
        <p:spPr bwMode="auto">
          <a:xfrm>
            <a:off x="5358614" y="3226544"/>
            <a:ext cx="175828" cy="1"/>
          </a:xfrm>
          <a:prstGeom prst="line">
            <a:avLst/>
          </a:prstGeom>
          <a:noFill/>
          <a:ln w="12700" cap="flat" cmpd="sng" algn="ctr">
            <a:solidFill>
              <a:schemeClr val="tx1"/>
            </a:solidFill>
            <a:prstDash val="solid"/>
            <a:round/>
            <a:headEnd type="none" w="med" len="med"/>
            <a:tailEnd type="none" w="med" len="med"/>
          </a:ln>
        </p:spPr>
      </p:cxnSp>
      <p:sp>
        <p:nvSpPr>
          <p:cNvPr id="80" name="椭圆 79"/>
          <p:cNvSpPr/>
          <p:nvPr/>
        </p:nvSpPr>
        <p:spPr bwMode="auto">
          <a:xfrm>
            <a:off x="6132710" y="4507724"/>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1" name="椭圆 80"/>
          <p:cNvSpPr/>
          <p:nvPr/>
        </p:nvSpPr>
        <p:spPr bwMode="auto">
          <a:xfrm>
            <a:off x="5678766" y="4507724"/>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2" name="椭圆 81"/>
          <p:cNvSpPr/>
          <p:nvPr/>
        </p:nvSpPr>
        <p:spPr bwMode="auto">
          <a:xfrm>
            <a:off x="6132710" y="4949930"/>
            <a:ext cx="180000" cy="180000"/>
          </a:xfrm>
          <a:prstGeom prst="ellipse">
            <a:avLst/>
          </a:prstGeom>
          <a:solidFill>
            <a:srgbClr val="0070C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3" name="椭圆 82"/>
          <p:cNvSpPr/>
          <p:nvPr/>
        </p:nvSpPr>
        <p:spPr bwMode="auto">
          <a:xfrm>
            <a:off x="7019573" y="4049381"/>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4" name="椭圆 83"/>
          <p:cNvSpPr/>
          <p:nvPr/>
        </p:nvSpPr>
        <p:spPr bwMode="auto">
          <a:xfrm>
            <a:off x="7509878" y="4040997"/>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5" name="椭圆 84"/>
          <p:cNvSpPr/>
          <p:nvPr/>
        </p:nvSpPr>
        <p:spPr bwMode="auto">
          <a:xfrm>
            <a:off x="7019573" y="3553268"/>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6" name="椭圆 85"/>
          <p:cNvSpPr/>
          <p:nvPr/>
        </p:nvSpPr>
        <p:spPr bwMode="auto">
          <a:xfrm>
            <a:off x="7509878" y="3553268"/>
            <a:ext cx="180000" cy="180000"/>
          </a:xfrm>
          <a:prstGeom prst="ellipse">
            <a:avLst/>
          </a:prstGeom>
          <a:solidFill>
            <a:srgbClr val="FF0000"/>
          </a:solidFill>
          <a:ln w="12700" cap="flat" cmpd="sng" algn="ctr">
            <a:solidFill>
              <a:schemeClr val="tx1"/>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cxnSp>
        <p:nvCxnSpPr>
          <p:cNvPr id="87" name="直接连接符 86"/>
          <p:cNvCxnSpPr/>
          <p:nvPr/>
        </p:nvCxnSpPr>
        <p:spPr bwMode="auto">
          <a:xfrm>
            <a:off x="5371803" y="4136784"/>
            <a:ext cx="175828" cy="1"/>
          </a:xfrm>
          <a:prstGeom prst="line">
            <a:avLst/>
          </a:prstGeom>
          <a:noFill/>
          <a:ln w="12700" cap="flat" cmpd="sng" algn="ctr">
            <a:solidFill>
              <a:schemeClr val="tx1"/>
            </a:solidFill>
            <a:prstDash val="solid"/>
            <a:round/>
            <a:headEnd type="none" w="med" len="med"/>
            <a:tailEnd type="none" w="med" len="med"/>
          </a:ln>
        </p:spPr>
      </p:cxnSp>
      <p:sp>
        <p:nvSpPr>
          <p:cNvPr id="88" name="椭圆 87"/>
          <p:cNvSpPr/>
          <p:nvPr/>
        </p:nvSpPr>
        <p:spPr bwMode="auto">
          <a:xfrm>
            <a:off x="5898396" y="4719511"/>
            <a:ext cx="180000" cy="180000"/>
          </a:xfrm>
          <a:prstGeom prst="ellipse">
            <a:avLst/>
          </a:prstGeom>
          <a:solidFill>
            <a:schemeClr val="bg1"/>
          </a:solidFill>
          <a:ln w="12700" cap="flat" cmpd="sng" algn="ctr">
            <a:solidFill>
              <a:srgbClr val="0070C0"/>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
        <p:nvSpPr>
          <p:cNvPr id="89" name="椭圆 88"/>
          <p:cNvSpPr/>
          <p:nvPr/>
        </p:nvSpPr>
        <p:spPr bwMode="auto">
          <a:xfrm>
            <a:off x="7261372" y="3758674"/>
            <a:ext cx="180000" cy="180000"/>
          </a:xfrm>
          <a:prstGeom prst="ellipse">
            <a:avLst/>
          </a:prstGeom>
          <a:solidFill>
            <a:schemeClr val="bg1"/>
          </a:solidFill>
          <a:ln w="12700" cap="flat" cmpd="sng" algn="ctr">
            <a:solidFill>
              <a:srgbClr val="C00000"/>
            </a:solidFill>
            <a:prstDash val="solid"/>
            <a:round/>
            <a:headEnd type="none" w="med" len="med"/>
            <a:tailEnd type="none" w="med" len="med"/>
          </a:ln>
        </p:spPr>
        <p:txBody>
          <a:bodyPr vert="horz" wrap="none" lIns="0" tIns="0" rIns="0" bIns="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400" b="0" i="0" u="none" strike="noStrike" cap="none" normalizeH="0" baseline="0" smtClean="0">
              <a:ln>
                <a:noFill/>
              </a:ln>
              <a:solidFill>
                <a:schemeClr val="tx1"/>
              </a:solidFill>
              <a:effectLst/>
              <a:latin typeface="Arial Rounded MT Bold" panose="020F070403050403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211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nodePh="1">
                                  <p:stCondLst>
                                    <p:cond delay="0"/>
                                  </p:stCondLst>
                                  <p:endCondLst>
                                    <p:cond evt="begin" delay="0">
                                      <p:tn val="51"/>
                                    </p:cond>
                                  </p:end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9" grpId="0"/>
      <p:bldP spid="31" grpId="0" animBg="1"/>
      <p:bldP spid="48" grpId="0" animBg="1"/>
      <p:bldP spid="49" grpId="0" animBg="1"/>
      <p:bldP spid="50" grpId="0" animBg="1"/>
      <p:bldP spid="51" grpId="0" animBg="1"/>
      <p:bldP spid="52" grpId="0" animBg="1"/>
      <p:bldP spid="53" grpId="0" animBg="1"/>
      <p:bldP spid="54" grpId="0" animBg="1"/>
      <p:bldP spid="64" grpId="0" animBg="1"/>
      <p:bldP spid="65" grpId="0" animBg="1"/>
      <p:bldP spid="66" grpId="0"/>
      <p:bldP spid="76" grpId="0" animBg="1"/>
      <p:bldP spid="80" grpId="0" animBg="1"/>
      <p:bldP spid="81" grpId="0" animBg="1"/>
      <p:bldP spid="82" grpId="0" animBg="1"/>
      <p:bldP spid="83" grpId="0" animBg="1"/>
      <p:bldP spid="84" grpId="0" animBg="1"/>
      <p:bldP spid="85" grpId="0" animBg="1"/>
      <p:bldP spid="86" grpId="0" animBg="1"/>
      <p:bldP spid="88" grpId="0" animBg="1"/>
      <p:bldP spid="89"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rrowheads="1"/>
          </p:cNvSpPr>
          <p:nvPr>
            <p:ph type="title"/>
          </p:nvPr>
        </p:nvSpPr>
        <p:spPr>
          <a:xfrm>
            <a:off x="405086" y="-316196"/>
            <a:ext cx="7929562" cy="990600"/>
          </a:xfrm>
          <a:noFill/>
        </p:spPr>
        <p:txBody>
          <a:bodyPr/>
          <a:lstStyle/>
          <a:p>
            <a:pPr eaLnBrk="1" hangingPunct="1">
              <a:defRPr/>
            </a:pPr>
            <a:r>
              <a:rPr lang="en-US" altLang="zh-CN" sz="3200" dirty="0">
                <a:ea typeface="宋体" panose="02010600030101010101" pitchFamily="2" charset="-122"/>
              </a:rPr>
              <a:t>4</a:t>
            </a:r>
            <a:r>
              <a:rPr lang="en-US" altLang="zh-CN" sz="3200" b="1" dirty="0" smtClean="0">
                <a:ea typeface="宋体" panose="02010600030101010101" pitchFamily="2" charset="-122"/>
              </a:rPr>
              <a:t> </a:t>
            </a:r>
            <a:r>
              <a:rPr lang="en-US" altLang="zh-CN" sz="3200" b="1" dirty="0" err="1">
                <a:ea typeface="宋体" panose="02010600030101010101" pitchFamily="2" charset="-122"/>
              </a:rPr>
              <a:t>Kmeans</a:t>
            </a:r>
            <a:r>
              <a:rPr lang="zh-CN" altLang="en-US" sz="3200" b="1" dirty="0" smtClean="0">
                <a:ea typeface="宋体" panose="02010600030101010101" pitchFamily="2" charset="-122"/>
              </a:rPr>
              <a:t>算法应用实例</a:t>
            </a:r>
            <a:r>
              <a:rPr lang="en-US" altLang="zh-CN" sz="3200" b="1" dirty="0" smtClean="0">
                <a:ea typeface="宋体" panose="02010600030101010101" pitchFamily="2" charset="-122"/>
              </a:rPr>
              <a:t>1---Iris</a:t>
            </a:r>
            <a:endParaRPr lang="en-US" altLang="zh-CN" sz="3200" b="1" dirty="0">
              <a:ea typeface="宋体" panose="02010600030101010101" pitchFamily="2" charset="-122"/>
            </a:endParaRPr>
          </a:p>
        </p:txBody>
      </p:sp>
      <p:sp>
        <p:nvSpPr>
          <p:cNvPr id="5" name="内容占位符 2"/>
          <p:cNvSpPr>
            <a:spLocks noGrp="1"/>
          </p:cNvSpPr>
          <p:nvPr>
            <p:ph idx="1"/>
          </p:nvPr>
        </p:nvSpPr>
        <p:spPr>
          <a:xfrm>
            <a:off x="1002051" y="3328003"/>
            <a:ext cx="2088232" cy="2431220"/>
          </a:xfrm>
        </p:spPr>
        <p:txBody>
          <a:bodyPr>
            <a:normAutofit fontScale="25000" lnSpcReduction="20000"/>
          </a:bodyPr>
          <a:lstStyle/>
          <a:p>
            <a:pPr marL="82550" indent="0">
              <a:buNone/>
            </a:pPr>
            <a:endParaRPr lang="en-US" altLang="zh-CN" sz="1800" dirty="0"/>
          </a:p>
          <a:p>
            <a:pPr>
              <a:buFont typeface="Wingdings" panose="05000000000000000000" pitchFamily="2" charset="2"/>
              <a:buChar char="l"/>
            </a:pPr>
            <a:r>
              <a:rPr lang="en-US" altLang="zh-CN" sz="1200" dirty="0"/>
              <a:t>5.1 3.5 1.4 0.2 1           </a:t>
            </a:r>
            <a:endParaRPr lang="en-US" altLang="zh-CN" sz="1200" dirty="0"/>
          </a:p>
          <a:p>
            <a:pPr>
              <a:buFont typeface="Wingdings" panose="05000000000000000000" pitchFamily="2" charset="2"/>
              <a:buChar char="l"/>
            </a:pPr>
            <a:r>
              <a:rPr lang="en-US" altLang="zh-CN" sz="1200" dirty="0"/>
              <a:t>4.9 3.0 1.4 0.2 1</a:t>
            </a:r>
            <a:endParaRPr lang="en-US" altLang="zh-CN" sz="1200" dirty="0"/>
          </a:p>
          <a:p>
            <a:pPr>
              <a:buFont typeface="Wingdings" panose="05000000000000000000" pitchFamily="2" charset="2"/>
              <a:buChar char="l"/>
            </a:pPr>
            <a:r>
              <a:rPr lang="en-US" altLang="zh-CN" sz="1200" dirty="0"/>
              <a:t>4.7 3.2 1.3 0.2 1</a:t>
            </a:r>
            <a:endParaRPr lang="en-US" altLang="zh-CN" sz="1200" dirty="0"/>
          </a:p>
          <a:p>
            <a:pPr>
              <a:buFont typeface="Wingdings" panose="05000000000000000000" pitchFamily="2" charset="2"/>
              <a:buChar char="l"/>
            </a:pPr>
            <a:r>
              <a:rPr lang="en-US" altLang="zh-CN" sz="1200" dirty="0"/>
              <a:t>4.6 3.1 1.5 0.2 1</a:t>
            </a:r>
            <a:endParaRPr lang="en-US" altLang="zh-CN" sz="1200" dirty="0"/>
          </a:p>
          <a:p>
            <a:pPr>
              <a:buFont typeface="Wingdings" panose="05000000000000000000" pitchFamily="2" charset="2"/>
              <a:buChar char="l"/>
            </a:pPr>
            <a:r>
              <a:rPr lang="en-US" altLang="zh-CN" sz="1200" dirty="0"/>
              <a:t>5.0 3.6 1.4 0.2 1</a:t>
            </a:r>
            <a:endParaRPr lang="en-US" altLang="zh-CN" sz="1200" dirty="0"/>
          </a:p>
          <a:p>
            <a:pPr>
              <a:buFont typeface="Wingdings" panose="05000000000000000000" pitchFamily="2" charset="2"/>
              <a:buChar char="l"/>
            </a:pPr>
            <a:r>
              <a:rPr lang="en-US" altLang="zh-CN" sz="1200" dirty="0"/>
              <a:t>5.4 3.9 1.7 0.4 1</a:t>
            </a:r>
            <a:endParaRPr lang="en-US" altLang="zh-CN" sz="1200" dirty="0"/>
          </a:p>
          <a:p>
            <a:pPr>
              <a:buFont typeface="Wingdings" panose="05000000000000000000" pitchFamily="2" charset="2"/>
              <a:buChar char="l"/>
            </a:pPr>
            <a:r>
              <a:rPr lang="en-US" altLang="zh-CN" sz="1200" dirty="0"/>
              <a:t>4.6 3.4 1.4 0.3 1</a:t>
            </a:r>
            <a:endParaRPr lang="en-US" altLang="zh-CN" sz="1200" dirty="0"/>
          </a:p>
          <a:p>
            <a:pPr>
              <a:buFont typeface="Wingdings" panose="05000000000000000000" pitchFamily="2" charset="2"/>
              <a:buChar char="l"/>
            </a:pPr>
            <a:r>
              <a:rPr lang="en-US" altLang="zh-CN" sz="1200" dirty="0"/>
              <a:t>5.0 3.4 1.5 0.2 1</a:t>
            </a:r>
            <a:endParaRPr lang="en-US" altLang="zh-CN" sz="1200" dirty="0"/>
          </a:p>
          <a:p>
            <a:pPr>
              <a:buFont typeface="Wingdings" panose="05000000000000000000" pitchFamily="2" charset="2"/>
              <a:buChar char="l"/>
            </a:pPr>
            <a:r>
              <a:rPr lang="en-US" altLang="zh-CN" sz="1200" dirty="0"/>
              <a:t>4.4 2.9 1.4 0.2 1</a:t>
            </a:r>
            <a:endParaRPr lang="en-US" altLang="zh-CN" sz="1200" dirty="0"/>
          </a:p>
        </p:txBody>
      </p:sp>
      <p:sp>
        <p:nvSpPr>
          <p:cNvPr id="6" name="内容占位符 6"/>
          <p:cNvSpPr txBox="1"/>
          <p:nvPr/>
        </p:nvSpPr>
        <p:spPr bwMode="auto">
          <a:xfrm>
            <a:off x="3572133" y="3554497"/>
            <a:ext cx="1782366" cy="2052228"/>
          </a:xfrm>
          <a:prstGeom prst="rect">
            <a:avLst/>
          </a:prstGeom>
          <a:noFill/>
          <a:ln w="9525">
            <a:noFill/>
            <a:miter lim="800000"/>
          </a:ln>
        </p:spPr>
        <p:txBody>
          <a:bodyPr vert="horz" wrap="square" lIns="92075" tIns="46038" rIns="92075" bIns="46038" numCol="1" anchor="t" anchorCtr="0" compatLnSpc="1">
            <a:normAutofit/>
          </a:bodyPr>
          <a:lstStyle>
            <a:lvl1pPr marL="342900" indent="-342900" algn="l" rtl="0" eaLnBrk="0" fontAlgn="base" hangingPunct="0">
              <a:spcBef>
                <a:spcPct val="20000"/>
              </a:spcBef>
              <a:spcAft>
                <a:spcPct val="0"/>
              </a:spcAft>
              <a:buClr>
                <a:srgbClr val="FF3300"/>
              </a:buClr>
              <a:buSzPct val="70000"/>
              <a:buFont typeface="Wingdings" panose="05000000000000000000" pitchFamily="2" charset="2"/>
              <a:buChar char="l"/>
              <a:defRPr kumimoji="1" sz="3000">
                <a:solidFill>
                  <a:schemeClr val="tx1"/>
                </a:solidFill>
                <a:latin typeface="+mn-lt"/>
                <a:ea typeface="+mn-ea"/>
                <a:cs typeface="+mn-cs"/>
              </a:defRPr>
            </a:lvl1pPr>
            <a:lvl2pPr marL="742950" indent="-285750" algn="l" rtl="0" eaLnBrk="0" fontAlgn="base" hangingPunct="0">
              <a:spcBef>
                <a:spcPct val="20000"/>
              </a:spcBef>
              <a:spcAft>
                <a:spcPct val="0"/>
              </a:spcAft>
              <a:buClr>
                <a:srgbClr val="FF3300"/>
              </a:buClr>
              <a:buFont typeface="Times New Roman" panose="02020603050405020304" pitchFamily="18" charset="0"/>
              <a:buChar char="–"/>
              <a:defRPr kumimoji="1" sz="2600">
                <a:solidFill>
                  <a:srgbClr val="006699"/>
                </a:solidFill>
                <a:latin typeface="+mn-lt"/>
                <a:ea typeface="楷体_GB2312" pitchFamily="49" charset="-122"/>
              </a:defRPr>
            </a:lvl2pPr>
            <a:lvl3pPr marL="1143000" indent="-228600" algn="l" rtl="0" eaLnBrk="0" fontAlgn="base" hangingPunct="0">
              <a:spcBef>
                <a:spcPct val="20000"/>
              </a:spcBef>
              <a:spcAft>
                <a:spcPct val="0"/>
              </a:spcAft>
              <a:buChar char="•"/>
              <a:defRPr kumimoji="1" sz="2200">
                <a:solidFill>
                  <a:schemeClr val="tx1"/>
                </a:solidFill>
                <a:latin typeface="+mn-lt"/>
                <a:ea typeface="楷体_GB2312" pitchFamily="49"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楷体_GB2312" pitchFamily="49"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楷体_GB2312" pitchFamily="49"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楷体_GB2312" pitchFamily="49" charset="-122"/>
              </a:defRPr>
            </a:lvl6pPr>
            <a:lvl7pPr marL="2971800" indent="-228600" algn="l" rtl="0" eaLnBrk="0" fontAlgn="base" hangingPunct="0">
              <a:spcBef>
                <a:spcPct val="20000"/>
              </a:spcBef>
              <a:spcAft>
                <a:spcPct val="0"/>
              </a:spcAft>
              <a:buChar char="•"/>
              <a:defRPr kumimoji="1" sz="2000">
                <a:solidFill>
                  <a:schemeClr val="tx1"/>
                </a:solidFill>
                <a:latin typeface="+mn-lt"/>
                <a:ea typeface="楷体_GB2312" pitchFamily="49" charset="-122"/>
              </a:defRPr>
            </a:lvl7pPr>
            <a:lvl8pPr marL="3429000" indent="-228600" algn="l" rtl="0" eaLnBrk="0" fontAlgn="base" hangingPunct="0">
              <a:spcBef>
                <a:spcPct val="20000"/>
              </a:spcBef>
              <a:spcAft>
                <a:spcPct val="0"/>
              </a:spcAft>
              <a:buChar char="•"/>
              <a:defRPr kumimoji="1" sz="2000">
                <a:solidFill>
                  <a:schemeClr val="tx1"/>
                </a:solidFill>
                <a:latin typeface="+mn-lt"/>
                <a:ea typeface="楷体_GB2312" pitchFamily="49" charset="-122"/>
              </a:defRPr>
            </a:lvl8pPr>
            <a:lvl9pPr marL="3886200" indent="-228600" algn="l" rtl="0" eaLnBrk="0" fontAlgn="base" hangingPunct="0">
              <a:spcBef>
                <a:spcPct val="20000"/>
              </a:spcBef>
              <a:spcAft>
                <a:spcPct val="0"/>
              </a:spcAft>
              <a:buChar char="•"/>
              <a:defRPr kumimoji="1" sz="2000">
                <a:solidFill>
                  <a:schemeClr val="tx1"/>
                </a:solidFill>
                <a:latin typeface="+mn-lt"/>
                <a:ea typeface="楷体_GB2312" pitchFamily="49" charset="-122"/>
              </a:defRPr>
            </a:lvl9pPr>
          </a:lstStyle>
          <a:p>
            <a:r>
              <a:rPr lang="en-US" altLang="zh-CN" sz="1200" kern="0" dirty="0" smtClean="0"/>
              <a:t>7.0 3.2 4.7 1.4 2</a:t>
            </a:r>
            <a:endParaRPr lang="en-US" altLang="zh-CN" sz="1200" kern="0" dirty="0" smtClean="0"/>
          </a:p>
          <a:p>
            <a:r>
              <a:rPr lang="en-US" altLang="zh-CN" sz="1200" kern="0" dirty="0" smtClean="0"/>
              <a:t>6.4 3.2 4.5 1.5 2</a:t>
            </a:r>
            <a:endParaRPr lang="en-US" altLang="zh-CN" sz="1200" kern="0" dirty="0" smtClean="0"/>
          </a:p>
          <a:p>
            <a:r>
              <a:rPr lang="en-US" altLang="zh-CN" sz="1200" kern="0" dirty="0" smtClean="0"/>
              <a:t>6.9 3.1 4.9 1.5 2</a:t>
            </a:r>
            <a:endParaRPr lang="en-US" altLang="zh-CN" sz="1200" kern="0" dirty="0" smtClean="0"/>
          </a:p>
          <a:p>
            <a:r>
              <a:rPr lang="en-US" altLang="zh-CN" sz="1200" kern="0" dirty="0" smtClean="0"/>
              <a:t>5.5 2.3 4.0 1.3 2</a:t>
            </a:r>
            <a:endParaRPr lang="en-US" altLang="zh-CN" sz="1200" kern="0" dirty="0" smtClean="0"/>
          </a:p>
          <a:p>
            <a:r>
              <a:rPr lang="en-US" altLang="zh-CN" sz="1200" kern="0" dirty="0" smtClean="0"/>
              <a:t>6.5 2.8 4.6 1.5 2</a:t>
            </a:r>
            <a:endParaRPr lang="en-US" altLang="zh-CN" sz="1200" kern="0" dirty="0" smtClean="0"/>
          </a:p>
          <a:p>
            <a:r>
              <a:rPr lang="en-US" altLang="zh-CN" sz="1200" kern="0" dirty="0" smtClean="0"/>
              <a:t>5.7 2.8 4.5 1.3 2</a:t>
            </a:r>
            <a:endParaRPr lang="en-US" altLang="zh-CN" sz="1200" kern="0" dirty="0" smtClean="0"/>
          </a:p>
          <a:p>
            <a:r>
              <a:rPr lang="en-US" altLang="zh-CN" sz="1200" kern="0" dirty="0" smtClean="0"/>
              <a:t>6.3 3.3 4.7 1.6 2</a:t>
            </a:r>
            <a:endParaRPr lang="en-US" altLang="zh-CN" sz="1200" kern="0" dirty="0" smtClean="0"/>
          </a:p>
          <a:p>
            <a:r>
              <a:rPr lang="en-US" altLang="zh-CN" sz="1200" kern="0" dirty="0" smtClean="0"/>
              <a:t>4.9 2.4 3.3 1.0 2</a:t>
            </a:r>
            <a:endParaRPr lang="en-US" altLang="zh-CN" sz="1200" kern="0" dirty="0" smtClean="0"/>
          </a:p>
          <a:p>
            <a:r>
              <a:rPr lang="en-US" altLang="zh-CN" sz="1200" kern="0" dirty="0" smtClean="0"/>
              <a:t>6.6 2.9 4.6 1.3 2</a:t>
            </a:r>
            <a:endParaRPr lang="en-US" altLang="zh-CN" sz="1200" kern="0" dirty="0"/>
          </a:p>
        </p:txBody>
      </p:sp>
      <p:sp>
        <p:nvSpPr>
          <p:cNvPr id="8" name="内容占位符 6"/>
          <p:cNvSpPr txBox="1"/>
          <p:nvPr/>
        </p:nvSpPr>
        <p:spPr>
          <a:xfrm>
            <a:off x="6084168" y="3544977"/>
            <a:ext cx="1944216" cy="22142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274320" indent="-191770">
              <a:spcBef>
                <a:spcPts val="300"/>
              </a:spcBef>
              <a:buClr>
                <a:schemeClr val="accent1"/>
              </a:buClr>
              <a:buSzPct val="68000"/>
              <a:buFont typeface="Wingdings" panose="05000000000000000000" pitchFamily="2" charset="2"/>
              <a:buChar char="l"/>
            </a:pPr>
            <a:r>
              <a:rPr lang="en-US" altLang="zh-CN" sz="1200" dirty="0"/>
              <a:t>6.3 3.3 6.0 2.5 3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5.8 2.7 5.1 1.9 3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7.1 3.0 5.9 2.1 3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6.3 2.9 5.6 1.8 3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6.5 3.0 5.8 2.2 3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7.6 3.0 6.6 2.1 3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4.9 2.5 4.5 1.7 3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7.3 2.9 6.3 1.8 3</a:t>
            </a:r>
            <a:endParaRPr lang="en-US" altLang="zh-CN" sz="1200" dirty="0"/>
          </a:p>
          <a:p>
            <a:pPr marL="274320" indent="-191770">
              <a:spcBef>
                <a:spcPts val="300"/>
              </a:spcBef>
              <a:buClr>
                <a:schemeClr val="accent1"/>
              </a:buClr>
              <a:buSzPct val="68000"/>
              <a:buFont typeface="Wingdings" panose="05000000000000000000" pitchFamily="2" charset="2"/>
              <a:buChar char="l"/>
            </a:pPr>
            <a:r>
              <a:rPr lang="en-US" altLang="zh-CN" sz="1200" dirty="0"/>
              <a:t>6.7 2.5 5.8 1.8 3</a:t>
            </a:r>
            <a:endParaRPr lang="en-US" altLang="zh-CN" sz="1200" dirty="0"/>
          </a:p>
        </p:txBody>
      </p:sp>
      <p:sp>
        <p:nvSpPr>
          <p:cNvPr id="9" name="矩形 8"/>
          <p:cNvSpPr/>
          <p:nvPr/>
        </p:nvSpPr>
        <p:spPr>
          <a:xfrm>
            <a:off x="405086" y="1441415"/>
            <a:ext cx="8496944" cy="1569660"/>
          </a:xfrm>
          <a:prstGeom prst="rect">
            <a:avLst/>
          </a:prstGeom>
        </p:spPr>
        <p:txBody>
          <a:bodyPr wrap="square">
            <a:spAutoFit/>
          </a:bodyPr>
          <a:lstStyle/>
          <a:p>
            <a:pPr algn="l"/>
            <a:r>
              <a:rPr lang="en-US" altLang="zh-CN" sz="2400" dirty="0" smtClean="0">
                <a:solidFill>
                  <a:srgbClr val="333333"/>
                </a:solidFill>
                <a:latin typeface="pingfang SC"/>
              </a:rPr>
              <a:t>    Iris</a:t>
            </a:r>
            <a:r>
              <a:rPr lang="zh-CN" altLang="en-US" sz="2400" dirty="0">
                <a:solidFill>
                  <a:srgbClr val="333333"/>
                </a:solidFill>
                <a:latin typeface="pingfang SC"/>
              </a:rPr>
              <a:t>数据</a:t>
            </a:r>
            <a:r>
              <a:rPr lang="zh-CN" altLang="en-US" sz="2400" dirty="0" smtClean="0">
                <a:solidFill>
                  <a:srgbClr val="333333"/>
                </a:solidFill>
                <a:latin typeface="pingfang SC"/>
              </a:rPr>
              <a:t>集（鸢尾</a:t>
            </a:r>
            <a:r>
              <a:rPr lang="zh-CN" altLang="en-US" sz="2400" dirty="0">
                <a:solidFill>
                  <a:srgbClr val="333333"/>
                </a:solidFill>
                <a:latin typeface="pingfang SC"/>
              </a:rPr>
              <a:t>花卉数据</a:t>
            </a:r>
            <a:r>
              <a:rPr lang="zh-CN" altLang="en-US" sz="2400" dirty="0" smtClean="0">
                <a:solidFill>
                  <a:srgbClr val="333333"/>
                </a:solidFill>
                <a:latin typeface="pingfang SC"/>
              </a:rPr>
              <a:t>集</a:t>
            </a:r>
            <a:r>
              <a:rPr lang="zh-CN" altLang="en-US" sz="2400" dirty="0">
                <a:solidFill>
                  <a:srgbClr val="333333"/>
                </a:solidFill>
                <a:latin typeface="pingfang SC"/>
              </a:rPr>
              <a:t>）</a:t>
            </a:r>
            <a:r>
              <a:rPr lang="zh-CN" altLang="en-US" sz="2400" dirty="0" smtClean="0">
                <a:solidFill>
                  <a:srgbClr val="333333"/>
                </a:solidFill>
                <a:latin typeface="pingfang SC"/>
              </a:rPr>
              <a:t>是</a:t>
            </a:r>
            <a:r>
              <a:rPr lang="zh-CN" altLang="en-US" sz="2400" dirty="0">
                <a:solidFill>
                  <a:srgbClr val="333333"/>
                </a:solidFill>
                <a:latin typeface="pingfang SC"/>
              </a:rPr>
              <a:t>常用的分类实验数据集，由</a:t>
            </a:r>
            <a:r>
              <a:rPr lang="en-US" altLang="zh-CN" sz="2400" dirty="0">
                <a:solidFill>
                  <a:srgbClr val="333333"/>
                </a:solidFill>
                <a:latin typeface="pingfang SC"/>
              </a:rPr>
              <a:t>Fisher</a:t>
            </a:r>
            <a:r>
              <a:rPr lang="zh-CN" altLang="en-US" sz="2400" dirty="0">
                <a:solidFill>
                  <a:srgbClr val="333333"/>
                </a:solidFill>
                <a:latin typeface="pingfang SC"/>
              </a:rPr>
              <a:t>，</a:t>
            </a:r>
            <a:r>
              <a:rPr lang="en-US" altLang="zh-CN" sz="2400" dirty="0">
                <a:solidFill>
                  <a:srgbClr val="333333"/>
                </a:solidFill>
                <a:latin typeface="pingfang SC"/>
              </a:rPr>
              <a:t>1936</a:t>
            </a:r>
            <a:r>
              <a:rPr lang="zh-CN" altLang="en-US" sz="2400" dirty="0">
                <a:solidFill>
                  <a:srgbClr val="333333"/>
                </a:solidFill>
                <a:latin typeface="pingfang SC"/>
              </a:rPr>
              <a:t>收集整理</a:t>
            </a:r>
            <a:r>
              <a:rPr lang="zh-CN" altLang="en-US" sz="2400" dirty="0" smtClean="0">
                <a:solidFill>
                  <a:srgbClr val="333333"/>
                </a:solidFill>
                <a:latin typeface="pingfang SC"/>
              </a:rPr>
              <a:t>。数据</a:t>
            </a:r>
            <a:r>
              <a:rPr lang="zh-CN" altLang="en-US" sz="2400" dirty="0">
                <a:solidFill>
                  <a:srgbClr val="333333"/>
                </a:solidFill>
                <a:latin typeface="pingfang SC"/>
              </a:rPr>
              <a:t>集包含</a:t>
            </a:r>
            <a:r>
              <a:rPr lang="en-US" altLang="zh-CN" sz="2400" dirty="0">
                <a:solidFill>
                  <a:srgbClr val="333333"/>
                </a:solidFill>
                <a:latin typeface="pingfang SC"/>
              </a:rPr>
              <a:t>150</a:t>
            </a:r>
            <a:r>
              <a:rPr lang="zh-CN" altLang="en-US" sz="2400" dirty="0">
                <a:solidFill>
                  <a:srgbClr val="333333"/>
                </a:solidFill>
                <a:latin typeface="pingfang SC"/>
              </a:rPr>
              <a:t>个数据样本</a:t>
            </a:r>
            <a:r>
              <a:rPr lang="zh-CN" altLang="en-US" sz="2400" dirty="0" smtClean="0">
                <a:solidFill>
                  <a:srgbClr val="333333"/>
                </a:solidFill>
                <a:latin typeface="pingfang SC"/>
              </a:rPr>
              <a:t>，每个</a:t>
            </a:r>
            <a:r>
              <a:rPr lang="zh-CN" altLang="en-US" sz="2400" dirty="0">
                <a:solidFill>
                  <a:srgbClr val="333333"/>
                </a:solidFill>
                <a:latin typeface="pingfang SC"/>
              </a:rPr>
              <a:t>数据包含</a:t>
            </a:r>
            <a:r>
              <a:rPr lang="en-US" altLang="zh-CN" sz="2400" dirty="0">
                <a:solidFill>
                  <a:srgbClr val="333333"/>
                </a:solidFill>
                <a:latin typeface="pingfang SC"/>
              </a:rPr>
              <a:t>4</a:t>
            </a:r>
            <a:r>
              <a:rPr lang="zh-CN" altLang="en-US" sz="2400" dirty="0">
                <a:solidFill>
                  <a:srgbClr val="333333"/>
                </a:solidFill>
                <a:latin typeface="pingfang SC"/>
              </a:rPr>
              <a:t>个属性。可通过花萼长度，花萼宽度，花瓣长度，花瓣宽度</a:t>
            </a:r>
            <a:r>
              <a:rPr lang="en-US" altLang="zh-CN" sz="2400" dirty="0">
                <a:solidFill>
                  <a:srgbClr val="333333"/>
                </a:solidFill>
                <a:latin typeface="pingfang SC"/>
              </a:rPr>
              <a:t>4</a:t>
            </a:r>
            <a:r>
              <a:rPr lang="zh-CN" altLang="en-US" sz="2400" dirty="0">
                <a:solidFill>
                  <a:srgbClr val="333333"/>
                </a:solidFill>
                <a:latin typeface="pingfang SC"/>
              </a:rPr>
              <a:t>个</a:t>
            </a:r>
            <a:r>
              <a:rPr lang="zh-CN" altLang="en-US" sz="2400" dirty="0" smtClean="0">
                <a:solidFill>
                  <a:srgbClr val="333333"/>
                </a:solidFill>
                <a:latin typeface="pingfang SC"/>
              </a:rPr>
              <a:t>属性对鸢尾花卉进行分类</a:t>
            </a:r>
            <a:r>
              <a:rPr lang="zh-CN" altLang="en-US" sz="2400" dirty="0">
                <a:solidFill>
                  <a:srgbClr val="333333"/>
                </a:solidFill>
                <a:latin typeface="pingfang SC"/>
              </a:rPr>
              <a:t>。</a:t>
            </a:r>
            <a:endParaRPr lang="zh-CN" altLang="en-US" sz="2400" dirty="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应用实例</a:t>
            </a:r>
            <a:r>
              <a:rPr lang="en-US" altLang="zh-CN" dirty="0" smtClean="0"/>
              <a:t>2</a:t>
            </a:r>
            <a:r>
              <a:rPr lang="zh-CN" altLang="en-US" dirty="0" smtClean="0"/>
              <a:t>：新闻聚类</a:t>
            </a:r>
            <a:endParaRPr lang="zh-CN" altLang="en-US" dirty="0"/>
          </a:p>
        </p:txBody>
      </p:sp>
      <p:sp>
        <p:nvSpPr>
          <p:cNvPr id="3" name="内容占位符 2"/>
          <p:cNvSpPr>
            <a:spLocks noGrp="1"/>
          </p:cNvSpPr>
          <p:nvPr>
            <p:ph idx="1"/>
          </p:nvPr>
        </p:nvSpPr>
        <p:spPr>
          <a:xfrm>
            <a:off x="33451" y="999899"/>
            <a:ext cx="8983435" cy="5192713"/>
          </a:xfrm>
        </p:spPr>
        <p:txBody>
          <a:bodyPr/>
          <a:lstStyle/>
          <a:p>
            <a:r>
              <a:rPr lang="zh-CN" altLang="en-US" dirty="0" smtClean="0"/>
              <a:t>某新闻聚合网站，对互联网上每天时刻产生的新闻进行抓取，抓取后进行相似新闻聚类。例如，抓取的某些新闻标题如下：    </a:t>
            </a:r>
            <a:endParaRPr lang="en-US" altLang="zh-CN" sz="800" dirty="0" smtClean="0"/>
          </a:p>
          <a:p>
            <a:pPr marL="0" indent="0">
              <a:lnSpc>
                <a:spcPct val="120000"/>
              </a:lnSpc>
              <a:spcBef>
                <a:spcPts val="0"/>
              </a:spcBef>
              <a:buNone/>
            </a:pPr>
            <a:r>
              <a:rPr lang="en-US" altLang="zh-CN" dirty="0"/>
              <a:t> </a:t>
            </a:r>
            <a:r>
              <a:rPr lang="en-US" altLang="zh-CN" dirty="0" smtClean="0"/>
              <a:t>   </a:t>
            </a:r>
            <a:r>
              <a:rPr lang="zh-CN" altLang="en-US" dirty="0" smtClean="0"/>
              <a:t> </a:t>
            </a:r>
            <a:r>
              <a:rPr lang="zh-CN" altLang="en-US" dirty="0" smtClean="0">
                <a:solidFill>
                  <a:schemeClr val="tx1"/>
                </a:solidFill>
              </a:rPr>
              <a:t>“中国女足绝对主力伤别奥运 </a:t>
            </a:r>
            <a:r>
              <a:rPr lang="en-US" altLang="zh-CN" dirty="0" smtClean="0">
                <a:solidFill>
                  <a:schemeClr val="tx1"/>
                </a:solidFill>
              </a:rPr>
              <a:t>18+4</a:t>
            </a:r>
            <a:r>
              <a:rPr lang="zh-CN" altLang="en-US" dirty="0" smtClean="0">
                <a:solidFill>
                  <a:schemeClr val="tx1"/>
                </a:solidFill>
              </a:rPr>
              <a:t>名单将做调整”</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“雷军否认小米手机耍猴搞饥饿营销：绝对是误解”</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“中国两名南苏丹维和牺牲战士灵柩运抵乌干达”</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“惧怕寨卡！温网亚军拉奥尼奥宣布退出里约奥运”</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“手机市场陷入滞涨 部分中小品牌‘死</a:t>
            </a:r>
            <a:r>
              <a:rPr lang="zh-CN" altLang="en-US" dirty="0">
                <a:solidFill>
                  <a:schemeClr val="tx1"/>
                </a:solidFill>
              </a:rPr>
              <a:t>’</a:t>
            </a:r>
            <a:r>
              <a:rPr lang="zh-CN" altLang="en-US" dirty="0" smtClean="0">
                <a:solidFill>
                  <a:schemeClr val="tx1"/>
                </a:solidFill>
              </a:rPr>
              <a:t>在上半年”</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“抗洪战士刘景泰失联</a:t>
            </a:r>
            <a:r>
              <a:rPr lang="en-US" altLang="zh-CN" dirty="0" smtClean="0">
                <a:solidFill>
                  <a:schemeClr val="tx1"/>
                </a:solidFill>
              </a:rPr>
              <a:t>7</a:t>
            </a:r>
            <a:r>
              <a:rPr lang="zh-CN" altLang="en-US" dirty="0" smtClean="0">
                <a:solidFill>
                  <a:schemeClr val="tx1"/>
                </a:solidFill>
              </a:rPr>
              <a:t>天 其母：战士们辛苦别搜了”</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“阿根廷男足奥运名单：马竞主帅之子 多名大将缺阵”</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“网购手机中现陌生人照片疑为翻新机 商家：进货渠道正规”</a:t>
            </a:r>
            <a:endParaRPr lang="en-US" altLang="zh-CN" dirty="0" smtClean="0">
              <a:solidFill>
                <a:schemeClr val="tx1"/>
              </a:solidFill>
            </a:endParaRPr>
          </a:p>
          <a:p>
            <a:pPr marL="0" indent="0">
              <a:lnSpc>
                <a:spcPct val="120000"/>
              </a:lnSpc>
              <a:spcBef>
                <a:spcPts val="0"/>
              </a:spcBef>
              <a:buNone/>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“中国赴苏丹维和步兵营为牺牲战士举行告别仪式”</a:t>
            </a:r>
            <a:r>
              <a:rPr lang="en-US" altLang="zh-CN" dirty="0" smtClean="0">
                <a:solidFill>
                  <a:schemeClr val="tx1"/>
                </a:solidFill>
              </a:rPr>
              <a:t> </a:t>
            </a:r>
            <a:endParaRPr lang="en-US" altLang="zh-CN" dirty="0" smtClean="0">
              <a:solidFill>
                <a:schemeClr val="tx1"/>
              </a:solidFill>
            </a:endParaRPr>
          </a:p>
          <a:p>
            <a:pPr>
              <a:spcBef>
                <a:spcPts val="0"/>
              </a:spcBef>
            </a:pPr>
            <a:r>
              <a:rPr lang="zh-CN" altLang="en-US" dirty="0" smtClean="0"/>
              <a:t>对上述新闻进行聚类，聚类的目的是尽可能使相同类别的新闻聚合在一个聚类中，以便网民浏览。</a:t>
            </a:r>
            <a:endParaRPr lang="zh-CN" altLang="en-US" dirty="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850" y="1079500"/>
            <a:ext cx="8689521" cy="5192713"/>
          </a:xfrm>
        </p:spPr>
        <p:txBody>
          <a:bodyPr/>
          <a:lstStyle/>
          <a:p>
            <a:r>
              <a:rPr lang="zh-CN" altLang="en-US" dirty="0" smtClean="0"/>
              <a:t>对所有新闻标题进行分词，并过滤停用词，得到结果如下：</a:t>
            </a:r>
            <a:endParaRPr lang="en-US" altLang="zh-CN" dirty="0" smtClean="0"/>
          </a:p>
          <a:p>
            <a:pPr marL="0" indent="0">
              <a:lnSpc>
                <a:spcPct val="120000"/>
              </a:lnSpc>
              <a:spcBef>
                <a:spcPts val="0"/>
              </a:spcBef>
              <a:buNone/>
            </a:pPr>
            <a:r>
              <a:rPr lang="zh-CN" altLang="en-US" dirty="0" smtClean="0">
                <a:solidFill>
                  <a:schemeClr val="tx1"/>
                </a:solidFill>
              </a:rPr>
              <a:t>     “中国 女足 绝对 主力 伤别 奥运 </a:t>
            </a:r>
            <a:r>
              <a:rPr lang="en-US" altLang="zh-CN" dirty="0" smtClean="0">
                <a:solidFill>
                  <a:schemeClr val="tx1"/>
                </a:solidFill>
              </a:rPr>
              <a:t>18+4 </a:t>
            </a:r>
            <a:r>
              <a:rPr lang="zh-CN" altLang="en-US" dirty="0" smtClean="0">
                <a:solidFill>
                  <a:schemeClr val="tx1"/>
                </a:solidFill>
              </a:rPr>
              <a:t>名单 做 调整</a:t>
            </a:r>
            <a:r>
              <a:rPr lang="zh-CN" altLang="en-US" dirty="0">
                <a:solidFill>
                  <a:schemeClr val="tx1"/>
                </a:solidFill>
              </a:rPr>
              <a:t>”</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“雷</a:t>
            </a:r>
            <a:r>
              <a:rPr lang="zh-CN" altLang="en-US" dirty="0" smtClean="0">
                <a:solidFill>
                  <a:schemeClr val="tx1"/>
                </a:solidFill>
              </a:rPr>
              <a:t>军 否认 小米 手机 耍猴 搞 饥饿 营销 绝对 误解</a:t>
            </a:r>
            <a:r>
              <a:rPr lang="zh-CN" altLang="en-US" dirty="0">
                <a:solidFill>
                  <a:schemeClr val="tx1"/>
                </a:solidFill>
              </a:rPr>
              <a:t>”</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a:t>
            </a:r>
            <a:r>
              <a:rPr lang="zh-CN" altLang="en-US" dirty="0" smtClean="0">
                <a:solidFill>
                  <a:schemeClr val="tx1"/>
                </a:solidFill>
              </a:rPr>
              <a:t>中国 两名 南苏丹 维和 牺牲 战士 灵柩 运抵 乌干达</a:t>
            </a:r>
            <a:r>
              <a:rPr lang="zh-CN" altLang="en-US" dirty="0">
                <a:solidFill>
                  <a:schemeClr val="tx1"/>
                </a:solidFill>
              </a:rPr>
              <a:t>”</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a:t>
            </a:r>
            <a:r>
              <a:rPr lang="zh-CN" altLang="en-US" dirty="0" smtClean="0">
                <a:solidFill>
                  <a:schemeClr val="tx1"/>
                </a:solidFill>
              </a:rPr>
              <a:t>惧怕 寨卡 温网 亚军 拉奥</a:t>
            </a:r>
            <a:r>
              <a:rPr lang="zh-CN" altLang="en-US" dirty="0">
                <a:solidFill>
                  <a:schemeClr val="tx1"/>
                </a:solidFill>
              </a:rPr>
              <a:t>尼</a:t>
            </a:r>
            <a:r>
              <a:rPr lang="zh-CN" altLang="en-US" dirty="0" smtClean="0">
                <a:solidFill>
                  <a:schemeClr val="tx1"/>
                </a:solidFill>
              </a:rPr>
              <a:t>奥 宣布 退出 里约 奥运</a:t>
            </a:r>
            <a:r>
              <a:rPr lang="zh-CN" altLang="en-US" dirty="0">
                <a:solidFill>
                  <a:schemeClr val="tx1"/>
                </a:solidFill>
              </a:rPr>
              <a:t>”</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a:t>
            </a:r>
            <a:r>
              <a:rPr lang="zh-CN" altLang="en-US" dirty="0" smtClean="0">
                <a:solidFill>
                  <a:schemeClr val="tx1"/>
                </a:solidFill>
              </a:rPr>
              <a:t>手机 市场 陷入 滞</a:t>
            </a:r>
            <a:r>
              <a:rPr lang="zh-CN" altLang="en-US" dirty="0">
                <a:solidFill>
                  <a:schemeClr val="tx1"/>
                </a:solidFill>
              </a:rPr>
              <a:t>涨 </a:t>
            </a:r>
            <a:r>
              <a:rPr lang="zh-CN" altLang="en-US" dirty="0" smtClean="0">
                <a:solidFill>
                  <a:schemeClr val="tx1"/>
                </a:solidFill>
              </a:rPr>
              <a:t>部分 中小品牌 死 上半年</a:t>
            </a:r>
            <a:r>
              <a:rPr lang="zh-CN" altLang="en-US" dirty="0">
                <a:solidFill>
                  <a:schemeClr val="tx1"/>
                </a:solidFill>
              </a:rPr>
              <a:t>”</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a:t>
            </a:r>
            <a:r>
              <a:rPr lang="zh-CN" altLang="en-US" dirty="0" smtClean="0">
                <a:solidFill>
                  <a:schemeClr val="tx1"/>
                </a:solidFill>
              </a:rPr>
              <a:t>抗洪 战士 刘景泰 失联 </a:t>
            </a:r>
            <a:r>
              <a:rPr lang="en-US" altLang="zh-CN" dirty="0" smtClean="0">
                <a:solidFill>
                  <a:schemeClr val="tx1"/>
                </a:solidFill>
              </a:rPr>
              <a:t>7</a:t>
            </a:r>
            <a:r>
              <a:rPr lang="zh-CN" altLang="en-US" dirty="0">
                <a:solidFill>
                  <a:schemeClr val="tx1"/>
                </a:solidFill>
              </a:rPr>
              <a:t>天 其</a:t>
            </a:r>
            <a:r>
              <a:rPr lang="zh-CN" altLang="en-US" dirty="0" smtClean="0">
                <a:solidFill>
                  <a:schemeClr val="tx1"/>
                </a:solidFill>
              </a:rPr>
              <a:t>母 战士们 辛苦 别 搜”</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a:t>
            </a:r>
            <a:r>
              <a:rPr lang="zh-CN" altLang="en-US" dirty="0" smtClean="0">
                <a:solidFill>
                  <a:schemeClr val="tx1"/>
                </a:solidFill>
              </a:rPr>
              <a:t>阿根廷 男足 奥运 名单 马竞 主帅 之 子 </a:t>
            </a:r>
            <a:r>
              <a:rPr lang="zh-CN" altLang="en-US" dirty="0">
                <a:solidFill>
                  <a:schemeClr val="tx1"/>
                </a:solidFill>
              </a:rPr>
              <a:t>多名</a:t>
            </a:r>
            <a:r>
              <a:rPr lang="zh-CN" altLang="en-US" dirty="0" smtClean="0">
                <a:solidFill>
                  <a:schemeClr val="tx1"/>
                </a:solidFill>
              </a:rPr>
              <a:t>大 将 缺</a:t>
            </a:r>
            <a:r>
              <a:rPr lang="zh-CN" altLang="en-US" dirty="0">
                <a:solidFill>
                  <a:schemeClr val="tx1"/>
                </a:solidFill>
              </a:rPr>
              <a:t>阵”</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“网</a:t>
            </a:r>
            <a:r>
              <a:rPr lang="zh-CN" altLang="en-US" dirty="0" smtClean="0">
                <a:solidFill>
                  <a:schemeClr val="tx1"/>
                </a:solidFill>
              </a:rPr>
              <a:t>购 手机 中 现 陌生人 照片 疑为 翻新</a:t>
            </a:r>
            <a:r>
              <a:rPr lang="zh-CN" altLang="en-US" dirty="0">
                <a:solidFill>
                  <a:schemeClr val="tx1"/>
                </a:solidFill>
              </a:rPr>
              <a:t>机 </a:t>
            </a:r>
            <a:r>
              <a:rPr lang="zh-CN" altLang="en-US" dirty="0" smtClean="0">
                <a:solidFill>
                  <a:schemeClr val="tx1"/>
                </a:solidFill>
              </a:rPr>
              <a:t>商家 进货 渠道 正规</a:t>
            </a:r>
            <a:r>
              <a:rPr lang="zh-CN" altLang="en-US" dirty="0">
                <a:solidFill>
                  <a:schemeClr val="tx1"/>
                </a:solidFill>
              </a:rPr>
              <a:t>”</a:t>
            </a:r>
            <a:endParaRPr lang="en-US" altLang="zh-CN" dirty="0">
              <a:solidFill>
                <a:schemeClr val="tx1"/>
              </a:solidFill>
            </a:endParaRPr>
          </a:p>
          <a:p>
            <a:pPr marL="0" indent="0">
              <a:lnSpc>
                <a:spcPct val="120000"/>
              </a:lnSpc>
              <a:spcBef>
                <a:spcPts val="0"/>
              </a:spcBef>
              <a:buNone/>
            </a:pPr>
            <a:r>
              <a:rPr lang="en-US" altLang="zh-CN" dirty="0">
                <a:solidFill>
                  <a:schemeClr val="tx1"/>
                </a:solidFill>
              </a:rPr>
              <a:t>     </a:t>
            </a:r>
            <a:r>
              <a:rPr lang="zh-CN" altLang="en-US" dirty="0">
                <a:solidFill>
                  <a:schemeClr val="tx1"/>
                </a:solidFill>
              </a:rPr>
              <a:t>“</a:t>
            </a:r>
            <a:r>
              <a:rPr lang="zh-CN" altLang="en-US" dirty="0" smtClean="0">
                <a:solidFill>
                  <a:schemeClr val="tx1"/>
                </a:solidFill>
              </a:rPr>
              <a:t>中国 赴 苏丹 维和 步兵营 为 牺牲 战士 举行 告别 仪式</a:t>
            </a:r>
            <a:r>
              <a:rPr lang="zh-CN" altLang="en-US" dirty="0">
                <a:solidFill>
                  <a:schemeClr val="tx1"/>
                </a:solidFill>
              </a:rPr>
              <a:t>”</a:t>
            </a:r>
            <a:r>
              <a:rPr lang="en-US" altLang="zh-CN" dirty="0">
                <a:solidFill>
                  <a:schemeClr val="tx1"/>
                </a:solidFill>
              </a:rPr>
              <a:t> </a:t>
            </a:r>
            <a:endParaRPr lang="en-US" altLang="zh-CN" dirty="0">
              <a:solidFill>
                <a:schemeClr val="tx1"/>
              </a:solidFill>
            </a:endParaRPr>
          </a:p>
          <a:p>
            <a:endParaRPr lang="zh-CN" altLang="en-US" dirty="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850" y="901892"/>
            <a:ext cx="8361363" cy="1516743"/>
          </a:xfrm>
        </p:spPr>
        <p:txBody>
          <a:bodyPr/>
          <a:lstStyle/>
          <a:p>
            <a:r>
              <a:rPr lang="zh-CN" altLang="en-US" dirty="0" smtClean="0"/>
              <a:t>设定</a:t>
            </a:r>
            <a:r>
              <a:rPr lang="en-US" altLang="zh-CN" i="1" dirty="0" smtClean="0"/>
              <a:t>K</a:t>
            </a:r>
            <a:r>
              <a:rPr lang="zh-CN" altLang="en-US" dirty="0" smtClean="0"/>
              <a:t>值为</a:t>
            </a:r>
            <a:r>
              <a:rPr lang="en-US" altLang="zh-CN" dirty="0" smtClean="0"/>
              <a:t>3</a:t>
            </a:r>
            <a:r>
              <a:rPr lang="zh-CN" altLang="en-US" dirty="0" smtClean="0"/>
              <a:t>，即确定聚类个数。</a:t>
            </a:r>
            <a:endParaRPr lang="en-US" altLang="zh-CN" dirty="0" smtClean="0"/>
          </a:p>
          <a:p>
            <a:pPr marL="0" indent="0">
              <a:buNone/>
            </a:pPr>
            <a:r>
              <a:rPr lang="en-US" altLang="zh-CN" dirty="0"/>
              <a:t> </a:t>
            </a:r>
            <a:r>
              <a:rPr lang="en-US" altLang="zh-CN" dirty="0" smtClean="0"/>
              <a:t>    </a:t>
            </a:r>
            <a:r>
              <a:rPr lang="zh-CN" altLang="en-US" dirty="0" smtClean="0"/>
              <a:t>在通常的</a:t>
            </a:r>
            <a:r>
              <a:rPr lang="en-US" altLang="zh-CN" dirty="0" smtClean="0"/>
              <a:t>K-Means</a:t>
            </a:r>
            <a:r>
              <a:rPr lang="zh-CN" altLang="en-US" dirty="0" smtClean="0"/>
              <a:t>计算中，距离一般是二维坐标中的坐标举例，即两个坐标点</a:t>
            </a:r>
            <a:r>
              <a:rPr lang="en-US" altLang="zh-CN" i="1" dirty="0" smtClean="0"/>
              <a:t>A(x</a:t>
            </a:r>
            <a:r>
              <a:rPr lang="en-US" altLang="zh-CN" i="1" baseline="-25000" dirty="0" smtClean="0"/>
              <a:t>1</a:t>
            </a:r>
            <a:r>
              <a:rPr lang="en-US" altLang="zh-CN" i="1" dirty="0" smtClean="0"/>
              <a:t>,y</a:t>
            </a:r>
            <a:r>
              <a:rPr lang="en-US" altLang="zh-CN" i="1" baseline="-25000" dirty="0"/>
              <a:t>1</a:t>
            </a:r>
            <a:r>
              <a:rPr lang="en-US" altLang="zh-CN" i="1" dirty="0" smtClean="0"/>
              <a:t>)</a:t>
            </a:r>
            <a:r>
              <a:rPr lang="zh-CN" altLang="en-US" dirty="0" smtClean="0"/>
              <a:t>，</a:t>
            </a:r>
            <a:r>
              <a:rPr lang="en-US" altLang="zh-CN" i="1" dirty="0" smtClean="0"/>
              <a:t>B(x</a:t>
            </a:r>
            <a:r>
              <a:rPr lang="en-US" altLang="zh-CN" i="1" baseline="-25000" dirty="0" smtClean="0"/>
              <a:t>2</a:t>
            </a:r>
            <a:r>
              <a:rPr lang="en-US" altLang="zh-CN" i="1" dirty="0" smtClean="0"/>
              <a:t>,y</a:t>
            </a:r>
            <a:r>
              <a:rPr lang="en-US" altLang="zh-CN" i="1" baseline="-25000" dirty="0" smtClean="0"/>
              <a:t>2</a:t>
            </a:r>
            <a:r>
              <a:rPr lang="en-US" altLang="zh-CN" i="1" dirty="0" smtClean="0"/>
              <a:t>)</a:t>
            </a:r>
            <a:r>
              <a:rPr lang="zh-CN" altLang="en-US" dirty="0" smtClean="0"/>
              <a:t>，则距离公式为：</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975288" y="2548995"/>
                <a:ext cx="5601169" cy="44723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
                        <m:rPr>
                          <m:sty m:val="p"/>
                        </m:rPr>
                        <a:rPr lang="en-US" altLang="zh-CN" sz="2400" i="1" smtClean="0">
                          <a:latin typeface="Cambria Math" panose="02040503050406030204" pitchFamily="18" charset="0"/>
                        </a:rPr>
                        <m:t>AB</m:t>
                      </m:r>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e>
                            <m:sup>
                              <m:r>
                                <a:rPr lang="en-US" altLang="zh-CN" sz="2400" b="0" i="1" smtClean="0">
                                  <a:latin typeface="Cambria Math" panose="02040503050406030204" pitchFamily="18" charset="0"/>
                                </a:rPr>
                                <m:t>2</m:t>
                              </m:r>
                            </m:sup>
                          </m:sSup>
                        </m:e>
                      </m:rad>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1975288" y="2548995"/>
                <a:ext cx="5601169" cy="447238"/>
              </a:xfrm>
              <a:prstGeom prst="rect">
                <a:avLst/>
              </a:prstGeom>
              <a:blipFill rotWithShape="1">
                <a:blip r:embed="rId1"/>
                <a:stretch>
                  <a:fillRect l="-8" t="-23" r="5" b="68"/>
                </a:stretch>
              </a:blipFill>
            </p:spPr>
            <p:txBody>
              <a:bodyPr/>
              <a:lstStyle/>
              <a:p>
                <a:r>
                  <a:rPr lang="zh-CN" altLang="en-US">
                    <a:noFill/>
                  </a:rPr>
                  <a:t> </a:t>
                </a:r>
              </a:p>
            </p:txBody>
          </p:sp>
        </mc:Fallback>
      </mc:AlternateContent>
      <p:sp>
        <p:nvSpPr>
          <p:cNvPr id="5" name="内容占位符 2"/>
          <p:cNvSpPr txBox="1"/>
          <p:nvPr/>
        </p:nvSpPr>
        <p:spPr bwMode="auto">
          <a:xfrm>
            <a:off x="381438" y="3126593"/>
            <a:ext cx="8361363" cy="102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marL="0" indent="0">
              <a:buNone/>
            </a:pPr>
            <a:r>
              <a:rPr lang="zh-CN" altLang="en-US" kern="0" dirty="0" smtClean="0"/>
              <a:t>    对于新闻标题的距离，实质是句子的相似度，句子之间的相似度越高，则距离越小。</a:t>
            </a:r>
            <a:endParaRPr lang="zh-CN" altLang="en-US" kern="0" dirty="0"/>
          </a:p>
        </p:txBody>
      </p:sp>
      <p:sp>
        <p:nvSpPr>
          <p:cNvPr id="6" name="内容占位符 2"/>
          <p:cNvSpPr txBox="1"/>
          <p:nvPr/>
        </p:nvSpPr>
        <p:spPr bwMode="auto">
          <a:xfrm>
            <a:off x="381437" y="4276077"/>
            <a:ext cx="8361363" cy="15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r>
              <a:rPr lang="zh-CN" altLang="en-US" kern="0" dirty="0" smtClean="0"/>
              <a:t>确定三个聚类的中心点位置，通常是随机句子中的三句，分别为聚类</a:t>
            </a:r>
            <a:r>
              <a:rPr lang="en-US" altLang="zh-CN" i="1" kern="0" dirty="0" smtClean="0"/>
              <a:t>k</a:t>
            </a:r>
            <a:r>
              <a:rPr lang="en-US" altLang="zh-CN" i="1" kern="0" baseline="-25000" dirty="0" smtClean="0"/>
              <a:t>1</a:t>
            </a:r>
            <a:r>
              <a:rPr lang="zh-CN" altLang="en-US" i="1" kern="0" dirty="0" smtClean="0"/>
              <a:t>、</a:t>
            </a:r>
            <a:r>
              <a:rPr lang="en-US" altLang="zh-CN" i="1" kern="0" dirty="0" smtClean="0"/>
              <a:t>k</a:t>
            </a:r>
            <a:r>
              <a:rPr lang="en-US" altLang="zh-CN" i="1" kern="0" baseline="-25000" dirty="0"/>
              <a:t>2</a:t>
            </a:r>
            <a:r>
              <a:rPr lang="zh-CN" altLang="en-US" i="1" kern="0" dirty="0" smtClean="0"/>
              <a:t>、</a:t>
            </a:r>
            <a:r>
              <a:rPr lang="en-US" altLang="zh-CN" i="1" kern="0" dirty="0" smtClean="0"/>
              <a:t>k</a:t>
            </a:r>
            <a:r>
              <a:rPr lang="en-US" altLang="zh-CN" i="1" kern="0" baseline="-25000" dirty="0"/>
              <a:t>3</a:t>
            </a:r>
            <a:r>
              <a:rPr lang="zh-CN" altLang="en-US" kern="0" dirty="0" smtClean="0"/>
              <a:t>的中心。但是根据实际经验，这种方式在某些情况下效果较差，应当选择彼此距离较远的三个点。以示例中句子为例则是找相似度较远的三个句子。相似度越远，说明它们属于不同聚类的可能性越大，有助于数据收敛，并减少迭代次数。</a:t>
            </a:r>
            <a:endParaRPr lang="zh-CN" altLang="en-US" kern="0" dirty="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bwMode="auto">
          <a:xfrm rot="1226484">
            <a:off x="653143" y="1859529"/>
            <a:ext cx="5159828" cy="2803203"/>
          </a:xfrm>
          <a:prstGeom prst="ellipse">
            <a:avLst/>
          </a:prstGeom>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
        <p:nvSpPr>
          <p:cNvPr id="4" name="椭圆 3"/>
          <p:cNvSpPr/>
          <p:nvPr/>
        </p:nvSpPr>
        <p:spPr bwMode="auto">
          <a:xfrm>
            <a:off x="3518808" y="3510643"/>
            <a:ext cx="1877786" cy="538843"/>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第</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m</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个句子</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1314451" y="2416629"/>
            <a:ext cx="1061357" cy="104695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1787981" y="2906485"/>
            <a:ext cx="97971" cy="8164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1787981" y="1908515"/>
            <a:ext cx="800100" cy="461665"/>
          </a:xfrm>
          <a:prstGeom prst="rect">
            <a:avLst/>
          </a:prstGeom>
          <a:noFill/>
        </p:spPr>
        <p:txBody>
          <a:bodyPr wrap="square" rtlCol="0">
            <a:spAutoFit/>
          </a:bodyPr>
          <a:lstStyle/>
          <a:p>
            <a:r>
              <a:rPr lang="en-US" altLang="zh-CN" sz="2400" i="1" dirty="0" smtClean="0"/>
              <a:t>k</a:t>
            </a:r>
            <a:r>
              <a:rPr lang="en-US" altLang="zh-CN" sz="2400" i="1" baseline="-25000" dirty="0" smtClean="0"/>
              <a:t>1</a:t>
            </a:r>
            <a:endParaRPr lang="zh-CN" altLang="en-US" sz="2400" i="1" baseline="-25000" dirty="0"/>
          </a:p>
        </p:txBody>
      </p:sp>
      <p:cxnSp>
        <p:nvCxnSpPr>
          <p:cNvPr id="9" name="直接连接符 8"/>
          <p:cNvCxnSpPr>
            <a:stCxn id="6" idx="5"/>
            <a:endCxn id="4" idx="2"/>
          </p:cNvCxnSpPr>
          <p:nvPr/>
        </p:nvCxnSpPr>
        <p:spPr bwMode="auto">
          <a:xfrm>
            <a:off x="1871604" y="2976172"/>
            <a:ext cx="1647204" cy="8038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文本框 10"/>
          <p:cNvSpPr txBox="1"/>
          <p:nvPr/>
        </p:nvSpPr>
        <p:spPr>
          <a:xfrm>
            <a:off x="2604411" y="3007971"/>
            <a:ext cx="800100" cy="461665"/>
          </a:xfrm>
          <a:prstGeom prst="rect">
            <a:avLst/>
          </a:prstGeom>
          <a:noFill/>
        </p:spPr>
        <p:txBody>
          <a:bodyPr wrap="square" rtlCol="0">
            <a:spAutoFit/>
          </a:bodyPr>
          <a:lstStyle/>
          <a:p>
            <a:r>
              <a:rPr lang="en-US" altLang="zh-CN" sz="2400" i="1" dirty="0" smtClean="0"/>
              <a:t>dm</a:t>
            </a:r>
            <a:r>
              <a:rPr lang="en-US" altLang="zh-CN" sz="2400" i="1" baseline="-25000" dirty="0" smtClean="0"/>
              <a:t>1</a:t>
            </a:r>
            <a:endParaRPr lang="zh-CN" altLang="en-US" sz="2400" i="1" baseline="-25000" dirty="0"/>
          </a:p>
        </p:txBody>
      </p:sp>
      <p:sp>
        <p:nvSpPr>
          <p:cNvPr id="12" name="椭圆 11"/>
          <p:cNvSpPr/>
          <p:nvPr/>
        </p:nvSpPr>
        <p:spPr bwMode="auto">
          <a:xfrm>
            <a:off x="6430738" y="2406046"/>
            <a:ext cx="1061357" cy="1046956"/>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6904268" y="2895902"/>
            <a:ext cx="97971" cy="8164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6904268" y="1897932"/>
            <a:ext cx="800100" cy="461665"/>
          </a:xfrm>
          <a:prstGeom prst="rect">
            <a:avLst/>
          </a:prstGeom>
          <a:noFill/>
        </p:spPr>
        <p:txBody>
          <a:bodyPr wrap="square" rtlCol="0">
            <a:spAutoFit/>
          </a:bodyPr>
          <a:lstStyle/>
          <a:p>
            <a:r>
              <a:rPr lang="en-US" altLang="zh-CN" sz="2400" i="1" dirty="0" smtClean="0"/>
              <a:t>k</a:t>
            </a:r>
            <a:r>
              <a:rPr lang="en-US" altLang="zh-CN" sz="2400" i="1" baseline="-25000" dirty="0"/>
              <a:t>2</a:t>
            </a:r>
            <a:endParaRPr lang="zh-CN" altLang="en-US" sz="2400" i="1" baseline="-25000" dirty="0"/>
          </a:p>
        </p:txBody>
      </p:sp>
      <p:cxnSp>
        <p:nvCxnSpPr>
          <p:cNvPr id="15" name="直接连接符 14"/>
          <p:cNvCxnSpPr>
            <a:stCxn id="13" idx="3"/>
            <a:endCxn id="4" idx="6"/>
          </p:cNvCxnSpPr>
          <p:nvPr/>
        </p:nvCxnSpPr>
        <p:spPr bwMode="auto">
          <a:xfrm flipH="1">
            <a:off x="5396594" y="2965589"/>
            <a:ext cx="1522022" cy="81447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文本框 15"/>
          <p:cNvSpPr txBox="1"/>
          <p:nvPr/>
        </p:nvSpPr>
        <p:spPr>
          <a:xfrm>
            <a:off x="5282297" y="3058885"/>
            <a:ext cx="800100" cy="461665"/>
          </a:xfrm>
          <a:prstGeom prst="rect">
            <a:avLst/>
          </a:prstGeom>
          <a:noFill/>
        </p:spPr>
        <p:txBody>
          <a:bodyPr wrap="square" rtlCol="0">
            <a:spAutoFit/>
          </a:bodyPr>
          <a:lstStyle/>
          <a:p>
            <a:r>
              <a:rPr lang="en-US" altLang="zh-CN" sz="2400" i="1" dirty="0" smtClean="0"/>
              <a:t>dm</a:t>
            </a:r>
            <a:r>
              <a:rPr lang="en-US" altLang="zh-CN" sz="2400" i="1" baseline="-25000" dirty="0"/>
              <a:t>2</a:t>
            </a:r>
            <a:endParaRPr lang="zh-CN" altLang="en-US" sz="2400" i="1" baseline="-25000" dirty="0"/>
          </a:p>
        </p:txBody>
      </p:sp>
      <p:sp>
        <p:nvSpPr>
          <p:cNvPr id="20" name="椭圆 19"/>
          <p:cNvSpPr/>
          <p:nvPr/>
        </p:nvSpPr>
        <p:spPr bwMode="auto">
          <a:xfrm>
            <a:off x="3992337" y="5304895"/>
            <a:ext cx="1061357" cy="1046956"/>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椭圆 20"/>
          <p:cNvSpPr/>
          <p:nvPr/>
        </p:nvSpPr>
        <p:spPr bwMode="auto">
          <a:xfrm>
            <a:off x="4465867" y="5794751"/>
            <a:ext cx="97971" cy="8164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3261634" y="5794751"/>
            <a:ext cx="800100" cy="461665"/>
          </a:xfrm>
          <a:prstGeom prst="rect">
            <a:avLst/>
          </a:prstGeom>
          <a:noFill/>
        </p:spPr>
        <p:txBody>
          <a:bodyPr wrap="square" rtlCol="0">
            <a:spAutoFit/>
          </a:bodyPr>
          <a:lstStyle/>
          <a:p>
            <a:r>
              <a:rPr lang="en-US" altLang="zh-CN" sz="2400" i="1" dirty="0" smtClean="0"/>
              <a:t>k</a:t>
            </a:r>
            <a:r>
              <a:rPr lang="en-US" altLang="zh-CN" sz="2400" i="1" baseline="-25000" dirty="0" smtClean="0"/>
              <a:t>3</a:t>
            </a:r>
            <a:endParaRPr lang="zh-CN" altLang="en-US" sz="2400" i="1" baseline="-25000" dirty="0"/>
          </a:p>
        </p:txBody>
      </p:sp>
      <p:cxnSp>
        <p:nvCxnSpPr>
          <p:cNvPr id="23" name="直接连接符 22"/>
          <p:cNvCxnSpPr>
            <a:stCxn id="21" idx="0"/>
            <a:endCxn id="4" idx="4"/>
          </p:cNvCxnSpPr>
          <p:nvPr/>
        </p:nvCxnSpPr>
        <p:spPr bwMode="auto">
          <a:xfrm flipH="1" flipV="1">
            <a:off x="4457701" y="4049486"/>
            <a:ext cx="57152" cy="174526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文本框 23"/>
          <p:cNvSpPr txBox="1"/>
          <p:nvPr/>
        </p:nvSpPr>
        <p:spPr>
          <a:xfrm>
            <a:off x="3686177" y="4573808"/>
            <a:ext cx="800100" cy="461665"/>
          </a:xfrm>
          <a:prstGeom prst="rect">
            <a:avLst/>
          </a:prstGeom>
          <a:noFill/>
        </p:spPr>
        <p:txBody>
          <a:bodyPr wrap="square" rtlCol="0">
            <a:spAutoFit/>
          </a:bodyPr>
          <a:lstStyle/>
          <a:p>
            <a:r>
              <a:rPr lang="en-US" altLang="zh-CN" sz="2400" i="1" dirty="0" smtClean="0"/>
              <a:t>dm</a:t>
            </a:r>
            <a:r>
              <a:rPr lang="en-US" altLang="zh-CN" sz="2400" i="1" baseline="-25000" dirty="0" smtClean="0"/>
              <a:t>3</a:t>
            </a:r>
            <a:endParaRPr lang="zh-CN" altLang="en-US" sz="2400" i="1" baseline="-25000" dirty="0"/>
          </a:p>
        </p:txBody>
      </p:sp>
      <p:sp>
        <p:nvSpPr>
          <p:cNvPr id="30" name="内容占位符 29"/>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1" name="内容占位符 2"/>
          <p:cNvSpPr>
            <a:spLocks noGrp="1"/>
          </p:cNvSpPr>
          <p:nvPr>
            <p:ph idx="1"/>
          </p:nvPr>
        </p:nvSpPr>
        <p:spPr>
          <a:xfrm>
            <a:off x="402771" y="1126558"/>
            <a:ext cx="8361363" cy="518772"/>
          </a:xfrm>
        </p:spPr>
        <p:txBody>
          <a:bodyPr/>
          <a:lstStyle/>
          <a:p>
            <a:r>
              <a:rPr lang="zh-CN" altLang="en-US" dirty="0" smtClean="0"/>
              <a:t>确定聚类中心句子：计算聚类的每个点到中心点平均距离最短的点，确定类簇中心句子；</a:t>
            </a:r>
            <a:endParaRPr lang="en-US" altLang="zh-CN" dirty="0" smtClean="0"/>
          </a:p>
          <a:p>
            <a:r>
              <a:rPr lang="zh-CN" altLang="en-US" dirty="0" smtClean="0"/>
              <a:t>迭代计算每个句子和类簇中心距离，直至数据收敛。</a:t>
            </a:r>
            <a:endParaRPr lang="en-US" altLang="zh-CN" dirty="0" smtClean="0"/>
          </a:p>
          <a:p>
            <a:r>
              <a:rPr lang="zh-CN" altLang="en-US" dirty="0"/>
              <a:t>对中心点进行调整，并不断迭代计算。</a:t>
            </a:r>
            <a:endParaRPr lang="zh-CN" altLang="en-US" dirty="0"/>
          </a:p>
          <a:p>
            <a:endParaRPr lang="zh-CN" altLang="en-US" dirty="0"/>
          </a:p>
        </p:txBody>
      </p:sp>
      <p:graphicFrame>
        <p:nvGraphicFramePr>
          <p:cNvPr id="13" name="表格 12"/>
          <p:cNvGraphicFramePr>
            <a:graphicFrameLocks noGrp="1"/>
          </p:cNvGraphicFramePr>
          <p:nvPr/>
        </p:nvGraphicFramePr>
        <p:xfrm>
          <a:off x="339725" y="3323772"/>
          <a:ext cx="8523514" cy="3278632"/>
        </p:xfrm>
        <a:graphic>
          <a:graphicData uri="http://schemas.openxmlformats.org/drawingml/2006/table">
            <a:tbl>
              <a:tblPr firstRow="1" bandRow="1">
                <a:tableStyleId>{5C22544A-7EE6-4342-B048-85BDC9FD1C3A}</a:tableStyleId>
              </a:tblPr>
              <a:tblGrid>
                <a:gridCol w="1698171"/>
                <a:gridCol w="6825343"/>
              </a:tblGrid>
              <a:tr h="370840">
                <a:tc>
                  <a:txBody>
                    <a:bodyPr/>
                    <a:lstStyle/>
                    <a:p>
                      <a:pPr algn="ctr"/>
                      <a:r>
                        <a:rPr lang="zh-CN" altLang="en-US" dirty="0" smtClean="0"/>
                        <a:t>聚类</a:t>
                      </a:r>
                      <a:endParaRPr lang="zh-CN" altLang="en-US" dirty="0"/>
                    </a:p>
                  </a:txBody>
                  <a:tcPr/>
                </a:tc>
                <a:tc>
                  <a:txBody>
                    <a:bodyPr/>
                    <a:lstStyle/>
                    <a:p>
                      <a:pPr algn="ctr"/>
                      <a:r>
                        <a:rPr lang="zh-CN" altLang="en-US" dirty="0" smtClean="0"/>
                        <a:t>新闻标题</a:t>
                      </a:r>
                      <a:endParaRPr lang="zh-CN" altLang="en-US" dirty="0"/>
                    </a:p>
                  </a:txBody>
                  <a:tcPr/>
                </a:tc>
              </a:tr>
              <a:tr h="370840">
                <a:tc>
                  <a:txBody>
                    <a:bodyPr/>
                    <a:lstStyle/>
                    <a:p>
                      <a:pPr algn="ctr"/>
                      <a:r>
                        <a:rPr lang="zh-CN" altLang="en-US" dirty="0" smtClean="0"/>
                        <a:t>第一聚类簇</a:t>
                      </a:r>
                      <a:endParaRPr lang="zh-CN" altLang="en-US" dirty="0"/>
                    </a:p>
                  </a:txBody>
                  <a:tcPr/>
                </a:tc>
                <a:tc>
                  <a:txBody>
                    <a:bodyPr/>
                    <a:lstStyle/>
                    <a:p>
                      <a:pPr marL="0" indent="0" algn="ctr">
                        <a:lnSpc>
                          <a:spcPct val="120000"/>
                        </a:lnSpc>
                        <a:spcBef>
                          <a:spcPts val="0"/>
                        </a:spcBef>
                        <a:buNone/>
                      </a:pPr>
                      <a:r>
                        <a:rPr lang="zh-CN" altLang="en-US" dirty="0" smtClean="0">
                          <a:solidFill>
                            <a:schemeClr val="tx1"/>
                          </a:solidFill>
                        </a:rPr>
                        <a:t>     “中国女足绝对主力伤别奥运 </a:t>
                      </a:r>
                      <a:r>
                        <a:rPr lang="en-US" altLang="zh-CN" dirty="0" smtClean="0">
                          <a:solidFill>
                            <a:schemeClr val="tx1"/>
                          </a:solidFill>
                        </a:rPr>
                        <a:t>18+4</a:t>
                      </a:r>
                      <a:r>
                        <a:rPr lang="zh-CN" altLang="en-US" dirty="0" smtClean="0">
                          <a:solidFill>
                            <a:schemeClr val="tx1"/>
                          </a:solidFill>
                        </a:rPr>
                        <a:t>名单将做调整”</a:t>
                      </a:r>
                      <a:r>
                        <a:rPr lang="en-US" altLang="zh-CN" dirty="0" smtClean="0">
                          <a:solidFill>
                            <a:schemeClr val="tx1"/>
                          </a:solidFill>
                        </a:rPr>
                        <a:t>          </a:t>
                      </a:r>
                      <a:endParaRPr lang="en-US" altLang="zh-CN" dirty="0" smtClean="0">
                        <a:solidFill>
                          <a:schemeClr val="tx1"/>
                        </a:solidFill>
                      </a:endParaRPr>
                    </a:p>
                    <a:p>
                      <a:pPr marL="0" indent="0" algn="ctr">
                        <a:lnSpc>
                          <a:spcPct val="120000"/>
                        </a:lnSpc>
                        <a:spcBef>
                          <a:spcPts val="0"/>
                        </a:spcBef>
                        <a:buNone/>
                      </a:pPr>
                      <a:r>
                        <a:rPr lang="en-US" altLang="zh-CN" dirty="0" smtClean="0">
                          <a:solidFill>
                            <a:schemeClr val="tx1"/>
                          </a:solidFill>
                        </a:rPr>
                        <a:t>     </a:t>
                      </a:r>
                      <a:r>
                        <a:rPr lang="zh-CN" altLang="en-US" dirty="0" smtClean="0">
                          <a:solidFill>
                            <a:schemeClr val="tx1"/>
                          </a:solidFill>
                        </a:rPr>
                        <a:t>“惧怕寨卡！温网亚军拉奥尼奥宣布退出里约奥运”</a:t>
                      </a:r>
                      <a:endParaRPr lang="en-US" altLang="zh-CN" dirty="0" smtClean="0">
                        <a:solidFill>
                          <a:schemeClr val="tx1"/>
                        </a:solidFill>
                      </a:endParaRPr>
                    </a:p>
                    <a:p>
                      <a:pPr marL="0" indent="0" algn="ctr">
                        <a:lnSpc>
                          <a:spcPct val="120000"/>
                        </a:lnSpc>
                        <a:spcBef>
                          <a:spcPts val="0"/>
                        </a:spcBef>
                        <a:buNone/>
                      </a:pPr>
                      <a:r>
                        <a:rPr lang="en-US" altLang="zh-CN" dirty="0" smtClean="0">
                          <a:solidFill>
                            <a:schemeClr val="tx1"/>
                          </a:solidFill>
                        </a:rPr>
                        <a:t>     </a:t>
                      </a:r>
                      <a:r>
                        <a:rPr lang="zh-CN" altLang="en-US" dirty="0" smtClean="0">
                          <a:solidFill>
                            <a:schemeClr val="tx1"/>
                          </a:solidFill>
                        </a:rPr>
                        <a:t>“阿根廷男足奥运名单：马竞主帅之子 多名大将缺阵”</a:t>
                      </a:r>
                      <a:endParaRPr lang="en-US" altLang="zh-CN" dirty="0" smtClean="0">
                        <a:solidFill>
                          <a:schemeClr val="tx1"/>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第二聚类簇</a:t>
                      </a:r>
                      <a:endParaRPr lang="zh-CN" alt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rPr>
                        <a:t>     “雷军否认小米手机耍猴搞饥饿营销：绝对是误解”</a:t>
                      </a:r>
                      <a:endParaRPr lang="en-US" altLang="zh-CN" dirty="0" smtClean="0">
                        <a:solidFill>
                          <a:schemeClr val="tx1"/>
                        </a:solidFill>
                      </a:endParaRPr>
                    </a:p>
                    <a:p>
                      <a:pPr algn="ctr"/>
                      <a:r>
                        <a:rPr lang="en-US" altLang="zh-CN" dirty="0" smtClean="0">
                          <a:solidFill>
                            <a:schemeClr val="tx1"/>
                          </a:solidFill>
                        </a:rPr>
                        <a:t>     </a:t>
                      </a:r>
                      <a:r>
                        <a:rPr lang="zh-CN" altLang="en-US" dirty="0" smtClean="0">
                          <a:solidFill>
                            <a:schemeClr val="tx1"/>
                          </a:solidFill>
                        </a:rPr>
                        <a:t>“手机市场陷入滞涨 部分中小品牌‘死’在上半年”</a:t>
                      </a:r>
                      <a:endParaRPr lang="en-US" altLang="zh-CN" dirty="0" smtClean="0">
                        <a:solidFill>
                          <a:schemeClr val="tx1"/>
                        </a:solidFill>
                      </a:endParaRPr>
                    </a:p>
                    <a:p>
                      <a:pPr algn="ctr"/>
                      <a:r>
                        <a:rPr lang="en-US" altLang="zh-CN" dirty="0" smtClean="0">
                          <a:solidFill>
                            <a:schemeClr val="tx1"/>
                          </a:solidFill>
                        </a:rPr>
                        <a:t>     </a:t>
                      </a:r>
                      <a:r>
                        <a:rPr lang="zh-CN" altLang="en-US" dirty="0" smtClean="0">
                          <a:solidFill>
                            <a:schemeClr val="tx1"/>
                          </a:solidFill>
                        </a:rPr>
                        <a:t>“网购手机中现陌生人照片疑为翻新机 商家：进货渠道正规”</a:t>
                      </a:r>
                      <a:endParaRPr lang="zh-CN" altLang="en-US" dirty="0"/>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第三聚类簇</a:t>
                      </a:r>
                      <a:endParaRPr lang="zh-CN" altLang="en-US" dirty="0" smtClean="0"/>
                    </a:p>
                  </a:txBody>
                  <a:tcPr/>
                </a:tc>
                <a:tc>
                  <a:txBody>
                    <a:bodyPr/>
                    <a:lstStyle/>
                    <a:p>
                      <a:pPr algn="ctr"/>
                      <a:r>
                        <a:rPr lang="zh-CN" altLang="en-US" dirty="0" smtClean="0">
                          <a:solidFill>
                            <a:schemeClr val="tx1"/>
                          </a:solidFill>
                        </a:rPr>
                        <a:t>     “中国两名南苏丹维和牺牲战士灵柩运抵乌干达”</a:t>
                      </a:r>
                      <a:endParaRPr lang="en-US" altLang="zh-CN" dirty="0" smtClean="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rPr>
                        <a:t>    “抗洪战士刘景泰失联</a:t>
                      </a:r>
                      <a:r>
                        <a:rPr lang="en-US" altLang="zh-CN" dirty="0" smtClean="0">
                          <a:solidFill>
                            <a:schemeClr val="tx1"/>
                          </a:solidFill>
                        </a:rPr>
                        <a:t>7</a:t>
                      </a:r>
                      <a:r>
                        <a:rPr lang="zh-CN" altLang="en-US" dirty="0" smtClean="0">
                          <a:solidFill>
                            <a:schemeClr val="tx1"/>
                          </a:solidFill>
                        </a:rPr>
                        <a:t>天 其母：战士们辛苦别搜了”</a:t>
                      </a:r>
                      <a:endParaRPr lang="en-US" altLang="zh-CN" dirty="0" smtClean="0">
                        <a:solidFill>
                          <a:schemeClr val="tx1"/>
                        </a:solidFill>
                      </a:endParaRPr>
                    </a:p>
                    <a:p>
                      <a:pPr algn="ctr"/>
                      <a:r>
                        <a:rPr lang="en-US" altLang="zh-CN" dirty="0" smtClean="0">
                          <a:solidFill>
                            <a:schemeClr val="tx1"/>
                          </a:solidFill>
                        </a:rPr>
                        <a:t>    </a:t>
                      </a:r>
                      <a:r>
                        <a:rPr lang="zh-CN" altLang="en-US" dirty="0" smtClean="0">
                          <a:solidFill>
                            <a:schemeClr val="tx1"/>
                          </a:solidFill>
                        </a:rPr>
                        <a:t>“中国赴苏丹维和步兵营为牺牲战士举行告别仪式”</a:t>
                      </a:r>
                      <a:r>
                        <a:rPr lang="en-US" altLang="zh-CN" dirty="0" smtClean="0">
                          <a:solidFill>
                            <a:schemeClr val="tx1"/>
                          </a:solidFill>
                        </a:rPr>
                        <a:t> </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42043" y="-2334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solidFill>
                  <a:schemeClr val="bg1"/>
                </a:solidFill>
              </a:rPr>
              <a:t>应用实例</a:t>
            </a:r>
            <a:r>
              <a:rPr lang="en-US" altLang="zh-CN" sz="3200" dirty="0" smtClean="0">
                <a:solidFill>
                  <a:schemeClr val="bg1"/>
                </a:solidFill>
              </a:rPr>
              <a:t>3</a:t>
            </a:r>
            <a:r>
              <a:rPr lang="zh-CN" altLang="en-US" sz="3200" dirty="0" smtClean="0">
                <a:solidFill>
                  <a:schemeClr val="bg1"/>
                </a:solidFill>
              </a:rPr>
              <a:t>：足球水平聚类</a:t>
            </a:r>
            <a:endParaRPr lang="zh-CN" altLang="en-US" sz="3200" dirty="0">
              <a:solidFill>
                <a:schemeClr val="bg1"/>
              </a:solidFill>
            </a:endParaRPr>
          </a:p>
        </p:txBody>
      </p:sp>
      <p:sp>
        <p:nvSpPr>
          <p:cNvPr id="3" name="Rectangle 2"/>
          <p:cNvSpPr>
            <a:spLocks noChangeArrowheads="1"/>
          </p:cNvSpPr>
          <p:nvPr/>
        </p:nvSpPr>
        <p:spPr bwMode="auto">
          <a:xfrm>
            <a:off x="322580" y="1092163"/>
            <a:ext cx="849884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中国男足近几年到底在亚洲处于几流水平？今年中国男足可算是杯具到家了，几乎到了过街老鼠人人喊打的地步。对于目前中国男足在亚洲的地位，各方也是各执一词，有人说中国男足亚洲二流，有人说三流，还有人说根本不入流，更有人说其实不比日韩差多少，是亚洲一流。既然争论不能解决问题，我们就让数据告诉我们结果吧。</a:t>
            </a:r>
            <a:endParaRPr kumimoji="0" lang="zh-CN" altLang="zh-CN"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下图是采集的亚洲</a:t>
            </a:r>
            <a:r>
              <a:rPr kumimoji="0" lang="en-US"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15</a:t>
            </a:r>
            <a:r>
              <a:rPr kumimoji="0" lang="zh-CN" altLang="en-US"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只球队在</a:t>
            </a:r>
            <a:r>
              <a:rPr kumimoji="0" lang="en-US"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2005</a:t>
            </a:r>
            <a:r>
              <a:rPr kumimoji="0" lang="zh-CN" altLang="en-US"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年</a:t>
            </a:r>
            <a:r>
              <a:rPr kumimoji="0" lang="en-US"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-2010</a:t>
            </a:r>
            <a:r>
              <a:rPr kumimoji="0" lang="zh-CN" altLang="en-US"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年间大型杯赛的战绩（由于澳大利亚是后来加入亚足联的，所以这里没有收录）。</a:t>
            </a:r>
            <a:endParaRPr kumimoji="0" lang="zh-CN" altLang="en-US"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b="0" i="0" u="none" strike="noStrike" cap="none" normalizeH="0" baseline="0" dirty="0" smtClean="0">
              <a:ln>
                <a:noFill/>
              </a:ln>
              <a:solidFill>
                <a:schemeClr val="tx1"/>
              </a:solidFill>
              <a:effectLst/>
            </a:endParaRPr>
          </a:p>
        </p:txBody>
      </p:sp>
      <p:pic>
        <p:nvPicPr>
          <p:cNvPr id="51201" name="图片 3" descr="0.1"/>
          <p:cNvPicPr>
            <a:picLocks noChangeAspect="1" noChangeArrowheads="1"/>
          </p:cNvPicPr>
          <p:nvPr/>
        </p:nvPicPr>
        <p:blipFill rotWithShape="1">
          <a:blip r:embed="rId1">
            <a:extLst>
              <a:ext uri="{28A0092B-C50C-407E-A947-70E740481C1C}">
                <a14:useLocalDpi xmlns:a14="http://schemas.microsoft.com/office/drawing/2010/main" val="0"/>
              </a:ext>
            </a:extLst>
          </a:blip>
          <a:srcRect l="16435"/>
          <a:stretch>
            <a:fillRect/>
          </a:stretch>
        </p:blipFill>
        <p:spPr bwMode="auto">
          <a:xfrm>
            <a:off x="1042108" y="3170238"/>
            <a:ext cx="4563123" cy="33992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46475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5788788" y="3746904"/>
            <a:ext cx="284907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预处理：对于世界杯，进入决赛圈则取其最终排名，没有进入决赛圈的，打入预选赛十强赛赋予</a:t>
            </a:r>
            <a:r>
              <a:rPr kumimoji="0" lang="en-US" altLang="zh-CN"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40</a:t>
            </a:r>
            <a:r>
              <a:rPr kumimoji="0" lang="zh-CN" altLang="en-US"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，预选赛小组未出线的赋予</a:t>
            </a:r>
            <a:r>
              <a:rPr kumimoji="0" lang="en-US" altLang="zh-CN"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50</a:t>
            </a:r>
            <a:r>
              <a:rPr kumimoji="0" lang="zh-CN" altLang="en-US"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。对于亚洲杯，前四名取其排名，八强赋予</a:t>
            </a:r>
            <a:r>
              <a:rPr kumimoji="0" lang="en-US" altLang="zh-CN"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5</a:t>
            </a:r>
            <a:r>
              <a:rPr kumimoji="0" lang="zh-CN" altLang="en-US"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，十六强赋予</a:t>
            </a:r>
            <a:r>
              <a:rPr kumimoji="0" lang="en-US" altLang="zh-CN"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9</a:t>
            </a:r>
            <a:r>
              <a:rPr kumimoji="0" lang="zh-CN" altLang="en-US"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，预选赛没出现的赋予</a:t>
            </a:r>
            <a:r>
              <a:rPr kumimoji="0" lang="en-US" altLang="zh-CN"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17</a:t>
            </a:r>
            <a:r>
              <a:rPr kumimoji="0" lang="zh-CN" altLang="en-US" sz="1600" b="0" i="0" u="none" strike="noStrike" cap="none" normalizeH="0" baseline="0" dirty="0" smtClean="0">
                <a:ln>
                  <a:noFill/>
                </a:ln>
                <a:solidFill>
                  <a:srgbClr val="0070C0"/>
                </a:solidFill>
                <a:effectLst/>
                <a:latin typeface="Calibri" panose="020F0502020204030204" pitchFamily="34" charset="0"/>
                <a:ea typeface="宋体" panose="02010600030101010101" pitchFamily="2" charset="-122"/>
              </a:rPr>
              <a:t>。这样做是为了使得所有数据变为标量，便于后续聚类。</a:t>
            </a:r>
            <a:endParaRPr kumimoji="0" lang="zh-CN" altLang="en-US" sz="2400" b="0" i="0" u="none" strike="noStrike" cap="none" normalizeH="0" baseline="0" dirty="0" smtClean="0">
              <a:ln>
                <a:noFill/>
              </a:ln>
              <a:solidFill>
                <a:srgbClr val="0070C0"/>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7" descr="捕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6188" y="2308117"/>
            <a:ext cx="3005185" cy="805738"/>
          </a:xfrm>
          <a:prstGeom prst="rect">
            <a:avLst/>
          </a:prstGeom>
          <a:noFill/>
          <a:extLst>
            <a:ext uri="{909E8E84-426E-40DD-AFC4-6F175D3DCCD1}">
              <a14:hiddenFill xmlns:a14="http://schemas.microsoft.com/office/drawing/2010/main">
                <a:solidFill>
                  <a:srgbClr val="FFFFFF"/>
                </a:solidFill>
              </a14:hiddenFill>
            </a:ext>
          </a:extLst>
        </p:spPr>
      </p:pic>
      <p:pic>
        <p:nvPicPr>
          <p:cNvPr id="52225" name="图片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087" y="3862215"/>
            <a:ext cx="4373696" cy="28731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528810" y="676901"/>
            <a:ext cx="806434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规格化数据</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由于取值范围大的属性对距离的影响高于取值范围小的属性，这样不利于反应真实的相异度，因此聚类前，一般先对属性值进行规格化。规格化是将各个属性值按比例映射到相同的取值区间，来平衡各个属性对距离的影响。通常将各个属性映射到</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[0</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区间，映射公式为：</a:t>
            </a:r>
            <a:endParaRPr kumimoji="0" lang="zh-CN"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3" name="Rectangle 4"/>
          <p:cNvSpPr>
            <a:spLocks noChangeArrowheads="1"/>
          </p:cNvSpPr>
          <p:nvPr/>
        </p:nvSpPr>
        <p:spPr bwMode="auto">
          <a:xfrm>
            <a:off x="616945" y="3141988"/>
            <a:ext cx="833976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其中</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max(</a:t>
            </a:r>
            <a:r>
              <a:rPr kumimoji="0" lang="en-US" altLang="zh-CN" sz="2000" b="0"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ai</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和</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min(</a:t>
            </a:r>
            <a:r>
              <a:rPr kumimoji="0" lang="en-US" altLang="zh-CN" sz="2000" b="0"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ai</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表示所有元素项中第</a:t>
            </a:r>
            <a:r>
              <a:rPr kumimoji="0" lang="en-US" altLang="zh-CN" sz="2000" b="0"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i</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个属性的最大值和最小值。下面是规格化后的数据：</a:t>
            </a:r>
            <a:endParaRPr kumimoji="0" lang="zh-CN" altLang="en-US" sz="20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endParaRPr kumimoji="0" lang="zh-CN" altLang="en-US" sz="2000" b="0" i="0" u="none" strike="noStrike" cap="none" normalizeH="0" baseline="0" dirty="0" smtClean="0">
              <a:ln>
                <a:noFill/>
              </a:ln>
              <a:solidFill>
                <a:schemeClr val="tx1"/>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1058745" y="5606864"/>
            <a:ext cx="6343650" cy="6858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sz="2100"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8745" y="1048282"/>
            <a:ext cx="4338052" cy="369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2282" y="1054207"/>
            <a:ext cx="621016" cy="36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p:cNvSpPr txBox="1">
            <a:spLocks noChangeArrowheads="1"/>
          </p:cNvSpPr>
          <p:nvPr/>
        </p:nvSpPr>
        <p:spPr bwMode="auto">
          <a:xfrm>
            <a:off x="1803937" y="4943344"/>
            <a:ext cx="2999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FontTx/>
              <a:buNone/>
            </a:pPr>
            <a:r>
              <a:rPr lang="zh-CN" altLang="en-US" sz="2400" dirty="0">
                <a:solidFill>
                  <a:srgbClr val="000000"/>
                </a:solidFill>
              </a:rPr>
              <a:t>训练集</a:t>
            </a:r>
            <a:r>
              <a:rPr lang="en-US" altLang="en-US" sz="2400" dirty="0">
                <a:solidFill>
                  <a:srgbClr val="000000"/>
                </a:solidFill>
              </a:rPr>
              <a:t> (labels known)</a:t>
            </a:r>
            <a:endParaRPr lang="en-US" altLang="en-US" sz="2400" dirty="0">
              <a:solidFill>
                <a:srgbClr val="000000"/>
              </a:solidFill>
            </a:endParaRPr>
          </a:p>
        </p:txBody>
      </p:sp>
      <p:sp>
        <p:nvSpPr>
          <p:cNvPr id="9" name="TextBox 7"/>
          <p:cNvSpPr txBox="1">
            <a:spLocks noChangeArrowheads="1"/>
          </p:cNvSpPr>
          <p:nvPr/>
        </p:nvSpPr>
        <p:spPr bwMode="auto">
          <a:xfrm>
            <a:off x="5267745" y="4957632"/>
            <a:ext cx="3410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Tx/>
              <a:buNone/>
            </a:pPr>
            <a:r>
              <a:rPr lang="zh-CN" altLang="en-US" sz="2400" dirty="0">
                <a:solidFill>
                  <a:srgbClr val="000000"/>
                </a:solidFill>
              </a:rPr>
              <a:t>测试集</a:t>
            </a:r>
            <a:r>
              <a:rPr lang="en-US" altLang="en-US" sz="2400" dirty="0">
                <a:solidFill>
                  <a:srgbClr val="000000"/>
                </a:solidFill>
              </a:rPr>
              <a:t> (labels unknown)</a:t>
            </a:r>
            <a:endParaRPr lang="en-US" altLang="en-US" sz="24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1821" y="996624"/>
            <a:ext cx="829414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buFontTx/>
              <a:buChar char="•"/>
            </a:pPr>
            <a:r>
              <a:rPr lang="zh-CN" altLang="en-US" sz="2000" b="1" dirty="0" smtClean="0">
                <a:latin typeface="Calibri" panose="020F0502020204030204" pitchFamily="34" charset="0"/>
                <a:ea typeface="宋体" panose="02010600030101010101" pitchFamily="2" charset="-122"/>
                <a:cs typeface="Times New Roman" panose="02020603050405020304" pitchFamily="18" charset="0"/>
              </a:rPr>
              <a:t>选取</a:t>
            </a:r>
            <a:r>
              <a:rPr lang="en-US" altLang="zh-CN" sz="2000" b="1" dirty="0">
                <a:latin typeface="Calibri" panose="020F0502020204030204" pitchFamily="34" charset="0"/>
                <a:ea typeface="宋体" panose="02010600030101010101" pitchFamily="2" charset="-122"/>
                <a:cs typeface="Times New Roman" panose="02020603050405020304" pitchFamily="18" charset="0"/>
              </a:rPr>
              <a:t>k</a:t>
            </a:r>
            <a:r>
              <a:rPr lang="zh-CN" altLang="en-US" sz="2000" b="1" dirty="0">
                <a:latin typeface="Calibri" panose="020F0502020204030204" pitchFamily="34" charset="0"/>
                <a:ea typeface="宋体" panose="02010600030101010101" pitchFamily="2" charset="-122"/>
                <a:cs typeface="Times New Roman" panose="02020603050405020304" pitchFamily="18" charset="0"/>
              </a:rPr>
              <a:t>个初始聚类</a:t>
            </a:r>
            <a:r>
              <a:rPr lang="zh-CN" altLang="en-US" sz="2000" b="1" dirty="0" smtClean="0">
                <a:latin typeface="Calibri" panose="020F0502020204030204" pitchFamily="34" charset="0"/>
                <a:ea typeface="宋体" panose="02010600030101010101" pitchFamily="2" charset="-122"/>
                <a:cs typeface="Times New Roman" panose="02020603050405020304" pitchFamily="18" charset="0"/>
              </a:rPr>
              <a:t>中心</a:t>
            </a:r>
            <a:endParaRPr lang="zh-CN" altLang="en-US" sz="2000" b="1" dirty="0">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lang="zh-CN" altLang="en-US" sz="2000" dirty="0">
                <a:latin typeface="Calibri" panose="020F0502020204030204" pitchFamily="34" charset="0"/>
                <a:ea typeface="宋体" panose="02010600030101010101" pitchFamily="2" charset="-122"/>
                <a:cs typeface="Times New Roman" panose="02020603050405020304" pitchFamily="18" charset="0"/>
              </a:rPr>
              <a:t>设</a:t>
            </a:r>
            <a:r>
              <a:rPr lang="en-US" altLang="zh-CN" sz="2000" dirty="0">
                <a:latin typeface="Calibri" panose="020F0502020204030204" pitchFamily="34" charset="0"/>
                <a:ea typeface="宋体" panose="02010600030101010101" pitchFamily="2" charset="-122"/>
                <a:cs typeface="Times New Roman" panose="02020603050405020304" pitchFamily="18" charset="0"/>
              </a:rPr>
              <a:t>k=3</a:t>
            </a:r>
            <a:r>
              <a:rPr lang="zh-CN" altLang="en-US" sz="2000" dirty="0">
                <a:latin typeface="Calibri" panose="020F0502020204030204" pitchFamily="34" charset="0"/>
                <a:ea typeface="宋体" panose="02010600030101010101" pitchFamily="2" charset="-122"/>
                <a:cs typeface="Times New Roman" panose="02020603050405020304" pitchFamily="18" charset="0"/>
              </a:rPr>
              <a:t>，即将这</a:t>
            </a:r>
            <a:r>
              <a:rPr lang="en-US" altLang="zh-CN" sz="2000" dirty="0">
                <a:latin typeface="Calibri" panose="020F0502020204030204" pitchFamily="34" charset="0"/>
                <a:ea typeface="宋体" panose="02010600030101010101" pitchFamily="2" charset="-122"/>
                <a:cs typeface="Times New Roman" panose="02020603050405020304" pitchFamily="18" charset="0"/>
              </a:rPr>
              <a:t>15</a:t>
            </a:r>
            <a:r>
              <a:rPr lang="zh-CN" altLang="en-US" sz="2000" dirty="0">
                <a:latin typeface="Calibri" panose="020F0502020204030204" pitchFamily="34" charset="0"/>
                <a:ea typeface="宋体" panose="02010600030101010101" pitchFamily="2" charset="-122"/>
                <a:cs typeface="Times New Roman" panose="02020603050405020304" pitchFamily="18" charset="0"/>
              </a:rPr>
              <a:t>支球队分成三个集团。</a:t>
            </a:r>
            <a:endParaRPr lang="zh-CN" altLang="en-US" sz="2000" dirty="0">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lang="zh-CN" altLang="en-US" sz="2000" dirty="0">
                <a:latin typeface="Calibri" panose="020F0502020204030204" pitchFamily="34" charset="0"/>
                <a:ea typeface="宋体" panose="02010600030101010101" pitchFamily="2" charset="-122"/>
                <a:cs typeface="Times New Roman" panose="02020603050405020304" pitchFamily="18" charset="0"/>
              </a:rPr>
              <a:t>现抽取日本、巴林和泰国的值作为三个簇的种子，即初始化三个簇的中心为</a:t>
            </a:r>
            <a:r>
              <a:rPr lang="en-US" altLang="zh-CN" sz="2000" dirty="0">
                <a:latin typeface="Calibri" panose="020F0502020204030204" pitchFamily="34" charset="0"/>
                <a:ea typeface="宋体" panose="02010600030101010101" pitchFamily="2" charset="-122"/>
                <a:cs typeface="Times New Roman" panose="02020603050405020304" pitchFamily="18" charset="0"/>
              </a:rPr>
              <a:t>A</a:t>
            </a:r>
            <a:r>
              <a:rPr lang="zh-CN" altLang="en-US" sz="20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dirty="0">
                <a:latin typeface="Calibri" panose="020F0502020204030204" pitchFamily="34" charset="0"/>
                <a:ea typeface="宋体" panose="02010600030101010101" pitchFamily="2" charset="-122"/>
                <a:cs typeface="Times New Roman" panose="02020603050405020304" pitchFamily="18" charset="0"/>
              </a:rPr>
              <a:t>{0.3, 0, 0.19}</a:t>
            </a:r>
            <a:r>
              <a:rPr lang="zh-CN" altLang="en-US" sz="20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dirty="0">
                <a:latin typeface="Calibri" panose="020F0502020204030204" pitchFamily="34" charset="0"/>
                <a:ea typeface="宋体" panose="02010600030101010101" pitchFamily="2" charset="-122"/>
                <a:cs typeface="Times New Roman" panose="02020603050405020304" pitchFamily="18" charset="0"/>
              </a:rPr>
              <a:t>B</a:t>
            </a:r>
            <a:r>
              <a:rPr lang="zh-CN" altLang="en-US" sz="20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dirty="0">
                <a:latin typeface="Calibri" panose="020F0502020204030204" pitchFamily="34" charset="0"/>
                <a:ea typeface="宋体" panose="02010600030101010101" pitchFamily="2" charset="-122"/>
                <a:cs typeface="Times New Roman" panose="02020603050405020304" pitchFamily="18" charset="0"/>
              </a:rPr>
              <a:t>{0.7, 0.76, 0.5}</a:t>
            </a:r>
            <a:r>
              <a:rPr lang="zh-CN" altLang="en-US" sz="2000" dirty="0">
                <a:latin typeface="Calibri" panose="020F0502020204030204" pitchFamily="34" charset="0"/>
                <a:ea typeface="宋体" panose="02010600030101010101" pitchFamily="2" charset="-122"/>
                <a:cs typeface="Times New Roman" panose="02020603050405020304" pitchFamily="18" charset="0"/>
              </a:rPr>
              <a:t>和</a:t>
            </a:r>
            <a:r>
              <a:rPr lang="en-US" altLang="zh-CN" sz="2000" dirty="0">
                <a:latin typeface="Calibri" panose="020F0502020204030204" pitchFamily="34" charset="0"/>
                <a:ea typeface="宋体" panose="02010600030101010101" pitchFamily="2" charset="-122"/>
                <a:cs typeface="Times New Roman" panose="02020603050405020304" pitchFamily="18" charset="0"/>
              </a:rPr>
              <a:t>C</a:t>
            </a:r>
            <a:r>
              <a:rPr lang="zh-CN" altLang="en-US" sz="20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dirty="0">
                <a:latin typeface="Calibri" panose="020F0502020204030204" pitchFamily="34" charset="0"/>
                <a:ea typeface="宋体" panose="02010600030101010101" pitchFamily="2" charset="-122"/>
                <a:cs typeface="Times New Roman" panose="02020603050405020304" pitchFamily="18" charset="0"/>
              </a:rPr>
              <a:t>{1, 1, 0.5}</a:t>
            </a:r>
            <a:r>
              <a:rPr lang="zh-CN" altLang="en-US" sz="2000" dirty="0">
                <a:latin typeface="Calibri" panose="020F0502020204030204" pitchFamily="34" charset="0"/>
                <a:ea typeface="宋体" panose="02010600030101010101" pitchFamily="2" charset="-122"/>
                <a:cs typeface="Times New Roman" panose="02020603050405020304" pitchFamily="18" charset="0"/>
              </a:rPr>
              <a:t>。如下图：</a:t>
            </a:r>
            <a:endParaRPr lang="zh-CN" altLang="en-US" sz="2000" dirty="0">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3249" name="图片 6"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4187" y="2518633"/>
            <a:ext cx="5344646" cy="34746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301214" y="499266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图片 3" descr="X=\{x_1,x_2,...,x_n\},Y=\{y_1,y_2,...,y_n\}"/>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2631106" y="1609987"/>
            <a:ext cx="4330252" cy="267064"/>
          </a:xfrm>
          <a:prstGeom prst="rect">
            <a:avLst/>
          </a:prstGeom>
          <a:noFill/>
          <a:extLst>
            <a:ext uri="{909E8E84-426E-40DD-AFC4-6F175D3DCCD1}">
              <a14:hiddenFill xmlns:a14="http://schemas.microsoft.com/office/drawing/2010/main">
                <a:solidFill>
                  <a:srgbClr val="FFFFFF"/>
                </a:solidFill>
              </a14:hiddenFill>
            </a:ext>
          </a:extLst>
        </p:spPr>
      </p:pic>
      <p:pic>
        <p:nvPicPr>
          <p:cNvPr id="54274" name="图片 2" descr="d(X,Y)=\sqrt{(x_1-y_1)^2+(x_2-y_2)^2+...+(x_n-y_n)^2}"/>
          <p:cNvPicPr>
            <a:picLocks noChangeAspect="1" noChangeArrowheads="1"/>
          </p:cNvPicPr>
          <p:nvPr/>
        </p:nvPicPr>
        <p:blipFill>
          <a:blip r:embed="rId3" r:link="rId2">
            <a:extLst>
              <a:ext uri="{28A0092B-C50C-407E-A947-70E740481C1C}">
                <a14:useLocalDpi xmlns:a14="http://schemas.microsoft.com/office/drawing/2010/main" val="0"/>
              </a:ext>
            </a:extLst>
          </a:blip>
          <a:srcRect/>
          <a:stretch>
            <a:fillRect/>
          </a:stretch>
        </p:blipFill>
        <p:spPr bwMode="auto">
          <a:xfrm>
            <a:off x="2459716" y="2469946"/>
            <a:ext cx="4147020" cy="230390"/>
          </a:xfrm>
          <a:prstGeom prst="rect">
            <a:avLst/>
          </a:prstGeom>
          <a:noFill/>
          <a:extLst>
            <a:ext uri="{909E8E84-426E-40DD-AFC4-6F175D3DCCD1}">
              <a14:hiddenFill xmlns:a14="http://schemas.microsoft.com/office/drawing/2010/main">
                <a:solidFill>
                  <a:srgbClr val="FFFFFF"/>
                </a:solidFill>
              </a14:hiddenFill>
            </a:ext>
          </a:extLst>
        </p:spPr>
      </p:pic>
      <p:pic>
        <p:nvPicPr>
          <p:cNvPr id="5427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716" y="3455531"/>
            <a:ext cx="4294730" cy="31720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648090" y="753351"/>
            <a:ext cx="77376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计算每个数据对象到聚类中心的距离</a:t>
            </a:r>
            <a:r>
              <a:rPr kumimoji="0" lang="en-US"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D(Xi</a:t>
            </a:r>
            <a:r>
              <a:rPr kumimoji="0" lang="zh-CN" altLang="en-US"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en-US" altLang="zh-CN" sz="2400" b="1"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Zj</a:t>
            </a:r>
            <a:r>
              <a:rPr kumimoji="0" lang="en-US"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(I))</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计算所有球队分别对三个中心点的相异度，这里以欧氏距离度量。设</a:t>
            </a:r>
            <a:endParaRPr kumimoji="0" lang="zh-CN"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3" name="Rectangle 5"/>
          <p:cNvSpPr>
            <a:spLocks noChangeArrowheads="1"/>
          </p:cNvSpPr>
          <p:nvPr/>
        </p:nvSpPr>
        <p:spPr bwMode="auto">
          <a:xfrm>
            <a:off x="615703" y="2011758"/>
            <a:ext cx="8528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其中</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Y</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是两个元素项，自具有</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n</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个可度量特征属性。欧式距离定义为：</a:t>
            </a:r>
            <a:endParaRPr kumimoji="0" lang="zh-CN"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4" name="Rectangle 6"/>
          <p:cNvSpPr>
            <a:spLocks noChangeArrowheads="1"/>
          </p:cNvSpPr>
          <p:nvPr/>
        </p:nvSpPr>
        <p:spPr bwMode="auto">
          <a:xfrm>
            <a:off x="648090" y="3003132"/>
            <a:ext cx="68531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下图从左到右依次表示各支球队到当前中心点的欧氏距离。</a:t>
            </a:r>
            <a:endParaRPr kumimoji="0" lang="zh-CN"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6409" y="588539"/>
            <a:ext cx="7672039" cy="3000821"/>
          </a:xfrm>
          <a:prstGeom prst="rect">
            <a:avLst/>
          </a:prstGeom>
        </p:spPr>
        <p:txBody>
          <a:bodyPr wrap="square">
            <a:spAutoFit/>
          </a:bodyPr>
          <a:lstStyle/>
          <a:p>
            <a:pPr marR="152400">
              <a:lnSpc>
                <a:spcPct val="150000"/>
              </a:lnSpc>
              <a:spcAft>
                <a:spcPts val="0"/>
              </a:spcAft>
            </a:pPr>
            <a:r>
              <a:rPr lang="zh-CN" altLang="zh-CN" kern="100" dirty="0">
                <a:latin typeface="Calibri" panose="020F0502020204030204" pitchFamily="34" charset="0"/>
                <a:cs typeface="Times New Roman" panose="02020603050405020304" pitchFamily="18" charset="0"/>
              </a:rPr>
              <a:t>将每支球队分到最近的簇，可对各支球队做如下聚类：</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zh-CN" altLang="zh-CN" kern="100" dirty="0">
                <a:latin typeface="Calibri" panose="020F0502020204030204" pitchFamily="34" charset="0"/>
                <a:cs typeface="Times New Roman" panose="02020603050405020304" pitchFamily="18" charset="0"/>
              </a:rPr>
              <a:t>中国</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，日本</a:t>
            </a:r>
            <a:r>
              <a:rPr lang="en-US" altLang="zh-CN" kern="100" dirty="0">
                <a:latin typeface="Calibri" panose="020F0502020204030204" pitchFamily="34" charset="0"/>
                <a:cs typeface="Times New Roman" panose="02020603050405020304" pitchFamily="18" charset="0"/>
              </a:rPr>
              <a:t>A</a:t>
            </a:r>
            <a:r>
              <a:rPr lang="zh-CN" altLang="zh-CN" kern="100" dirty="0">
                <a:latin typeface="Calibri" panose="020F0502020204030204" pitchFamily="34" charset="0"/>
                <a:cs typeface="Times New Roman" panose="02020603050405020304" pitchFamily="18" charset="0"/>
              </a:rPr>
              <a:t>，韩国</a:t>
            </a:r>
            <a:r>
              <a:rPr lang="en-US" altLang="zh-CN" kern="100" dirty="0">
                <a:latin typeface="Calibri" panose="020F0502020204030204" pitchFamily="34" charset="0"/>
                <a:cs typeface="Times New Roman" panose="02020603050405020304" pitchFamily="18" charset="0"/>
              </a:rPr>
              <a:t>A</a:t>
            </a:r>
            <a:r>
              <a:rPr lang="zh-CN" altLang="zh-CN" kern="100" dirty="0">
                <a:latin typeface="Calibri" panose="020F0502020204030204" pitchFamily="34" charset="0"/>
                <a:cs typeface="Times New Roman" panose="02020603050405020304" pitchFamily="18" charset="0"/>
              </a:rPr>
              <a:t>，伊朗</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，沙特</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，伊拉克</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，卡塔尔</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，阿联酋</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，乌兹别克斯坦</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，泰国</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，越南</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，阿曼</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，巴林</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，朝鲜</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，印尼</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zh-CN" altLang="zh-CN" kern="100" dirty="0">
                <a:latin typeface="Calibri" panose="020F0502020204030204" pitchFamily="34" charset="0"/>
                <a:cs typeface="Times New Roman" panose="02020603050405020304" pitchFamily="18" charset="0"/>
              </a:rPr>
              <a:t>第一次聚类结果：</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en-US" altLang="zh-CN" kern="100" dirty="0">
                <a:latin typeface="Calibri" panose="020F0502020204030204" pitchFamily="34" charset="0"/>
                <a:cs typeface="Times New Roman" panose="02020603050405020304" pitchFamily="18" charset="0"/>
              </a:rPr>
              <a:t>      A</a:t>
            </a:r>
            <a:r>
              <a:rPr lang="zh-CN" altLang="zh-CN" kern="100" dirty="0">
                <a:latin typeface="Calibri" panose="020F0502020204030204" pitchFamily="34" charset="0"/>
                <a:cs typeface="Times New Roman" panose="02020603050405020304" pitchFamily="18" charset="0"/>
              </a:rPr>
              <a:t>：日本，韩国，伊朗，沙特；</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en-US" altLang="zh-CN" kern="100" dirty="0">
                <a:latin typeface="Calibri" panose="020F0502020204030204" pitchFamily="34" charset="0"/>
                <a:cs typeface="Times New Roman" panose="02020603050405020304" pitchFamily="18" charset="0"/>
              </a:rPr>
              <a:t>      B</a:t>
            </a:r>
            <a:r>
              <a:rPr lang="zh-CN" altLang="zh-CN" kern="100" dirty="0">
                <a:latin typeface="Calibri" panose="020F0502020204030204" pitchFamily="34" charset="0"/>
                <a:cs typeface="Times New Roman" panose="02020603050405020304" pitchFamily="18" charset="0"/>
              </a:rPr>
              <a:t>：乌兹别克斯坦，巴林，朝鲜；</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en-US" altLang="zh-CN" kern="100" dirty="0">
                <a:latin typeface="Calibri" panose="020F0502020204030204" pitchFamily="34" charset="0"/>
                <a:cs typeface="Times New Roman" panose="02020603050405020304" pitchFamily="18" charset="0"/>
              </a:rPr>
              <a:t>      C</a:t>
            </a:r>
            <a:r>
              <a:rPr lang="zh-CN" altLang="zh-CN" kern="100" dirty="0">
                <a:latin typeface="Calibri" panose="020F0502020204030204" pitchFamily="34" charset="0"/>
                <a:cs typeface="Times New Roman" panose="02020603050405020304" pitchFamily="18" charset="0"/>
              </a:rPr>
              <a:t>：中国，伊拉克，卡塔尔，阿联酋，泰国，越南，阿曼，印尼。</a:t>
            </a:r>
            <a:endParaRPr lang="zh-CN" altLang="zh-CN" sz="2400" dirty="0">
              <a:latin typeface="Calibri" panose="020F0502020204030204" pitchFamily="34" charset="0"/>
              <a:cs typeface="Times New Roman" panose="02020603050405020304" pitchFamily="18" charset="0"/>
            </a:endParaRPr>
          </a:p>
        </p:txBody>
      </p:sp>
      <p:sp>
        <p:nvSpPr>
          <p:cNvPr id="3" name="矩形 2"/>
          <p:cNvSpPr/>
          <p:nvPr/>
        </p:nvSpPr>
        <p:spPr>
          <a:xfrm>
            <a:off x="635618" y="4202986"/>
            <a:ext cx="7995425" cy="2169825"/>
          </a:xfrm>
          <a:prstGeom prst="rect">
            <a:avLst/>
          </a:prstGeom>
        </p:spPr>
        <p:txBody>
          <a:bodyPr wrap="square">
            <a:spAutoFit/>
          </a:bodyPr>
          <a:lstStyle/>
          <a:p>
            <a:pPr marR="152400">
              <a:lnSpc>
                <a:spcPct val="150000"/>
              </a:lnSpc>
              <a:spcAft>
                <a:spcPts val="0"/>
              </a:spcAft>
            </a:pPr>
            <a:r>
              <a:rPr lang="zh-CN" altLang="zh-CN" b="1" kern="100" dirty="0" smtClean="0">
                <a:latin typeface="Calibri" panose="020F0502020204030204" pitchFamily="34" charset="0"/>
                <a:cs typeface="Times New Roman" panose="02020603050405020304" pitchFamily="18" charset="0"/>
              </a:rPr>
              <a:t>下面</a:t>
            </a:r>
            <a:r>
              <a:rPr lang="zh-CN" altLang="zh-CN" b="1" kern="100" dirty="0">
                <a:latin typeface="Calibri" panose="020F0502020204030204" pitchFamily="34" charset="0"/>
                <a:cs typeface="Times New Roman" panose="02020603050405020304" pitchFamily="18" charset="0"/>
              </a:rPr>
              <a:t>根据第一次聚类结果，调整各个簇的中心点</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en-US" altLang="zh-CN" kern="100" dirty="0">
                <a:latin typeface="Calibri" panose="020F0502020204030204" pitchFamily="34" charset="0"/>
                <a:cs typeface="Times New Roman" panose="02020603050405020304" pitchFamily="18" charset="0"/>
              </a:rPr>
              <a:t>      A</a:t>
            </a:r>
            <a:r>
              <a:rPr lang="zh-CN" altLang="zh-CN" kern="100" dirty="0">
                <a:latin typeface="Calibri" panose="020F0502020204030204" pitchFamily="34" charset="0"/>
                <a:cs typeface="Times New Roman" panose="02020603050405020304" pitchFamily="18" charset="0"/>
              </a:rPr>
              <a:t>簇的新中心点为：</a:t>
            </a:r>
            <a:r>
              <a:rPr lang="en-US" altLang="zh-CN" kern="100" dirty="0">
                <a:latin typeface="Calibri" panose="020F0502020204030204" pitchFamily="34" charset="0"/>
                <a:cs typeface="Times New Roman" panose="02020603050405020304" pitchFamily="18" charset="0"/>
              </a:rPr>
              <a:t>{(0.3+0+0.24+0.3)/4=0.21, (0+0.15+0.76+0.76)/4=0.4175, (0.19+0.13+0.25+0.06)/4=0.1575} = {0.21, 0.4175, 0.1575}</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用同样的方法计算得到</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和</a:t>
            </a:r>
            <a:r>
              <a:rPr lang="en-US" altLang="zh-CN" kern="100" dirty="0">
                <a:latin typeface="Calibri" panose="020F0502020204030204" pitchFamily="34" charset="0"/>
                <a:cs typeface="Times New Roman" panose="02020603050405020304" pitchFamily="18" charset="0"/>
              </a:rPr>
              <a:t>C</a:t>
            </a:r>
            <a:r>
              <a:rPr lang="zh-CN" altLang="zh-CN" kern="100" dirty="0">
                <a:latin typeface="Calibri" panose="020F0502020204030204" pitchFamily="34" charset="0"/>
                <a:cs typeface="Times New Roman" panose="02020603050405020304" pitchFamily="18" charset="0"/>
              </a:rPr>
              <a:t>簇的新中心点分别为</a:t>
            </a:r>
            <a:r>
              <a:rPr lang="en-US" altLang="zh-CN" kern="100" dirty="0">
                <a:latin typeface="Calibri" panose="020F0502020204030204" pitchFamily="34" charset="0"/>
                <a:cs typeface="Times New Roman" panose="02020603050405020304" pitchFamily="18" charset="0"/>
              </a:rPr>
              <a:t>{0.7, 0.7333, 0.4167}</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{1, 0.94, 0.40625}</a:t>
            </a:r>
            <a:r>
              <a:rPr lang="zh-CN" altLang="zh-CN" kern="100" dirty="0">
                <a:latin typeface="Calibri" panose="020F0502020204030204" pitchFamily="34" charset="0"/>
                <a:cs typeface="Times New Roman" panose="02020603050405020304" pitchFamily="18" charset="0"/>
              </a:rPr>
              <a:t>。</a:t>
            </a:r>
            <a:endParaRPr lang="zh-CN" altLang="zh-CN" sz="2400" dirty="0">
              <a:latin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1873" y="688811"/>
            <a:ext cx="710803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由于</a:t>
            </a:r>
            <a:r>
              <a:rPr kumimoji="0" lang="en-US" altLang="zh-CN" sz="2000" b="1"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Zj</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不等于</a:t>
            </a:r>
            <a:r>
              <a:rPr kumimoji="0" lang="en-US" altLang="zh-CN" sz="2000" b="1"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Zj</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，所以用调整后的中心点再次计算距离</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endPar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所有球队分别到三个新中心点的距离</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如下图：</a:t>
            </a:r>
            <a:endPar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5529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118" y="1444640"/>
            <a:ext cx="4186060" cy="24309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501805" y="4339500"/>
            <a:ext cx="843645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第二次迭代后的结果为：</a:t>
            </a:r>
            <a:endPar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中国</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，日本</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，韩国</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，伊朗</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，沙特</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，伊拉克</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，卡塔尔</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，阿联酋</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，乌兹别克斯坦</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，泰国</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，越南</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，阿曼</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，巴林</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，朝鲜</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，印尼</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结果无变化，说明结果已收敛，于是给出最终聚类结果：</a:t>
            </a:r>
            <a:endPar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亚洲一流：日本，韩国，伊朗，沙特</a:t>
            </a:r>
            <a:endPar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亚洲二流：乌兹别克斯坦，巴林，朝鲜</a:t>
            </a:r>
            <a:endPar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亚洲三流：中国，伊拉克，卡塔尔，阿联酋，泰国，越南，阿曼，印尼</a:t>
            </a:r>
            <a:endParaRPr kumimoji="0" lang="zh-CN" altLang="en-US"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3249" y="1125240"/>
            <a:ext cx="6233532" cy="4662815"/>
          </a:xfrm>
          <a:prstGeom prst="rect">
            <a:avLst/>
          </a:prstGeom>
        </p:spPr>
        <p:txBody>
          <a:bodyPr wrap="square">
            <a:spAutoFit/>
          </a:bodyPr>
          <a:lstStyle/>
          <a:p>
            <a:pPr marR="152400">
              <a:lnSpc>
                <a:spcPct val="150000"/>
              </a:lnSpc>
              <a:spcAft>
                <a:spcPts val="0"/>
              </a:spcAft>
            </a:pPr>
            <a:r>
              <a:rPr lang="en-US" altLang="zh-CN" kern="100">
                <a:latin typeface="Calibri" panose="020F0502020204030204" pitchFamily="34" charset="0"/>
                <a:cs typeface="Times New Roman" panose="02020603050405020304" pitchFamily="18" charset="0"/>
              </a:rPr>
              <a:t> </a:t>
            </a:r>
            <a:r>
              <a:rPr lang="en-US" altLang="zh-CN" kern="100" smtClean="0">
                <a:latin typeface="Calibri" panose="020F0502020204030204" pitchFamily="34" charset="0"/>
                <a:cs typeface="Times New Roman" panose="02020603050405020304" pitchFamily="18" charset="0"/>
              </a:rPr>
              <a:t>     </a:t>
            </a:r>
            <a:r>
              <a:rPr lang="zh-CN" altLang="zh-CN" kern="100" smtClean="0">
                <a:latin typeface="Calibri" panose="020F0502020204030204" pitchFamily="34" charset="0"/>
                <a:cs typeface="Times New Roman" panose="02020603050405020304" pitchFamily="18" charset="0"/>
              </a:rPr>
              <a:t>看来</a:t>
            </a:r>
            <a:r>
              <a:rPr lang="zh-CN" altLang="zh-CN" kern="100" dirty="0">
                <a:latin typeface="Calibri" panose="020F0502020204030204" pitchFamily="34" charset="0"/>
                <a:cs typeface="Times New Roman" panose="02020603050405020304" pitchFamily="18" charset="0"/>
              </a:rPr>
              <a:t>数据告诉我们，说国足近几年处在亚洲三流水平真的是没有冤枉他们，至少从国际杯赛战绩是这样的。</a:t>
            </a:r>
            <a:endParaRPr lang="zh-CN" altLang="zh-CN" sz="2400" dirty="0">
              <a:latin typeface="Calibri" panose="020F0502020204030204" pitchFamily="34" charset="0"/>
              <a:cs typeface="Times New Roman" panose="02020603050405020304" pitchFamily="18" charset="0"/>
            </a:endParaRPr>
          </a:p>
          <a:p>
            <a:pPr marR="152400">
              <a:lnSpc>
                <a:spcPct val="150000"/>
              </a:lnSpc>
              <a:spcAft>
                <a:spcPts val="0"/>
              </a:spcAft>
            </a:pP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其实上面的分析数据不仅告诉了我们聚类信息，还提供了一些其它有趣的信息，例如从中可以定量分析出各个球队之间的差距，例如，在亚洲一流队伍中，日本与沙特水平最接近，而伊朗则相距他们较远，这也和近几年伊朗没落的实际相符。另外，乌兹别克斯坦和巴林虽然没有打进近两届世界杯，不过凭借预算赛和亚洲杯上的出色表现占据</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组一席之地，而朝鲜由于打入了</a:t>
            </a:r>
            <a:r>
              <a:rPr lang="en-US" altLang="zh-CN" kern="100" dirty="0">
                <a:latin typeface="Calibri" panose="020F0502020204030204" pitchFamily="34" charset="0"/>
                <a:cs typeface="Times New Roman" panose="02020603050405020304" pitchFamily="18" charset="0"/>
              </a:rPr>
              <a:t>2010</a:t>
            </a:r>
            <a:r>
              <a:rPr lang="zh-CN" altLang="zh-CN" kern="100" dirty="0">
                <a:latin typeface="Calibri" panose="020F0502020204030204" pitchFamily="34" charset="0"/>
                <a:cs typeface="Times New Roman" panose="02020603050405020304" pitchFamily="18" charset="0"/>
              </a:rPr>
              <a:t>世界杯决赛圈而有幸进入</a:t>
            </a:r>
            <a:r>
              <a:rPr lang="en-US" altLang="zh-CN" kern="100" dirty="0">
                <a:latin typeface="Calibri" panose="020F0502020204030204" pitchFamily="34" charset="0"/>
                <a:cs typeface="Times New Roman" panose="02020603050405020304" pitchFamily="18" charset="0"/>
              </a:rPr>
              <a:t>B</a:t>
            </a:r>
            <a:r>
              <a:rPr lang="zh-CN" altLang="zh-CN" kern="100" dirty="0">
                <a:latin typeface="Calibri" panose="020F0502020204030204" pitchFamily="34" charset="0"/>
                <a:cs typeface="Times New Roman" panose="02020603050405020304" pitchFamily="18" charset="0"/>
              </a:rPr>
              <a:t>组，可是同样奇迹般夺得</a:t>
            </a:r>
            <a:r>
              <a:rPr lang="en-US" altLang="zh-CN" kern="100" dirty="0">
                <a:latin typeface="Calibri" panose="020F0502020204030204" pitchFamily="34" charset="0"/>
                <a:cs typeface="Times New Roman" panose="02020603050405020304" pitchFamily="18" charset="0"/>
              </a:rPr>
              <a:t>2007</a:t>
            </a:r>
            <a:r>
              <a:rPr lang="zh-CN" altLang="zh-CN" kern="100" dirty="0">
                <a:latin typeface="Calibri" panose="020F0502020204030204" pitchFamily="34" charset="0"/>
                <a:cs typeface="Times New Roman" panose="02020603050405020304" pitchFamily="18" charset="0"/>
              </a:rPr>
              <a:t>年亚洲杯的伊拉克却被分在三流。</a:t>
            </a:r>
            <a:endParaRPr lang="zh-CN" altLang="zh-CN" sz="2400" dirty="0">
              <a:latin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tLang="zh-CN" i="1" smtClean="0"/>
              <a:t>k</a:t>
            </a:r>
            <a:r>
              <a:rPr lang="en-US" altLang="zh-CN" smtClean="0"/>
              <a:t>-means</a:t>
            </a:r>
            <a:r>
              <a:rPr lang="zh-CN" altLang="en-US" smtClean="0"/>
              <a:t>算法的性能分析</a:t>
            </a:r>
            <a:endParaRPr lang="zh-CN" altLang="en-US" smtClean="0"/>
          </a:p>
        </p:txBody>
      </p:sp>
      <p:sp>
        <p:nvSpPr>
          <p:cNvPr id="222211" name="Rectangle 3"/>
          <p:cNvSpPr>
            <a:spLocks noGrp="1" noChangeArrowheads="1"/>
          </p:cNvSpPr>
          <p:nvPr>
            <p:ph type="body" idx="1"/>
          </p:nvPr>
        </p:nvSpPr>
        <p:spPr>
          <a:xfrm>
            <a:off x="161925" y="882650"/>
            <a:ext cx="8361363" cy="5192713"/>
          </a:xfrm>
        </p:spPr>
        <p:txBody>
          <a:bodyPr/>
          <a:lstStyle/>
          <a:p>
            <a:pPr marL="533400" indent="-533400"/>
            <a:r>
              <a:rPr lang="zh-CN" altLang="en-US" dirty="0" smtClean="0"/>
              <a:t>主要优点：</a:t>
            </a:r>
            <a:endParaRPr lang="zh-CN" altLang="en-US" dirty="0" smtClean="0"/>
          </a:p>
          <a:p>
            <a:pPr marL="914400" lvl="1" indent="-457200"/>
            <a:r>
              <a:rPr lang="zh-CN" altLang="en-US" dirty="0" smtClean="0"/>
              <a:t>是解决聚类问题的一种经典算法，简单、快速。</a:t>
            </a:r>
            <a:endParaRPr lang="zh-CN" altLang="en-US" dirty="0" smtClean="0"/>
          </a:p>
          <a:p>
            <a:pPr marL="914400" lvl="1" indent="-457200"/>
            <a:r>
              <a:rPr lang="zh-CN" altLang="en-US" dirty="0" smtClean="0"/>
              <a:t>对处理大数据集，该算法是相对可伸缩和高效率的。</a:t>
            </a:r>
            <a:endParaRPr lang="zh-CN" altLang="en-US" dirty="0" smtClean="0"/>
          </a:p>
          <a:p>
            <a:pPr marL="914400" lvl="1" indent="-457200"/>
            <a:r>
              <a:rPr lang="zh-CN" altLang="en-US" dirty="0" smtClean="0"/>
              <a:t>当结果簇是密集的，它的效果较好。</a:t>
            </a:r>
            <a:endParaRPr lang="zh-CN" altLang="en-US" dirty="0" smtClean="0"/>
          </a:p>
          <a:p>
            <a:pPr marL="533400" indent="-533400"/>
            <a:r>
              <a:rPr lang="zh-CN" altLang="en-US" dirty="0" smtClean="0"/>
              <a:t>主要缺点</a:t>
            </a:r>
            <a:endParaRPr lang="zh-CN" altLang="en-US" dirty="0" smtClean="0"/>
          </a:p>
          <a:p>
            <a:pPr marL="914400" lvl="1" indent="-457200"/>
            <a:r>
              <a:rPr lang="zh-CN" altLang="en-US" dirty="0" smtClean="0"/>
              <a:t>在簇的平均值被定义的情况下才能使用，可能不适用于某些应用。</a:t>
            </a:r>
            <a:endParaRPr lang="zh-CN" altLang="en-US" dirty="0" smtClean="0"/>
          </a:p>
          <a:p>
            <a:pPr marL="914400" lvl="1" indent="-457200"/>
            <a:r>
              <a:rPr lang="zh-CN" altLang="en-US" dirty="0" smtClean="0"/>
              <a:t>必须事先给出</a:t>
            </a:r>
            <a:r>
              <a:rPr lang="en-US" altLang="zh-CN" i="1" dirty="0" smtClean="0"/>
              <a:t>k</a:t>
            </a:r>
            <a:r>
              <a:rPr lang="zh-CN" altLang="en-US" dirty="0" smtClean="0"/>
              <a:t>（要生成的簇的数目），而且对初值敏感，对于不同的初始值，可能会导致不同结果。</a:t>
            </a:r>
            <a:endParaRPr lang="zh-CN" altLang="en-US" i="1" dirty="0" smtClean="0"/>
          </a:p>
          <a:p>
            <a:pPr marL="914400" lvl="1" indent="-457200"/>
            <a:r>
              <a:rPr lang="zh-CN" altLang="en-US" dirty="0" smtClean="0"/>
              <a:t>不适合于发现非凸面形状的簇或者大小差别很大的簇。而且，它对于“躁声”和孤立点数据是敏感的。</a:t>
            </a:r>
            <a:endParaRPr lang="en-US" altLang="zh-CN" dirty="0" smtClean="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57"/>
          <p:cNvSpPr>
            <a:spLocks noGrp="1" noChangeArrowheads="1"/>
          </p:cNvSpPr>
          <p:nvPr>
            <p:ph type="title"/>
          </p:nvPr>
        </p:nvSpPr>
        <p:spPr>
          <a:xfrm>
            <a:off x="803572" y="0"/>
            <a:ext cx="7772400" cy="685800"/>
          </a:xfrm>
        </p:spPr>
        <p:txBody>
          <a:bodyPr/>
          <a:lstStyle/>
          <a:p>
            <a:r>
              <a:rPr lang="zh-CN" altLang="en-US" sz="3200" dirty="0" smtClean="0"/>
              <a:t>在图像分割上的应用</a:t>
            </a:r>
            <a:endParaRPr lang="zh-CN" altLang="en-US" sz="3200" dirty="0" smtClean="0"/>
          </a:p>
        </p:txBody>
      </p:sp>
      <p:sp>
        <p:nvSpPr>
          <p:cNvPr id="224260" name="Text Box 59"/>
          <p:cNvSpPr txBox="1">
            <a:spLocks noChangeArrowheads="1"/>
          </p:cNvSpPr>
          <p:nvPr/>
        </p:nvSpPr>
        <p:spPr bwMode="auto">
          <a:xfrm>
            <a:off x="467544" y="1497410"/>
            <a:ext cx="748982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
                <a:schemeClr val="hlink"/>
              </a:buClr>
              <a:buSzTx/>
              <a:buFontTx/>
              <a:buAutoNum type="arabicPeriod"/>
            </a:pPr>
            <a:r>
              <a:rPr lang="zh-CN" altLang="en-US" dirty="0">
                <a:solidFill>
                  <a:schemeClr val="tx1"/>
                </a:solidFill>
                <a:latin typeface="Times New Roman" panose="02020603050405020304" pitchFamily="18" charset="0"/>
              </a:rPr>
              <a:t>图片：一只遥望大海的小狗；</a:t>
            </a:r>
            <a:endParaRPr lang="zh-CN" altLang="en-US" dirty="0">
              <a:solidFill>
                <a:schemeClr val="tx1"/>
              </a:solidFill>
              <a:latin typeface="Times New Roman" panose="02020603050405020304" pitchFamily="18" charset="0"/>
            </a:endParaRPr>
          </a:p>
          <a:p>
            <a:pPr algn="l">
              <a:lnSpc>
                <a:spcPct val="100000"/>
              </a:lnSpc>
              <a:spcBef>
                <a:spcPct val="50000"/>
              </a:spcBef>
              <a:buClr>
                <a:schemeClr val="hlink"/>
              </a:buClr>
              <a:buSzTx/>
              <a:buFontTx/>
              <a:buAutoNum type="arabicPeriod"/>
            </a:pPr>
            <a:r>
              <a:rPr lang="zh-CN" altLang="en-US" dirty="0">
                <a:solidFill>
                  <a:schemeClr val="tx1"/>
                </a:solidFill>
                <a:latin typeface="Times New Roman" panose="02020603050405020304" pitchFamily="18" charset="0"/>
              </a:rPr>
              <a:t>此图为</a:t>
            </a:r>
            <a:r>
              <a:rPr lang="en-US" altLang="zh-CN" dirty="0">
                <a:solidFill>
                  <a:schemeClr val="tx1"/>
                </a:solidFill>
                <a:latin typeface="Times New Roman" panose="02020603050405020304" pitchFamily="18" charset="0"/>
              </a:rPr>
              <a:t>100 x 100</a:t>
            </a:r>
            <a:r>
              <a:rPr lang="zh-CN" altLang="en-US" dirty="0">
                <a:solidFill>
                  <a:schemeClr val="tx1"/>
                </a:solidFill>
                <a:latin typeface="Times New Roman" panose="02020603050405020304" pitchFamily="18" charset="0"/>
              </a:rPr>
              <a:t>像素的</a:t>
            </a:r>
            <a:r>
              <a:rPr lang="en-US" altLang="zh-CN" dirty="0">
                <a:solidFill>
                  <a:schemeClr val="tx1"/>
                </a:solidFill>
                <a:latin typeface="Times New Roman" panose="02020603050405020304" pitchFamily="18" charset="0"/>
              </a:rPr>
              <a:t>JPG</a:t>
            </a:r>
            <a:r>
              <a:rPr lang="zh-CN" altLang="en-US" dirty="0">
                <a:solidFill>
                  <a:schemeClr val="tx1"/>
                </a:solidFill>
                <a:latin typeface="Times New Roman" panose="02020603050405020304" pitchFamily="18" charset="0"/>
              </a:rPr>
              <a:t>图片，每个像素可以表示为三维向量（分别对应</a:t>
            </a:r>
            <a:r>
              <a:rPr lang="en-US" altLang="zh-CN" dirty="0">
                <a:solidFill>
                  <a:schemeClr val="tx1"/>
                </a:solidFill>
                <a:latin typeface="Times New Roman" panose="02020603050405020304" pitchFamily="18" charset="0"/>
              </a:rPr>
              <a:t>JPEG</a:t>
            </a:r>
            <a:r>
              <a:rPr lang="zh-CN" altLang="en-US" dirty="0">
                <a:solidFill>
                  <a:schemeClr val="tx1"/>
                </a:solidFill>
                <a:latin typeface="Times New Roman" panose="02020603050405020304" pitchFamily="18" charset="0"/>
              </a:rPr>
              <a:t>图像中的红色、绿色和蓝色通道）</a:t>
            </a:r>
            <a:r>
              <a:rPr lang="en-US" altLang="zh-CN" dirty="0">
                <a:solidFill>
                  <a:schemeClr val="tx1"/>
                </a:solidFill>
                <a:latin typeface="Times New Roman" panose="02020603050405020304" pitchFamily="18" charset="0"/>
              </a:rPr>
              <a:t> </a:t>
            </a:r>
            <a:r>
              <a:rPr lang="zh-CN" altLang="en-US" dirty="0">
                <a:solidFill>
                  <a:schemeClr val="tx1"/>
                </a:solidFill>
                <a:latin typeface="Times New Roman" panose="02020603050405020304" pitchFamily="18" charset="0"/>
              </a:rPr>
              <a:t>；</a:t>
            </a:r>
            <a:endParaRPr lang="zh-CN" altLang="en-US" dirty="0">
              <a:solidFill>
                <a:schemeClr val="tx1"/>
              </a:solidFill>
              <a:latin typeface="Times New Roman" panose="02020603050405020304" pitchFamily="18" charset="0"/>
            </a:endParaRPr>
          </a:p>
          <a:p>
            <a:pPr algn="l">
              <a:lnSpc>
                <a:spcPct val="100000"/>
              </a:lnSpc>
              <a:spcBef>
                <a:spcPct val="50000"/>
              </a:spcBef>
              <a:buClr>
                <a:schemeClr val="hlink"/>
              </a:buClr>
              <a:buSzTx/>
              <a:buFontTx/>
              <a:buAutoNum type="arabicPeriod"/>
            </a:pPr>
            <a:r>
              <a:rPr lang="zh-CN" altLang="en-US" dirty="0">
                <a:solidFill>
                  <a:schemeClr val="tx1"/>
                </a:solidFill>
                <a:latin typeface="Times New Roman" panose="02020603050405020304" pitchFamily="18" charset="0"/>
              </a:rPr>
              <a:t>将图片分割为合适的背景区域（三个）和前景区域（小狗）；</a:t>
            </a:r>
            <a:endParaRPr lang="en-US" altLang="zh-CN" dirty="0">
              <a:solidFill>
                <a:schemeClr val="tx1"/>
              </a:solidFill>
              <a:latin typeface="Times New Roman" panose="02020603050405020304" pitchFamily="18" charset="0"/>
            </a:endParaRPr>
          </a:p>
          <a:p>
            <a:pPr algn="l">
              <a:lnSpc>
                <a:spcPct val="100000"/>
              </a:lnSpc>
              <a:spcBef>
                <a:spcPct val="50000"/>
              </a:spcBef>
              <a:buClr>
                <a:schemeClr val="hlink"/>
              </a:buClr>
              <a:buSzTx/>
              <a:buFontTx/>
              <a:buAutoNum type="arabicPeriod"/>
            </a:pPr>
            <a:r>
              <a:rPr lang="zh-CN" altLang="en-US" dirty="0">
                <a:solidFill>
                  <a:schemeClr val="tx1"/>
                </a:solidFill>
                <a:latin typeface="Times New Roman" panose="02020603050405020304" pitchFamily="18" charset="0"/>
              </a:rPr>
              <a:t>使用</a:t>
            </a:r>
            <a:r>
              <a:rPr lang="en-US" altLang="zh-CN" dirty="0">
                <a:solidFill>
                  <a:schemeClr val="tx1"/>
                </a:solidFill>
                <a:latin typeface="Times New Roman" panose="02020603050405020304" pitchFamily="18" charset="0"/>
              </a:rPr>
              <a:t>K-means</a:t>
            </a:r>
            <a:r>
              <a:rPr lang="zh-CN" altLang="en-US" dirty="0">
                <a:solidFill>
                  <a:schemeClr val="tx1"/>
                </a:solidFill>
                <a:latin typeface="Times New Roman" panose="02020603050405020304" pitchFamily="18" charset="0"/>
              </a:rPr>
              <a:t>算法对图像进行分割。</a:t>
            </a:r>
            <a:endParaRPr lang="en-US" altLang="zh-CN" dirty="0">
              <a:solidFill>
                <a:schemeClr val="tx1"/>
              </a:solidFill>
              <a:latin typeface="Times New Roman" panose="02020603050405020304" pitchFamily="18" charset="0"/>
            </a:endParaRPr>
          </a:p>
        </p:txBody>
      </p:sp>
      <p:pic>
        <p:nvPicPr>
          <p:cNvPr id="224261" name="Picture 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2160" y="4221088"/>
            <a:ext cx="2563812"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7" name="Picture 47" descr="d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1268760"/>
            <a:ext cx="6343922"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8" name="Rectangle 48"/>
          <p:cNvSpPr>
            <a:spLocks noChangeArrowheads="1"/>
          </p:cNvSpPr>
          <p:nvPr/>
        </p:nvSpPr>
        <p:spPr bwMode="auto">
          <a:xfrm>
            <a:off x="3168650" y="5486400"/>
            <a:ext cx="27130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800">
                <a:solidFill>
                  <a:schemeClr val="tx1"/>
                </a:solidFill>
                <a:latin typeface="Times New Roman" panose="02020603050405020304" pitchFamily="18" charset="0"/>
              </a:rPr>
              <a:t>分割后的效果</a:t>
            </a:r>
            <a:endParaRPr lang="zh-CN" altLang="en-US" sz="2800">
              <a:solidFill>
                <a:schemeClr val="tx1"/>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8"/>
          <p:cNvSpPr>
            <a:spLocks noGrp="1" noChangeArrowheads="1"/>
          </p:cNvSpPr>
          <p:nvPr>
            <p:ph type="title"/>
          </p:nvPr>
        </p:nvSpPr>
        <p:spPr/>
        <p:txBody>
          <a:bodyPr/>
          <a:lstStyle/>
          <a:p>
            <a:r>
              <a:rPr lang="zh-CN" altLang="en-US" dirty="0" smtClean="0"/>
              <a:t>在图像压缩上的应用</a:t>
            </a:r>
            <a:endParaRPr lang="zh-CN" altLang="en-US" sz="3200" dirty="0" smtClean="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7563" r="4238"/>
          <a:stretch>
            <a:fillRect/>
          </a:stretch>
        </p:blipFill>
        <p:spPr>
          <a:xfrm>
            <a:off x="251520" y="1412776"/>
            <a:ext cx="8681842" cy="4680520"/>
          </a:xfrm>
          <a:prstGeom prst="rect">
            <a:avLst/>
          </a:prstGeom>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eaLnBrk="1" hangingPunct="1">
              <a:defRPr/>
            </a:pPr>
            <a:r>
              <a:rPr lang="en-US" altLang="zh-CN" sz="3200" dirty="0" smtClean="0">
                <a:ea typeface="宋体" panose="02010600030101010101" pitchFamily="2" charset="-122"/>
              </a:rPr>
              <a:t>5 </a:t>
            </a:r>
            <a:r>
              <a:rPr lang="en-US" altLang="zh-CN" sz="3200" b="1" dirty="0" err="1" smtClean="0">
                <a:ea typeface="宋体" panose="02010600030101010101" pitchFamily="2" charset="-122"/>
              </a:rPr>
              <a:t>kmeans</a:t>
            </a:r>
            <a:r>
              <a:rPr lang="zh-CN" altLang="en-US" sz="3200" b="1" dirty="0">
                <a:ea typeface="宋体" panose="02010600030101010101" pitchFamily="2" charset="-122"/>
              </a:rPr>
              <a:t>算法的性能分析</a:t>
            </a:r>
            <a:endParaRPr lang="zh-CN" altLang="en-US" sz="3200" b="1" dirty="0">
              <a:ea typeface="宋体" panose="02010600030101010101" pitchFamily="2" charset="-122"/>
            </a:endParaRPr>
          </a:p>
        </p:txBody>
      </p:sp>
      <p:sp>
        <p:nvSpPr>
          <p:cNvPr id="222211" name="Rectangle 3"/>
          <p:cNvSpPr>
            <a:spLocks noGrp="1" noChangeArrowheads="1"/>
          </p:cNvSpPr>
          <p:nvPr>
            <p:ph type="body" idx="1"/>
          </p:nvPr>
        </p:nvSpPr>
        <p:spPr>
          <a:xfrm>
            <a:off x="251520" y="1196752"/>
            <a:ext cx="8361363" cy="5192713"/>
          </a:xfrm>
        </p:spPr>
        <p:txBody>
          <a:bodyPr/>
          <a:lstStyle/>
          <a:p>
            <a:pPr marL="533400" indent="-533400"/>
            <a:r>
              <a:rPr lang="zh-CN" altLang="en-US" sz="3600" dirty="0" smtClean="0"/>
              <a:t>主要优点：</a:t>
            </a:r>
            <a:endParaRPr lang="zh-CN" altLang="en-US" sz="3600" dirty="0" smtClean="0"/>
          </a:p>
          <a:p>
            <a:pPr marL="914400" lvl="1" indent="-457200"/>
            <a:r>
              <a:rPr lang="zh-CN" altLang="en-US" sz="2800" dirty="0" smtClean="0"/>
              <a:t>解决</a:t>
            </a:r>
            <a:r>
              <a:rPr lang="zh-CN" altLang="en-US" sz="2800" dirty="0"/>
              <a:t>聚类问题的一种经典算法，简单、快速。</a:t>
            </a:r>
            <a:endParaRPr lang="zh-CN" altLang="en-US" sz="2800" dirty="0"/>
          </a:p>
          <a:p>
            <a:pPr marL="914400" lvl="1" indent="-457200"/>
            <a:r>
              <a:rPr lang="zh-CN" altLang="en-US" sz="2800" dirty="0"/>
              <a:t>在</a:t>
            </a:r>
            <a:r>
              <a:rPr lang="zh-CN" altLang="en-US" sz="2800" dirty="0" smtClean="0"/>
              <a:t>处理大数据集时，该算法是相对可扩展的，并且具有较高的效率</a:t>
            </a:r>
            <a:endParaRPr lang="zh-CN" altLang="en-US" sz="2800" dirty="0" smtClean="0"/>
          </a:p>
          <a:p>
            <a:pPr marL="914400" lvl="1" indent="-457200"/>
            <a:r>
              <a:rPr lang="zh-CN" altLang="en-US" sz="2800" dirty="0" smtClean="0"/>
              <a:t>当</a:t>
            </a:r>
            <a:r>
              <a:rPr lang="zh-CN" altLang="en-US" sz="2800" dirty="0"/>
              <a:t>结果簇是密集的，效果较好</a:t>
            </a:r>
            <a:endParaRPr lang="zh-CN" altLang="en-US" sz="2800" dirty="0"/>
          </a:p>
          <a:p>
            <a:pPr marL="914400" lvl="1" indent="-457200"/>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2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22211">
                                            <p:txEl>
                                              <p:pRg st="2" end="2"/>
                                            </p:txEl>
                                          </p:spTgt>
                                        </p:tgtEl>
                                        <p:attrNameLst>
                                          <p:attrName>style.visibility</p:attrName>
                                        </p:attrNameLst>
                                      </p:cBhvr>
                                      <p:to>
                                        <p:strVal val="visible"/>
                                      </p:to>
                                    </p:set>
                                    <p:anim calcmode="lin" valueType="num">
                                      <p:cBhvr additive="base">
                                        <p:cTn id="11" dur="500" fill="hold"/>
                                        <p:tgtEl>
                                          <p:spTgt spid="2222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22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2211">
                                            <p:txEl>
                                              <p:pRg st="3" end="3"/>
                                            </p:txEl>
                                          </p:spTgt>
                                        </p:tgtEl>
                                        <p:attrNameLst>
                                          <p:attrName>style.visibility</p:attrName>
                                        </p:attrNameLst>
                                      </p:cBhvr>
                                      <p:to>
                                        <p:strVal val="visible"/>
                                      </p:to>
                                    </p:set>
                                    <p:anim calcmode="lin" valueType="num">
                                      <p:cBhvr additive="base">
                                        <p:cTn id="17" dur="500" fill="hold"/>
                                        <p:tgtEl>
                                          <p:spTgt spid="22221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22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2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074"/>
          <p:cNvSpPr>
            <a:spLocks noGrp="1" noChangeArrowheads="1"/>
          </p:cNvSpPr>
          <p:nvPr>
            <p:ph type="title" idx="4294967295"/>
          </p:nvPr>
        </p:nvSpPr>
        <p:spPr>
          <a:xfrm>
            <a:off x="0" y="674688"/>
            <a:ext cx="4865688" cy="609600"/>
          </a:xfrm>
        </p:spPr>
        <p:txBody>
          <a:bodyPr>
            <a:normAutofit/>
          </a:bodyPr>
          <a:lstStyle/>
          <a:p>
            <a:pPr eaLnBrk="1" hangingPunct="1"/>
            <a:r>
              <a:rPr lang="zh-CN" altLang="en-US" dirty="0" smtClean="0">
                <a:solidFill>
                  <a:srgbClr val="CC00CC"/>
                </a:solidFill>
                <a:latin typeface="黑体" panose="02010609060101010101" pitchFamily="49" charset="-122"/>
                <a:ea typeface="黑体" panose="02010609060101010101" pitchFamily="49" charset="-122"/>
              </a:rPr>
              <a:t>保留测试法</a:t>
            </a:r>
            <a:endParaRPr lang="zh-CN" altLang="en-US" dirty="0" smtClean="0">
              <a:solidFill>
                <a:srgbClr val="CC00CC"/>
              </a:solidFill>
              <a:latin typeface="黑体" panose="02010609060101010101" pitchFamily="49" charset="-122"/>
              <a:ea typeface="黑体" panose="02010609060101010101" pitchFamily="49" charset="-122"/>
            </a:endParaRPr>
          </a:p>
        </p:txBody>
      </p:sp>
      <p:sp>
        <p:nvSpPr>
          <p:cNvPr id="189443" name="Rectangle 3075"/>
          <p:cNvSpPr>
            <a:spLocks noGrp="1" noChangeArrowheads="1"/>
          </p:cNvSpPr>
          <p:nvPr>
            <p:ph type="body" idx="4294967295"/>
          </p:nvPr>
        </p:nvSpPr>
        <p:spPr>
          <a:xfrm>
            <a:off x="0" y="1412875"/>
            <a:ext cx="6983413" cy="2376488"/>
          </a:xfrm>
        </p:spPr>
        <p:txBody>
          <a:bodyPr>
            <a:normAutofit lnSpcReduction="10000"/>
          </a:bodyPr>
          <a:lstStyle/>
          <a:p>
            <a:pPr eaLnBrk="1" hangingPunct="1">
              <a:lnSpc>
                <a:spcPct val="150000"/>
              </a:lnSpc>
            </a:pPr>
            <a:r>
              <a:rPr lang="zh-CN" altLang="en-GB" b="1" smtClean="0">
                <a:solidFill>
                  <a:srgbClr val="000000"/>
                </a:solidFill>
                <a:latin typeface="黑体" panose="02010609060101010101" pitchFamily="49" charset="-122"/>
                <a:ea typeface="黑体" panose="02010609060101010101" pitchFamily="49" charset="-122"/>
              </a:rPr>
              <a:t>把整个数据集划分为两个不相交的子集，通常训练集占2/3，测试集占1/3</a:t>
            </a:r>
            <a:endParaRPr lang="zh-CN" altLang="en-GB" b="1" smtClean="0">
              <a:solidFill>
                <a:srgbClr val="000000"/>
              </a:solidFill>
              <a:latin typeface="黑体" panose="02010609060101010101" pitchFamily="49" charset="-122"/>
              <a:ea typeface="黑体" panose="02010609060101010101" pitchFamily="49" charset="-122"/>
            </a:endParaRPr>
          </a:p>
          <a:p>
            <a:pPr eaLnBrk="1" hangingPunct="1">
              <a:lnSpc>
                <a:spcPct val="150000"/>
              </a:lnSpc>
            </a:pPr>
            <a:r>
              <a:rPr lang="zh-CN" altLang="en-GB" b="1" smtClean="0">
                <a:solidFill>
                  <a:srgbClr val="000000"/>
                </a:solidFill>
                <a:latin typeface="黑体" panose="02010609060101010101" pitchFamily="49" charset="-122"/>
                <a:ea typeface="黑体" panose="02010609060101010101" pitchFamily="49" charset="-122"/>
              </a:rPr>
              <a:t>速度快，但没有充分利用所有的数据来进行学习，当样本数量比较少时，容易造成过学习</a:t>
            </a:r>
            <a:endParaRPr lang="zh-CN" altLang="en-US" b="1" smtClean="0">
              <a:latin typeface="黑体" panose="02010609060101010101" pitchFamily="49" charset="-122"/>
              <a:ea typeface="黑体" panose="02010609060101010101" pitchFamily="49" charset="-122"/>
            </a:endParaRPr>
          </a:p>
        </p:txBody>
      </p:sp>
      <p:sp>
        <p:nvSpPr>
          <p:cNvPr id="189444" name="AutoShape 3076"/>
          <p:cNvSpPr>
            <a:spLocks noChangeArrowheads="1"/>
          </p:cNvSpPr>
          <p:nvPr/>
        </p:nvSpPr>
        <p:spPr bwMode="auto">
          <a:xfrm>
            <a:off x="2843213" y="4459288"/>
            <a:ext cx="601662" cy="633412"/>
          </a:xfrm>
          <a:prstGeom prst="can">
            <a:avLst>
              <a:gd name="adj" fmla="val 44597"/>
            </a:avLst>
          </a:prstGeom>
          <a:solidFill>
            <a:srgbClr val="FFFFFF"/>
          </a:solidFill>
          <a:ln w="9525">
            <a:solidFill>
              <a:srgbClr val="000000"/>
            </a:solidFill>
            <a:miter lim="800000"/>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1900">
                <a:solidFill>
                  <a:srgbClr val="000000"/>
                </a:solidFill>
              </a:rPr>
              <a:t>数据</a:t>
            </a:r>
            <a:endParaRPr lang="zh-CN" altLang="en-US" sz="1900">
              <a:solidFill>
                <a:srgbClr val="000000"/>
              </a:solidFill>
            </a:endParaRPr>
          </a:p>
        </p:txBody>
      </p:sp>
      <p:sp>
        <p:nvSpPr>
          <p:cNvPr id="189445" name="Line 3077"/>
          <p:cNvSpPr>
            <a:spLocks noChangeShapeType="1"/>
          </p:cNvSpPr>
          <p:nvPr/>
        </p:nvSpPr>
        <p:spPr bwMode="auto">
          <a:xfrm flipV="1">
            <a:off x="3525838" y="4368800"/>
            <a:ext cx="1443037" cy="38258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89446" name="Line 3078"/>
          <p:cNvSpPr>
            <a:spLocks noChangeShapeType="1"/>
          </p:cNvSpPr>
          <p:nvPr/>
        </p:nvSpPr>
        <p:spPr bwMode="auto">
          <a:xfrm>
            <a:off x="3551238" y="4865688"/>
            <a:ext cx="1417637" cy="2682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89447" name="AutoShape 3079"/>
          <p:cNvSpPr>
            <a:spLocks noChangeArrowheads="1"/>
          </p:cNvSpPr>
          <p:nvPr/>
        </p:nvSpPr>
        <p:spPr bwMode="auto">
          <a:xfrm>
            <a:off x="4968875" y="4114800"/>
            <a:ext cx="906463" cy="477838"/>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000000"/>
                </a:solidFill>
              </a:rPr>
              <a:t>训练集</a:t>
            </a:r>
            <a:endParaRPr lang="zh-CN" altLang="en-US" sz="2000">
              <a:solidFill>
                <a:srgbClr val="000000"/>
              </a:solidFill>
            </a:endParaRPr>
          </a:p>
        </p:txBody>
      </p:sp>
      <p:sp>
        <p:nvSpPr>
          <p:cNvPr id="189448" name="AutoShape 3080"/>
          <p:cNvSpPr>
            <a:spLocks noChangeArrowheads="1"/>
          </p:cNvSpPr>
          <p:nvPr/>
        </p:nvSpPr>
        <p:spPr bwMode="auto">
          <a:xfrm>
            <a:off x="4941888" y="4849813"/>
            <a:ext cx="1027112" cy="477837"/>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000000"/>
                </a:solidFill>
              </a:rPr>
              <a:t>测试集</a:t>
            </a:r>
            <a:endParaRPr lang="zh-CN" altLang="en-US" sz="2000">
              <a:solidFill>
                <a:srgbClr val="000000"/>
              </a:solidFill>
            </a:endParaRPr>
          </a:p>
        </p:txBody>
      </p:sp>
    </p:spTree>
  </p:cSld>
  <p:clrMapOvr>
    <a:masterClrMapping/>
  </p:clrMapOvr>
  <p:transition spd="slow"/>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a:xfrm>
            <a:off x="395536" y="974529"/>
            <a:ext cx="7975600" cy="4954588"/>
          </a:xfrm>
        </p:spPr>
        <p:txBody>
          <a:bodyPr/>
          <a:lstStyle/>
          <a:p>
            <a:pPr marL="533400" indent="-533400"/>
            <a:r>
              <a:rPr lang="zh-CN" altLang="en-US" sz="3600" dirty="0" smtClean="0"/>
              <a:t>主要缺点：</a:t>
            </a:r>
            <a:endParaRPr lang="zh-CN" altLang="en-US" sz="3600" dirty="0"/>
          </a:p>
          <a:p>
            <a:pPr lvl="1" eaLnBrk="1" hangingPunct="1">
              <a:lnSpc>
                <a:spcPct val="150000"/>
              </a:lnSpc>
            </a:pPr>
            <a:r>
              <a:rPr lang="zh-CN" altLang="en-US" sz="2800" dirty="0"/>
              <a:t>初始中心对聚类结果有较大的影响</a:t>
            </a:r>
            <a:endParaRPr lang="en-US" altLang="zh-CN" sz="2800" dirty="0"/>
          </a:p>
          <a:p>
            <a:pPr lvl="1"/>
            <a:r>
              <a:rPr lang="zh-CN" altLang="en-US" sz="2800" dirty="0"/>
              <a:t>算法依赖于用户指定的</a:t>
            </a:r>
            <a:r>
              <a:rPr lang="en-US" altLang="zh-CN" sz="2800" dirty="0"/>
              <a:t>k</a:t>
            </a:r>
            <a:r>
              <a:rPr lang="zh-CN" altLang="en-US" sz="2800" dirty="0" smtClean="0"/>
              <a:t>值</a:t>
            </a:r>
            <a:endParaRPr lang="en-US" altLang="zh-CN" sz="2800" dirty="0" smtClean="0"/>
          </a:p>
          <a:p>
            <a:pPr lvl="1"/>
            <a:r>
              <a:rPr lang="zh-CN" altLang="en-US" sz="2800" dirty="0" smtClean="0"/>
              <a:t>只适用于数值属性聚类（计算均值有意义）</a:t>
            </a:r>
            <a:endParaRPr lang="en-US" altLang="zh-CN" sz="2800" dirty="0" smtClean="0"/>
          </a:p>
          <a:p>
            <a:pPr lvl="1"/>
            <a:r>
              <a:rPr lang="zh-CN" altLang="en-US" sz="2800" dirty="0" smtClean="0"/>
              <a:t>不</a:t>
            </a:r>
            <a:r>
              <a:rPr lang="zh-CN" altLang="en-US" sz="2800" dirty="0"/>
              <a:t>适合于发现非凸面形状或者大小差别很大</a:t>
            </a:r>
            <a:r>
              <a:rPr lang="zh-CN" altLang="en-US" sz="2800" dirty="0" smtClean="0"/>
              <a:t>的簇</a:t>
            </a:r>
            <a:endParaRPr lang="en-US" altLang="zh-CN" sz="2800" dirty="0" smtClean="0"/>
          </a:p>
          <a:p>
            <a:pPr lvl="1"/>
            <a:r>
              <a:rPr lang="zh-CN" altLang="en-US" sz="2800" dirty="0" smtClean="0"/>
              <a:t>对于</a:t>
            </a:r>
            <a:r>
              <a:rPr lang="zh-CN" altLang="en-US" sz="2800" dirty="0"/>
              <a:t>“躁声”和孤立点</a:t>
            </a:r>
            <a:r>
              <a:rPr lang="zh-CN" altLang="en-US" sz="2800" dirty="0" smtClean="0"/>
              <a:t>数据很敏感</a:t>
            </a:r>
            <a:endParaRPr lang="en-US" altLang="zh-CN" sz="2800" dirty="0"/>
          </a:p>
          <a:p>
            <a:pPr lvl="1"/>
            <a:endParaRPr lang="zh-CN" altLang="en-US" sz="2800" dirty="0">
              <a:latin typeface="微软雅黑" panose="020B0503020204020204" pitchFamily="34" charset="-122"/>
              <a:ea typeface="微软雅黑" panose="020B0503020204020204" pitchFamily="34" charset="-122"/>
            </a:endParaRPr>
          </a:p>
        </p:txBody>
      </p:sp>
      <p:pic>
        <p:nvPicPr>
          <p:cNvPr id="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3768" y="5301208"/>
            <a:ext cx="34925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680" y="771094"/>
            <a:ext cx="9022977" cy="6086906"/>
          </a:xfrm>
          <a:prstGeom prst="rect">
            <a:avLst/>
          </a:prstGeom>
          <a:noFill/>
          <a:ln>
            <a:noFill/>
          </a:ln>
          <a:effectLst/>
        </p:spPr>
        <p:txBody>
          <a:bodyPr vert="horz" wrap="square" lIns="20631" tIns="26979" rIns="20631" bIns="26979"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spcBef>
                <a:spcPts val="600"/>
              </a:spcBef>
            </a:pPr>
            <a:r>
              <a:rPr lang="zh-CN" altLang="zh-CN" sz="2200" i="1" dirty="0">
                <a:latin typeface="+mn-ea"/>
              </a:rPr>
              <a:t>1、K-Means++（初始化优化）</a:t>
            </a:r>
            <a:endParaRPr lang="zh-CN" altLang="zh-CN" sz="2200" i="1" dirty="0">
              <a:latin typeface="+mn-ea"/>
            </a:endParaRPr>
          </a:p>
          <a:p>
            <a:pPr marL="0" indent="0">
              <a:lnSpc>
                <a:spcPct val="100000"/>
              </a:lnSpc>
              <a:spcBef>
                <a:spcPts val="600"/>
              </a:spcBef>
              <a:buNone/>
            </a:pPr>
            <a:r>
              <a:rPr lang="en-US" altLang="zh-CN" sz="2200" i="1" dirty="0" smtClean="0">
                <a:latin typeface="+mn-ea"/>
              </a:rPr>
              <a:t>     </a:t>
            </a:r>
            <a:r>
              <a:rPr lang="zh-CN" altLang="zh-CN" sz="2200" i="1" dirty="0" smtClean="0">
                <a:latin typeface="+mn-ea"/>
              </a:rPr>
              <a:t>针对</a:t>
            </a:r>
            <a:r>
              <a:rPr lang="zh-CN" altLang="zh-CN" sz="2200" i="1" dirty="0">
                <a:latin typeface="+mn-ea"/>
              </a:rPr>
              <a:t>K-Means算法中随机初始化质心的方法进行了优化</a:t>
            </a:r>
            <a:endParaRPr lang="zh-CN" altLang="zh-CN" sz="2200" i="1" dirty="0">
              <a:latin typeface="+mn-ea"/>
            </a:endParaRPr>
          </a:p>
          <a:p>
            <a:pPr>
              <a:lnSpc>
                <a:spcPct val="100000"/>
              </a:lnSpc>
              <a:spcBef>
                <a:spcPts val="600"/>
              </a:spcBef>
            </a:pPr>
            <a:r>
              <a:rPr lang="zh-CN" altLang="zh-CN" sz="2200" i="1" dirty="0">
                <a:latin typeface="+mn-ea"/>
              </a:rPr>
              <a:t>2、elkan K-Means（距离优化）</a:t>
            </a:r>
            <a:endParaRPr lang="zh-CN" altLang="zh-CN" sz="2200" i="1" dirty="0">
              <a:latin typeface="+mn-ea"/>
            </a:endParaRPr>
          </a:p>
          <a:p>
            <a:pPr marL="0" marR="0" lvl="0" indent="0" defTabSz="914400" latinLnBrk="0">
              <a:lnSpc>
                <a:spcPct val="100000"/>
              </a:lnSpc>
              <a:spcBef>
                <a:spcPts val="600"/>
              </a:spcBef>
              <a:buNone/>
            </a:pPr>
            <a:r>
              <a:rPr lang="en-US" altLang="zh-CN" sz="2200" i="1" dirty="0" smtClean="0">
                <a:latin typeface="+mn-ea"/>
              </a:rPr>
              <a:t>     </a:t>
            </a:r>
            <a:r>
              <a:rPr lang="zh-CN" altLang="zh-CN" sz="2200" i="1" dirty="0" smtClean="0">
                <a:latin typeface="+mn-ea"/>
              </a:rPr>
              <a:t>在</a:t>
            </a:r>
            <a:r>
              <a:rPr lang="zh-CN" altLang="zh-CN" sz="2200" i="1" dirty="0">
                <a:latin typeface="+mn-ea"/>
              </a:rPr>
              <a:t>传统的 K-Means 算法中，在每轮迭代中我们都需要计算所有的样本点到质心的距离，这样是非常耗时的</a:t>
            </a:r>
            <a:r>
              <a:rPr lang="zh-CN" altLang="zh-CN" sz="2200" i="1" dirty="0" smtClean="0">
                <a:latin typeface="+mn-ea"/>
              </a:rPr>
              <a:t>。</a:t>
            </a:r>
            <a:endParaRPr lang="en-US" altLang="zh-CN" sz="2200" i="1" dirty="0" smtClean="0">
              <a:latin typeface="+mn-ea"/>
            </a:endParaRPr>
          </a:p>
          <a:p>
            <a:pPr marL="0" marR="0" lvl="0" indent="0" defTabSz="914400" latinLnBrk="0">
              <a:lnSpc>
                <a:spcPct val="100000"/>
              </a:lnSpc>
              <a:spcBef>
                <a:spcPts val="600"/>
              </a:spcBef>
              <a:buNone/>
            </a:pPr>
            <a:r>
              <a:rPr lang="en-US" altLang="zh-CN" sz="2200" i="1" dirty="0">
                <a:latin typeface="+mn-ea"/>
              </a:rPr>
              <a:t> </a:t>
            </a:r>
            <a:r>
              <a:rPr lang="en-US" altLang="zh-CN" sz="2200" i="1" dirty="0" smtClean="0">
                <a:latin typeface="+mn-ea"/>
              </a:rPr>
              <a:t>    </a:t>
            </a:r>
            <a:r>
              <a:rPr lang="zh-CN" altLang="zh-CN" sz="2200" i="1" dirty="0" smtClean="0">
                <a:latin typeface="+mn-ea"/>
              </a:rPr>
              <a:t>elkan </a:t>
            </a:r>
            <a:r>
              <a:rPr lang="zh-CN" altLang="zh-CN" sz="2200" i="1" dirty="0">
                <a:latin typeface="+mn-ea"/>
              </a:rPr>
              <a:t>K-Means算法利用：两边之和大于等于第三边，以及两边之差小于第三边的三角形性质，来减少距离的计算。</a:t>
            </a:r>
            <a:endParaRPr lang="zh-CN" altLang="zh-CN" sz="2200" i="1" dirty="0">
              <a:latin typeface="+mn-ea"/>
            </a:endParaRPr>
          </a:p>
          <a:p>
            <a:pPr marR="0" lvl="0" defTabSz="914400" latinLnBrk="0">
              <a:lnSpc>
                <a:spcPct val="100000"/>
              </a:lnSpc>
              <a:spcBef>
                <a:spcPts val="600"/>
              </a:spcBef>
            </a:pPr>
            <a:r>
              <a:rPr lang="zh-CN" altLang="zh-CN" sz="2200" i="1" dirty="0">
                <a:latin typeface="+mn-ea"/>
              </a:rPr>
              <a:t>3、Mini Batch K-Means算法（大样本优化）</a:t>
            </a:r>
            <a:endParaRPr lang="zh-CN" altLang="zh-CN" sz="2200" i="1" dirty="0">
              <a:latin typeface="+mn-ea"/>
            </a:endParaRPr>
          </a:p>
          <a:p>
            <a:pPr marL="0" marR="0" lvl="0" indent="0" defTabSz="914400" latinLnBrk="0">
              <a:lnSpc>
                <a:spcPct val="100000"/>
              </a:lnSpc>
              <a:spcBef>
                <a:spcPts val="600"/>
              </a:spcBef>
              <a:buNone/>
            </a:pPr>
            <a:r>
              <a:rPr lang="en-US" altLang="zh-CN" sz="2200" i="1" dirty="0" smtClean="0">
                <a:latin typeface="+mn-ea"/>
              </a:rPr>
              <a:t>     </a:t>
            </a:r>
            <a:r>
              <a:rPr lang="zh-CN" altLang="zh-CN" sz="2200" i="1" dirty="0" smtClean="0">
                <a:latin typeface="+mn-ea"/>
              </a:rPr>
              <a:t>在</a:t>
            </a:r>
            <a:r>
              <a:rPr lang="zh-CN" altLang="zh-CN" sz="2200" i="1" dirty="0">
                <a:latin typeface="+mn-ea"/>
              </a:rPr>
              <a:t>传统的K-Means算法中，要计算所有的样本点到所有的质心的距离。现在大数据时代，如果样本量非常大，传统的算法将会非常耗时</a:t>
            </a:r>
            <a:r>
              <a:rPr lang="zh-CN" altLang="zh-CN" sz="2200" i="1" dirty="0" smtClean="0">
                <a:latin typeface="+mn-ea"/>
              </a:rPr>
              <a:t>。</a:t>
            </a:r>
            <a:endParaRPr lang="en-US" altLang="zh-CN" sz="2200" i="1" dirty="0" smtClean="0">
              <a:latin typeface="+mn-ea"/>
            </a:endParaRPr>
          </a:p>
          <a:p>
            <a:pPr marL="0" marR="0" lvl="0" indent="0" defTabSz="914400" latinLnBrk="0">
              <a:lnSpc>
                <a:spcPct val="100000"/>
              </a:lnSpc>
              <a:spcBef>
                <a:spcPts val="600"/>
              </a:spcBef>
              <a:buNone/>
            </a:pPr>
            <a:r>
              <a:rPr lang="en-US" altLang="zh-CN" sz="2200" i="1" dirty="0">
                <a:latin typeface="+mn-ea"/>
              </a:rPr>
              <a:t> </a:t>
            </a:r>
            <a:r>
              <a:rPr lang="en-US" altLang="zh-CN" sz="2200" i="1" dirty="0" smtClean="0">
                <a:latin typeface="+mn-ea"/>
              </a:rPr>
              <a:t>    </a:t>
            </a:r>
            <a:r>
              <a:rPr lang="zh-CN" altLang="zh-CN" sz="2200" i="1" dirty="0" smtClean="0">
                <a:latin typeface="+mn-ea"/>
              </a:rPr>
              <a:t>Mini </a:t>
            </a:r>
            <a:r>
              <a:rPr lang="zh-CN" altLang="zh-CN" sz="2200" i="1" dirty="0">
                <a:latin typeface="+mn-ea"/>
              </a:rPr>
              <a:t>Batch K-Means 就是从原始的样本集中随机选择一部分样本做传统的 K-Means 。这样可以避免样本量太大的计算难题，同时也加速算法的收敛。当然，此时的代价就是我们最终聚类的精度会降低一些</a:t>
            </a:r>
            <a:r>
              <a:rPr lang="zh-CN" altLang="zh-CN" sz="2200" i="1" dirty="0" smtClean="0">
                <a:latin typeface="+mn-ea"/>
              </a:rPr>
              <a:t>。</a:t>
            </a:r>
            <a:endParaRPr lang="en-US" altLang="zh-CN" sz="2200" i="1" dirty="0" smtClean="0">
              <a:latin typeface="+mn-ea"/>
            </a:endParaRPr>
          </a:p>
          <a:p>
            <a:pPr marL="0" marR="0" lvl="0" indent="0" defTabSz="914400" latinLnBrk="0">
              <a:lnSpc>
                <a:spcPct val="100000"/>
              </a:lnSpc>
              <a:spcBef>
                <a:spcPts val="600"/>
              </a:spcBef>
              <a:buNone/>
            </a:pPr>
            <a:r>
              <a:rPr lang="en-US" altLang="zh-CN" sz="2200" i="1" dirty="0">
                <a:latin typeface="+mn-ea"/>
              </a:rPr>
              <a:t> </a:t>
            </a:r>
            <a:r>
              <a:rPr lang="en-US" altLang="zh-CN" sz="2200" i="1" dirty="0" smtClean="0">
                <a:latin typeface="+mn-ea"/>
              </a:rPr>
              <a:t>    </a:t>
            </a:r>
            <a:r>
              <a:rPr lang="zh-CN" altLang="zh-CN" sz="2200" i="1" dirty="0" smtClean="0">
                <a:latin typeface="+mn-ea"/>
              </a:rPr>
              <a:t>为了</a:t>
            </a:r>
            <a:r>
              <a:rPr lang="zh-CN" altLang="zh-CN" sz="2200" i="1" dirty="0">
                <a:latin typeface="+mn-ea"/>
              </a:rPr>
              <a:t>增加算法的准确性，我们一般会多跑几次 Mini Batch K-Means 算法，用得到不同的随机样本集来得到聚类簇，选择其中最优的聚类簇。</a:t>
            </a:r>
            <a:endParaRPr lang="zh-CN" altLang="zh-CN" sz="2200" i="1" dirty="0">
              <a:latin typeface="+mn-ea"/>
            </a:endParaRPr>
          </a:p>
        </p:txBody>
      </p:sp>
      <p:sp>
        <p:nvSpPr>
          <p:cNvPr id="5" name="Rectangle 2"/>
          <p:cNvSpPr txBox="1">
            <a:spLocks noChangeArrowheads="1"/>
          </p:cNvSpPr>
          <p:nvPr/>
        </p:nvSpPr>
        <p:spPr bwMode="auto">
          <a:xfrm>
            <a:off x="339724" y="0"/>
            <a:ext cx="83708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r>
              <a:rPr lang="en-US" altLang="zh-CN" i="1" kern="0" smtClean="0"/>
              <a:t>k</a:t>
            </a:r>
            <a:r>
              <a:rPr lang="en-US" altLang="zh-CN" kern="0" smtClean="0"/>
              <a:t>-means</a:t>
            </a:r>
            <a:r>
              <a:rPr lang="zh-CN" altLang="en-US" kern="0" smtClean="0"/>
              <a:t>的几种改进方法</a:t>
            </a:r>
            <a:endParaRPr lang="en-US" altLang="zh-CN" kern="0" dirty="0" smtClean="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zh-CN" altLang="en-US" smtClean="0"/>
              <a:t>层次聚类方法概述</a:t>
            </a:r>
            <a:endParaRPr lang="zh-CN" altLang="en-US" smtClean="0"/>
          </a:p>
        </p:txBody>
      </p:sp>
      <p:sp>
        <p:nvSpPr>
          <p:cNvPr id="229379" name="Rectangle 3"/>
          <p:cNvSpPr>
            <a:spLocks noGrp="1" noChangeArrowheads="1"/>
          </p:cNvSpPr>
          <p:nvPr>
            <p:ph type="body" idx="1"/>
          </p:nvPr>
        </p:nvSpPr>
        <p:spPr/>
        <p:txBody>
          <a:bodyPr/>
          <a:lstStyle/>
          <a:p>
            <a:r>
              <a:rPr lang="zh-CN" altLang="en-US" smtClean="0"/>
              <a:t>层次聚类方法对给定的数据集进行层次的分解，直到某种条件满足为止。具体又可分为：</a:t>
            </a:r>
            <a:endParaRPr lang="zh-CN" altLang="en-US" smtClean="0"/>
          </a:p>
          <a:p>
            <a:pPr lvl="1"/>
            <a:r>
              <a:rPr lang="zh-CN" altLang="en-US" smtClean="0"/>
              <a:t>凝聚的层次聚类：一种自底向上的策略，首先将每个对象作为一个簇，然后合并这些原子簇为越来越大的簇，直到某个终结条件被满足。</a:t>
            </a:r>
            <a:endParaRPr lang="zh-CN" altLang="en-US" smtClean="0"/>
          </a:p>
          <a:p>
            <a:pPr lvl="1"/>
            <a:r>
              <a:rPr lang="zh-CN" altLang="en-US" smtClean="0"/>
              <a:t>分裂的层次聚类：采用自顶向下的策略，它首先将所有对象置于一个簇中，然后逐渐细分为越来越小的簇，直到达到了某个终结条件。</a:t>
            </a:r>
            <a:endParaRPr lang="zh-CN" altLang="en-US" smtClean="0"/>
          </a:p>
          <a:p>
            <a:r>
              <a:rPr lang="zh-CN" altLang="en-US" smtClean="0"/>
              <a:t>层次凝聚的代表是</a:t>
            </a:r>
            <a:r>
              <a:rPr lang="en-US" altLang="zh-CN" smtClean="0"/>
              <a:t>AGNES</a:t>
            </a:r>
            <a:r>
              <a:rPr lang="zh-CN" altLang="en-US" smtClean="0"/>
              <a:t>算法。层次分裂的代表是</a:t>
            </a:r>
            <a:r>
              <a:rPr lang="en-US" altLang="zh-CN" smtClean="0"/>
              <a:t>DIANA</a:t>
            </a:r>
            <a:r>
              <a:rPr lang="zh-CN" altLang="en-US" smtClean="0"/>
              <a:t>算法。 </a:t>
            </a:r>
            <a:endParaRPr lang="zh-CN" altLang="en-US" smtClean="0"/>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zh-CN" smtClean="0"/>
              <a:t>AGNES</a:t>
            </a:r>
            <a:r>
              <a:rPr lang="zh-CN" altLang="en-US" smtClean="0"/>
              <a:t>算法</a:t>
            </a:r>
            <a:endParaRPr lang="zh-CN" altLang="en-US" smtClean="0"/>
          </a:p>
        </p:txBody>
      </p:sp>
      <p:sp>
        <p:nvSpPr>
          <p:cNvPr id="230403" name="Rectangle 3"/>
          <p:cNvSpPr>
            <a:spLocks noGrp="1" noChangeArrowheads="1"/>
          </p:cNvSpPr>
          <p:nvPr>
            <p:ph type="body" idx="1"/>
          </p:nvPr>
        </p:nvSpPr>
        <p:spPr/>
        <p:txBody>
          <a:bodyPr/>
          <a:lstStyle/>
          <a:p>
            <a:r>
              <a:rPr lang="en-US" altLang="zh-CN" smtClean="0"/>
              <a:t>AGNES (AGglomerative NESting)</a:t>
            </a:r>
            <a:r>
              <a:rPr lang="zh-CN" altLang="en-US" smtClean="0"/>
              <a:t>算法最初将每个对象作为一个簇，然后这些簇根据某些准则被一步步地合并。两个簇间的相似度由这两个不同簇中距离最近的数据点对的相似度来确定。聚类的合并过程反复进行直到所有的对象最终满足簇数目。</a:t>
            </a:r>
            <a:endParaRPr lang="zh-CN" altLang="en-US" smtClean="0"/>
          </a:p>
        </p:txBody>
      </p:sp>
      <p:sp>
        <p:nvSpPr>
          <p:cNvPr id="230404" name="Text Box 4"/>
          <p:cNvSpPr txBox="1">
            <a:spLocks noChangeArrowheads="1"/>
          </p:cNvSpPr>
          <p:nvPr/>
        </p:nvSpPr>
        <p:spPr bwMode="auto">
          <a:xfrm>
            <a:off x="684213" y="3429000"/>
            <a:ext cx="7920037" cy="2603500"/>
          </a:xfrm>
          <a:prstGeom prst="rect">
            <a:avLst/>
          </a:prstGeom>
          <a:solidFill>
            <a:srgbClr val="EEFB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10000"/>
              </a:spcBef>
              <a:buClrTx/>
              <a:buSzTx/>
              <a:buFontTx/>
              <a:buNone/>
            </a:pPr>
            <a:r>
              <a:rPr lang="zh-CN" altLang="en-US" sz="2800" b="1" baseline="-25000">
                <a:solidFill>
                  <a:schemeClr val="tx1"/>
                </a:solidFill>
                <a:latin typeface="Tahoma" panose="020B0604030504040204" pitchFamily="34" charset="0"/>
              </a:rPr>
              <a:t>算法</a:t>
            </a:r>
            <a:r>
              <a:rPr lang="en-US" altLang="zh-CN" sz="2800" b="1" baseline="-25000">
                <a:solidFill>
                  <a:schemeClr val="tx1"/>
                </a:solidFill>
                <a:latin typeface="Tahoma" panose="020B0604030504040204" pitchFamily="34" charset="0"/>
              </a:rPr>
              <a:t>  AGNES</a:t>
            </a:r>
            <a:r>
              <a:rPr lang="zh-CN" altLang="en-US" sz="2800" b="1" baseline="-25000">
                <a:solidFill>
                  <a:schemeClr val="tx1"/>
                </a:solidFill>
                <a:latin typeface="Tahoma" panose="020B0604030504040204" pitchFamily="34" charset="0"/>
              </a:rPr>
              <a:t>（自底向上凝聚算法）</a:t>
            </a:r>
            <a:endParaRPr lang="zh-CN" altLang="en-US"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800" baseline="-25000">
                <a:solidFill>
                  <a:schemeClr val="tx1"/>
                </a:solidFill>
                <a:latin typeface="Tahoma" panose="020B0604030504040204" pitchFamily="34" charset="0"/>
              </a:rPr>
              <a:t>输入</a:t>
            </a:r>
            <a:r>
              <a:rPr lang="zh-CN" altLang="en-US" sz="2800" b="1" baseline="-25000">
                <a:solidFill>
                  <a:schemeClr val="tx1"/>
                </a:solidFill>
                <a:latin typeface="Tahoma" panose="020B0604030504040204" pitchFamily="34" charset="0"/>
              </a:rPr>
              <a:t>：</a:t>
            </a:r>
            <a:r>
              <a:rPr lang="zh-CN" altLang="en-US" sz="2800" baseline="-25000">
                <a:solidFill>
                  <a:schemeClr val="tx1"/>
                </a:solidFill>
                <a:latin typeface="Tahoma" panose="020B0604030504040204" pitchFamily="34" charset="0"/>
              </a:rPr>
              <a:t>包含</a:t>
            </a:r>
            <a:r>
              <a:rPr lang="en-US" altLang="zh-CN" sz="2800" baseline="-25000">
                <a:solidFill>
                  <a:schemeClr val="tx1"/>
                </a:solidFill>
                <a:latin typeface="Tahoma" panose="020B0604030504040204" pitchFamily="34" charset="0"/>
              </a:rPr>
              <a:t>n</a:t>
            </a:r>
            <a:r>
              <a:rPr lang="zh-CN" altLang="en-US" sz="2800" baseline="-25000">
                <a:solidFill>
                  <a:schemeClr val="tx1"/>
                </a:solidFill>
                <a:latin typeface="Tahoma" panose="020B0604030504040204" pitchFamily="34" charset="0"/>
              </a:rPr>
              <a:t>个对象的数据库，终止条件簇的数目</a:t>
            </a:r>
            <a:r>
              <a:rPr lang="en-US" altLang="zh-CN" sz="2800" baseline="-25000">
                <a:solidFill>
                  <a:schemeClr val="tx1"/>
                </a:solidFill>
                <a:latin typeface="Tahoma" panose="020B0604030504040204" pitchFamily="34" charset="0"/>
              </a:rPr>
              <a:t>k</a:t>
            </a:r>
            <a:r>
              <a:rPr lang="zh-CN" altLang="en-US" sz="2800" baseline="-25000">
                <a:solidFill>
                  <a:schemeClr val="tx1"/>
                </a:solidFill>
                <a:latin typeface="Tahoma" panose="020B0604030504040204" pitchFamily="34" charset="0"/>
              </a:rPr>
              <a:t>。</a:t>
            </a:r>
            <a:endParaRPr lang="zh-CN" altLang="en-US"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800" baseline="-25000">
                <a:solidFill>
                  <a:schemeClr val="tx1"/>
                </a:solidFill>
                <a:latin typeface="Tahoma" panose="020B0604030504040204" pitchFamily="34" charset="0"/>
              </a:rPr>
              <a:t>输出</a:t>
            </a:r>
            <a:r>
              <a:rPr lang="zh-CN" altLang="en-US" sz="2800" b="1" baseline="-25000">
                <a:solidFill>
                  <a:schemeClr val="tx1"/>
                </a:solidFill>
                <a:latin typeface="Tahoma" panose="020B0604030504040204" pitchFamily="34" charset="0"/>
              </a:rPr>
              <a:t>：</a:t>
            </a:r>
            <a:r>
              <a:rPr lang="en-US" altLang="zh-CN" sz="2800" baseline="-25000">
                <a:solidFill>
                  <a:schemeClr val="tx1"/>
                </a:solidFill>
                <a:latin typeface="Tahoma" panose="020B0604030504040204" pitchFamily="34" charset="0"/>
              </a:rPr>
              <a:t>k</a:t>
            </a:r>
            <a:r>
              <a:rPr lang="zh-CN" altLang="en-US" sz="2800" baseline="-25000">
                <a:solidFill>
                  <a:schemeClr val="tx1"/>
                </a:solidFill>
                <a:latin typeface="Tahoma" panose="020B0604030504040204" pitchFamily="34" charset="0"/>
              </a:rPr>
              <a:t>个簇，达到终止条件规定簇数目。</a:t>
            </a:r>
            <a:endParaRPr lang="zh-CN" altLang="en-US"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en-US" altLang="zh-CN" sz="2800" baseline="-25000">
                <a:solidFill>
                  <a:schemeClr val="tx1"/>
                </a:solidFill>
                <a:latin typeface="Tahoma" panose="020B0604030504040204" pitchFamily="34" charset="0"/>
              </a:rPr>
              <a:t>(1)  </a:t>
            </a:r>
            <a:r>
              <a:rPr lang="zh-CN" altLang="en-US" sz="2800" baseline="-25000">
                <a:solidFill>
                  <a:schemeClr val="tx1"/>
                </a:solidFill>
                <a:latin typeface="Tahoma" panose="020B0604030504040204" pitchFamily="34" charset="0"/>
              </a:rPr>
              <a:t>将每个对象当成一个初始簇；</a:t>
            </a:r>
            <a:endParaRPr lang="zh-CN" altLang="en-US"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en-US" altLang="zh-CN" sz="2800" baseline="-25000">
                <a:solidFill>
                  <a:schemeClr val="tx1"/>
                </a:solidFill>
                <a:latin typeface="Tahoma" panose="020B0604030504040204" pitchFamily="34" charset="0"/>
              </a:rPr>
              <a:t>(2)  REPEAT</a:t>
            </a:r>
            <a:endParaRPr lang="en-US" altLang="zh-CN"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en-US" altLang="zh-CN" sz="2800" baseline="-25000">
                <a:solidFill>
                  <a:schemeClr val="tx1"/>
                </a:solidFill>
                <a:latin typeface="Tahoma" panose="020B0604030504040204" pitchFamily="34" charset="0"/>
              </a:rPr>
              <a:t>(3)    </a:t>
            </a:r>
            <a:r>
              <a:rPr lang="zh-CN" altLang="en-US" sz="2800" baseline="-25000">
                <a:solidFill>
                  <a:schemeClr val="tx1"/>
                </a:solidFill>
                <a:latin typeface="Tahoma" panose="020B0604030504040204" pitchFamily="34" charset="0"/>
              </a:rPr>
              <a:t>根据两个簇中最近的数据点找到最近的两个簇；</a:t>
            </a:r>
            <a:endParaRPr lang="zh-CN" altLang="en-US"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en-US" altLang="zh-CN" sz="2800" baseline="-25000">
                <a:solidFill>
                  <a:schemeClr val="tx1"/>
                </a:solidFill>
                <a:latin typeface="Tahoma" panose="020B0604030504040204" pitchFamily="34" charset="0"/>
              </a:rPr>
              <a:t>(4)    </a:t>
            </a:r>
            <a:r>
              <a:rPr lang="zh-CN" altLang="en-US" sz="2800" baseline="-25000">
                <a:solidFill>
                  <a:schemeClr val="tx1"/>
                </a:solidFill>
                <a:latin typeface="Tahoma" panose="020B0604030504040204" pitchFamily="34" charset="0"/>
              </a:rPr>
              <a:t>合并两个簇，生成新的簇的集合；</a:t>
            </a:r>
            <a:endParaRPr lang="zh-CN" altLang="en-US" sz="2800" baseline="-25000">
              <a:solidFill>
                <a:schemeClr val="tx1"/>
              </a:solidFill>
              <a:latin typeface="Tahoma" panose="020B0604030504040204" pitchFamily="34" charset="0"/>
            </a:endParaRPr>
          </a:p>
          <a:p>
            <a:pPr algn="l">
              <a:lnSpc>
                <a:spcPct val="100000"/>
              </a:lnSpc>
              <a:spcBef>
                <a:spcPct val="10000"/>
              </a:spcBef>
              <a:buClrTx/>
              <a:buSzTx/>
              <a:buFontTx/>
              <a:buNone/>
            </a:pPr>
            <a:r>
              <a:rPr lang="en-US" altLang="zh-CN" sz="2800" baseline="-25000">
                <a:solidFill>
                  <a:schemeClr val="tx1"/>
                </a:solidFill>
                <a:latin typeface="Tahoma" panose="020B0604030504040204" pitchFamily="34" charset="0"/>
              </a:rPr>
              <a:t>(5)  UNTIL </a:t>
            </a:r>
            <a:r>
              <a:rPr lang="zh-CN" altLang="en-US" sz="2800" baseline="-25000">
                <a:solidFill>
                  <a:schemeClr val="tx1"/>
                </a:solidFill>
                <a:latin typeface="Tahoma" panose="020B0604030504040204" pitchFamily="34" charset="0"/>
              </a:rPr>
              <a:t>达到定义的簇的数目；</a:t>
            </a:r>
            <a:endParaRPr lang="zh-CN" altLang="en-US" sz="2800" baseline="-25000">
              <a:solidFill>
                <a:schemeClr val="tx1"/>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zh-CN" smtClean="0"/>
              <a:t>AGNES</a:t>
            </a:r>
            <a:r>
              <a:rPr lang="zh-CN" altLang="en-US" smtClean="0"/>
              <a:t>算法例子</a:t>
            </a:r>
            <a:endParaRPr lang="zh-CN" altLang="en-US" smtClean="0"/>
          </a:p>
        </p:txBody>
      </p:sp>
      <p:sp>
        <p:nvSpPr>
          <p:cNvPr id="231427" name="Rectangle 3"/>
          <p:cNvSpPr>
            <a:spLocks noGrp="1" noChangeArrowheads="1"/>
          </p:cNvSpPr>
          <p:nvPr>
            <p:ph type="body" idx="1"/>
          </p:nvPr>
        </p:nvSpPr>
        <p:spPr/>
        <p:txBody>
          <a:bodyPr/>
          <a:lstStyle/>
          <a:p>
            <a:endParaRPr lang="zh-CN" altLang="en-US" smtClean="0"/>
          </a:p>
        </p:txBody>
      </p:sp>
      <p:sp>
        <p:nvSpPr>
          <p:cNvPr id="231428" name="Text Box 4"/>
          <p:cNvSpPr txBox="1">
            <a:spLocks noChangeArrowheads="1"/>
          </p:cNvSpPr>
          <p:nvPr/>
        </p:nvSpPr>
        <p:spPr bwMode="auto">
          <a:xfrm>
            <a:off x="1311275" y="830263"/>
            <a:ext cx="18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31429" name="Text Box 5"/>
          <p:cNvSpPr txBox="1">
            <a:spLocks noChangeArrowheads="1"/>
          </p:cNvSpPr>
          <p:nvPr/>
        </p:nvSpPr>
        <p:spPr bwMode="auto">
          <a:xfrm>
            <a:off x="539750" y="836613"/>
            <a:ext cx="2595563" cy="3600450"/>
          </a:xfrm>
          <a:prstGeom prst="rect">
            <a:avLst/>
          </a:prstGeom>
          <a:solidFill>
            <a:srgbClr val="EEFB3F"/>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10000"/>
              </a:spcBef>
              <a:buClrTx/>
              <a:buSzTx/>
              <a:buFontTx/>
              <a:buNone/>
            </a:pPr>
            <a:r>
              <a:rPr lang="zh-CN" altLang="en-US" sz="1200">
                <a:solidFill>
                  <a:schemeClr val="tx1"/>
                </a:solidFill>
                <a:latin typeface="Times New Roman" panose="02020603050405020304" pitchFamily="18" charset="0"/>
              </a:rPr>
              <a:t>序号	属性 </a:t>
            </a:r>
            <a:r>
              <a:rPr lang="en-US" altLang="zh-CN" sz="1200">
                <a:solidFill>
                  <a:schemeClr val="tx1"/>
                </a:solidFill>
                <a:latin typeface="Times New Roman" panose="02020603050405020304" pitchFamily="18" charset="0"/>
              </a:rPr>
              <a:t>1	</a:t>
            </a:r>
            <a:r>
              <a:rPr lang="zh-CN" altLang="en-US" sz="1200">
                <a:solidFill>
                  <a:schemeClr val="tx1"/>
                </a:solidFill>
                <a:latin typeface="Times New Roman" panose="02020603050405020304" pitchFamily="18" charset="0"/>
              </a:rPr>
              <a:t>属性 </a:t>
            </a:r>
            <a:r>
              <a:rPr lang="en-US" altLang="zh-CN" sz="1200">
                <a:solidFill>
                  <a:schemeClr val="tx1"/>
                </a:solidFill>
                <a:latin typeface="Times New Roman" panose="02020603050405020304" pitchFamily="18" charset="0"/>
              </a:rPr>
              <a:t>2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1	1	1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2	1	2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3	2	1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4	2	2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5	3	4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6	3	5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7	4	4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8	4	5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endParaRPr lang="en-US" altLang="zh-CN" sz="1200" baseline="-25000">
              <a:solidFill>
                <a:schemeClr val="tx1"/>
              </a:solidFill>
              <a:latin typeface="Tahoma" panose="020B0604030504040204" pitchFamily="34" charset="0"/>
            </a:endParaRPr>
          </a:p>
        </p:txBody>
      </p:sp>
      <p:sp>
        <p:nvSpPr>
          <p:cNvPr id="231430" name="Text Box 7"/>
          <p:cNvSpPr txBox="1">
            <a:spLocks noChangeArrowheads="1"/>
          </p:cNvSpPr>
          <p:nvPr/>
        </p:nvSpPr>
        <p:spPr bwMode="auto">
          <a:xfrm>
            <a:off x="1671638" y="4286250"/>
            <a:ext cx="18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31431" name="Text Box 8"/>
          <p:cNvSpPr txBox="1">
            <a:spLocks noChangeArrowheads="1"/>
          </p:cNvSpPr>
          <p:nvPr/>
        </p:nvSpPr>
        <p:spPr bwMode="auto">
          <a:xfrm>
            <a:off x="611188" y="4508500"/>
            <a:ext cx="7948612" cy="1655763"/>
          </a:xfrm>
          <a:prstGeom prst="rect">
            <a:avLst/>
          </a:prstGeom>
          <a:solidFill>
            <a:srgbClr val="996633"/>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400">
                <a:solidFill>
                  <a:schemeClr val="tx1"/>
                </a:solidFill>
                <a:latin typeface="Times New Roman" panose="02020603050405020304" pitchFamily="18" charset="0"/>
              </a:rPr>
              <a:t>步骤	最近的簇距离	最近的两个簇	合并后的新簇	</a:t>
            </a:r>
            <a:endParaRPr lang="zh-CN" altLang="en-US"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1	1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2	1		{3}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3	1		{5}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4	1		{7}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5	1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6	1		{5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a:t>
            </a:r>
            <a:r>
              <a:rPr lang="zh-CN" altLang="en-US" sz="1400">
                <a:solidFill>
                  <a:schemeClr val="tx1"/>
                </a:solidFill>
                <a:latin typeface="Times New Roman" panose="02020603050405020304" pitchFamily="18" charset="0"/>
              </a:rPr>
              <a:t>结束	</a:t>
            </a:r>
            <a:endParaRPr lang="zh-CN" altLang="en-US" sz="1400">
              <a:solidFill>
                <a:schemeClr val="tx1"/>
              </a:solidFill>
              <a:latin typeface="Times New Roman" panose="02020603050405020304" pitchFamily="18" charset="0"/>
            </a:endParaRPr>
          </a:p>
          <a:p>
            <a:pPr algn="l">
              <a:lnSpc>
                <a:spcPct val="100000"/>
              </a:lnSpc>
              <a:spcBef>
                <a:spcPct val="0"/>
              </a:spcBef>
              <a:buClrTx/>
              <a:buSzTx/>
              <a:buFontTx/>
              <a:buNone/>
            </a:pPr>
            <a:endParaRPr lang="zh-CN" altLang="en-US" sz="1400" baseline="-25000">
              <a:solidFill>
                <a:schemeClr val="tx1"/>
              </a:solidFill>
              <a:latin typeface="Tahoma" panose="020B0604030504040204" pitchFamily="34" charset="0"/>
            </a:endParaRPr>
          </a:p>
        </p:txBody>
      </p:sp>
      <p:sp>
        <p:nvSpPr>
          <p:cNvPr id="231432" name="Text Box 9"/>
          <p:cNvSpPr txBox="1">
            <a:spLocks noChangeArrowheads="1"/>
          </p:cNvSpPr>
          <p:nvPr/>
        </p:nvSpPr>
        <p:spPr bwMode="auto">
          <a:xfrm>
            <a:off x="3708400" y="1268413"/>
            <a:ext cx="18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31433" name="Text Box 10"/>
          <p:cNvSpPr txBox="1">
            <a:spLocks noChangeArrowheads="1"/>
          </p:cNvSpPr>
          <p:nvPr/>
        </p:nvSpPr>
        <p:spPr bwMode="auto">
          <a:xfrm>
            <a:off x="3203575" y="836613"/>
            <a:ext cx="5400675" cy="35147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000" baseline="-25000">
                <a:solidFill>
                  <a:schemeClr val="tx1"/>
                </a:solidFill>
                <a:latin typeface="Tahoma" panose="020B0604030504040204" pitchFamily="34" charset="0"/>
              </a:rPr>
              <a:t>第</a:t>
            </a:r>
            <a:r>
              <a:rPr lang="en-US" altLang="zh-CN" sz="2000" baseline="-25000">
                <a:solidFill>
                  <a:schemeClr val="tx1"/>
                </a:solidFill>
                <a:latin typeface="Tahoma" panose="020B0604030504040204" pitchFamily="34" charset="0"/>
              </a:rPr>
              <a:t>1</a:t>
            </a:r>
            <a:r>
              <a:rPr lang="zh-CN" altLang="en-US" sz="2000" baseline="-25000">
                <a:solidFill>
                  <a:schemeClr val="tx1"/>
                </a:solidFill>
                <a:latin typeface="Tahoma" panose="020B0604030504040204" pitchFamily="34" charset="0"/>
              </a:rPr>
              <a:t>步：根据初始簇计算每个簇之间的距离，随机找出距离最小的两个簇，进行合并，最小距离为</a:t>
            </a:r>
            <a:r>
              <a:rPr lang="en-US" altLang="zh-CN" sz="2000" baseline="-25000">
                <a:solidFill>
                  <a:schemeClr val="tx1"/>
                </a:solidFill>
                <a:latin typeface="Tahoma" panose="020B0604030504040204" pitchFamily="34" charset="0"/>
              </a:rPr>
              <a:t>1</a:t>
            </a:r>
            <a:r>
              <a:rPr lang="zh-CN" altLang="en-US" sz="2000" baseline="-25000">
                <a:solidFill>
                  <a:schemeClr val="tx1"/>
                </a:solidFill>
                <a:latin typeface="Tahoma" panose="020B0604030504040204" pitchFamily="34" charset="0"/>
              </a:rPr>
              <a:t>，合并后</a:t>
            </a:r>
            <a:r>
              <a:rPr lang="en-US" altLang="zh-CN" sz="2000" baseline="-25000">
                <a:solidFill>
                  <a:schemeClr val="tx1"/>
                </a:solidFill>
                <a:latin typeface="Tahoma" panose="020B0604030504040204" pitchFamily="34" charset="0"/>
              </a:rPr>
              <a:t>1</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2</a:t>
            </a:r>
            <a:r>
              <a:rPr lang="zh-CN" altLang="en-US" sz="2000" baseline="-25000">
                <a:solidFill>
                  <a:schemeClr val="tx1"/>
                </a:solidFill>
                <a:latin typeface="Tahoma" panose="020B0604030504040204" pitchFamily="34" charset="0"/>
              </a:rPr>
              <a:t>点合并为一个簇。</a:t>
            </a: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000" baseline="-25000">
                <a:solidFill>
                  <a:schemeClr val="tx1"/>
                </a:solidFill>
                <a:latin typeface="Tahoma" panose="020B0604030504040204" pitchFamily="34" charset="0"/>
              </a:rPr>
              <a:t>第</a:t>
            </a:r>
            <a:r>
              <a:rPr lang="en-US" altLang="zh-CN" sz="2000" baseline="-25000">
                <a:solidFill>
                  <a:schemeClr val="tx1"/>
                </a:solidFill>
                <a:latin typeface="Tahoma" panose="020B0604030504040204" pitchFamily="34" charset="0"/>
              </a:rPr>
              <a:t>2</a:t>
            </a:r>
            <a:r>
              <a:rPr lang="zh-CN" altLang="en-US" sz="2000" baseline="-25000">
                <a:solidFill>
                  <a:schemeClr val="tx1"/>
                </a:solidFill>
                <a:latin typeface="Tahoma" panose="020B0604030504040204" pitchFamily="34" charset="0"/>
              </a:rPr>
              <a:t>步：，对上一次合并后的簇计算簇间距离，找出距离最近的两个簇进行合并，合并后</a:t>
            </a:r>
            <a:r>
              <a:rPr lang="en-US" altLang="zh-CN" sz="2000" baseline="-25000">
                <a:solidFill>
                  <a:schemeClr val="tx1"/>
                </a:solidFill>
                <a:latin typeface="Tahoma" panose="020B0604030504040204" pitchFamily="34" charset="0"/>
              </a:rPr>
              <a:t>3</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4</a:t>
            </a:r>
            <a:r>
              <a:rPr lang="zh-CN" altLang="en-US" sz="2000" baseline="-25000">
                <a:solidFill>
                  <a:schemeClr val="tx1"/>
                </a:solidFill>
                <a:latin typeface="Tahoma" panose="020B0604030504040204" pitchFamily="34" charset="0"/>
              </a:rPr>
              <a:t>点成为一簇。</a:t>
            </a: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000" baseline="-25000">
                <a:solidFill>
                  <a:schemeClr val="tx1"/>
                </a:solidFill>
                <a:latin typeface="Tahoma" panose="020B0604030504040204" pitchFamily="34" charset="0"/>
              </a:rPr>
              <a:t>第</a:t>
            </a:r>
            <a:r>
              <a:rPr lang="en-US" altLang="zh-CN" sz="2000" baseline="-25000">
                <a:solidFill>
                  <a:schemeClr val="tx1"/>
                </a:solidFill>
                <a:latin typeface="Tahoma" panose="020B0604030504040204" pitchFamily="34" charset="0"/>
              </a:rPr>
              <a:t>3</a:t>
            </a:r>
            <a:r>
              <a:rPr lang="zh-CN" altLang="en-US" sz="2000" baseline="-25000">
                <a:solidFill>
                  <a:schemeClr val="tx1"/>
                </a:solidFill>
                <a:latin typeface="Tahoma" panose="020B0604030504040204" pitchFamily="34" charset="0"/>
              </a:rPr>
              <a:t>步：重复第</a:t>
            </a:r>
            <a:r>
              <a:rPr lang="en-US" altLang="zh-CN" sz="2000" baseline="-25000">
                <a:solidFill>
                  <a:schemeClr val="tx1"/>
                </a:solidFill>
                <a:latin typeface="Tahoma" panose="020B0604030504040204" pitchFamily="34" charset="0"/>
              </a:rPr>
              <a:t>2</a:t>
            </a:r>
            <a:r>
              <a:rPr lang="zh-CN" altLang="en-US" sz="2000" baseline="-25000">
                <a:solidFill>
                  <a:schemeClr val="tx1"/>
                </a:solidFill>
                <a:latin typeface="Tahoma" panose="020B0604030504040204" pitchFamily="34" charset="0"/>
              </a:rPr>
              <a:t>步的工作，</a:t>
            </a:r>
            <a:r>
              <a:rPr lang="en-US" altLang="zh-CN" sz="2000" baseline="-25000">
                <a:solidFill>
                  <a:schemeClr val="tx1"/>
                </a:solidFill>
                <a:latin typeface="Tahoma" panose="020B0604030504040204" pitchFamily="34" charset="0"/>
              </a:rPr>
              <a:t>5</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6</a:t>
            </a:r>
            <a:r>
              <a:rPr lang="zh-CN" altLang="en-US" sz="2000" baseline="-25000">
                <a:solidFill>
                  <a:schemeClr val="tx1"/>
                </a:solidFill>
                <a:latin typeface="Tahoma" panose="020B0604030504040204" pitchFamily="34" charset="0"/>
              </a:rPr>
              <a:t>点成为一簇。</a:t>
            </a: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000" baseline="-25000">
                <a:solidFill>
                  <a:schemeClr val="tx1"/>
                </a:solidFill>
                <a:latin typeface="Tahoma" panose="020B0604030504040204" pitchFamily="34" charset="0"/>
              </a:rPr>
              <a:t>第</a:t>
            </a:r>
            <a:r>
              <a:rPr lang="en-US" altLang="zh-CN" sz="2000" baseline="-25000">
                <a:solidFill>
                  <a:schemeClr val="tx1"/>
                </a:solidFill>
                <a:latin typeface="Tahoma" panose="020B0604030504040204" pitchFamily="34" charset="0"/>
              </a:rPr>
              <a:t>4</a:t>
            </a:r>
            <a:r>
              <a:rPr lang="zh-CN" altLang="en-US" sz="2000" baseline="-25000">
                <a:solidFill>
                  <a:schemeClr val="tx1"/>
                </a:solidFill>
                <a:latin typeface="Tahoma" panose="020B0604030504040204" pitchFamily="34" charset="0"/>
              </a:rPr>
              <a:t>步：重复第</a:t>
            </a:r>
            <a:r>
              <a:rPr lang="en-US" altLang="zh-CN" sz="2000" baseline="-25000">
                <a:solidFill>
                  <a:schemeClr val="tx1"/>
                </a:solidFill>
                <a:latin typeface="Tahoma" panose="020B0604030504040204" pitchFamily="34" charset="0"/>
              </a:rPr>
              <a:t>2</a:t>
            </a:r>
            <a:r>
              <a:rPr lang="zh-CN" altLang="en-US" sz="2000" baseline="-25000">
                <a:solidFill>
                  <a:schemeClr val="tx1"/>
                </a:solidFill>
                <a:latin typeface="Tahoma" panose="020B0604030504040204" pitchFamily="34" charset="0"/>
              </a:rPr>
              <a:t>步的工作，</a:t>
            </a:r>
            <a:r>
              <a:rPr lang="en-US" altLang="zh-CN" sz="2000" baseline="-25000">
                <a:solidFill>
                  <a:schemeClr val="tx1"/>
                </a:solidFill>
                <a:latin typeface="Tahoma" panose="020B0604030504040204" pitchFamily="34" charset="0"/>
              </a:rPr>
              <a:t>7</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8</a:t>
            </a:r>
            <a:r>
              <a:rPr lang="zh-CN" altLang="en-US" sz="2000" baseline="-25000">
                <a:solidFill>
                  <a:schemeClr val="tx1"/>
                </a:solidFill>
                <a:latin typeface="Tahoma" panose="020B0604030504040204" pitchFamily="34" charset="0"/>
              </a:rPr>
              <a:t>点成为一簇。</a:t>
            </a: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000" baseline="-25000">
                <a:solidFill>
                  <a:schemeClr val="tx1"/>
                </a:solidFill>
                <a:latin typeface="Tahoma" panose="020B0604030504040204" pitchFamily="34" charset="0"/>
              </a:rPr>
              <a:t>第</a:t>
            </a:r>
            <a:r>
              <a:rPr lang="en-US" altLang="zh-CN" sz="2000" baseline="-25000">
                <a:solidFill>
                  <a:schemeClr val="tx1"/>
                </a:solidFill>
                <a:latin typeface="Tahoma" panose="020B0604030504040204" pitchFamily="34" charset="0"/>
              </a:rPr>
              <a:t>5</a:t>
            </a:r>
            <a:r>
              <a:rPr lang="zh-CN" altLang="en-US" sz="2000" baseline="-25000">
                <a:solidFill>
                  <a:schemeClr val="tx1"/>
                </a:solidFill>
                <a:latin typeface="Tahoma" panose="020B0604030504040204" pitchFamily="34" charset="0"/>
              </a:rPr>
              <a:t>步：合并</a:t>
            </a:r>
            <a:r>
              <a:rPr lang="en-US" altLang="zh-CN" sz="2000" baseline="-25000">
                <a:solidFill>
                  <a:schemeClr val="tx1"/>
                </a:solidFill>
                <a:latin typeface="Tahoma" panose="020B0604030504040204" pitchFamily="34" charset="0"/>
              </a:rPr>
              <a:t>{1</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2}</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{3</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4}</a:t>
            </a:r>
            <a:r>
              <a:rPr lang="zh-CN" altLang="en-US" sz="2000" baseline="-25000">
                <a:solidFill>
                  <a:schemeClr val="tx1"/>
                </a:solidFill>
                <a:latin typeface="Tahoma" panose="020B0604030504040204" pitchFamily="34" charset="0"/>
              </a:rPr>
              <a:t>成为一个包含四个点的簇。</a:t>
            </a: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r>
              <a:rPr lang="zh-CN" altLang="en-US" sz="2000" baseline="-25000">
                <a:solidFill>
                  <a:schemeClr val="tx1"/>
                </a:solidFill>
                <a:latin typeface="Tahoma" panose="020B0604030504040204" pitchFamily="34" charset="0"/>
              </a:rPr>
              <a:t>第</a:t>
            </a:r>
            <a:r>
              <a:rPr lang="en-US" altLang="zh-CN" sz="2000" baseline="-25000">
                <a:solidFill>
                  <a:schemeClr val="tx1"/>
                </a:solidFill>
                <a:latin typeface="Tahoma" panose="020B0604030504040204" pitchFamily="34" charset="0"/>
              </a:rPr>
              <a:t>6</a:t>
            </a:r>
            <a:r>
              <a:rPr lang="zh-CN" altLang="en-US" sz="2000" baseline="-25000">
                <a:solidFill>
                  <a:schemeClr val="tx1"/>
                </a:solidFill>
                <a:latin typeface="Tahoma" panose="020B0604030504040204" pitchFamily="34" charset="0"/>
              </a:rPr>
              <a:t>步：合并</a:t>
            </a:r>
            <a:r>
              <a:rPr lang="en-US" altLang="zh-CN" sz="2000" baseline="-25000">
                <a:solidFill>
                  <a:schemeClr val="tx1"/>
                </a:solidFill>
                <a:latin typeface="Tahoma" panose="020B0604030504040204" pitchFamily="34" charset="0"/>
              </a:rPr>
              <a:t>{5</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6}</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{7</a:t>
            </a:r>
            <a:r>
              <a:rPr lang="zh-CN" altLang="en-US" sz="2000" baseline="-25000">
                <a:solidFill>
                  <a:schemeClr val="tx1"/>
                </a:solidFill>
                <a:latin typeface="Tahoma" panose="020B0604030504040204" pitchFamily="34" charset="0"/>
              </a:rPr>
              <a:t>，</a:t>
            </a:r>
            <a:r>
              <a:rPr lang="en-US" altLang="zh-CN" sz="2000" baseline="-25000">
                <a:solidFill>
                  <a:schemeClr val="tx1"/>
                </a:solidFill>
                <a:latin typeface="Tahoma" panose="020B0604030504040204" pitchFamily="34" charset="0"/>
              </a:rPr>
              <a:t>8}</a:t>
            </a:r>
            <a:r>
              <a:rPr lang="zh-CN" altLang="en-US" sz="2000" baseline="-25000">
                <a:solidFill>
                  <a:schemeClr val="tx1"/>
                </a:solidFill>
                <a:latin typeface="Tahoma" panose="020B0604030504040204" pitchFamily="34" charset="0"/>
              </a:rPr>
              <a:t>，由于合并后的簇的数目已经达到了用户输入的终止条件程序结束。</a:t>
            </a:r>
            <a:endParaRPr lang="zh-CN" altLang="en-US" sz="2000" baseline="-25000">
              <a:solidFill>
                <a:schemeClr val="tx1"/>
              </a:solidFill>
              <a:latin typeface="Tahoma" panose="020B0604030504040204" pitchFamily="34" charset="0"/>
            </a:endParaRPr>
          </a:p>
          <a:p>
            <a:pPr algn="l">
              <a:lnSpc>
                <a:spcPct val="100000"/>
              </a:lnSpc>
              <a:spcBef>
                <a:spcPct val="10000"/>
              </a:spcBef>
              <a:buClrTx/>
              <a:buSzTx/>
              <a:buFontTx/>
              <a:buNone/>
            </a:pPr>
            <a:endParaRPr lang="zh-CN" altLang="en-US" sz="2000" baseline="-25000">
              <a:solidFill>
                <a:schemeClr val="tx1"/>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ltLang="zh-CN" smtClean="0"/>
              <a:t>AGNES</a:t>
            </a:r>
            <a:r>
              <a:rPr lang="zh-CN" altLang="en-US" smtClean="0"/>
              <a:t>性能分析</a:t>
            </a:r>
            <a:endParaRPr lang="zh-CN" altLang="en-US" smtClean="0"/>
          </a:p>
        </p:txBody>
      </p:sp>
      <p:sp>
        <p:nvSpPr>
          <p:cNvPr id="232451" name="Rectangle 3"/>
          <p:cNvSpPr>
            <a:spLocks noGrp="1" noChangeArrowheads="1"/>
          </p:cNvSpPr>
          <p:nvPr>
            <p:ph type="body" idx="1"/>
          </p:nvPr>
        </p:nvSpPr>
        <p:spPr/>
        <p:txBody>
          <a:bodyPr/>
          <a:lstStyle/>
          <a:p>
            <a:r>
              <a:rPr lang="en-US" altLang="zh-CN" smtClean="0"/>
              <a:t>AGNES</a:t>
            </a:r>
            <a:r>
              <a:rPr lang="zh-CN" altLang="en-US" smtClean="0"/>
              <a:t>算法比较简单，但经常会遇到合并点选择的困难。假如一旦一组对象被合并，下一步的处理将在新生成的簇上进行。已做处理不能撤消，聚类之间也不能交换对象。如果在某一步没有很好的选择合并的决定，可能会导致低质量的聚类结果。</a:t>
            </a:r>
            <a:endParaRPr lang="zh-CN" altLang="en-US" smtClean="0"/>
          </a:p>
          <a:p>
            <a:r>
              <a:rPr lang="zh-CN" altLang="en-US" smtClean="0">
                <a:solidFill>
                  <a:srgbClr val="000066"/>
                </a:solidFill>
              </a:rPr>
              <a:t>这种聚类方法不具有很好的可伸缩性，因为合并的决定需要检查和估算大量的对象或簇。</a:t>
            </a:r>
            <a:endParaRPr lang="zh-CN" altLang="en-US" smtClean="0">
              <a:solidFill>
                <a:srgbClr val="000066"/>
              </a:solidFill>
            </a:endParaRPr>
          </a:p>
          <a:p>
            <a:r>
              <a:rPr lang="zh-CN" altLang="en-US" smtClean="0"/>
              <a:t>假定在开始的时候有</a:t>
            </a:r>
            <a:r>
              <a:rPr lang="en-US" altLang="zh-CN" i="1" smtClean="0"/>
              <a:t>n</a:t>
            </a:r>
            <a:r>
              <a:rPr lang="zh-CN" altLang="en-US" smtClean="0"/>
              <a:t>个簇，在结束的时候有</a:t>
            </a:r>
            <a:r>
              <a:rPr lang="en-US" altLang="zh-CN" smtClean="0"/>
              <a:t>1</a:t>
            </a:r>
            <a:r>
              <a:rPr lang="zh-CN" altLang="en-US" smtClean="0"/>
              <a:t>个簇，因此在主循环中有</a:t>
            </a:r>
            <a:r>
              <a:rPr lang="en-US" altLang="zh-CN" i="1" smtClean="0"/>
              <a:t>n</a:t>
            </a:r>
            <a:r>
              <a:rPr lang="zh-CN" altLang="en-US" smtClean="0"/>
              <a:t>次迭代，在第</a:t>
            </a:r>
            <a:r>
              <a:rPr lang="en-US" altLang="zh-CN" i="1" smtClean="0"/>
              <a:t>i</a:t>
            </a:r>
            <a:r>
              <a:rPr lang="zh-CN" altLang="en-US" smtClean="0"/>
              <a:t>次迭代中，我们必须在</a:t>
            </a:r>
            <a:r>
              <a:rPr lang="en-US" altLang="zh-CN" i="1" smtClean="0"/>
              <a:t>n-i+</a:t>
            </a:r>
            <a:r>
              <a:rPr lang="en-US" altLang="zh-CN" smtClean="0"/>
              <a:t>1</a:t>
            </a:r>
            <a:r>
              <a:rPr lang="zh-CN" altLang="en-US" smtClean="0"/>
              <a:t>个簇中找到最靠近的两个聚类。另外算法必须计算所有对象两两之间的距离，因此这个算法的复杂度为</a:t>
            </a:r>
            <a:r>
              <a:rPr lang="zh-CN" altLang="en-US" i="1" smtClean="0"/>
              <a:t> </a:t>
            </a:r>
            <a:r>
              <a:rPr lang="en-US" altLang="zh-CN" i="1" smtClean="0"/>
              <a:t>O</a:t>
            </a:r>
            <a:r>
              <a:rPr lang="en-US" altLang="zh-CN" smtClean="0"/>
              <a:t>(</a:t>
            </a:r>
            <a:r>
              <a:rPr lang="en-US" altLang="zh-CN" i="1" smtClean="0"/>
              <a:t>n</a:t>
            </a:r>
            <a:r>
              <a:rPr lang="en-US" altLang="zh-CN" baseline="30000" smtClean="0"/>
              <a:t>2</a:t>
            </a:r>
            <a:r>
              <a:rPr lang="en-US" altLang="zh-CN" smtClean="0"/>
              <a:t>)</a:t>
            </a:r>
            <a:r>
              <a:rPr lang="zh-CN" altLang="en-US" smtClean="0"/>
              <a:t>，该算法对于</a:t>
            </a:r>
            <a:r>
              <a:rPr lang="en-US" altLang="zh-CN" i="1" smtClean="0"/>
              <a:t>n</a:t>
            </a:r>
            <a:r>
              <a:rPr lang="zh-CN" altLang="en-US" smtClean="0"/>
              <a:t>很大的情况是不适用的。 </a:t>
            </a:r>
            <a:endParaRPr lang="zh-CN" altLang="en-US" smtClean="0"/>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tLang="zh-CN" smtClean="0"/>
              <a:t>DIANA</a:t>
            </a:r>
            <a:r>
              <a:rPr lang="zh-CN" altLang="en-US" smtClean="0"/>
              <a:t>算法</a:t>
            </a:r>
            <a:endParaRPr lang="zh-CN" altLang="en-US" smtClean="0"/>
          </a:p>
        </p:txBody>
      </p:sp>
      <p:sp>
        <p:nvSpPr>
          <p:cNvPr id="233475" name="Rectangle 3"/>
          <p:cNvSpPr>
            <a:spLocks noGrp="1" noChangeArrowheads="1"/>
          </p:cNvSpPr>
          <p:nvPr>
            <p:ph type="body" sz="half" idx="1"/>
          </p:nvPr>
        </p:nvSpPr>
        <p:spPr>
          <a:xfrm>
            <a:off x="468313" y="765175"/>
            <a:ext cx="8280400" cy="5567363"/>
          </a:xfrm>
        </p:spPr>
        <p:txBody>
          <a:bodyPr/>
          <a:lstStyle/>
          <a:p>
            <a:r>
              <a:rPr lang="en-US" altLang="zh-CN" smtClean="0"/>
              <a:t>DIANA </a:t>
            </a:r>
            <a:r>
              <a:rPr lang="en-US" altLang="zh-CN" b="1" smtClean="0"/>
              <a:t>(Divisive ANAlysis)</a:t>
            </a:r>
            <a:r>
              <a:rPr lang="zh-CN" altLang="en-US" smtClean="0"/>
              <a:t>算法是典型的分裂聚类方法。</a:t>
            </a:r>
            <a:endParaRPr lang="zh-CN" altLang="en-US" smtClean="0"/>
          </a:p>
          <a:p>
            <a:r>
              <a:rPr lang="zh-CN" altLang="en-US" smtClean="0"/>
              <a:t>在聚类中，用户能定义希望得到的簇数目作为一个结束条件。同时，它使用下面两种测度方法：</a:t>
            </a:r>
            <a:endParaRPr lang="zh-CN" altLang="en-US" smtClean="0"/>
          </a:p>
          <a:p>
            <a:pPr lvl="1"/>
            <a:r>
              <a:rPr lang="zh-CN" altLang="en-US" sz="2000" smtClean="0"/>
              <a:t>簇的直径：在一个簇中的任意两个数据点的距离中的最大值。</a:t>
            </a:r>
            <a:endParaRPr lang="zh-CN" altLang="en-US" sz="2000" smtClean="0"/>
          </a:p>
          <a:p>
            <a:pPr lvl="1"/>
            <a:r>
              <a:rPr lang="zh-CN" altLang="en-US" sz="2000" smtClean="0"/>
              <a:t>平均相异度（平均距离）：</a:t>
            </a:r>
            <a:r>
              <a:rPr lang="zh-CN" altLang="en-US" smtClean="0">
                <a:latin typeface="华文新魏" panose="02010800040101010101" pitchFamily="2" charset="-122"/>
                <a:ea typeface="华文新魏" panose="02010800040101010101" pitchFamily="2" charset="-122"/>
              </a:rPr>
              <a:t> </a:t>
            </a:r>
            <a:endParaRPr lang="zh-CN" altLang="en-US" smtClean="0">
              <a:latin typeface="华文新魏" panose="02010800040101010101" pitchFamily="2" charset="-122"/>
              <a:ea typeface="华文新魏" panose="02010800040101010101" pitchFamily="2" charset="-122"/>
            </a:endParaRPr>
          </a:p>
        </p:txBody>
      </p:sp>
      <p:graphicFrame>
        <p:nvGraphicFramePr>
          <p:cNvPr id="233476" name="Object 5"/>
          <p:cNvGraphicFramePr>
            <a:graphicFrameLocks noGrp="1" noChangeAspect="1"/>
          </p:cNvGraphicFramePr>
          <p:nvPr>
            <p:ph sz="half" idx="2"/>
          </p:nvPr>
        </p:nvGraphicFramePr>
        <p:xfrm>
          <a:off x="4284663" y="3081338"/>
          <a:ext cx="2519362" cy="466725"/>
        </p:xfrm>
        <a:graphic>
          <a:graphicData uri="http://schemas.openxmlformats.org/presentationml/2006/ole">
            <mc:AlternateContent xmlns:mc="http://schemas.openxmlformats.org/markup-compatibility/2006">
              <mc:Choice xmlns:v="urn:schemas-microsoft-com:vml" Requires="v">
                <p:oleObj spid="_x0000_s233543" name="公式" r:id="rId1" imgW="2400300" imgH="444500" progId="Equation.3">
                  <p:embed/>
                </p:oleObj>
              </mc:Choice>
              <mc:Fallback>
                <p:oleObj name="公式" r:id="rId1" imgW="2400300" imgH="4445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081338"/>
                        <a:ext cx="2519362" cy="466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3477" name="Text Box 8"/>
          <p:cNvSpPr txBox="1">
            <a:spLocks noChangeArrowheads="1"/>
          </p:cNvSpPr>
          <p:nvPr/>
        </p:nvSpPr>
        <p:spPr bwMode="auto">
          <a:xfrm>
            <a:off x="684213" y="3549650"/>
            <a:ext cx="7899400" cy="3268663"/>
          </a:xfrm>
          <a:prstGeom prst="rect">
            <a:avLst/>
          </a:prstGeom>
          <a:solidFill>
            <a:srgbClr val="EEFB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90600" indent="-990600" algn="just">
              <a:lnSpc>
                <a:spcPct val="110000"/>
              </a:lnSpc>
              <a:spcBef>
                <a:spcPts val="1800"/>
              </a:spcBef>
              <a:buClr>
                <a:srgbClr val="227577"/>
              </a:buClr>
              <a:buSzPct val="90000"/>
              <a:buFont typeface="Webdings" panose="05030102010509060703" pitchFamily="18" charset="2"/>
              <a:buChar char=""/>
              <a:tabLst>
                <a:tab pos="723900" algn="l"/>
                <a:tab pos="901700" algn="l"/>
                <a:tab pos="990600" algn="l"/>
              </a:tabLst>
              <a:defRPr sz="2400">
                <a:solidFill>
                  <a:schemeClr val="accent1"/>
                </a:solidFill>
                <a:latin typeface="Arial" panose="020B0604020202020204" pitchFamily="34" charset="0"/>
                <a:ea typeface="宋体" panose="02010600030101010101" pitchFamily="2" charset="-122"/>
              </a:defRPr>
            </a:lvl1pPr>
            <a:lvl2pPr marL="1627505" indent="-457200" algn="just">
              <a:lnSpc>
                <a:spcPct val="130000"/>
              </a:lnSpc>
              <a:spcAft>
                <a:spcPts val="600"/>
              </a:spcAft>
              <a:buClr>
                <a:srgbClr val="B7CEB5"/>
              </a:buClr>
              <a:buFont typeface="幼圆" panose="02010509060101010101" pitchFamily="49" charset="-122"/>
              <a:buChar char=" "/>
              <a:tabLst>
                <a:tab pos="723900" algn="l"/>
                <a:tab pos="901700" algn="l"/>
                <a:tab pos="990600" algn="l"/>
              </a:tabLst>
              <a:defRPr sz="2400">
                <a:solidFill>
                  <a:srgbClr val="7D7D7D"/>
                </a:solidFill>
                <a:latin typeface="幼圆" panose="02010509060101010101" pitchFamily="49" charset="-122"/>
                <a:ea typeface="宋体" panose="02010600030101010101" pitchFamily="2" charset="-122"/>
              </a:defRPr>
            </a:lvl2pPr>
            <a:lvl3pPr marL="2263775" indent="-457200">
              <a:lnSpc>
                <a:spcPct val="90000"/>
              </a:lnSpc>
              <a:spcBef>
                <a:spcPts val="500"/>
              </a:spcBef>
              <a:buFont typeface="Arial" panose="020B0604020202020204" pitchFamily="34" charset="0"/>
              <a:buChar char="•"/>
              <a:tabLst>
                <a:tab pos="723900" algn="l"/>
                <a:tab pos="901700" algn="l"/>
                <a:tab pos="990600" algn="l"/>
              </a:tabLst>
              <a:defRPr sz="2000">
                <a:solidFill>
                  <a:schemeClr val="tx1"/>
                </a:solidFill>
                <a:latin typeface="Calibri" panose="020F0502020204030204" pitchFamily="34" charset="0"/>
                <a:ea typeface="幼圆" panose="02010509060101010101" pitchFamily="49" charset="-122"/>
              </a:defRPr>
            </a:lvl3pPr>
            <a:lvl4pPr marL="2900680" indent="-457200">
              <a:lnSpc>
                <a:spcPct val="90000"/>
              </a:lnSpc>
              <a:spcBef>
                <a:spcPts val="500"/>
              </a:spcBef>
              <a:buFont typeface="Arial" panose="020B0604020202020204" pitchFamily="34" charset="0"/>
              <a:buChar char="•"/>
              <a:tabLst>
                <a:tab pos="723900" algn="l"/>
                <a:tab pos="901700" algn="l"/>
                <a:tab pos="990600" algn="l"/>
              </a:tabLst>
              <a:defRPr>
                <a:solidFill>
                  <a:schemeClr val="tx1"/>
                </a:solidFill>
                <a:latin typeface="Calibri" panose="020F0502020204030204" pitchFamily="34" charset="0"/>
                <a:ea typeface="幼圆" panose="02010509060101010101" pitchFamily="49" charset="-122"/>
              </a:defRPr>
            </a:lvl4pPr>
            <a:lvl5pPr marL="3536950" indent="-457200">
              <a:lnSpc>
                <a:spcPct val="90000"/>
              </a:lnSpc>
              <a:spcBef>
                <a:spcPts val="500"/>
              </a:spcBef>
              <a:buFont typeface="Arial" panose="020B0604020202020204" pitchFamily="34" charset="0"/>
              <a:buChar char="•"/>
              <a:tabLst>
                <a:tab pos="723900" algn="l"/>
                <a:tab pos="901700" algn="l"/>
                <a:tab pos="990600" algn="l"/>
              </a:tabLst>
              <a:defRPr>
                <a:solidFill>
                  <a:schemeClr val="tx1"/>
                </a:solidFill>
                <a:latin typeface="Calibri" panose="020F0502020204030204" pitchFamily="34" charset="0"/>
                <a:ea typeface="幼圆" panose="02010509060101010101" pitchFamily="49" charset="-122"/>
              </a:defRPr>
            </a:lvl5pPr>
            <a:lvl6pPr marL="3994150" indent="-457200" eaLnBrk="0" fontAlgn="base" hangingPunct="0">
              <a:lnSpc>
                <a:spcPct val="90000"/>
              </a:lnSpc>
              <a:spcBef>
                <a:spcPts val="500"/>
              </a:spcBef>
              <a:spcAft>
                <a:spcPct val="0"/>
              </a:spcAft>
              <a:buFont typeface="Arial" panose="020B0604020202020204" pitchFamily="34" charset="0"/>
              <a:buChar char="•"/>
              <a:tabLst>
                <a:tab pos="723900" algn="l"/>
                <a:tab pos="901700" algn="l"/>
                <a:tab pos="990600" algn="l"/>
              </a:tabLst>
              <a:defRPr>
                <a:solidFill>
                  <a:schemeClr val="tx1"/>
                </a:solidFill>
                <a:latin typeface="Calibri" panose="020F0502020204030204" pitchFamily="34" charset="0"/>
                <a:ea typeface="幼圆" panose="02010509060101010101" pitchFamily="49" charset="-122"/>
              </a:defRPr>
            </a:lvl6pPr>
            <a:lvl7pPr marL="4451350" indent="-457200" eaLnBrk="0" fontAlgn="base" hangingPunct="0">
              <a:lnSpc>
                <a:spcPct val="90000"/>
              </a:lnSpc>
              <a:spcBef>
                <a:spcPts val="500"/>
              </a:spcBef>
              <a:spcAft>
                <a:spcPct val="0"/>
              </a:spcAft>
              <a:buFont typeface="Arial" panose="020B0604020202020204" pitchFamily="34" charset="0"/>
              <a:buChar char="•"/>
              <a:tabLst>
                <a:tab pos="723900" algn="l"/>
                <a:tab pos="901700" algn="l"/>
                <a:tab pos="990600" algn="l"/>
              </a:tabLst>
              <a:defRPr>
                <a:solidFill>
                  <a:schemeClr val="tx1"/>
                </a:solidFill>
                <a:latin typeface="Calibri" panose="020F0502020204030204" pitchFamily="34" charset="0"/>
                <a:ea typeface="幼圆" panose="02010509060101010101" pitchFamily="49" charset="-122"/>
              </a:defRPr>
            </a:lvl7pPr>
            <a:lvl8pPr marL="4908550" indent="-457200" eaLnBrk="0" fontAlgn="base" hangingPunct="0">
              <a:lnSpc>
                <a:spcPct val="90000"/>
              </a:lnSpc>
              <a:spcBef>
                <a:spcPts val="500"/>
              </a:spcBef>
              <a:spcAft>
                <a:spcPct val="0"/>
              </a:spcAft>
              <a:buFont typeface="Arial" panose="020B0604020202020204" pitchFamily="34" charset="0"/>
              <a:buChar char="•"/>
              <a:tabLst>
                <a:tab pos="723900" algn="l"/>
                <a:tab pos="901700" algn="l"/>
                <a:tab pos="990600" algn="l"/>
              </a:tabLst>
              <a:defRPr>
                <a:solidFill>
                  <a:schemeClr val="tx1"/>
                </a:solidFill>
                <a:latin typeface="Calibri" panose="020F0502020204030204" pitchFamily="34" charset="0"/>
                <a:ea typeface="幼圆" panose="02010509060101010101" pitchFamily="49" charset="-122"/>
              </a:defRPr>
            </a:lvl8pPr>
            <a:lvl9pPr marL="5365750" indent="-457200" eaLnBrk="0" fontAlgn="base" hangingPunct="0">
              <a:lnSpc>
                <a:spcPct val="90000"/>
              </a:lnSpc>
              <a:spcBef>
                <a:spcPts val="500"/>
              </a:spcBef>
              <a:spcAft>
                <a:spcPct val="0"/>
              </a:spcAft>
              <a:buFont typeface="Arial" panose="020B0604020202020204" pitchFamily="34" charset="0"/>
              <a:buChar char="•"/>
              <a:tabLst>
                <a:tab pos="723900" algn="l"/>
                <a:tab pos="901700" algn="l"/>
                <a:tab pos="990600" algn="l"/>
              </a:tabLst>
              <a:defRPr>
                <a:solidFill>
                  <a:schemeClr val="tx1"/>
                </a:solidFill>
                <a:latin typeface="Calibri" panose="020F0502020204030204" pitchFamily="34" charset="0"/>
                <a:ea typeface="幼圆" panose="02010509060101010101" pitchFamily="49" charset="-122"/>
              </a:defRPr>
            </a:lvl9pPr>
          </a:lstStyle>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算法</a:t>
            </a:r>
            <a:r>
              <a:rPr lang="en-US" altLang="zh-CN" sz="2000" baseline="-25000">
                <a:solidFill>
                  <a:srgbClr val="000000"/>
                </a:solidFill>
                <a:latin typeface="Times New Roman" panose="02020603050405020304" pitchFamily="18" charset="0"/>
                <a:cs typeface="Times New Roman" panose="02020603050405020304" pitchFamily="18" charset="0"/>
              </a:rPr>
              <a:t> DIANA</a:t>
            </a:r>
            <a:r>
              <a:rPr lang="zh-CN" altLang="en-US" sz="2000" baseline="-25000">
                <a:solidFill>
                  <a:srgbClr val="000000"/>
                </a:solidFill>
                <a:latin typeface="Times New Roman" panose="02020603050405020304" pitchFamily="18" charset="0"/>
                <a:cs typeface="Times New Roman" panose="02020603050405020304" pitchFamily="18" charset="0"/>
              </a:rPr>
              <a:t>（自顶向下分裂算法）</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输入：包含</a:t>
            </a:r>
            <a:r>
              <a:rPr lang="en-US" altLang="zh-CN" sz="2000" baseline="-25000">
                <a:solidFill>
                  <a:srgbClr val="000000"/>
                </a:solidFill>
                <a:latin typeface="Times New Roman" panose="02020603050405020304" pitchFamily="18" charset="0"/>
                <a:cs typeface="Times New Roman" panose="02020603050405020304" pitchFamily="18" charset="0"/>
              </a:rPr>
              <a:t>n</a:t>
            </a:r>
            <a:r>
              <a:rPr lang="zh-CN" altLang="en-US" sz="2000" baseline="-25000">
                <a:solidFill>
                  <a:srgbClr val="000000"/>
                </a:solidFill>
                <a:latin typeface="Times New Roman" panose="02020603050405020304" pitchFamily="18" charset="0"/>
                <a:cs typeface="Times New Roman" panose="02020603050405020304" pitchFamily="18" charset="0"/>
              </a:rPr>
              <a:t>个对象的数据库，终止条件簇的数目</a:t>
            </a:r>
            <a:r>
              <a:rPr lang="en-US" altLang="zh-CN" sz="2000" baseline="-25000">
                <a:solidFill>
                  <a:srgbClr val="000000"/>
                </a:solidFill>
                <a:latin typeface="Times New Roman" panose="02020603050405020304" pitchFamily="18" charset="0"/>
                <a:cs typeface="Times New Roman" panose="02020603050405020304" pitchFamily="18" charset="0"/>
              </a:rPr>
              <a:t>k</a:t>
            </a:r>
            <a:r>
              <a:rPr lang="zh-CN" altLang="en-US" sz="2000" baseline="-25000">
                <a:solidFill>
                  <a:srgbClr val="000000"/>
                </a:solidFill>
                <a:latin typeface="Times New Roman" panose="02020603050405020304" pitchFamily="18" charset="0"/>
                <a:cs typeface="Times New Roman" panose="02020603050405020304" pitchFamily="18" charset="0"/>
              </a:rPr>
              <a:t>。</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输出：</a:t>
            </a:r>
            <a:r>
              <a:rPr lang="en-US" altLang="zh-CN" sz="2000" baseline="-25000">
                <a:solidFill>
                  <a:srgbClr val="000000"/>
                </a:solidFill>
                <a:latin typeface="Times New Roman" panose="02020603050405020304" pitchFamily="18" charset="0"/>
                <a:cs typeface="Times New Roman" panose="02020603050405020304" pitchFamily="18" charset="0"/>
              </a:rPr>
              <a:t>k</a:t>
            </a:r>
            <a:r>
              <a:rPr lang="zh-CN" altLang="en-US" sz="2000" baseline="-25000">
                <a:solidFill>
                  <a:srgbClr val="000000"/>
                </a:solidFill>
                <a:latin typeface="Times New Roman" panose="02020603050405020304" pitchFamily="18" charset="0"/>
                <a:cs typeface="Times New Roman" panose="02020603050405020304" pitchFamily="18" charset="0"/>
              </a:rPr>
              <a:t>个簇，达到终止条件规定簇数目。</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1</a:t>
            </a:r>
            <a:r>
              <a:rPr lang="zh-CN" altLang="en-US" sz="2000" baseline="-25000">
                <a:solidFill>
                  <a:srgbClr val="000000"/>
                </a:solidFill>
                <a:latin typeface="Times New Roman" panose="02020603050405020304" pitchFamily="18" charset="0"/>
                <a:cs typeface="Times New Roman" panose="02020603050405020304" pitchFamily="18" charset="0"/>
              </a:rPr>
              <a:t>）将所有对象整个当成一个初始簇；</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2</a:t>
            </a: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 FOR </a:t>
            </a: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i=1; i≠k; i++) DO BEGIN</a:t>
            </a:r>
            <a:endParaRPr lang="en-US" altLang="zh-CN"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3</a:t>
            </a:r>
            <a:r>
              <a:rPr lang="zh-CN" altLang="en-US" sz="2000" baseline="-25000">
                <a:solidFill>
                  <a:srgbClr val="000000"/>
                </a:solidFill>
                <a:latin typeface="Times New Roman" panose="02020603050405020304" pitchFamily="18" charset="0"/>
                <a:cs typeface="Times New Roman" panose="02020603050405020304" pitchFamily="18" charset="0"/>
              </a:rPr>
              <a:t>）       在所有簇中挑出具有最大直径的簇</a:t>
            </a:r>
            <a:r>
              <a:rPr lang="en-US" altLang="zh-CN" sz="2000" baseline="-25000">
                <a:solidFill>
                  <a:srgbClr val="000000"/>
                </a:solidFill>
                <a:latin typeface="Times New Roman" panose="02020603050405020304" pitchFamily="18" charset="0"/>
                <a:cs typeface="Times New Roman" panose="02020603050405020304" pitchFamily="18" charset="0"/>
              </a:rPr>
              <a:t>C</a:t>
            </a:r>
            <a:r>
              <a:rPr lang="zh-CN" altLang="en-US" sz="2000" baseline="-25000">
                <a:solidFill>
                  <a:srgbClr val="000000"/>
                </a:solidFill>
                <a:latin typeface="Times New Roman" panose="02020603050405020304" pitchFamily="18" charset="0"/>
                <a:cs typeface="Times New Roman" panose="02020603050405020304" pitchFamily="18" charset="0"/>
              </a:rPr>
              <a:t>；</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4</a:t>
            </a:r>
            <a:r>
              <a:rPr lang="zh-CN" altLang="en-US" sz="2000" baseline="-25000">
                <a:solidFill>
                  <a:srgbClr val="000000"/>
                </a:solidFill>
                <a:latin typeface="Times New Roman" panose="02020603050405020304" pitchFamily="18" charset="0"/>
                <a:cs typeface="Times New Roman" panose="02020603050405020304" pitchFamily="18" charset="0"/>
              </a:rPr>
              <a:t>）      找出</a:t>
            </a:r>
            <a:r>
              <a:rPr lang="en-US" altLang="zh-CN" sz="2000" baseline="-25000">
                <a:solidFill>
                  <a:srgbClr val="000000"/>
                </a:solidFill>
                <a:latin typeface="Times New Roman" panose="02020603050405020304" pitchFamily="18" charset="0"/>
                <a:cs typeface="Times New Roman" panose="02020603050405020304" pitchFamily="18" charset="0"/>
              </a:rPr>
              <a:t>C</a:t>
            </a:r>
            <a:r>
              <a:rPr lang="zh-CN" altLang="en-US" sz="2000" baseline="-25000">
                <a:solidFill>
                  <a:srgbClr val="000000"/>
                </a:solidFill>
                <a:latin typeface="Times New Roman" panose="02020603050405020304" pitchFamily="18" charset="0"/>
                <a:cs typeface="Times New Roman" panose="02020603050405020304" pitchFamily="18" charset="0"/>
              </a:rPr>
              <a:t>中与其它点平均相异度最大的一个点</a:t>
            </a:r>
            <a:r>
              <a:rPr lang="en-US" altLang="zh-CN" sz="2000" baseline="-25000">
                <a:solidFill>
                  <a:srgbClr val="000000"/>
                </a:solidFill>
                <a:latin typeface="Times New Roman" panose="02020603050405020304" pitchFamily="18" charset="0"/>
                <a:cs typeface="Times New Roman" panose="02020603050405020304" pitchFamily="18" charset="0"/>
              </a:rPr>
              <a:t>p</a:t>
            </a:r>
            <a:r>
              <a:rPr lang="zh-CN" altLang="en-US" sz="2000" baseline="-25000">
                <a:solidFill>
                  <a:srgbClr val="000000"/>
                </a:solidFill>
                <a:latin typeface="Times New Roman" panose="02020603050405020304" pitchFamily="18" charset="0"/>
                <a:cs typeface="Times New Roman" panose="02020603050405020304" pitchFamily="18" charset="0"/>
              </a:rPr>
              <a:t>并把</a:t>
            </a:r>
            <a:r>
              <a:rPr lang="en-US" altLang="zh-CN" sz="2000" baseline="-25000">
                <a:solidFill>
                  <a:srgbClr val="000000"/>
                </a:solidFill>
                <a:latin typeface="Times New Roman" panose="02020603050405020304" pitchFamily="18" charset="0"/>
                <a:cs typeface="Times New Roman" panose="02020603050405020304" pitchFamily="18" charset="0"/>
              </a:rPr>
              <a:t>p</a:t>
            </a:r>
            <a:r>
              <a:rPr lang="zh-CN" altLang="en-US" sz="2000" baseline="-25000">
                <a:solidFill>
                  <a:srgbClr val="000000"/>
                </a:solidFill>
                <a:latin typeface="Times New Roman" panose="02020603050405020304" pitchFamily="18" charset="0"/>
                <a:cs typeface="Times New Roman" panose="02020603050405020304" pitchFamily="18" charset="0"/>
              </a:rPr>
              <a:t>放入</a:t>
            </a:r>
            <a:r>
              <a:rPr lang="en-US" altLang="zh-CN" sz="2000" baseline="-25000">
                <a:solidFill>
                  <a:srgbClr val="000000"/>
                </a:solidFill>
                <a:latin typeface="Times New Roman" panose="02020603050405020304" pitchFamily="18" charset="0"/>
                <a:cs typeface="Times New Roman" panose="02020603050405020304" pitchFamily="18" charset="0"/>
              </a:rPr>
              <a:t>splinter group</a:t>
            </a:r>
            <a:r>
              <a:rPr lang="zh-CN" altLang="en-US" sz="2000" baseline="-25000">
                <a:solidFill>
                  <a:srgbClr val="000000"/>
                </a:solidFill>
                <a:latin typeface="Times New Roman" panose="02020603050405020304" pitchFamily="18" charset="0"/>
                <a:cs typeface="Times New Roman" panose="02020603050405020304" pitchFamily="18" charset="0"/>
              </a:rPr>
              <a:t>，剩余的放在</a:t>
            </a:r>
            <a:r>
              <a:rPr lang="en-US" altLang="zh-CN" sz="2000" baseline="-25000">
                <a:solidFill>
                  <a:srgbClr val="000000"/>
                </a:solidFill>
                <a:latin typeface="Times New Roman" panose="02020603050405020304" pitchFamily="18" charset="0"/>
                <a:cs typeface="Times New Roman" panose="02020603050405020304" pitchFamily="18" charset="0"/>
              </a:rPr>
              <a:t>old party</a:t>
            </a:r>
            <a:r>
              <a:rPr lang="zh-CN" altLang="en-US" sz="2000" baseline="-25000">
                <a:solidFill>
                  <a:srgbClr val="000000"/>
                </a:solidFill>
                <a:latin typeface="Times New Roman" panose="02020603050405020304" pitchFamily="18" charset="0"/>
                <a:cs typeface="Times New Roman" panose="02020603050405020304" pitchFamily="18" charset="0"/>
              </a:rPr>
              <a:t>中；</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5</a:t>
            </a: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      REPEAT</a:t>
            </a:r>
            <a:endParaRPr lang="en-US" altLang="zh-CN"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6</a:t>
            </a:r>
            <a:r>
              <a:rPr lang="zh-CN" altLang="en-US" sz="2000" baseline="-25000">
                <a:solidFill>
                  <a:srgbClr val="000000"/>
                </a:solidFill>
                <a:latin typeface="Times New Roman" panose="02020603050405020304" pitchFamily="18" charset="0"/>
                <a:cs typeface="Times New Roman" panose="02020603050405020304" pitchFamily="18" charset="0"/>
              </a:rPr>
              <a:t>）             在</a:t>
            </a:r>
            <a:r>
              <a:rPr lang="en-US" altLang="zh-CN" sz="2000" baseline="-25000">
                <a:solidFill>
                  <a:srgbClr val="000000"/>
                </a:solidFill>
                <a:latin typeface="Times New Roman" panose="02020603050405020304" pitchFamily="18" charset="0"/>
                <a:cs typeface="Times New Roman" panose="02020603050405020304" pitchFamily="18" charset="0"/>
              </a:rPr>
              <a:t>old party</a:t>
            </a:r>
            <a:r>
              <a:rPr lang="zh-CN" altLang="en-US" sz="2000" baseline="-25000">
                <a:solidFill>
                  <a:srgbClr val="000000"/>
                </a:solidFill>
                <a:latin typeface="Times New Roman" panose="02020603050405020304" pitchFamily="18" charset="0"/>
                <a:cs typeface="Times New Roman" panose="02020603050405020304" pitchFamily="18" charset="0"/>
              </a:rPr>
              <a:t>里找出到最近的</a:t>
            </a:r>
            <a:r>
              <a:rPr lang="en-US" altLang="zh-CN" sz="2000" baseline="-25000">
                <a:solidFill>
                  <a:srgbClr val="000000"/>
                </a:solidFill>
                <a:latin typeface="Times New Roman" panose="02020603050405020304" pitchFamily="18" charset="0"/>
                <a:cs typeface="Times New Roman" panose="02020603050405020304" pitchFamily="18" charset="0"/>
              </a:rPr>
              <a:t>splinter group</a:t>
            </a:r>
            <a:r>
              <a:rPr lang="zh-CN" altLang="en-US" sz="2000" baseline="-25000">
                <a:solidFill>
                  <a:srgbClr val="000000"/>
                </a:solidFill>
                <a:latin typeface="Times New Roman" panose="02020603050405020304" pitchFamily="18" charset="0"/>
                <a:cs typeface="Times New Roman" panose="02020603050405020304" pitchFamily="18" charset="0"/>
              </a:rPr>
              <a:t>中的点的距离不大于到</a:t>
            </a:r>
            <a:r>
              <a:rPr lang="en-US" altLang="zh-CN" sz="2000" baseline="-25000">
                <a:solidFill>
                  <a:srgbClr val="000000"/>
                </a:solidFill>
                <a:latin typeface="Times New Roman" panose="02020603050405020304" pitchFamily="18" charset="0"/>
                <a:cs typeface="Times New Roman" panose="02020603050405020304" pitchFamily="18" charset="0"/>
              </a:rPr>
              <a:t>old party</a:t>
            </a:r>
            <a:r>
              <a:rPr lang="zh-CN" altLang="en-US" sz="2000" baseline="-25000">
                <a:solidFill>
                  <a:srgbClr val="000000"/>
                </a:solidFill>
                <a:latin typeface="Times New Roman" panose="02020603050405020304" pitchFamily="18" charset="0"/>
                <a:cs typeface="Times New Roman" panose="02020603050405020304" pitchFamily="18" charset="0"/>
              </a:rPr>
              <a:t>中最近点的距离的点，并将该点加入</a:t>
            </a:r>
            <a:r>
              <a:rPr lang="en-US" altLang="zh-CN" sz="2000" baseline="-25000">
                <a:solidFill>
                  <a:srgbClr val="000000"/>
                </a:solidFill>
                <a:latin typeface="Times New Roman" panose="02020603050405020304" pitchFamily="18" charset="0"/>
                <a:cs typeface="Times New Roman" panose="02020603050405020304" pitchFamily="18" charset="0"/>
              </a:rPr>
              <a:t>splinter group</a:t>
            </a:r>
            <a:r>
              <a:rPr lang="zh-CN" altLang="en-US" sz="2000" baseline="-25000">
                <a:solidFill>
                  <a:srgbClr val="000000"/>
                </a:solidFill>
                <a:latin typeface="Times New Roman" panose="02020603050405020304" pitchFamily="18" charset="0"/>
                <a:cs typeface="Times New Roman" panose="02020603050405020304" pitchFamily="18" charset="0"/>
              </a:rPr>
              <a:t>。</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7</a:t>
            </a:r>
            <a:r>
              <a:rPr lang="zh-CN" altLang="en-US" sz="2000" baseline="-25000">
                <a:solidFill>
                  <a:srgbClr val="000000"/>
                </a:solidFill>
                <a:latin typeface="Times New Roman" panose="02020603050405020304" pitchFamily="18" charset="0"/>
                <a:cs typeface="Times New Roman" panose="02020603050405020304" pitchFamily="18" charset="0"/>
              </a:rPr>
              <a:t>）       </a:t>
            </a:r>
            <a:r>
              <a:rPr lang="en-US" altLang="zh-CN" sz="2000" baseline="-25000">
                <a:solidFill>
                  <a:srgbClr val="000000"/>
                </a:solidFill>
                <a:latin typeface="Times New Roman" panose="02020603050405020304" pitchFamily="18" charset="0"/>
                <a:cs typeface="Times New Roman" panose="02020603050405020304" pitchFamily="18" charset="0"/>
              </a:rPr>
              <a:t>UNTIL </a:t>
            </a:r>
            <a:r>
              <a:rPr lang="zh-CN" altLang="en-US" sz="2000" baseline="-25000">
                <a:solidFill>
                  <a:srgbClr val="000000"/>
                </a:solidFill>
                <a:latin typeface="Times New Roman" panose="02020603050405020304" pitchFamily="18" charset="0"/>
                <a:cs typeface="Times New Roman" panose="02020603050405020304" pitchFamily="18" charset="0"/>
              </a:rPr>
              <a:t>没有新的</a:t>
            </a:r>
            <a:r>
              <a:rPr lang="en-US" altLang="zh-CN" sz="2000" baseline="-25000">
                <a:solidFill>
                  <a:srgbClr val="000000"/>
                </a:solidFill>
                <a:latin typeface="Times New Roman" panose="02020603050405020304" pitchFamily="18" charset="0"/>
                <a:cs typeface="Times New Roman" panose="02020603050405020304" pitchFamily="18" charset="0"/>
              </a:rPr>
              <a:t>old party</a:t>
            </a:r>
            <a:r>
              <a:rPr lang="zh-CN" altLang="en-US" sz="2000" baseline="-25000">
                <a:solidFill>
                  <a:srgbClr val="000000"/>
                </a:solidFill>
                <a:latin typeface="Times New Roman" panose="02020603050405020304" pitchFamily="18" charset="0"/>
                <a:cs typeface="Times New Roman" panose="02020603050405020304" pitchFamily="18" charset="0"/>
              </a:rPr>
              <a:t>的点被分配给</a:t>
            </a:r>
            <a:r>
              <a:rPr lang="en-US" altLang="zh-CN" sz="2000" baseline="-25000">
                <a:solidFill>
                  <a:srgbClr val="000000"/>
                </a:solidFill>
                <a:latin typeface="Times New Roman" panose="02020603050405020304" pitchFamily="18" charset="0"/>
                <a:cs typeface="Times New Roman" panose="02020603050405020304" pitchFamily="18" charset="0"/>
              </a:rPr>
              <a:t>splinter group</a:t>
            </a:r>
            <a:r>
              <a:rPr lang="zh-CN" altLang="en-US" sz="2000" baseline="-25000">
                <a:solidFill>
                  <a:srgbClr val="000000"/>
                </a:solidFill>
                <a:latin typeface="Times New Roman" panose="02020603050405020304" pitchFamily="18" charset="0"/>
                <a:cs typeface="Times New Roman" panose="02020603050405020304" pitchFamily="18" charset="0"/>
              </a:rPr>
              <a:t>；</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8</a:t>
            </a:r>
            <a:r>
              <a:rPr lang="zh-CN" altLang="en-US" sz="2000" baseline="-25000">
                <a:solidFill>
                  <a:srgbClr val="000000"/>
                </a:solidFill>
                <a:latin typeface="Times New Roman" panose="02020603050405020304" pitchFamily="18" charset="0"/>
                <a:cs typeface="Times New Roman" panose="02020603050405020304" pitchFamily="18" charset="0"/>
              </a:rPr>
              <a:t>）   </a:t>
            </a:r>
            <a:r>
              <a:rPr lang="en-US" altLang="zh-CN" sz="2000" baseline="-25000">
                <a:solidFill>
                  <a:srgbClr val="000000"/>
                </a:solidFill>
                <a:latin typeface="Times New Roman" panose="02020603050405020304" pitchFamily="18" charset="0"/>
                <a:cs typeface="Times New Roman" panose="02020603050405020304" pitchFamily="18" charset="0"/>
              </a:rPr>
              <a:t>splinter group</a:t>
            </a:r>
            <a:r>
              <a:rPr lang="zh-CN" altLang="en-US" sz="2000" baseline="-25000">
                <a:solidFill>
                  <a:srgbClr val="000000"/>
                </a:solidFill>
                <a:latin typeface="Times New Roman" panose="02020603050405020304" pitchFamily="18" charset="0"/>
                <a:cs typeface="Times New Roman" panose="02020603050405020304" pitchFamily="18" charset="0"/>
              </a:rPr>
              <a:t>和</a:t>
            </a:r>
            <a:r>
              <a:rPr lang="en-US" altLang="zh-CN" sz="2000" baseline="-25000">
                <a:solidFill>
                  <a:srgbClr val="000000"/>
                </a:solidFill>
                <a:latin typeface="Times New Roman" panose="02020603050405020304" pitchFamily="18" charset="0"/>
                <a:cs typeface="Times New Roman" panose="02020603050405020304" pitchFamily="18" charset="0"/>
              </a:rPr>
              <a:t>old party</a:t>
            </a:r>
            <a:r>
              <a:rPr lang="zh-CN" altLang="en-US" sz="2000" baseline="-25000">
                <a:solidFill>
                  <a:srgbClr val="000000"/>
                </a:solidFill>
                <a:latin typeface="Times New Roman" panose="02020603050405020304" pitchFamily="18" charset="0"/>
                <a:cs typeface="Times New Roman" panose="02020603050405020304" pitchFamily="18" charset="0"/>
              </a:rPr>
              <a:t>为被选中的簇分裂成的两个簇，与其它簇一起组成新的簇集合。</a:t>
            </a:r>
            <a:endParaRPr lang="zh-CN" altLang="en-US" sz="2000" baseline="-2500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Tx/>
              <a:buSzTx/>
              <a:buFontTx/>
              <a:buNone/>
            </a:pPr>
            <a:r>
              <a:rPr lang="zh-CN" altLang="en-US" sz="2000" baseline="-25000">
                <a:solidFill>
                  <a:srgbClr val="000000"/>
                </a:solidFill>
                <a:latin typeface="Times New Roman" panose="02020603050405020304" pitchFamily="18" charset="0"/>
                <a:cs typeface="Times New Roman" panose="02020603050405020304" pitchFamily="18" charset="0"/>
              </a:rPr>
              <a:t>（</a:t>
            </a:r>
            <a:r>
              <a:rPr lang="en-US" altLang="zh-CN" sz="2000" baseline="-25000">
                <a:solidFill>
                  <a:srgbClr val="000000"/>
                </a:solidFill>
                <a:latin typeface="Times New Roman" panose="02020603050405020304" pitchFamily="18" charset="0"/>
                <a:cs typeface="Times New Roman" panose="02020603050405020304" pitchFamily="18" charset="0"/>
              </a:rPr>
              <a:t>9</a:t>
            </a:r>
            <a:r>
              <a:rPr lang="zh-CN" altLang="en-US" sz="2000" baseline="-25000">
                <a:solidFill>
                  <a:srgbClr val="000000"/>
                </a:solidFill>
                <a:latin typeface="Times New Roman" panose="02020603050405020304" pitchFamily="18" charset="0"/>
                <a:cs typeface="Times New Roman" panose="02020603050405020304" pitchFamily="18" charset="0"/>
              </a:rPr>
              <a:t>） </a:t>
            </a:r>
            <a:r>
              <a:rPr lang="en-US" altLang="zh-CN" sz="2000" baseline="-25000">
                <a:solidFill>
                  <a:srgbClr val="000000"/>
                </a:solidFill>
                <a:latin typeface="Times New Roman" panose="02020603050405020304" pitchFamily="18" charset="0"/>
                <a:cs typeface="Times New Roman" panose="02020603050405020304" pitchFamily="18" charset="0"/>
              </a:rPr>
              <a:t>END.</a:t>
            </a:r>
            <a:endParaRPr lang="zh-CN" altLang="en-US" sz="2000" baseline="-2500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ltLang="zh-CN" smtClean="0"/>
              <a:t>DIANA</a:t>
            </a:r>
            <a:r>
              <a:rPr lang="zh-CN" altLang="en-US" smtClean="0"/>
              <a:t>算法例子</a:t>
            </a:r>
            <a:endParaRPr lang="zh-CN" altLang="en-US" smtClean="0"/>
          </a:p>
        </p:txBody>
      </p:sp>
      <p:sp>
        <p:nvSpPr>
          <p:cNvPr id="234499" name="Rectangle 3"/>
          <p:cNvSpPr>
            <a:spLocks noGrp="1" noChangeArrowheads="1"/>
          </p:cNvSpPr>
          <p:nvPr>
            <p:ph type="body" idx="1"/>
          </p:nvPr>
        </p:nvSpPr>
        <p:spPr/>
        <p:txBody>
          <a:bodyPr/>
          <a:lstStyle/>
          <a:p>
            <a:endParaRPr lang="zh-CN" altLang="en-US" smtClean="0"/>
          </a:p>
        </p:txBody>
      </p:sp>
      <p:sp>
        <p:nvSpPr>
          <p:cNvPr id="234500" name="Text Box 5"/>
          <p:cNvSpPr txBox="1">
            <a:spLocks noChangeArrowheads="1"/>
          </p:cNvSpPr>
          <p:nvPr/>
        </p:nvSpPr>
        <p:spPr bwMode="auto">
          <a:xfrm>
            <a:off x="808038" y="830263"/>
            <a:ext cx="18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34501" name="Text Box 6"/>
          <p:cNvSpPr txBox="1">
            <a:spLocks noChangeArrowheads="1"/>
          </p:cNvSpPr>
          <p:nvPr/>
        </p:nvSpPr>
        <p:spPr bwMode="auto">
          <a:xfrm>
            <a:off x="539750" y="836613"/>
            <a:ext cx="2595563" cy="3600450"/>
          </a:xfrm>
          <a:prstGeom prst="rect">
            <a:avLst/>
          </a:prstGeom>
          <a:solidFill>
            <a:srgbClr val="EEFB3F"/>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10000"/>
              </a:spcBef>
              <a:buClrTx/>
              <a:buSzTx/>
              <a:buFontTx/>
              <a:buNone/>
            </a:pPr>
            <a:r>
              <a:rPr lang="zh-CN" altLang="en-US" sz="1200">
                <a:solidFill>
                  <a:schemeClr val="tx1"/>
                </a:solidFill>
                <a:latin typeface="Times New Roman" panose="02020603050405020304" pitchFamily="18" charset="0"/>
              </a:rPr>
              <a:t>序号	属性 </a:t>
            </a:r>
            <a:r>
              <a:rPr lang="en-US" altLang="zh-CN" sz="1200">
                <a:solidFill>
                  <a:schemeClr val="tx1"/>
                </a:solidFill>
                <a:latin typeface="Times New Roman" panose="02020603050405020304" pitchFamily="18" charset="0"/>
              </a:rPr>
              <a:t>1	</a:t>
            </a:r>
            <a:r>
              <a:rPr lang="zh-CN" altLang="en-US" sz="1200">
                <a:solidFill>
                  <a:schemeClr val="tx1"/>
                </a:solidFill>
                <a:latin typeface="Times New Roman" panose="02020603050405020304" pitchFamily="18" charset="0"/>
              </a:rPr>
              <a:t>属性 </a:t>
            </a:r>
            <a:r>
              <a:rPr lang="en-US" altLang="zh-CN" sz="1200">
                <a:solidFill>
                  <a:schemeClr val="tx1"/>
                </a:solidFill>
                <a:latin typeface="Times New Roman" panose="02020603050405020304" pitchFamily="18" charset="0"/>
              </a:rPr>
              <a:t>2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1	1	1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2	1	2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3	2	1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4	2	2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5	3	4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6	3	5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7	4	4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r>
              <a:rPr lang="en-US" altLang="zh-CN" sz="1200">
                <a:solidFill>
                  <a:schemeClr val="tx1"/>
                </a:solidFill>
                <a:latin typeface="Times New Roman" panose="02020603050405020304" pitchFamily="18" charset="0"/>
              </a:rPr>
              <a:t>8	4	5	</a:t>
            </a:r>
            <a:endParaRPr lang="en-US" altLang="zh-CN" sz="1200">
              <a:solidFill>
                <a:schemeClr val="tx1"/>
              </a:solidFill>
              <a:latin typeface="Times New Roman" panose="02020603050405020304" pitchFamily="18" charset="0"/>
            </a:endParaRPr>
          </a:p>
          <a:p>
            <a:pPr algn="l">
              <a:lnSpc>
                <a:spcPct val="100000"/>
              </a:lnSpc>
              <a:spcBef>
                <a:spcPct val="10000"/>
              </a:spcBef>
              <a:buClrTx/>
              <a:buSzTx/>
              <a:buFontTx/>
              <a:buNone/>
            </a:pPr>
            <a:endParaRPr lang="en-US" altLang="zh-CN" sz="1200" baseline="-25000">
              <a:solidFill>
                <a:schemeClr val="tx1"/>
              </a:solidFill>
              <a:latin typeface="Tahoma" panose="020B0604030504040204" pitchFamily="34" charset="0"/>
            </a:endParaRPr>
          </a:p>
        </p:txBody>
      </p:sp>
      <p:sp>
        <p:nvSpPr>
          <p:cNvPr id="234502" name="Text Box 7"/>
          <p:cNvSpPr txBox="1">
            <a:spLocks noChangeArrowheads="1"/>
          </p:cNvSpPr>
          <p:nvPr/>
        </p:nvSpPr>
        <p:spPr bwMode="auto">
          <a:xfrm>
            <a:off x="1600200" y="4933950"/>
            <a:ext cx="18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34503" name="Text Box 8"/>
          <p:cNvSpPr txBox="1">
            <a:spLocks noChangeArrowheads="1"/>
          </p:cNvSpPr>
          <p:nvPr/>
        </p:nvSpPr>
        <p:spPr bwMode="auto">
          <a:xfrm>
            <a:off x="611188" y="4508500"/>
            <a:ext cx="7993062" cy="1657350"/>
          </a:xfrm>
          <a:prstGeom prst="rect">
            <a:avLst/>
          </a:prstGeom>
          <a:solidFill>
            <a:schemeClr val="accent1"/>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400">
                <a:solidFill>
                  <a:schemeClr val="tx1"/>
                </a:solidFill>
                <a:latin typeface="Times New Roman" panose="02020603050405020304" pitchFamily="18" charset="0"/>
              </a:rPr>
              <a:t>步骤	具有最大直径的簇		</a:t>
            </a:r>
            <a:r>
              <a:rPr lang="en-US" altLang="zh-CN" sz="1400">
                <a:solidFill>
                  <a:schemeClr val="tx1"/>
                </a:solidFill>
                <a:latin typeface="Times New Roman" panose="02020603050405020304" pitchFamily="18" charset="0"/>
              </a:rPr>
              <a:t>splinter group	Old party	</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1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		{2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2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		{3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3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		{4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4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	{5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a:t>
            </a:r>
            <a:endParaRPr lang="en-US" altLang="zh-CN" sz="140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400">
                <a:solidFill>
                  <a:schemeClr val="tx1"/>
                </a:solidFill>
                <a:latin typeface="Times New Roman" panose="02020603050405020304" pitchFamily="18" charset="0"/>
              </a:rPr>
              <a:t>5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{1</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2</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4}	{5</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6</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7</a:t>
            </a:r>
            <a:r>
              <a:rPr lang="zh-CN" altLang="en-US" sz="1400">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8}   </a:t>
            </a:r>
            <a:r>
              <a:rPr lang="zh-CN" altLang="en-US" sz="1400">
                <a:solidFill>
                  <a:schemeClr val="tx1"/>
                </a:solidFill>
                <a:latin typeface="Times New Roman" panose="02020603050405020304" pitchFamily="18" charset="0"/>
              </a:rPr>
              <a:t>终止	</a:t>
            </a:r>
            <a:endParaRPr lang="zh-CN" altLang="en-US" sz="1400">
              <a:solidFill>
                <a:schemeClr val="tx1"/>
              </a:solidFill>
              <a:latin typeface="Times New Roman" panose="02020603050405020304" pitchFamily="18" charset="0"/>
            </a:endParaRPr>
          </a:p>
          <a:p>
            <a:pPr algn="l">
              <a:lnSpc>
                <a:spcPct val="100000"/>
              </a:lnSpc>
              <a:spcBef>
                <a:spcPct val="0"/>
              </a:spcBef>
              <a:buClrTx/>
              <a:buSzTx/>
              <a:buFontTx/>
              <a:buNone/>
            </a:pPr>
            <a:endParaRPr lang="zh-CN" altLang="en-US" sz="1400" baseline="-25000">
              <a:solidFill>
                <a:schemeClr val="tx1"/>
              </a:solidFill>
              <a:latin typeface="Tahoma" panose="020B0604030504040204" pitchFamily="34" charset="0"/>
            </a:endParaRPr>
          </a:p>
        </p:txBody>
      </p:sp>
      <p:sp>
        <p:nvSpPr>
          <p:cNvPr id="234504" name="Text Box 9"/>
          <p:cNvSpPr txBox="1">
            <a:spLocks noChangeArrowheads="1"/>
          </p:cNvSpPr>
          <p:nvPr/>
        </p:nvSpPr>
        <p:spPr bwMode="auto">
          <a:xfrm>
            <a:off x="3203575" y="836613"/>
            <a:ext cx="5400675" cy="3549650"/>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914400" indent="-45720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371600" indent="-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828800" indent="-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286000" indent="-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7432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32004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6576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41148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第</a:t>
            </a:r>
            <a:r>
              <a:rPr lang="en-US" altLang="zh-CN" sz="1800" baseline="-25000">
                <a:solidFill>
                  <a:schemeClr val="tx1"/>
                </a:solidFill>
                <a:latin typeface="Tahoma" panose="020B0604030504040204" pitchFamily="34" charset="0"/>
              </a:rPr>
              <a:t>1</a:t>
            </a:r>
            <a:r>
              <a:rPr lang="zh-CN" altLang="en-US" sz="1800" baseline="-25000">
                <a:solidFill>
                  <a:schemeClr val="tx1"/>
                </a:solidFill>
                <a:latin typeface="Tahoma" panose="020B0604030504040204" pitchFamily="34" charset="0"/>
              </a:rPr>
              <a:t>步，找到具有最大直径的簇，对簇中的每个点计算平均相异度（假定采用是欧式距离）。</a:t>
            </a: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r>
              <a:rPr lang="en-US" altLang="zh-CN" sz="1800" baseline="-25000">
                <a:solidFill>
                  <a:schemeClr val="tx1"/>
                </a:solidFill>
                <a:latin typeface="Tahoma" panose="020B0604030504040204" pitchFamily="34" charset="0"/>
              </a:rPr>
              <a:t>     1</a:t>
            </a:r>
            <a:r>
              <a:rPr lang="zh-CN" altLang="en-US" sz="1800" baseline="-25000">
                <a:solidFill>
                  <a:schemeClr val="tx1"/>
                </a:solidFill>
                <a:latin typeface="Tahoma" panose="020B0604030504040204" pitchFamily="34" charset="0"/>
              </a:rPr>
              <a:t>的平均距离：（</a:t>
            </a:r>
            <a:r>
              <a:rPr lang="en-US" altLang="zh-CN" sz="1800" baseline="-25000">
                <a:solidFill>
                  <a:schemeClr val="tx1"/>
                </a:solidFill>
                <a:latin typeface="Tahoma" panose="020B0604030504040204" pitchFamily="34" charset="0"/>
              </a:rPr>
              <a:t>1+1+1.414+3.6+4.24+4.47+5</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/7=2.96</a:t>
            </a:r>
            <a:endParaRPr lang="en-US" altLang="zh-CN" sz="1800" baseline="-25000">
              <a:solidFill>
                <a:schemeClr val="tx1"/>
              </a:solidFill>
              <a:latin typeface="Tahoma" panose="020B0604030504040204" pitchFamily="34" charset="0"/>
            </a:endParaRPr>
          </a:p>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     类似地，</a:t>
            </a:r>
            <a:r>
              <a:rPr lang="en-US" altLang="zh-CN" sz="1800" baseline="-25000">
                <a:solidFill>
                  <a:schemeClr val="tx1"/>
                </a:solidFill>
                <a:latin typeface="Tahoma" panose="020B0604030504040204" pitchFamily="34" charset="0"/>
              </a:rPr>
              <a:t>2</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2.526</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3</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2.68</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4</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2.18</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5</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2.18</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6</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2.68</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7</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2.526</a:t>
            </a:r>
            <a:r>
              <a:rPr lang="zh-CN" altLang="en-US" sz="1800" baseline="-25000">
                <a:solidFill>
                  <a:schemeClr val="tx1"/>
                </a:solidFill>
                <a:latin typeface="Tahoma" panose="020B0604030504040204" pitchFamily="34" charset="0"/>
              </a:rPr>
              <a:t>；</a:t>
            </a:r>
            <a:r>
              <a:rPr lang="en-US" altLang="zh-CN" sz="1800" baseline="-25000">
                <a:solidFill>
                  <a:schemeClr val="tx1"/>
                </a:solidFill>
                <a:latin typeface="Tahoma" panose="020B0604030504040204" pitchFamily="34" charset="0"/>
              </a:rPr>
              <a:t>8</a:t>
            </a:r>
            <a:r>
              <a:rPr lang="zh-CN" altLang="en-US" sz="1800" baseline="-25000">
                <a:solidFill>
                  <a:schemeClr val="tx1"/>
                </a:solidFill>
                <a:latin typeface="Tahoma" panose="020B0604030504040204" pitchFamily="34" charset="0"/>
              </a:rPr>
              <a:t>的平均距离为</a:t>
            </a:r>
            <a:r>
              <a:rPr lang="en-US" altLang="zh-CN" sz="1800" baseline="-25000">
                <a:solidFill>
                  <a:schemeClr val="tx1"/>
                </a:solidFill>
                <a:latin typeface="Tahoma" panose="020B0604030504040204" pitchFamily="34" charset="0"/>
              </a:rPr>
              <a:t>2.96</a:t>
            </a:r>
            <a:r>
              <a:rPr lang="zh-CN" altLang="en-US" sz="1800" baseline="-25000">
                <a:solidFill>
                  <a:schemeClr val="tx1"/>
                </a:solidFill>
                <a:latin typeface="Tahoma" panose="020B0604030504040204" pitchFamily="34" charset="0"/>
              </a:rPr>
              <a:t>。</a:t>
            </a: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     挑出平均相异度最大的点</a:t>
            </a:r>
            <a:r>
              <a:rPr lang="en-US" altLang="zh-CN" sz="1800" baseline="-25000">
                <a:solidFill>
                  <a:schemeClr val="tx1"/>
                </a:solidFill>
                <a:latin typeface="Tahoma" panose="020B0604030504040204" pitchFamily="34" charset="0"/>
              </a:rPr>
              <a:t>1</a:t>
            </a:r>
            <a:r>
              <a:rPr lang="zh-CN" altLang="en-US" sz="1800" baseline="-25000">
                <a:solidFill>
                  <a:schemeClr val="tx1"/>
                </a:solidFill>
                <a:latin typeface="Tahoma" panose="020B0604030504040204" pitchFamily="34" charset="0"/>
              </a:rPr>
              <a:t>放到</a:t>
            </a:r>
            <a:r>
              <a:rPr lang="en-US" altLang="zh-CN" sz="1800" baseline="-25000">
                <a:solidFill>
                  <a:schemeClr val="tx1"/>
                </a:solidFill>
                <a:latin typeface="Tahoma" panose="020B0604030504040204" pitchFamily="34" charset="0"/>
              </a:rPr>
              <a:t>splinter group</a:t>
            </a:r>
            <a:r>
              <a:rPr lang="zh-CN" altLang="en-US" sz="1800" baseline="-25000">
                <a:solidFill>
                  <a:schemeClr val="tx1"/>
                </a:solidFill>
                <a:latin typeface="Tahoma" panose="020B0604030504040204" pitchFamily="34" charset="0"/>
              </a:rPr>
              <a:t>中，剩余点在</a:t>
            </a:r>
            <a:r>
              <a:rPr lang="en-US" altLang="zh-CN" sz="1800" baseline="-25000">
                <a:solidFill>
                  <a:schemeClr val="tx1"/>
                </a:solidFill>
                <a:latin typeface="Tahoma" panose="020B0604030504040204" pitchFamily="34" charset="0"/>
              </a:rPr>
              <a:t>old party</a:t>
            </a:r>
            <a:r>
              <a:rPr lang="zh-CN" altLang="en-US" sz="1800" baseline="-25000">
                <a:solidFill>
                  <a:schemeClr val="tx1"/>
                </a:solidFill>
                <a:latin typeface="Tahoma" panose="020B0604030504040204" pitchFamily="34" charset="0"/>
              </a:rPr>
              <a:t>中。</a:t>
            </a: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第</a:t>
            </a:r>
            <a:r>
              <a:rPr lang="en-US" altLang="zh-CN" sz="1800" baseline="-25000">
                <a:solidFill>
                  <a:schemeClr val="tx1"/>
                </a:solidFill>
                <a:latin typeface="Tahoma" panose="020B0604030504040204" pitchFamily="34" charset="0"/>
              </a:rPr>
              <a:t>2</a:t>
            </a:r>
            <a:r>
              <a:rPr lang="zh-CN" altLang="en-US" sz="1800" baseline="-25000">
                <a:solidFill>
                  <a:schemeClr val="tx1"/>
                </a:solidFill>
                <a:latin typeface="Tahoma" panose="020B0604030504040204" pitchFamily="34" charset="0"/>
              </a:rPr>
              <a:t>步，在</a:t>
            </a:r>
            <a:r>
              <a:rPr lang="en-US" altLang="zh-CN" sz="1800" baseline="-25000">
                <a:solidFill>
                  <a:schemeClr val="tx1"/>
                </a:solidFill>
                <a:latin typeface="Tahoma" panose="020B0604030504040204" pitchFamily="34" charset="0"/>
              </a:rPr>
              <a:t>old party</a:t>
            </a:r>
            <a:r>
              <a:rPr lang="zh-CN" altLang="en-US" sz="1800" baseline="-25000">
                <a:solidFill>
                  <a:schemeClr val="tx1"/>
                </a:solidFill>
                <a:latin typeface="Tahoma" panose="020B0604030504040204" pitchFamily="34" charset="0"/>
              </a:rPr>
              <a:t>里找出到最近的</a:t>
            </a:r>
            <a:r>
              <a:rPr lang="en-US" altLang="zh-CN" sz="1800" baseline="-25000">
                <a:solidFill>
                  <a:schemeClr val="tx1"/>
                </a:solidFill>
                <a:latin typeface="Tahoma" panose="020B0604030504040204" pitchFamily="34" charset="0"/>
              </a:rPr>
              <a:t>splinter group</a:t>
            </a:r>
            <a:r>
              <a:rPr lang="zh-CN" altLang="en-US" sz="1800" baseline="-25000">
                <a:solidFill>
                  <a:schemeClr val="tx1"/>
                </a:solidFill>
                <a:latin typeface="Tahoma" panose="020B0604030504040204" pitchFamily="34" charset="0"/>
              </a:rPr>
              <a:t>中的点的距离不大于到</a:t>
            </a:r>
            <a:r>
              <a:rPr lang="en-US" altLang="zh-CN" sz="1800" baseline="-25000">
                <a:solidFill>
                  <a:schemeClr val="tx1"/>
                </a:solidFill>
                <a:latin typeface="Tahoma" panose="020B0604030504040204" pitchFamily="34" charset="0"/>
              </a:rPr>
              <a:t>old party</a:t>
            </a:r>
            <a:r>
              <a:rPr lang="zh-CN" altLang="en-US" sz="1800" baseline="-25000">
                <a:solidFill>
                  <a:schemeClr val="tx1"/>
                </a:solidFill>
                <a:latin typeface="Tahoma" panose="020B0604030504040204" pitchFamily="34" charset="0"/>
              </a:rPr>
              <a:t>中最近的点的距离的点，将该点放入</a:t>
            </a:r>
            <a:r>
              <a:rPr lang="en-US" altLang="zh-CN" sz="1800" baseline="-25000">
                <a:solidFill>
                  <a:schemeClr val="tx1"/>
                </a:solidFill>
                <a:latin typeface="Tahoma" panose="020B0604030504040204" pitchFamily="34" charset="0"/>
              </a:rPr>
              <a:t>splinter group</a:t>
            </a:r>
            <a:r>
              <a:rPr lang="zh-CN" altLang="en-US" sz="1800" baseline="-25000">
                <a:solidFill>
                  <a:schemeClr val="tx1"/>
                </a:solidFill>
                <a:latin typeface="Tahoma" panose="020B0604030504040204" pitchFamily="34" charset="0"/>
              </a:rPr>
              <a:t>中，该点是</a:t>
            </a:r>
            <a:r>
              <a:rPr lang="en-US" altLang="zh-CN" sz="1800" baseline="-25000">
                <a:solidFill>
                  <a:schemeClr val="tx1"/>
                </a:solidFill>
                <a:latin typeface="Tahoma" panose="020B0604030504040204" pitchFamily="34" charset="0"/>
              </a:rPr>
              <a:t>2</a:t>
            </a:r>
            <a:r>
              <a:rPr lang="zh-CN" altLang="en-US" sz="1800" baseline="-25000">
                <a:solidFill>
                  <a:schemeClr val="tx1"/>
                </a:solidFill>
                <a:latin typeface="Tahoma" panose="020B0604030504040204" pitchFamily="34" charset="0"/>
              </a:rPr>
              <a:t>。</a:t>
            </a: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第</a:t>
            </a:r>
            <a:r>
              <a:rPr lang="en-US" altLang="zh-CN" sz="1800" baseline="-25000">
                <a:solidFill>
                  <a:schemeClr val="tx1"/>
                </a:solidFill>
                <a:latin typeface="Tahoma" panose="020B0604030504040204" pitchFamily="34" charset="0"/>
              </a:rPr>
              <a:t>3</a:t>
            </a:r>
            <a:r>
              <a:rPr lang="zh-CN" altLang="en-US" sz="1800" baseline="-25000">
                <a:solidFill>
                  <a:schemeClr val="tx1"/>
                </a:solidFill>
                <a:latin typeface="Tahoma" panose="020B0604030504040204" pitchFamily="34" charset="0"/>
              </a:rPr>
              <a:t>步，重复第</a:t>
            </a:r>
            <a:r>
              <a:rPr lang="en-US" altLang="zh-CN" sz="1800" baseline="-25000">
                <a:solidFill>
                  <a:schemeClr val="tx1"/>
                </a:solidFill>
                <a:latin typeface="Tahoma" panose="020B0604030504040204" pitchFamily="34" charset="0"/>
              </a:rPr>
              <a:t>2</a:t>
            </a:r>
            <a:r>
              <a:rPr lang="zh-CN" altLang="en-US" sz="1800" baseline="-25000">
                <a:solidFill>
                  <a:schemeClr val="tx1"/>
                </a:solidFill>
                <a:latin typeface="Tahoma" panose="020B0604030504040204" pitchFamily="34" charset="0"/>
              </a:rPr>
              <a:t>步的工作，</a:t>
            </a:r>
            <a:r>
              <a:rPr lang="en-US" altLang="zh-CN" sz="1800" baseline="-25000">
                <a:solidFill>
                  <a:schemeClr val="tx1"/>
                </a:solidFill>
                <a:latin typeface="Tahoma" panose="020B0604030504040204" pitchFamily="34" charset="0"/>
              </a:rPr>
              <a:t>splinter group</a:t>
            </a:r>
            <a:r>
              <a:rPr lang="zh-CN" altLang="en-US" sz="1800" baseline="-25000">
                <a:solidFill>
                  <a:schemeClr val="tx1"/>
                </a:solidFill>
                <a:latin typeface="Tahoma" panose="020B0604030504040204" pitchFamily="34" charset="0"/>
              </a:rPr>
              <a:t>中放入点</a:t>
            </a:r>
            <a:r>
              <a:rPr lang="en-US" altLang="zh-CN" sz="1800" baseline="-25000">
                <a:solidFill>
                  <a:schemeClr val="tx1"/>
                </a:solidFill>
                <a:latin typeface="Tahoma" panose="020B0604030504040204" pitchFamily="34" charset="0"/>
              </a:rPr>
              <a:t>3</a:t>
            </a:r>
            <a:r>
              <a:rPr lang="zh-CN" altLang="en-US" sz="1800" baseline="-25000">
                <a:solidFill>
                  <a:schemeClr val="tx1"/>
                </a:solidFill>
                <a:latin typeface="Tahoma" panose="020B0604030504040204" pitchFamily="34" charset="0"/>
              </a:rPr>
              <a:t>。</a:t>
            </a: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第</a:t>
            </a:r>
            <a:r>
              <a:rPr lang="en-US" altLang="zh-CN" sz="1800" baseline="-25000">
                <a:solidFill>
                  <a:schemeClr val="tx1"/>
                </a:solidFill>
                <a:latin typeface="Tahoma" panose="020B0604030504040204" pitchFamily="34" charset="0"/>
              </a:rPr>
              <a:t>4</a:t>
            </a:r>
            <a:r>
              <a:rPr lang="zh-CN" altLang="en-US" sz="1800" baseline="-25000">
                <a:solidFill>
                  <a:schemeClr val="tx1"/>
                </a:solidFill>
                <a:latin typeface="Tahoma" panose="020B0604030504040204" pitchFamily="34" charset="0"/>
              </a:rPr>
              <a:t>步，重复第</a:t>
            </a:r>
            <a:r>
              <a:rPr lang="en-US" altLang="zh-CN" sz="1800" baseline="-25000">
                <a:solidFill>
                  <a:schemeClr val="tx1"/>
                </a:solidFill>
                <a:latin typeface="Tahoma" panose="020B0604030504040204" pitchFamily="34" charset="0"/>
              </a:rPr>
              <a:t>2</a:t>
            </a:r>
            <a:r>
              <a:rPr lang="zh-CN" altLang="en-US" sz="1800" baseline="-25000">
                <a:solidFill>
                  <a:schemeClr val="tx1"/>
                </a:solidFill>
                <a:latin typeface="Tahoma" panose="020B0604030504040204" pitchFamily="34" charset="0"/>
              </a:rPr>
              <a:t>步的工作，</a:t>
            </a:r>
            <a:r>
              <a:rPr lang="en-US" altLang="zh-CN" sz="1800" baseline="-25000">
                <a:solidFill>
                  <a:schemeClr val="tx1"/>
                </a:solidFill>
                <a:latin typeface="Tahoma" panose="020B0604030504040204" pitchFamily="34" charset="0"/>
              </a:rPr>
              <a:t>splinter group</a:t>
            </a:r>
            <a:r>
              <a:rPr lang="zh-CN" altLang="en-US" sz="1800" baseline="-25000">
                <a:solidFill>
                  <a:schemeClr val="tx1"/>
                </a:solidFill>
                <a:latin typeface="Tahoma" panose="020B0604030504040204" pitchFamily="34" charset="0"/>
              </a:rPr>
              <a:t>中放入点</a:t>
            </a:r>
            <a:r>
              <a:rPr lang="en-US" altLang="zh-CN" sz="1800" baseline="-25000">
                <a:solidFill>
                  <a:schemeClr val="tx1"/>
                </a:solidFill>
                <a:latin typeface="Tahoma" panose="020B0604030504040204" pitchFamily="34" charset="0"/>
              </a:rPr>
              <a:t>4</a:t>
            </a:r>
            <a:r>
              <a:rPr lang="zh-CN" altLang="en-US" sz="1800" baseline="-25000">
                <a:solidFill>
                  <a:schemeClr val="tx1"/>
                </a:solidFill>
                <a:latin typeface="Tahoma" panose="020B0604030504040204" pitchFamily="34" charset="0"/>
              </a:rPr>
              <a:t>。</a:t>
            </a: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endParaRPr lang="zh-CN" altLang="en-US" sz="1800" baseline="-25000">
              <a:solidFill>
                <a:schemeClr val="tx1"/>
              </a:solidFill>
              <a:latin typeface="Tahoma" panose="020B0604030504040204" pitchFamily="34" charset="0"/>
            </a:endParaRPr>
          </a:p>
          <a:p>
            <a:pPr algn="l">
              <a:lnSpc>
                <a:spcPct val="105000"/>
              </a:lnSpc>
              <a:spcBef>
                <a:spcPct val="0"/>
              </a:spcBef>
              <a:buClrTx/>
              <a:buSzTx/>
              <a:buFontTx/>
              <a:buNone/>
            </a:pPr>
            <a:r>
              <a:rPr lang="zh-CN" altLang="en-US" sz="1800" baseline="-25000">
                <a:solidFill>
                  <a:schemeClr val="tx1"/>
                </a:solidFill>
                <a:latin typeface="Tahoma" panose="020B0604030504040204" pitchFamily="34" charset="0"/>
              </a:rPr>
              <a:t>第</a:t>
            </a:r>
            <a:r>
              <a:rPr lang="en-US" altLang="zh-CN" sz="1800" baseline="-25000">
                <a:solidFill>
                  <a:schemeClr val="tx1"/>
                </a:solidFill>
                <a:latin typeface="Tahoma" panose="020B0604030504040204" pitchFamily="34" charset="0"/>
              </a:rPr>
              <a:t>5</a:t>
            </a:r>
            <a:r>
              <a:rPr lang="zh-CN" altLang="en-US" sz="1800" baseline="-25000">
                <a:solidFill>
                  <a:schemeClr val="tx1"/>
                </a:solidFill>
                <a:latin typeface="Tahoma" panose="020B0604030504040204" pitchFamily="34" charset="0"/>
              </a:rPr>
              <a:t>步，没有在</a:t>
            </a:r>
            <a:r>
              <a:rPr lang="en-US" altLang="zh-CN" sz="1800" baseline="-25000">
                <a:solidFill>
                  <a:schemeClr val="tx1"/>
                </a:solidFill>
                <a:latin typeface="Tahoma" panose="020B0604030504040204" pitchFamily="34" charset="0"/>
              </a:rPr>
              <a:t>old party</a:t>
            </a:r>
            <a:r>
              <a:rPr lang="zh-CN" altLang="en-US" sz="1800" baseline="-25000">
                <a:solidFill>
                  <a:schemeClr val="tx1"/>
                </a:solidFill>
                <a:latin typeface="Tahoma" panose="020B0604030504040204" pitchFamily="34" charset="0"/>
              </a:rPr>
              <a:t>中的点放入了</a:t>
            </a:r>
            <a:r>
              <a:rPr lang="en-US" altLang="zh-CN" sz="1800" baseline="-25000">
                <a:solidFill>
                  <a:schemeClr val="tx1"/>
                </a:solidFill>
                <a:latin typeface="Tahoma" panose="020B0604030504040204" pitchFamily="34" charset="0"/>
              </a:rPr>
              <a:t>splinter group</a:t>
            </a:r>
            <a:r>
              <a:rPr lang="zh-CN" altLang="en-US" sz="1800" baseline="-25000">
                <a:solidFill>
                  <a:schemeClr val="tx1"/>
                </a:solidFill>
                <a:latin typeface="Tahoma" panose="020B0604030504040204" pitchFamily="34" charset="0"/>
              </a:rPr>
              <a:t>中且达到终止条件（</a:t>
            </a:r>
            <a:r>
              <a:rPr lang="en-US" altLang="zh-CN" sz="1800" baseline="-25000">
                <a:solidFill>
                  <a:schemeClr val="tx1"/>
                </a:solidFill>
                <a:latin typeface="Tahoma" panose="020B0604030504040204" pitchFamily="34" charset="0"/>
              </a:rPr>
              <a:t>k-2</a:t>
            </a:r>
            <a:r>
              <a:rPr lang="zh-CN" altLang="en-US" sz="1800" baseline="-25000">
                <a:solidFill>
                  <a:schemeClr val="tx1"/>
                </a:solidFill>
                <a:latin typeface="Tahoma" panose="020B0604030504040204" pitchFamily="34" charset="0"/>
              </a:rPr>
              <a:t>），程序终止。如果没有到终止条件，因该从分裂好的簇中选一个直径最大的簇继续分裂。</a:t>
            </a:r>
            <a:endParaRPr lang="zh-CN" altLang="en-US" sz="1800" baseline="-25000">
              <a:solidFill>
                <a:schemeClr val="tx1"/>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smtClean="0"/>
              <a:t>层次聚类方法的改进</a:t>
            </a:r>
            <a:r>
              <a:rPr lang="en-US" altLang="zh-CN" smtClean="0"/>
              <a:t> </a:t>
            </a:r>
            <a:endParaRPr lang="en-US" altLang="zh-CN" smtClean="0"/>
          </a:p>
        </p:txBody>
      </p:sp>
      <p:sp>
        <p:nvSpPr>
          <p:cNvPr id="235523" name="Rectangle 3"/>
          <p:cNvSpPr>
            <a:spLocks noGrp="1" noChangeArrowheads="1"/>
          </p:cNvSpPr>
          <p:nvPr>
            <p:ph type="body" idx="1"/>
          </p:nvPr>
        </p:nvSpPr>
        <p:spPr/>
        <p:txBody>
          <a:bodyPr/>
          <a:lstStyle/>
          <a:p>
            <a:r>
              <a:rPr lang="zh-CN" altLang="en-US" smtClean="0"/>
              <a:t>层次聚类方法尽管简单，但经常会遇到合并或分裂点的选择的困难。</a:t>
            </a:r>
            <a:endParaRPr lang="zh-CN" altLang="en-US" smtClean="0"/>
          </a:p>
          <a:p>
            <a:r>
              <a:rPr lang="zh-CN" altLang="en-US" smtClean="0"/>
              <a:t>改进层次方法的聚类质量的一个有希望的方向是将层次聚类和其他聚类技术进行集成，形成多阶段聚类。</a:t>
            </a:r>
            <a:endParaRPr lang="zh-CN" altLang="en-US" smtClean="0"/>
          </a:p>
          <a:p>
            <a:r>
              <a:rPr lang="zh-CN" altLang="en-US" smtClean="0"/>
              <a:t>下面介绍两个改进的层次聚类方法</a:t>
            </a:r>
            <a:r>
              <a:rPr lang="en-US" altLang="zh-CN" smtClean="0"/>
              <a:t>CURE</a:t>
            </a:r>
            <a:r>
              <a:rPr lang="zh-CN" altLang="en-US" smtClean="0"/>
              <a:t>和</a:t>
            </a:r>
            <a:r>
              <a:rPr lang="en-US" altLang="zh-CN" smtClean="0"/>
              <a:t>BIRTH</a:t>
            </a:r>
            <a:r>
              <a:rPr lang="zh-CN" altLang="en-US" smtClean="0"/>
              <a:t>。 </a:t>
            </a:r>
            <a:endParaRPr lang="zh-CN" altLang="en-US" smtClean="0"/>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smtClean="0"/>
              <a:t>层次聚类方法的改进</a:t>
            </a:r>
            <a:r>
              <a:rPr lang="en-US" altLang="zh-CN" smtClean="0"/>
              <a:t>--BIRCH </a:t>
            </a:r>
            <a:endParaRPr lang="en-US" altLang="zh-CN" smtClean="0"/>
          </a:p>
        </p:txBody>
      </p:sp>
      <p:sp>
        <p:nvSpPr>
          <p:cNvPr id="236547" name="Rectangle 3"/>
          <p:cNvSpPr>
            <a:spLocks noGrp="1" noChangeArrowheads="1"/>
          </p:cNvSpPr>
          <p:nvPr>
            <p:ph type="body" idx="1"/>
          </p:nvPr>
        </p:nvSpPr>
        <p:spPr/>
        <p:txBody>
          <a:bodyPr/>
          <a:lstStyle/>
          <a:p>
            <a:pPr>
              <a:lnSpc>
                <a:spcPct val="80000"/>
              </a:lnSpc>
            </a:pPr>
            <a:r>
              <a:rPr lang="en-US" altLang="zh-CN" smtClean="0"/>
              <a:t>BIRCH</a:t>
            </a:r>
            <a:r>
              <a:rPr lang="zh-CN" altLang="en-US" smtClean="0"/>
              <a:t>（利用层次方法的平衡迭代归约和聚类）是一个综合的层次聚类方法，它用聚类特征和聚类特征树（</a:t>
            </a:r>
            <a:r>
              <a:rPr lang="en-US" altLang="zh-CN" smtClean="0"/>
              <a:t>CF</a:t>
            </a:r>
            <a:r>
              <a:rPr lang="zh-CN" altLang="en-US" smtClean="0"/>
              <a:t>）来概括聚类描述。该算法通过聚类特征可以方便地进行中心、半径、直径及类内、类间距离的运算。</a:t>
            </a:r>
            <a:r>
              <a:rPr lang="en-US" altLang="zh-CN" smtClean="0"/>
              <a:t>CF</a:t>
            </a:r>
            <a:r>
              <a:rPr lang="zh-CN" altLang="en-US" smtClean="0"/>
              <a:t>树是一个具有两个参数分支因子</a:t>
            </a:r>
            <a:r>
              <a:rPr lang="en-US" altLang="zh-CN" i="1" smtClean="0"/>
              <a:t>B</a:t>
            </a:r>
            <a:r>
              <a:rPr lang="zh-CN" altLang="en-US" smtClean="0"/>
              <a:t>和阂值</a:t>
            </a:r>
            <a:r>
              <a:rPr lang="en-US" altLang="zh-CN" i="1" smtClean="0"/>
              <a:t>T</a:t>
            </a:r>
            <a:r>
              <a:rPr lang="zh-CN" altLang="en-US" smtClean="0"/>
              <a:t>的高度平衡树，存储了层次聚类的聚类特征。分支因子定义了每个非叶节点孩子的最大数目，而阈值给出了存储在树的叶子节点中的子聚类的最大直径。</a:t>
            </a:r>
            <a:endParaRPr lang="zh-CN" altLang="en-US" smtClean="0"/>
          </a:p>
          <a:p>
            <a:pPr>
              <a:lnSpc>
                <a:spcPct val="80000"/>
              </a:lnSpc>
            </a:pPr>
            <a:r>
              <a:rPr lang="en-US" altLang="zh-CN" smtClean="0">
                <a:solidFill>
                  <a:srgbClr val="000066"/>
                </a:solidFill>
              </a:rPr>
              <a:t>BIRCH</a:t>
            </a:r>
            <a:r>
              <a:rPr lang="zh-CN" altLang="en-US" smtClean="0">
                <a:solidFill>
                  <a:srgbClr val="000066"/>
                </a:solidFill>
              </a:rPr>
              <a:t>算法的工作过程包括两个阶段：</a:t>
            </a:r>
            <a:endParaRPr lang="zh-CN" altLang="en-US" smtClean="0">
              <a:solidFill>
                <a:srgbClr val="000066"/>
              </a:solidFill>
            </a:endParaRPr>
          </a:p>
          <a:p>
            <a:pPr lvl="1">
              <a:lnSpc>
                <a:spcPct val="80000"/>
              </a:lnSpc>
            </a:pPr>
            <a:r>
              <a:rPr lang="zh-CN" altLang="en-US" sz="2000" smtClean="0">
                <a:solidFill>
                  <a:srgbClr val="000066"/>
                </a:solidFill>
              </a:rPr>
              <a:t>阶段一：</a:t>
            </a:r>
            <a:r>
              <a:rPr lang="en-US" altLang="zh-CN" sz="2000" smtClean="0">
                <a:solidFill>
                  <a:srgbClr val="000066"/>
                </a:solidFill>
              </a:rPr>
              <a:t>BIRCH</a:t>
            </a:r>
            <a:r>
              <a:rPr lang="zh-CN" altLang="en-US" sz="2000" smtClean="0">
                <a:solidFill>
                  <a:srgbClr val="000066"/>
                </a:solidFill>
              </a:rPr>
              <a:t>扫描数据库，建立一个初始存放于内存的</a:t>
            </a:r>
            <a:r>
              <a:rPr lang="en-US" altLang="zh-CN" sz="2000" smtClean="0">
                <a:solidFill>
                  <a:srgbClr val="000066"/>
                </a:solidFill>
              </a:rPr>
              <a:t>CF</a:t>
            </a:r>
            <a:r>
              <a:rPr lang="zh-CN" altLang="en-US" sz="2000" smtClean="0">
                <a:solidFill>
                  <a:srgbClr val="000066"/>
                </a:solidFill>
              </a:rPr>
              <a:t>树，它可以被看作数据的多层压缩，试图保留数据内在的聚类结构。随着对象的插入，</a:t>
            </a:r>
            <a:r>
              <a:rPr lang="en-US" altLang="zh-CN" sz="2000" smtClean="0">
                <a:solidFill>
                  <a:srgbClr val="000066"/>
                </a:solidFill>
              </a:rPr>
              <a:t>CF</a:t>
            </a:r>
            <a:r>
              <a:rPr lang="zh-CN" altLang="en-US" sz="2000" smtClean="0">
                <a:solidFill>
                  <a:srgbClr val="000066"/>
                </a:solidFill>
              </a:rPr>
              <a:t>树被动态地构造，不要求所有的数据读入内存，而可在外存上逐个读入数据项。因此，</a:t>
            </a:r>
            <a:r>
              <a:rPr lang="en-US" altLang="zh-CN" sz="2000" smtClean="0">
                <a:solidFill>
                  <a:srgbClr val="000066"/>
                </a:solidFill>
              </a:rPr>
              <a:t>BIRTH</a:t>
            </a:r>
            <a:r>
              <a:rPr lang="zh-CN" altLang="en-US" sz="2000" smtClean="0">
                <a:solidFill>
                  <a:srgbClr val="000066"/>
                </a:solidFill>
              </a:rPr>
              <a:t>方法对增量或动态聚类也非常有效。</a:t>
            </a:r>
            <a:endParaRPr lang="zh-CN" altLang="en-US" sz="2000" smtClean="0">
              <a:solidFill>
                <a:srgbClr val="000066"/>
              </a:solidFill>
            </a:endParaRPr>
          </a:p>
          <a:p>
            <a:pPr lvl="1">
              <a:lnSpc>
                <a:spcPct val="80000"/>
              </a:lnSpc>
            </a:pPr>
            <a:r>
              <a:rPr lang="zh-CN" altLang="en-US" sz="2000" smtClean="0">
                <a:solidFill>
                  <a:srgbClr val="000066"/>
                </a:solidFill>
              </a:rPr>
              <a:t>阶段二：</a:t>
            </a:r>
            <a:r>
              <a:rPr lang="en-US" altLang="zh-CN" sz="2000" smtClean="0">
                <a:solidFill>
                  <a:srgbClr val="000066"/>
                </a:solidFill>
              </a:rPr>
              <a:t>BIRCH</a:t>
            </a:r>
            <a:r>
              <a:rPr lang="zh-CN" altLang="en-US" sz="2000" smtClean="0">
                <a:solidFill>
                  <a:srgbClr val="000066"/>
                </a:solidFill>
              </a:rPr>
              <a:t>采用某个聚类算法对</a:t>
            </a:r>
            <a:r>
              <a:rPr lang="en-US" altLang="zh-CN" sz="2000" smtClean="0">
                <a:solidFill>
                  <a:srgbClr val="000066"/>
                </a:solidFill>
              </a:rPr>
              <a:t>CF</a:t>
            </a:r>
            <a:r>
              <a:rPr lang="zh-CN" altLang="en-US" sz="2000" smtClean="0">
                <a:solidFill>
                  <a:srgbClr val="000066"/>
                </a:solidFill>
              </a:rPr>
              <a:t>树的叶结点进行聚类。在这个阶段可以执行任何聚类算法，例如典型的划分方法。</a:t>
            </a:r>
            <a:endParaRPr lang="zh-CN" altLang="en-US" sz="2000" smtClean="0">
              <a:solidFill>
                <a:srgbClr val="000066"/>
              </a:solidFill>
            </a:endParaRPr>
          </a:p>
          <a:p>
            <a:pPr>
              <a:lnSpc>
                <a:spcPct val="80000"/>
              </a:lnSpc>
            </a:pPr>
            <a:r>
              <a:rPr lang="en-US" altLang="zh-CN" smtClean="0"/>
              <a:t>BIRCH</a:t>
            </a:r>
            <a:r>
              <a:rPr lang="zh-CN" altLang="en-US" smtClean="0"/>
              <a:t>算法试图利用可用的资源来生成最好的聚类结果。通过一次扫描就可以进行较好的聚类，故该算法的计算复杂度是</a:t>
            </a:r>
            <a:r>
              <a:rPr lang="en-US" altLang="zh-CN" i="1" smtClean="0"/>
              <a:t>O</a:t>
            </a:r>
            <a:r>
              <a:rPr lang="en-US" altLang="zh-CN" smtClean="0"/>
              <a:t>(</a:t>
            </a:r>
            <a:r>
              <a:rPr lang="en-US" altLang="zh-CN" i="1" smtClean="0"/>
              <a:t>n</a:t>
            </a:r>
            <a:r>
              <a:rPr lang="en-US" altLang="zh-CN" smtClean="0"/>
              <a:t>)</a:t>
            </a:r>
            <a:r>
              <a:rPr lang="zh-CN" altLang="en-US" smtClean="0"/>
              <a:t>，</a:t>
            </a:r>
            <a:r>
              <a:rPr lang="en-US" altLang="zh-CN" i="1" smtClean="0"/>
              <a:t>n</a:t>
            </a:r>
            <a:r>
              <a:rPr lang="zh-CN" altLang="en-US" smtClean="0"/>
              <a:t>是对象的数目。</a:t>
            </a:r>
            <a:endParaRPr lang="zh-CN" alt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t>聚类</a:t>
            </a:r>
            <a:endParaRPr lang="zh-CN" altLang="en-US" smtClean="0"/>
          </a:p>
        </p:txBody>
      </p:sp>
      <p:sp>
        <p:nvSpPr>
          <p:cNvPr id="40963" name="Rectangle 3"/>
          <p:cNvSpPr>
            <a:spLocks noGrp="1" noChangeArrowheads="1"/>
          </p:cNvSpPr>
          <p:nvPr>
            <p:ph type="body" idx="1"/>
          </p:nvPr>
        </p:nvSpPr>
        <p:spPr/>
        <p:txBody>
          <a:bodyPr/>
          <a:lstStyle/>
          <a:p>
            <a:pPr eaLnBrk="1" hangingPunct="1"/>
            <a:r>
              <a:rPr lang="zh-CN" altLang="en-US" smtClean="0"/>
              <a:t>聚类(Clustering) 解决的是事物分组的问题，目的是将类似的事物放在一起</a:t>
            </a:r>
            <a:endParaRPr lang="zh-CN" altLang="en-US" smtClean="0"/>
          </a:p>
        </p:txBody>
      </p:sp>
      <p:pic>
        <p:nvPicPr>
          <p:cNvPr id="6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1425" y="3028950"/>
            <a:ext cx="23844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3175000"/>
            <a:ext cx="21844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AutoShape 6"/>
          <p:cNvSpPr>
            <a:spLocks noChangeArrowheads="1"/>
          </p:cNvSpPr>
          <p:nvPr/>
        </p:nvSpPr>
        <p:spPr bwMode="auto">
          <a:xfrm>
            <a:off x="3257550" y="3028950"/>
            <a:ext cx="2349500" cy="1651000"/>
          </a:xfrm>
          <a:prstGeom prst="roundRect">
            <a:avLst>
              <a:gd name="adj" fmla="val 16667"/>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40000"/>
              </a:lnSpc>
              <a:spcBef>
                <a:spcPct val="0"/>
              </a:spcBef>
              <a:buClrTx/>
              <a:buSzTx/>
              <a:buFont typeface="Arial" panose="020B0604020202020204" pitchFamily="34" charset="0"/>
              <a:buNone/>
            </a:pPr>
            <a:r>
              <a:rPr lang="zh-CN" altLang="en-US" sz="1800">
                <a:solidFill>
                  <a:schemeClr val="bg1"/>
                </a:solidFill>
                <a:ea typeface="微软雅黑" panose="020B0503020204020204" pitchFamily="34" charset="-122"/>
              </a:rPr>
              <a:t>聚类算法</a:t>
            </a:r>
            <a:endParaRPr lang="zh-CN" altLang="en-US" sz="1800">
              <a:solidFill>
                <a:schemeClr val="bg1"/>
              </a:solidFill>
              <a:ea typeface="微软雅黑" panose="020B0503020204020204" pitchFamily="34" charset="-122"/>
            </a:endParaRPr>
          </a:p>
          <a:p>
            <a:pPr algn="ctr" eaLnBrk="1" hangingPunct="1">
              <a:lnSpc>
                <a:spcPct val="140000"/>
              </a:lnSpc>
              <a:spcBef>
                <a:spcPct val="0"/>
              </a:spcBef>
              <a:buClrTx/>
              <a:buSzTx/>
              <a:buFont typeface="Arial" panose="020B0604020202020204" pitchFamily="34" charset="0"/>
              <a:buNone/>
            </a:pPr>
            <a:r>
              <a:rPr lang="zh-CN" altLang="en-US" sz="1600">
                <a:solidFill>
                  <a:schemeClr val="bg1"/>
                </a:solidFill>
                <a:ea typeface="微软雅黑" panose="020B0503020204020204" pitchFamily="34" charset="-122"/>
              </a:rPr>
              <a:t>(k-Means, DBSCAN...)</a:t>
            </a:r>
            <a:endParaRPr lang="zh-CN" altLang="en-US" sz="1600">
              <a:solidFill>
                <a:schemeClr val="bg1"/>
              </a:solidFill>
              <a:ea typeface="微软雅黑" panose="020B0503020204020204" pitchFamily="34" charset="-122"/>
            </a:endParaRPr>
          </a:p>
        </p:txBody>
      </p:sp>
      <p:sp>
        <p:nvSpPr>
          <p:cNvPr id="6151" name="AutoShape 7"/>
          <p:cNvSpPr>
            <a:spLocks noChangeArrowheads="1"/>
          </p:cNvSpPr>
          <p:nvPr/>
        </p:nvSpPr>
        <p:spPr bwMode="auto">
          <a:xfrm>
            <a:off x="2543175" y="3543300"/>
            <a:ext cx="542925" cy="6826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2"/>
          </a:solidFill>
          <a:ln w="9525">
            <a:solidFill>
              <a:schemeClr val="tx1"/>
            </a:solidFill>
            <a:miter lim="800000"/>
          </a:ln>
        </p:spPr>
        <p:txBody>
          <a:bodyPr anchor="ctr"/>
          <a:lstStyle/>
          <a:p>
            <a:endParaRPr lang="zh-CN" altLang="en-US"/>
          </a:p>
        </p:txBody>
      </p:sp>
      <p:sp>
        <p:nvSpPr>
          <p:cNvPr id="6152" name="AutoShape 8"/>
          <p:cNvSpPr>
            <a:spLocks noChangeArrowheads="1"/>
          </p:cNvSpPr>
          <p:nvPr/>
        </p:nvSpPr>
        <p:spPr bwMode="auto">
          <a:xfrm>
            <a:off x="5788025" y="3543300"/>
            <a:ext cx="533400" cy="6826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2"/>
          </a:solidFill>
          <a:ln w="9525">
            <a:solidFill>
              <a:schemeClr val="tx1"/>
            </a:solidFill>
            <a:miter lim="800000"/>
          </a:ln>
        </p:spPr>
        <p:txBody>
          <a:bodyPr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blinds(horizontal)">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blinds(horizontal)">
                                      <p:cBhvr>
                                        <p:cTn id="12" dur="500"/>
                                        <p:tgtEl>
                                          <p:spTgt spid="61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51"/>
                                        </p:tgtEl>
                                        <p:attrNameLst>
                                          <p:attrName>style.visibility</p:attrName>
                                        </p:attrNameLst>
                                      </p:cBhvr>
                                      <p:to>
                                        <p:strVal val="visible"/>
                                      </p:to>
                                    </p:set>
                                    <p:animEffect transition="in" filter="blinds(horizontal)">
                                      <p:cBhvr>
                                        <p:cTn id="17" dur="500"/>
                                        <p:tgtEl>
                                          <p:spTgt spid="61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52"/>
                                        </p:tgtEl>
                                        <p:attrNameLst>
                                          <p:attrName>style.visibility</p:attrName>
                                        </p:attrNameLst>
                                      </p:cBhvr>
                                      <p:to>
                                        <p:strVal val="visible"/>
                                      </p:to>
                                    </p:set>
                                    <p:animEffect transition="in" filter="blinds(horizontal)">
                                      <p:cBhvr>
                                        <p:cTn id="22" dur="500"/>
                                        <p:tgtEl>
                                          <p:spTgt spid="6152"/>
                                        </p:tgtEl>
                                      </p:cBhvr>
                                    </p:animEffect>
                                  </p:childTnLst>
                                </p:cTn>
                              </p:par>
                            </p:childTnLst>
                          </p:cTn>
                        </p:par>
                        <p:par>
                          <p:cTn id="23" fill="hold">
                            <p:stCondLst>
                              <p:cond delay="500"/>
                            </p:stCondLst>
                            <p:childTnLst>
                              <p:par>
                                <p:cTn id="24" presetID="3" presetClass="entr" presetSubtype="10" fill="hold" nodeType="afterEffect">
                                  <p:stCondLst>
                                    <p:cond delay="200"/>
                                  </p:stCondLst>
                                  <p:childTnLst>
                                    <p:set>
                                      <p:cBhvr>
                                        <p:cTn id="25" dur="1" fill="hold">
                                          <p:stCondLst>
                                            <p:cond delay="0"/>
                                          </p:stCondLst>
                                        </p:cTn>
                                        <p:tgtEl>
                                          <p:spTgt spid="6148"/>
                                        </p:tgtEl>
                                        <p:attrNameLst>
                                          <p:attrName>style.visibility</p:attrName>
                                        </p:attrNameLst>
                                      </p:cBhvr>
                                      <p:to>
                                        <p:strVal val="visible"/>
                                      </p:to>
                                    </p:set>
                                    <p:animEffect transition="in" filter="blinds(horizontal)">
                                      <p:cBhvr>
                                        <p:cTn id="26"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ldLvl="0" animBg="1" autoUpdateAnimBg="0"/>
      <p:bldP spid="6151" grpId="0" animBg="1"/>
      <p:bldP spid="61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5081" y="1113928"/>
            <a:ext cx="3970789" cy="5564777"/>
          </a:xfrm>
          <a:prstGeom prst="rect">
            <a:avLst/>
          </a:prstGeom>
        </p:spPr>
      </p:pic>
      <p:sp>
        <p:nvSpPr>
          <p:cNvPr id="3" name="矩形 2"/>
          <p:cNvSpPr/>
          <p:nvPr/>
        </p:nvSpPr>
        <p:spPr>
          <a:xfrm>
            <a:off x="233081" y="1875788"/>
            <a:ext cx="4572000" cy="2031325"/>
          </a:xfrm>
          <a:prstGeom prst="rect">
            <a:avLst/>
          </a:prstGeom>
        </p:spPr>
        <p:txBody>
          <a:bodyPr>
            <a:spAutoFit/>
          </a:bodyPr>
          <a:lstStyle/>
          <a:p>
            <a:r>
              <a:rPr lang="zh-CN" altLang="en-US" dirty="0"/>
              <a:t>为了模拟新的、未见过的数据，对可用数据进行数据分割，从而将其分割成</a:t>
            </a:r>
            <a:r>
              <a:rPr lang="en-US" altLang="zh-CN" dirty="0"/>
              <a:t>2</a:t>
            </a:r>
            <a:r>
              <a:rPr lang="zh-CN" altLang="en-US" dirty="0"/>
              <a:t>部分（有时称为训练</a:t>
            </a:r>
            <a:r>
              <a:rPr lang="en-US" altLang="zh-CN" dirty="0"/>
              <a:t>—</a:t>
            </a:r>
            <a:r>
              <a:rPr lang="zh-CN" altLang="en-US" dirty="0"/>
              <a:t>测试分割）。特别是，第一部分是较大的数据子集，用作训练集（如占原始数据的</a:t>
            </a:r>
            <a:r>
              <a:rPr lang="en-US" altLang="zh-CN" dirty="0"/>
              <a:t>80%</a:t>
            </a:r>
            <a:r>
              <a:rPr lang="zh-CN" altLang="en-US" dirty="0"/>
              <a:t>），第二部分通常是较小的子集，用作测试集（其余</a:t>
            </a:r>
            <a:r>
              <a:rPr lang="en-US" altLang="zh-CN" dirty="0"/>
              <a:t>20%</a:t>
            </a:r>
            <a:r>
              <a:rPr lang="zh-CN" altLang="en-US" dirty="0"/>
              <a:t>的数据）。需要注意的是，这种数据拆分只进行一次。</a:t>
            </a:r>
            <a:endParaRPr lang="zh-CN" alt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zh-CN" altLang="en-US" smtClean="0"/>
              <a:t>层次聚类方法的改进</a:t>
            </a:r>
            <a:r>
              <a:rPr lang="en-US" altLang="zh-CN" smtClean="0"/>
              <a:t>--CURE </a:t>
            </a:r>
            <a:endParaRPr lang="en-US" altLang="zh-CN" smtClean="0"/>
          </a:p>
        </p:txBody>
      </p:sp>
      <p:sp>
        <p:nvSpPr>
          <p:cNvPr id="237571" name="Rectangle 3"/>
          <p:cNvSpPr>
            <a:spLocks noGrp="1" noChangeArrowheads="1"/>
          </p:cNvSpPr>
          <p:nvPr>
            <p:ph type="body" idx="1"/>
          </p:nvPr>
        </p:nvSpPr>
        <p:spPr>
          <a:xfrm>
            <a:off x="228600" y="877888"/>
            <a:ext cx="8361363" cy="5192712"/>
          </a:xfrm>
        </p:spPr>
        <p:txBody>
          <a:bodyPr/>
          <a:lstStyle/>
          <a:p>
            <a:pPr>
              <a:lnSpc>
                <a:spcPct val="80000"/>
              </a:lnSpc>
            </a:pPr>
            <a:r>
              <a:rPr lang="zh-CN" altLang="en-US" sz="2000" smtClean="0"/>
              <a:t>很多聚类算法只擅长处理球形或相似大小的聚类，另外有些聚类算法对孤立点比较敏感。</a:t>
            </a:r>
            <a:r>
              <a:rPr lang="en-US" altLang="zh-CN" sz="2000" smtClean="0"/>
              <a:t>CURE</a:t>
            </a:r>
            <a:r>
              <a:rPr lang="zh-CN" altLang="en-US" sz="2000" smtClean="0"/>
              <a:t>算法解决了上述两方面的问题，选择基于质心和基于代表对象方法之间的中间策略，即选择空间中固定数目的具有代表性的点，而不是用单个中心或对象来代表一个簇。该算法首先把每个数据点看成一簇，然后再以一个特定的收缩因子向簇中心</a:t>
            </a:r>
            <a:r>
              <a:rPr lang="zh-CN" altLang="en-US" sz="2000" smtClean="0">
                <a:latin typeface="Tahoma" panose="020B0604030504040204" pitchFamily="34" charset="0"/>
              </a:rPr>
              <a:t>“</a:t>
            </a:r>
            <a:r>
              <a:rPr lang="zh-CN" altLang="en-US" sz="2000" smtClean="0"/>
              <a:t>收缩</a:t>
            </a:r>
            <a:r>
              <a:rPr lang="zh-CN" altLang="en-US" sz="2000" smtClean="0">
                <a:latin typeface="Tahoma" panose="020B0604030504040204" pitchFamily="34" charset="0"/>
              </a:rPr>
              <a:t>”</a:t>
            </a:r>
            <a:r>
              <a:rPr lang="zh-CN" altLang="en-US" sz="2000" smtClean="0"/>
              <a:t>它们，即合并两个距离最近的代表点的簇。</a:t>
            </a:r>
            <a:endParaRPr lang="zh-CN" altLang="en-US" sz="2000" smtClean="0"/>
          </a:p>
          <a:p>
            <a:pPr>
              <a:lnSpc>
                <a:spcPct val="80000"/>
              </a:lnSpc>
            </a:pPr>
            <a:r>
              <a:rPr lang="en-US" altLang="zh-CN" sz="2000" smtClean="0">
                <a:solidFill>
                  <a:srgbClr val="000066"/>
                </a:solidFill>
              </a:rPr>
              <a:t>CURE</a:t>
            </a:r>
            <a:r>
              <a:rPr lang="zh-CN" altLang="en-US" sz="2000" smtClean="0">
                <a:solidFill>
                  <a:srgbClr val="000066"/>
                </a:solidFill>
              </a:rPr>
              <a:t>算法采用随机取样和划分两种方法的组合，具体步骤如下：</a:t>
            </a:r>
            <a:endParaRPr lang="zh-CN" altLang="en-US" sz="2000" smtClean="0">
              <a:solidFill>
                <a:srgbClr val="000066"/>
              </a:solidFill>
            </a:endParaRPr>
          </a:p>
          <a:p>
            <a:pPr lvl="1">
              <a:lnSpc>
                <a:spcPct val="80000"/>
              </a:lnSpc>
            </a:pPr>
            <a:r>
              <a:rPr lang="zh-CN" altLang="en-US" sz="1800" smtClean="0">
                <a:solidFill>
                  <a:srgbClr val="000066"/>
                </a:solidFill>
              </a:rPr>
              <a:t>从源数据集中抽取一个随机样本。</a:t>
            </a:r>
            <a:endParaRPr lang="zh-CN" altLang="en-US" sz="1800" smtClean="0">
              <a:solidFill>
                <a:srgbClr val="000066"/>
              </a:solidFill>
            </a:endParaRPr>
          </a:p>
          <a:p>
            <a:pPr lvl="1">
              <a:lnSpc>
                <a:spcPct val="80000"/>
              </a:lnSpc>
            </a:pPr>
            <a:r>
              <a:rPr lang="zh-CN" altLang="en-US" sz="1800" smtClean="0">
                <a:solidFill>
                  <a:srgbClr val="000066"/>
                </a:solidFill>
              </a:rPr>
              <a:t>为了加速聚类，把样本划分成</a:t>
            </a:r>
            <a:r>
              <a:rPr lang="en-US" altLang="zh-CN" sz="1800" i="1" smtClean="0">
                <a:solidFill>
                  <a:srgbClr val="000066"/>
                </a:solidFill>
              </a:rPr>
              <a:t>p</a:t>
            </a:r>
            <a:r>
              <a:rPr lang="zh-CN" altLang="en-US" sz="1800" smtClean="0">
                <a:solidFill>
                  <a:srgbClr val="000066"/>
                </a:solidFill>
              </a:rPr>
              <a:t>份，每份大小相等。</a:t>
            </a:r>
            <a:endParaRPr lang="zh-CN" altLang="en-US" sz="1800" smtClean="0">
              <a:solidFill>
                <a:srgbClr val="000066"/>
              </a:solidFill>
            </a:endParaRPr>
          </a:p>
          <a:p>
            <a:pPr lvl="1">
              <a:lnSpc>
                <a:spcPct val="80000"/>
              </a:lnSpc>
            </a:pPr>
            <a:r>
              <a:rPr lang="zh-CN" altLang="en-US" sz="1800" smtClean="0">
                <a:solidFill>
                  <a:srgbClr val="000066"/>
                </a:solidFill>
              </a:rPr>
              <a:t>对每个划分局部地聚类。</a:t>
            </a:r>
            <a:endParaRPr lang="zh-CN" altLang="en-US" sz="1800" smtClean="0">
              <a:solidFill>
                <a:srgbClr val="000066"/>
              </a:solidFill>
            </a:endParaRPr>
          </a:p>
          <a:p>
            <a:pPr lvl="1">
              <a:lnSpc>
                <a:spcPct val="80000"/>
              </a:lnSpc>
            </a:pPr>
            <a:r>
              <a:rPr lang="zh-CN" altLang="en-US" sz="1800" smtClean="0">
                <a:solidFill>
                  <a:srgbClr val="000066"/>
                </a:solidFill>
              </a:rPr>
              <a:t>根据局部聚类结果，对随机取样进行孤立点剔除。主要有两种措施：如果一个簇增长得太慢，就去掉它。在聚类结束的时候，非常小的类被剔除。</a:t>
            </a:r>
            <a:endParaRPr lang="zh-CN" altLang="en-US" sz="1800" smtClean="0">
              <a:solidFill>
                <a:srgbClr val="000066"/>
              </a:solidFill>
            </a:endParaRPr>
          </a:p>
          <a:p>
            <a:pPr lvl="1">
              <a:lnSpc>
                <a:spcPct val="80000"/>
              </a:lnSpc>
            </a:pPr>
            <a:r>
              <a:rPr lang="zh-CN" altLang="en-US" sz="1800" smtClean="0">
                <a:solidFill>
                  <a:srgbClr val="000066"/>
                </a:solidFill>
              </a:rPr>
              <a:t>对上一步中产生的局部的簇进一步聚类。落在每个新形成的簇中的代表点根据用户定义的一个收缩因子</a:t>
            </a:r>
            <a:r>
              <a:rPr lang="zh-CN" altLang="en-US" sz="1800" i="1" smtClean="0">
                <a:solidFill>
                  <a:srgbClr val="000066"/>
                </a:solidFill>
                <a:sym typeface="Symbol" panose="05050102010706020507" pitchFamily="18" charset="2"/>
              </a:rPr>
              <a:t></a:t>
            </a:r>
            <a:r>
              <a:rPr lang="zh-CN" altLang="en-US" sz="1800" smtClean="0">
                <a:solidFill>
                  <a:srgbClr val="000066"/>
                </a:solidFill>
              </a:rPr>
              <a:t>收缩或向簇中心移动。这些点代表和捕捉到了簇的形状。</a:t>
            </a:r>
            <a:endParaRPr lang="zh-CN" altLang="en-US" sz="1800" smtClean="0">
              <a:solidFill>
                <a:srgbClr val="000066"/>
              </a:solidFill>
            </a:endParaRPr>
          </a:p>
          <a:p>
            <a:pPr lvl="1">
              <a:lnSpc>
                <a:spcPct val="80000"/>
              </a:lnSpc>
            </a:pPr>
            <a:r>
              <a:rPr lang="zh-CN" altLang="en-US" sz="1800" smtClean="0">
                <a:solidFill>
                  <a:srgbClr val="000066"/>
                </a:solidFill>
              </a:rPr>
              <a:t>用相应的簇标签来标记数据。</a:t>
            </a:r>
            <a:endParaRPr lang="zh-CN" altLang="en-US" sz="1800" smtClean="0">
              <a:solidFill>
                <a:srgbClr val="000066"/>
              </a:solidFill>
            </a:endParaRPr>
          </a:p>
          <a:p>
            <a:pPr>
              <a:lnSpc>
                <a:spcPct val="80000"/>
              </a:lnSpc>
            </a:pPr>
            <a:r>
              <a:rPr lang="zh-CN" altLang="en-US" sz="2000" smtClean="0"/>
              <a:t>由于它回避了用所有点或单个质心来表示一个簇的传统方法，将一个簇用多个代表点来表示，使</a:t>
            </a:r>
            <a:r>
              <a:rPr lang="en-US" altLang="zh-CN" sz="2000" smtClean="0"/>
              <a:t>CURE</a:t>
            </a:r>
            <a:r>
              <a:rPr lang="zh-CN" altLang="en-US" sz="2000" smtClean="0"/>
              <a:t>可以适应非球形的几何形状。另外，收缩因子降底了噪音对聚类的影响，从而使</a:t>
            </a:r>
            <a:r>
              <a:rPr lang="en-US" altLang="zh-CN" sz="2000" smtClean="0"/>
              <a:t>CURE</a:t>
            </a:r>
            <a:r>
              <a:rPr lang="zh-CN" altLang="en-US" sz="2000" smtClean="0"/>
              <a:t>对孤立点的处理更加健壮，而且能识别非球形和大小变化比较大的簇。</a:t>
            </a:r>
            <a:r>
              <a:rPr lang="en-US" altLang="zh-CN" sz="2000" smtClean="0"/>
              <a:t>CURE</a:t>
            </a:r>
            <a:r>
              <a:rPr lang="zh-CN" altLang="en-US" sz="2000" smtClean="0"/>
              <a:t>的复杂度是</a:t>
            </a:r>
            <a:r>
              <a:rPr lang="en-US" altLang="zh-CN" sz="2000" i="1" smtClean="0"/>
              <a:t>O</a:t>
            </a:r>
            <a:r>
              <a:rPr lang="en-US" altLang="zh-CN" sz="2000" smtClean="0"/>
              <a:t>(</a:t>
            </a:r>
            <a:r>
              <a:rPr lang="en-US" altLang="zh-CN" sz="2000" i="1" smtClean="0"/>
              <a:t>n</a:t>
            </a:r>
            <a:r>
              <a:rPr lang="en-US" altLang="zh-CN" sz="2000" smtClean="0"/>
              <a:t>)</a:t>
            </a:r>
            <a:r>
              <a:rPr lang="zh-CN" altLang="en-US" sz="2000" smtClean="0"/>
              <a:t>，</a:t>
            </a:r>
            <a:r>
              <a:rPr lang="en-US" altLang="zh-CN" sz="2000" i="1" smtClean="0"/>
              <a:t>n</a:t>
            </a:r>
            <a:r>
              <a:rPr lang="zh-CN" altLang="en-US" sz="2000" smtClean="0"/>
              <a:t>是对象的数目，所以该算法适合大型数据的聚类。</a:t>
            </a:r>
            <a:endParaRPr lang="zh-CN" altLang="en-US" sz="2000" smtClean="0"/>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zh-CN" altLang="en-US" smtClean="0"/>
              <a:t>密度聚类方法</a:t>
            </a:r>
            <a:endParaRPr lang="zh-CN" altLang="en-US" smtClean="0"/>
          </a:p>
        </p:txBody>
      </p:sp>
      <p:sp>
        <p:nvSpPr>
          <p:cNvPr id="238595" name="Rectangle 3"/>
          <p:cNvSpPr>
            <a:spLocks noGrp="1" noChangeArrowheads="1"/>
          </p:cNvSpPr>
          <p:nvPr>
            <p:ph type="body" idx="1"/>
          </p:nvPr>
        </p:nvSpPr>
        <p:spPr/>
        <p:txBody>
          <a:bodyPr/>
          <a:lstStyle/>
          <a:p>
            <a:pPr>
              <a:lnSpc>
                <a:spcPct val="90000"/>
              </a:lnSpc>
            </a:pPr>
            <a:r>
              <a:rPr lang="zh-CN" altLang="en-US" smtClean="0"/>
              <a:t>密度聚类方法的指导思想是，只要一个区域中的点的密度大于某个域值，就把它加到与之相近的聚类中去。这类算法能克服基于距离的算法只能发现</a:t>
            </a:r>
            <a:r>
              <a:rPr lang="zh-CN" altLang="en-US" smtClean="0">
                <a:latin typeface="Tahoma" panose="020B0604030504040204" pitchFamily="34" charset="0"/>
              </a:rPr>
              <a:t>“</a:t>
            </a:r>
            <a:r>
              <a:rPr lang="zh-CN" altLang="en-US" smtClean="0"/>
              <a:t>类圆形</a:t>
            </a:r>
            <a:r>
              <a:rPr lang="zh-CN" altLang="en-US" smtClean="0">
                <a:latin typeface="Tahoma" panose="020B0604030504040204" pitchFamily="34" charset="0"/>
              </a:rPr>
              <a:t>”</a:t>
            </a:r>
            <a:r>
              <a:rPr lang="zh-CN" altLang="en-US" smtClean="0"/>
              <a:t>的聚类的缺点，可发现任意形状的聚类，且对噪声数据不敏感。但计算密度单元的计算复杂度大，需要建立空间索引来降低计算量，且对数据维数的伸缩性较差。这类方法需要扫描整个数据库，每个数据对象都可能引起一次查询，因此当数据量大时会造成频繁的</a:t>
            </a:r>
            <a:r>
              <a:rPr lang="en-US" altLang="zh-CN" i="1" smtClean="0"/>
              <a:t>I</a:t>
            </a:r>
            <a:r>
              <a:rPr lang="en-US" altLang="zh-CN" smtClean="0"/>
              <a:t>/</a:t>
            </a:r>
            <a:r>
              <a:rPr lang="en-US" altLang="zh-CN" i="1" smtClean="0"/>
              <a:t>O</a:t>
            </a:r>
            <a:r>
              <a:rPr lang="zh-CN" altLang="en-US" smtClean="0"/>
              <a:t>操作。代表算法有：</a:t>
            </a:r>
            <a:r>
              <a:rPr lang="en-US" altLang="zh-CN" smtClean="0"/>
              <a:t>DBSCAN</a:t>
            </a:r>
            <a:r>
              <a:rPr lang="zh-CN" altLang="en-US" smtClean="0"/>
              <a:t>、</a:t>
            </a:r>
            <a:r>
              <a:rPr lang="en-US" altLang="zh-CN" smtClean="0"/>
              <a:t>OPTICS</a:t>
            </a:r>
            <a:r>
              <a:rPr lang="zh-CN" altLang="en-US" smtClean="0"/>
              <a:t>、</a:t>
            </a:r>
            <a:r>
              <a:rPr lang="en-US" altLang="zh-CN" smtClean="0"/>
              <a:t>DENCLUE</a:t>
            </a:r>
            <a:r>
              <a:rPr lang="zh-CN" altLang="en-US" smtClean="0"/>
              <a:t>算法等。 </a:t>
            </a:r>
            <a:endParaRPr lang="zh-CN" altLang="en-US" smtClean="0"/>
          </a:p>
          <a:p>
            <a:pPr>
              <a:lnSpc>
                <a:spcPct val="90000"/>
              </a:lnSpc>
            </a:pPr>
            <a:r>
              <a:rPr lang="en-US" altLang="zh-CN" smtClean="0"/>
              <a:t>DBSCAN</a:t>
            </a:r>
            <a:r>
              <a:rPr lang="zh-CN" altLang="en-US" smtClean="0"/>
              <a:t>（</a:t>
            </a:r>
            <a:r>
              <a:rPr lang="en-US" altLang="zh-CN" smtClean="0"/>
              <a:t>Density-Based Spatial Clustering of Applications with Noise</a:t>
            </a:r>
            <a:r>
              <a:rPr lang="zh-CN" altLang="en-US" smtClean="0"/>
              <a:t>）一个比较有代表性的基于密度的聚类算法。与划分和层次聚类方法不同，它将簇定义为密度相连的点的最大集合，能够把具有足够高密度的区域划分为簇，并可在有</a:t>
            </a:r>
            <a:r>
              <a:rPr lang="zh-CN" altLang="en-US" smtClean="0">
                <a:latin typeface="Tahoma" panose="020B0604030504040204" pitchFamily="34" charset="0"/>
              </a:rPr>
              <a:t>“</a:t>
            </a:r>
            <a:r>
              <a:rPr lang="zh-CN" altLang="en-US" smtClean="0"/>
              <a:t>噪声</a:t>
            </a:r>
            <a:r>
              <a:rPr lang="zh-CN" altLang="en-US" smtClean="0">
                <a:latin typeface="Tahoma" panose="020B0604030504040204" pitchFamily="34" charset="0"/>
              </a:rPr>
              <a:t>”</a:t>
            </a:r>
            <a:r>
              <a:rPr lang="zh-CN" altLang="en-US" smtClean="0"/>
              <a:t>的空间数据库中发现任意形状的聚类。</a:t>
            </a:r>
            <a:endParaRPr lang="zh-CN" altLang="en-US" smtClean="0"/>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4" descr="zjmikd"/>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3059113" y="4157663"/>
            <a:ext cx="2535237" cy="2592387"/>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9619" name="Rectangle 2"/>
          <p:cNvSpPr>
            <a:spLocks noGrp="1" noChangeArrowheads="1"/>
          </p:cNvSpPr>
          <p:nvPr>
            <p:ph type="title"/>
          </p:nvPr>
        </p:nvSpPr>
        <p:spPr/>
        <p:txBody>
          <a:bodyPr/>
          <a:lstStyle/>
          <a:p>
            <a:r>
              <a:rPr lang="zh-CN" altLang="en-US" smtClean="0"/>
              <a:t>密度聚类方法</a:t>
            </a:r>
            <a:r>
              <a:rPr lang="en-US" altLang="zh-CN" smtClean="0"/>
              <a:t>-- DBSCAN</a:t>
            </a:r>
            <a:endParaRPr lang="en-US" altLang="zh-CN" smtClean="0"/>
          </a:p>
        </p:txBody>
      </p:sp>
      <p:sp>
        <p:nvSpPr>
          <p:cNvPr id="239620" name="Rectangle 3"/>
          <p:cNvSpPr>
            <a:spLocks noGrp="1" noChangeArrowheads="1"/>
          </p:cNvSpPr>
          <p:nvPr>
            <p:ph type="body" sz="half" idx="1"/>
          </p:nvPr>
        </p:nvSpPr>
        <p:spPr>
          <a:xfrm>
            <a:off x="303213" y="990600"/>
            <a:ext cx="8047037" cy="2711450"/>
          </a:xfrm>
        </p:spPr>
        <p:txBody>
          <a:bodyPr/>
          <a:lstStyle/>
          <a:p>
            <a:pPr>
              <a:lnSpc>
                <a:spcPct val="90000"/>
              </a:lnSpc>
            </a:pPr>
            <a:r>
              <a:rPr lang="zh-CN" altLang="en-US" sz="2000" b="1" smtClean="0"/>
              <a:t>定义</a:t>
            </a:r>
            <a:r>
              <a:rPr lang="en-US" altLang="zh-CN" sz="2000" b="1" smtClean="0"/>
              <a:t> </a:t>
            </a:r>
            <a:r>
              <a:rPr lang="zh-CN" altLang="en-US" sz="2000" smtClean="0"/>
              <a:t>对象的</a:t>
            </a:r>
            <a:r>
              <a:rPr lang="en-US" altLang="zh-CN" sz="2000" i="1" smtClean="0"/>
              <a:t>ε</a:t>
            </a:r>
            <a:r>
              <a:rPr lang="en-US" altLang="zh-CN" sz="2000" smtClean="0"/>
              <a:t>-</a:t>
            </a:r>
            <a:r>
              <a:rPr lang="zh-CN" altLang="en-US" sz="2000" smtClean="0"/>
              <a:t>临域：给定对象在半径</a:t>
            </a:r>
            <a:r>
              <a:rPr lang="en-US" altLang="zh-CN" sz="2000" i="1" smtClean="0"/>
              <a:t>ε</a:t>
            </a:r>
            <a:r>
              <a:rPr lang="zh-CN" altLang="en-US" sz="2000" smtClean="0"/>
              <a:t>内的区域。</a:t>
            </a:r>
            <a:endParaRPr lang="zh-CN" altLang="en-US" sz="2000" b="1" smtClean="0"/>
          </a:p>
          <a:p>
            <a:pPr>
              <a:lnSpc>
                <a:spcPct val="90000"/>
              </a:lnSpc>
            </a:pPr>
            <a:r>
              <a:rPr lang="zh-CN" altLang="en-US" sz="2000" b="1" smtClean="0">
                <a:solidFill>
                  <a:srgbClr val="000066"/>
                </a:solidFill>
              </a:rPr>
              <a:t>定义</a:t>
            </a:r>
            <a:r>
              <a:rPr lang="en-US" altLang="zh-CN" sz="2000" b="1" smtClean="0">
                <a:solidFill>
                  <a:srgbClr val="000066"/>
                </a:solidFill>
              </a:rPr>
              <a:t> </a:t>
            </a:r>
            <a:r>
              <a:rPr lang="zh-CN" altLang="en-US" sz="2000" smtClean="0">
                <a:solidFill>
                  <a:srgbClr val="000066"/>
                </a:solidFill>
              </a:rPr>
              <a:t>核心对象：如果一个对象的</a:t>
            </a:r>
            <a:r>
              <a:rPr lang="en-US" altLang="zh-CN" sz="2000" i="1" smtClean="0">
                <a:solidFill>
                  <a:srgbClr val="000066"/>
                </a:solidFill>
              </a:rPr>
              <a:t>ε</a:t>
            </a:r>
            <a:r>
              <a:rPr lang="en-US" altLang="zh-CN" sz="2000" smtClean="0">
                <a:solidFill>
                  <a:srgbClr val="000066"/>
                </a:solidFill>
              </a:rPr>
              <a:t>-</a:t>
            </a:r>
            <a:r>
              <a:rPr lang="zh-CN" altLang="en-US" sz="2000" smtClean="0">
                <a:solidFill>
                  <a:srgbClr val="000066"/>
                </a:solidFill>
              </a:rPr>
              <a:t>临域至少包含最小数目</a:t>
            </a:r>
            <a:r>
              <a:rPr lang="en-US" altLang="zh-CN" sz="2000" smtClean="0">
                <a:solidFill>
                  <a:srgbClr val="000066"/>
                </a:solidFill>
              </a:rPr>
              <a:t>MinPts</a:t>
            </a:r>
            <a:r>
              <a:rPr lang="zh-CN" altLang="en-US" sz="2000" smtClean="0">
                <a:solidFill>
                  <a:srgbClr val="000066"/>
                </a:solidFill>
              </a:rPr>
              <a:t>个对象，则称该对象为核心对象。</a:t>
            </a:r>
            <a:endParaRPr lang="zh-CN" altLang="en-US" sz="2000" smtClean="0">
              <a:solidFill>
                <a:srgbClr val="000066"/>
              </a:solidFill>
            </a:endParaRPr>
          </a:p>
          <a:p>
            <a:pPr>
              <a:lnSpc>
                <a:spcPct val="90000"/>
              </a:lnSpc>
            </a:pPr>
            <a:r>
              <a:rPr lang="zh-CN" altLang="en-US" sz="2000" smtClean="0"/>
              <a:t>例如，在图中，</a:t>
            </a:r>
            <a:r>
              <a:rPr lang="en-US" altLang="zh-CN" sz="2000" i="1" smtClean="0"/>
              <a:t>ε</a:t>
            </a:r>
            <a:r>
              <a:rPr lang="en-US" altLang="zh-CN" sz="2000" smtClean="0"/>
              <a:t>=1cm</a:t>
            </a:r>
            <a:r>
              <a:rPr lang="zh-CN" altLang="en-US" sz="2000" smtClean="0"/>
              <a:t>，</a:t>
            </a:r>
            <a:r>
              <a:rPr lang="en-US" altLang="zh-CN" sz="2000" smtClean="0"/>
              <a:t>MinPts=5</a:t>
            </a:r>
            <a:r>
              <a:rPr lang="zh-CN" altLang="en-US" sz="2000" smtClean="0"/>
              <a:t>，</a:t>
            </a:r>
            <a:r>
              <a:rPr lang="en-US" altLang="zh-CN" sz="2000" i="1" smtClean="0"/>
              <a:t>q</a:t>
            </a:r>
            <a:r>
              <a:rPr lang="zh-CN" altLang="en-US" sz="2000" smtClean="0"/>
              <a:t>是一个核心对象。</a:t>
            </a:r>
            <a:endParaRPr lang="zh-CN" altLang="en-US" sz="2000" b="1" smtClean="0"/>
          </a:p>
          <a:p>
            <a:pPr>
              <a:lnSpc>
                <a:spcPct val="90000"/>
              </a:lnSpc>
            </a:pPr>
            <a:r>
              <a:rPr lang="zh-CN" altLang="en-US" sz="2000" b="1" smtClean="0">
                <a:solidFill>
                  <a:srgbClr val="000066"/>
                </a:solidFill>
              </a:rPr>
              <a:t>定义</a:t>
            </a:r>
            <a:r>
              <a:rPr lang="en-US" altLang="zh-CN" sz="2000" b="1" smtClean="0">
                <a:solidFill>
                  <a:srgbClr val="000066"/>
                </a:solidFill>
              </a:rPr>
              <a:t> </a:t>
            </a:r>
            <a:r>
              <a:rPr lang="zh-CN" altLang="en-US" sz="2000" smtClean="0">
                <a:solidFill>
                  <a:srgbClr val="000066"/>
                </a:solidFill>
              </a:rPr>
              <a:t>直接密度可达：给定一个对象集合</a:t>
            </a:r>
            <a:r>
              <a:rPr lang="en-US" altLang="zh-CN" sz="2000" i="1" smtClean="0">
                <a:solidFill>
                  <a:srgbClr val="000066"/>
                </a:solidFill>
              </a:rPr>
              <a:t>D</a:t>
            </a:r>
            <a:r>
              <a:rPr lang="zh-CN" altLang="en-US" sz="2000" smtClean="0">
                <a:solidFill>
                  <a:srgbClr val="000066"/>
                </a:solidFill>
              </a:rPr>
              <a:t>，如果</a:t>
            </a:r>
            <a:r>
              <a:rPr lang="en-US" altLang="zh-CN" sz="2000" i="1" smtClean="0">
                <a:solidFill>
                  <a:srgbClr val="000066"/>
                </a:solidFill>
              </a:rPr>
              <a:t>p</a:t>
            </a:r>
            <a:r>
              <a:rPr lang="zh-CN" altLang="en-US" sz="2000" smtClean="0">
                <a:solidFill>
                  <a:srgbClr val="000066"/>
                </a:solidFill>
              </a:rPr>
              <a:t>是在</a:t>
            </a:r>
            <a:r>
              <a:rPr lang="en-US" altLang="zh-CN" sz="2000" i="1" smtClean="0">
                <a:solidFill>
                  <a:srgbClr val="000066"/>
                </a:solidFill>
              </a:rPr>
              <a:t>q</a:t>
            </a:r>
            <a:r>
              <a:rPr lang="zh-CN" altLang="en-US" sz="2000" smtClean="0">
                <a:solidFill>
                  <a:srgbClr val="000066"/>
                </a:solidFill>
              </a:rPr>
              <a:t>的</a:t>
            </a:r>
            <a:r>
              <a:rPr lang="en-US" altLang="zh-CN" sz="2000" i="1" smtClean="0">
                <a:solidFill>
                  <a:srgbClr val="000066"/>
                </a:solidFill>
              </a:rPr>
              <a:t>ε</a:t>
            </a:r>
            <a:r>
              <a:rPr lang="en-US" altLang="zh-CN" sz="2000" smtClean="0">
                <a:solidFill>
                  <a:srgbClr val="000066"/>
                </a:solidFill>
              </a:rPr>
              <a:t>-</a:t>
            </a:r>
            <a:r>
              <a:rPr lang="zh-CN" altLang="en-US" sz="2000" smtClean="0">
                <a:solidFill>
                  <a:srgbClr val="000066"/>
                </a:solidFill>
              </a:rPr>
              <a:t>邻域内，而</a:t>
            </a:r>
            <a:r>
              <a:rPr lang="en-US" altLang="zh-CN" sz="2000" i="1" smtClean="0">
                <a:solidFill>
                  <a:srgbClr val="000066"/>
                </a:solidFill>
              </a:rPr>
              <a:t>q</a:t>
            </a:r>
            <a:r>
              <a:rPr lang="zh-CN" altLang="en-US" sz="2000" smtClean="0">
                <a:solidFill>
                  <a:srgbClr val="000066"/>
                </a:solidFill>
              </a:rPr>
              <a:t>是一个核心对象，我们说对象</a:t>
            </a:r>
            <a:r>
              <a:rPr lang="en-US" altLang="zh-CN" sz="2000" i="1" smtClean="0">
                <a:solidFill>
                  <a:srgbClr val="000066"/>
                </a:solidFill>
              </a:rPr>
              <a:t>p</a:t>
            </a:r>
            <a:r>
              <a:rPr lang="zh-CN" altLang="en-US" sz="2000" smtClean="0">
                <a:solidFill>
                  <a:srgbClr val="000066"/>
                </a:solidFill>
              </a:rPr>
              <a:t>从对象</a:t>
            </a:r>
            <a:r>
              <a:rPr lang="en-US" altLang="zh-CN" sz="2000" i="1" smtClean="0">
                <a:solidFill>
                  <a:srgbClr val="000066"/>
                </a:solidFill>
              </a:rPr>
              <a:t>q</a:t>
            </a:r>
            <a:r>
              <a:rPr lang="zh-CN" altLang="en-US" sz="2000" smtClean="0">
                <a:solidFill>
                  <a:srgbClr val="000066"/>
                </a:solidFill>
              </a:rPr>
              <a:t>出发是直接密度可达的。</a:t>
            </a:r>
            <a:endParaRPr lang="zh-CN" altLang="en-US" sz="2000" smtClean="0">
              <a:solidFill>
                <a:srgbClr val="000066"/>
              </a:solidFill>
            </a:endParaRPr>
          </a:p>
          <a:p>
            <a:pPr>
              <a:lnSpc>
                <a:spcPct val="90000"/>
              </a:lnSpc>
            </a:pPr>
            <a:r>
              <a:rPr lang="zh-CN" altLang="en-US" sz="2000" smtClean="0"/>
              <a:t> 例如，在图中，</a:t>
            </a:r>
            <a:r>
              <a:rPr lang="en-US" altLang="zh-CN" sz="2000" i="1" smtClean="0"/>
              <a:t>ε</a:t>
            </a:r>
            <a:r>
              <a:rPr lang="en-US" altLang="zh-CN" sz="2000" smtClean="0"/>
              <a:t>=1cm</a:t>
            </a:r>
            <a:r>
              <a:rPr lang="zh-CN" altLang="en-US" sz="2000" smtClean="0"/>
              <a:t>，</a:t>
            </a:r>
            <a:r>
              <a:rPr lang="en-US" altLang="zh-CN" sz="2000" smtClean="0"/>
              <a:t>MinPts=5</a:t>
            </a:r>
            <a:r>
              <a:rPr lang="zh-CN" altLang="en-US" sz="2000" smtClean="0"/>
              <a:t>，</a:t>
            </a:r>
            <a:r>
              <a:rPr lang="en-US" altLang="zh-CN" sz="2000" i="1" smtClean="0"/>
              <a:t>q</a:t>
            </a:r>
            <a:r>
              <a:rPr lang="zh-CN" altLang="en-US" sz="2000" smtClean="0"/>
              <a:t>是一个核心对象，对象</a:t>
            </a:r>
            <a:r>
              <a:rPr lang="en-US" altLang="zh-CN" sz="2000" i="1" smtClean="0"/>
              <a:t>p</a:t>
            </a:r>
            <a:r>
              <a:rPr lang="zh-CN" altLang="en-US" sz="2000" smtClean="0"/>
              <a:t>从对象</a:t>
            </a:r>
            <a:r>
              <a:rPr lang="en-US" altLang="zh-CN" sz="2000" i="1" smtClean="0"/>
              <a:t>q</a:t>
            </a:r>
            <a:r>
              <a:rPr lang="zh-CN" altLang="en-US" sz="2000" smtClean="0"/>
              <a:t>出发是直接密度可达的。</a:t>
            </a:r>
            <a:endParaRPr lang="en-US" altLang="zh-CN" sz="2000" smtClean="0"/>
          </a:p>
          <a:p>
            <a:pPr>
              <a:lnSpc>
                <a:spcPct val="90000"/>
              </a:lnSpc>
            </a:pPr>
            <a:endParaRPr lang="en-US" altLang="zh-CN" sz="2000" smtClean="0"/>
          </a:p>
          <a:p>
            <a:pPr>
              <a:lnSpc>
                <a:spcPct val="90000"/>
              </a:lnSpc>
            </a:pPr>
            <a:endParaRPr lang="en-US" altLang="zh-CN" sz="2000" smtClean="0"/>
          </a:p>
          <a:p>
            <a:pPr>
              <a:lnSpc>
                <a:spcPct val="90000"/>
              </a:lnSpc>
            </a:pPr>
            <a:endParaRPr lang="en-US" altLang="zh-CN" sz="2000" smtClean="0"/>
          </a:p>
          <a:p>
            <a:pPr algn="ctr">
              <a:lnSpc>
                <a:spcPct val="90000"/>
              </a:lnSpc>
              <a:buFont typeface="Wingdings" panose="05000000000000000000" pitchFamily="2" charset="2"/>
              <a:buNone/>
            </a:pPr>
            <a:r>
              <a:rPr lang="zh-CN" altLang="en-US" sz="1800" smtClean="0"/>
              <a:t>图 直接密度可达 </a:t>
            </a:r>
            <a:endParaRPr lang="zh-CN" altLang="en-US" sz="1800" smtClean="0"/>
          </a:p>
        </p:txBody>
      </p:sp>
    </p:spTree>
  </p:cSld>
  <p:clrMapOvr>
    <a:masterClrMapping/>
  </p:clrMapOvr>
  <p:transition spd="med">
    <p:fad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zh-CN" altLang="en-US" smtClean="0"/>
              <a:t>密度聚类方法</a:t>
            </a:r>
            <a:r>
              <a:rPr lang="en-US" altLang="zh-CN" smtClean="0"/>
              <a:t>-- DBSCAN</a:t>
            </a:r>
            <a:endParaRPr lang="en-US" altLang="zh-CN" smtClean="0"/>
          </a:p>
        </p:txBody>
      </p:sp>
      <p:sp>
        <p:nvSpPr>
          <p:cNvPr id="241670" name="Rectangle 3"/>
          <p:cNvSpPr>
            <a:spLocks noGrp="1" noChangeArrowheads="1"/>
          </p:cNvSpPr>
          <p:nvPr>
            <p:ph type="body" sz="half" idx="1"/>
          </p:nvPr>
        </p:nvSpPr>
        <p:spPr>
          <a:xfrm>
            <a:off x="0" y="779463"/>
            <a:ext cx="9144000" cy="5567362"/>
          </a:xfrm>
        </p:spPr>
        <p:txBody>
          <a:bodyPr/>
          <a:lstStyle/>
          <a:p>
            <a:pPr>
              <a:defRPr/>
            </a:pPr>
            <a:r>
              <a:rPr lang="zh-CN" altLang="en-US" sz="2000" dirty="0" smtClean="0"/>
              <a:t>定义</a:t>
            </a:r>
            <a:r>
              <a:rPr lang="en-US" altLang="zh-CN" sz="2000" dirty="0" smtClean="0"/>
              <a:t> </a:t>
            </a:r>
            <a:r>
              <a:rPr lang="zh-CN" altLang="en-US" sz="2000" dirty="0" smtClean="0"/>
              <a:t>密度可达的：如果存在一个对象链</a:t>
            </a:r>
            <a:r>
              <a:rPr lang="en-US" altLang="zh-CN" sz="2000" i="1" dirty="0" smtClean="0"/>
              <a:t>p</a:t>
            </a:r>
            <a:r>
              <a:rPr lang="en-US" altLang="zh-CN" sz="2000" baseline="-25000" dirty="0" smtClean="0"/>
              <a:t>1</a:t>
            </a:r>
            <a:r>
              <a:rPr lang="zh-CN" altLang="en-US" sz="2000" dirty="0" smtClean="0"/>
              <a:t>，</a:t>
            </a:r>
            <a:r>
              <a:rPr lang="en-US" altLang="zh-CN" sz="2000" i="1" dirty="0" smtClean="0"/>
              <a:t>p</a:t>
            </a:r>
            <a:r>
              <a:rPr lang="en-US" altLang="zh-CN" sz="2000" baseline="-25000" dirty="0" smtClean="0"/>
              <a:t>2</a:t>
            </a:r>
            <a:r>
              <a:rPr lang="zh-CN" altLang="en-US" sz="2000" dirty="0" smtClean="0"/>
              <a:t>，</a:t>
            </a:r>
            <a:r>
              <a:rPr lang="en-US" altLang="zh-CN" sz="2000" dirty="0" smtClean="0">
                <a:latin typeface="Tahoma" panose="020B0604030504040204" pitchFamily="34" charset="0"/>
              </a:rPr>
              <a:t>…</a:t>
            </a:r>
            <a:r>
              <a:rPr lang="zh-CN" altLang="en-US" sz="2000" dirty="0" smtClean="0"/>
              <a:t>，</a:t>
            </a:r>
            <a:r>
              <a:rPr lang="en-US" altLang="zh-CN" sz="2000" i="1" dirty="0" err="1" smtClean="0"/>
              <a:t>p</a:t>
            </a:r>
            <a:r>
              <a:rPr lang="en-US" altLang="zh-CN" sz="2000" baseline="-25000" dirty="0" err="1" smtClean="0"/>
              <a:t>n</a:t>
            </a:r>
            <a:r>
              <a:rPr lang="zh-CN" altLang="en-US" sz="2000" dirty="0" smtClean="0"/>
              <a:t>，</a:t>
            </a:r>
            <a:r>
              <a:rPr lang="en-US" altLang="zh-CN" sz="2000" i="1" dirty="0" smtClean="0"/>
              <a:t>p</a:t>
            </a:r>
            <a:r>
              <a:rPr lang="en-US" altLang="zh-CN" sz="2000" baseline="-25000" dirty="0" smtClean="0"/>
              <a:t>1</a:t>
            </a:r>
            <a:r>
              <a:rPr lang="en-US" altLang="zh-CN" sz="2000" dirty="0" smtClean="0"/>
              <a:t>=</a:t>
            </a:r>
            <a:r>
              <a:rPr lang="en-US" altLang="zh-CN" sz="2000" i="1" dirty="0" smtClean="0"/>
              <a:t>q</a:t>
            </a:r>
            <a:r>
              <a:rPr lang="zh-CN" altLang="en-US" sz="2000" dirty="0" smtClean="0"/>
              <a:t>，</a:t>
            </a:r>
            <a:r>
              <a:rPr lang="en-US" altLang="zh-CN" sz="2000" i="1" dirty="0" err="1" smtClean="0"/>
              <a:t>p</a:t>
            </a:r>
            <a:r>
              <a:rPr lang="en-US" altLang="zh-CN" sz="2000" dirty="0" err="1" smtClean="0"/>
              <a:t>n</a:t>
            </a:r>
            <a:r>
              <a:rPr lang="en-US" altLang="zh-CN" sz="2000" dirty="0" smtClean="0"/>
              <a:t>=</a:t>
            </a:r>
            <a:r>
              <a:rPr lang="en-US" altLang="zh-CN" sz="2000" i="1" dirty="0" smtClean="0"/>
              <a:t>p</a:t>
            </a:r>
            <a:r>
              <a:rPr lang="zh-CN" altLang="en-US" sz="2000" dirty="0" smtClean="0"/>
              <a:t>，对</a:t>
            </a:r>
            <a:r>
              <a:rPr lang="en-US" altLang="zh-CN" sz="2000" i="1" dirty="0" err="1" smtClean="0"/>
              <a:t>p</a:t>
            </a:r>
            <a:r>
              <a:rPr lang="en-US" altLang="zh-CN" sz="2000" dirty="0" err="1" smtClean="0"/>
              <a:t>i∈</a:t>
            </a:r>
            <a:r>
              <a:rPr lang="en-US" altLang="zh-CN" sz="2000" i="1" dirty="0" err="1" smtClean="0"/>
              <a:t>D</a:t>
            </a:r>
            <a:r>
              <a:rPr lang="zh-CN" altLang="en-US" sz="2000" dirty="0" smtClean="0"/>
              <a:t>，（</a:t>
            </a:r>
            <a:r>
              <a:rPr lang="en-US" altLang="zh-CN" sz="2000" dirty="0" smtClean="0"/>
              <a:t>1&lt;=</a:t>
            </a:r>
            <a:r>
              <a:rPr lang="en-US" altLang="zh-CN" sz="2000" i="1" dirty="0" err="1" smtClean="0"/>
              <a:t>i</a:t>
            </a:r>
            <a:r>
              <a:rPr lang="en-US" altLang="zh-CN" sz="2000" dirty="0" smtClean="0"/>
              <a:t>&lt;=</a:t>
            </a:r>
            <a:r>
              <a:rPr lang="en-US" altLang="zh-CN" sz="2000" i="1" dirty="0" smtClean="0"/>
              <a:t>n</a:t>
            </a:r>
            <a:r>
              <a:rPr lang="zh-CN" altLang="en-US" sz="2000" dirty="0" smtClean="0"/>
              <a:t>），</a:t>
            </a:r>
            <a:r>
              <a:rPr lang="en-US" altLang="zh-CN" sz="2000" i="1" dirty="0" smtClean="0"/>
              <a:t>p</a:t>
            </a:r>
            <a:r>
              <a:rPr lang="en-US" altLang="zh-CN" sz="2000" dirty="0" smtClean="0"/>
              <a:t>i+1</a:t>
            </a:r>
            <a:r>
              <a:rPr lang="zh-CN" altLang="en-US" sz="2000" dirty="0" smtClean="0"/>
              <a:t>是从</a:t>
            </a:r>
            <a:r>
              <a:rPr lang="en-US" altLang="zh-CN" sz="2000" i="1" dirty="0" smtClean="0"/>
              <a:t>p</a:t>
            </a:r>
            <a:r>
              <a:rPr lang="en-US" altLang="zh-CN" sz="2000" dirty="0" smtClean="0"/>
              <a:t>i</a:t>
            </a:r>
            <a:r>
              <a:rPr lang="zh-CN" altLang="en-US" sz="2000" dirty="0" smtClean="0"/>
              <a:t>关于</a:t>
            </a:r>
            <a:r>
              <a:rPr lang="en-US" altLang="zh-CN" sz="2000" i="1" dirty="0" smtClean="0"/>
              <a:t>ε</a:t>
            </a:r>
            <a:r>
              <a:rPr lang="zh-CN" altLang="en-US" sz="2000" dirty="0" smtClean="0"/>
              <a:t>和</a:t>
            </a:r>
            <a:r>
              <a:rPr lang="en-US" altLang="zh-CN" sz="2000" dirty="0" err="1" smtClean="0"/>
              <a:t>MitPts</a:t>
            </a:r>
            <a:r>
              <a:rPr lang="zh-CN" altLang="en-US" sz="2000" dirty="0" smtClean="0"/>
              <a:t>直接密度可达的，则对象</a:t>
            </a:r>
            <a:r>
              <a:rPr lang="en-US" altLang="zh-CN" sz="2000" i="1" dirty="0" smtClean="0"/>
              <a:t>p</a:t>
            </a:r>
            <a:r>
              <a:rPr lang="zh-CN" altLang="en-US" sz="2000" dirty="0" smtClean="0"/>
              <a:t>是从对象</a:t>
            </a:r>
            <a:r>
              <a:rPr lang="en-US" altLang="zh-CN" sz="2000" i="1" dirty="0" smtClean="0"/>
              <a:t>q</a:t>
            </a:r>
            <a:r>
              <a:rPr lang="zh-CN" altLang="en-US" sz="2000" dirty="0" smtClean="0"/>
              <a:t>关于</a:t>
            </a:r>
            <a:r>
              <a:rPr lang="en-US" altLang="zh-CN" sz="2000" i="1" dirty="0" smtClean="0"/>
              <a:t>ε</a:t>
            </a:r>
            <a:r>
              <a:rPr lang="zh-CN" altLang="en-US" sz="2000" dirty="0" smtClean="0"/>
              <a:t>和</a:t>
            </a:r>
            <a:r>
              <a:rPr lang="en-US" altLang="zh-CN" sz="2000" dirty="0" err="1" smtClean="0"/>
              <a:t>MinPts</a:t>
            </a:r>
            <a:r>
              <a:rPr lang="zh-CN" altLang="en-US" sz="2000" dirty="0" smtClean="0"/>
              <a:t>密度可达的。</a:t>
            </a:r>
            <a:endParaRPr lang="zh-CN" altLang="en-US" sz="2000" dirty="0" smtClean="0"/>
          </a:p>
          <a:p>
            <a:pPr>
              <a:defRPr/>
            </a:pPr>
            <a:r>
              <a:rPr lang="zh-CN" altLang="en-US" sz="2000" dirty="0" smtClean="0">
                <a:solidFill>
                  <a:srgbClr val="000066"/>
                </a:solidFill>
              </a:rPr>
              <a:t>例如，在图中，</a:t>
            </a:r>
            <a:r>
              <a:rPr lang="en-US" altLang="zh-CN" sz="2000" i="1" dirty="0" smtClean="0">
                <a:solidFill>
                  <a:srgbClr val="000066"/>
                </a:solidFill>
              </a:rPr>
              <a:t>ε</a:t>
            </a:r>
            <a:r>
              <a:rPr lang="en-US" altLang="zh-CN" sz="2000" dirty="0" smtClean="0">
                <a:solidFill>
                  <a:srgbClr val="000066"/>
                </a:solidFill>
              </a:rPr>
              <a:t>=1cm</a:t>
            </a:r>
            <a:r>
              <a:rPr lang="zh-CN" altLang="en-US" sz="2000" dirty="0" smtClean="0">
                <a:solidFill>
                  <a:srgbClr val="000066"/>
                </a:solidFill>
              </a:rPr>
              <a:t>，</a:t>
            </a:r>
            <a:r>
              <a:rPr lang="en-US" altLang="zh-CN" sz="2000" dirty="0" err="1" smtClean="0">
                <a:solidFill>
                  <a:srgbClr val="000066"/>
                </a:solidFill>
              </a:rPr>
              <a:t>MinPts</a:t>
            </a:r>
            <a:r>
              <a:rPr lang="en-US" altLang="zh-CN" sz="2000" dirty="0" smtClean="0">
                <a:solidFill>
                  <a:srgbClr val="000066"/>
                </a:solidFill>
              </a:rPr>
              <a:t>=5</a:t>
            </a:r>
            <a:r>
              <a:rPr lang="zh-CN" altLang="en-US" sz="2000" dirty="0" smtClean="0">
                <a:solidFill>
                  <a:srgbClr val="000066"/>
                </a:solidFill>
              </a:rPr>
              <a:t>，</a:t>
            </a:r>
            <a:r>
              <a:rPr lang="en-US" altLang="zh-CN" sz="2000" i="1" dirty="0" smtClean="0">
                <a:solidFill>
                  <a:srgbClr val="000066"/>
                </a:solidFill>
              </a:rPr>
              <a:t>q</a:t>
            </a:r>
            <a:r>
              <a:rPr lang="zh-CN" altLang="en-US" sz="2000" dirty="0" smtClean="0">
                <a:solidFill>
                  <a:srgbClr val="000066"/>
                </a:solidFill>
              </a:rPr>
              <a:t>是一个核心对象，</a:t>
            </a:r>
            <a:r>
              <a:rPr lang="en-US" altLang="zh-CN" sz="2000" i="1" dirty="0" smtClean="0">
                <a:solidFill>
                  <a:srgbClr val="000066"/>
                </a:solidFill>
              </a:rPr>
              <a:t>p</a:t>
            </a:r>
            <a:r>
              <a:rPr lang="en-US" altLang="zh-CN" sz="2000" dirty="0" smtClean="0">
                <a:solidFill>
                  <a:srgbClr val="000066"/>
                </a:solidFill>
              </a:rPr>
              <a:t>1</a:t>
            </a:r>
            <a:r>
              <a:rPr lang="zh-CN" altLang="en-US" sz="2000" dirty="0" smtClean="0">
                <a:solidFill>
                  <a:srgbClr val="000066"/>
                </a:solidFill>
              </a:rPr>
              <a:t>是从</a:t>
            </a:r>
            <a:r>
              <a:rPr lang="en-US" altLang="zh-CN" sz="2000" i="1" dirty="0" smtClean="0">
                <a:solidFill>
                  <a:srgbClr val="000066"/>
                </a:solidFill>
              </a:rPr>
              <a:t>q</a:t>
            </a:r>
            <a:r>
              <a:rPr lang="zh-CN" altLang="en-US" sz="2000" dirty="0" smtClean="0">
                <a:solidFill>
                  <a:srgbClr val="000066"/>
                </a:solidFill>
              </a:rPr>
              <a:t>关于</a:t>
            </a:r>
            <a:r>
              <a:rPr lang="en-US" altLang="zh-CN" sz="2000" i="1" dirty="0" smtClean="0">
                <a:solidFill>
                  <a:srgbClr val="000066"/>
                </a:solidFill>
              </a:rPr>
              <a:t>ε</a:t>
            </a:r>
            <a:r>
              <a:rPr lang="zh-CN" altLang="en-US" sz="2000" dirty="0" smtClean="0">
                <a:solidFill>
                  <a:srgbClr val="000066"/>
                </a:solidFill>
              </a:rPr>
              <a:t>和</a:t>
            </a:r>
            <a:r>
              <a:rPr lang="en-US" altLang="zh-CN" sz="2000" dirty="0" err="1" smtClean="0">
                <a:solidFill>
                  <a:srgbClr val="000066"/>
                </a:solidFill>
              </a:rPr>
              <a:t>MitPts</a:t>
            </a:r>
            <a:r>
              <a:rPr lang="zh-CN" altLang="en-US" sz="2000" dirty="0" smtClean="0">
                <a:solidFill>
                  <a:srgbClr val="000066"/>
                </a:solidFill>
              </a:rPr>
              <a:t>直接密度可达，</a:t>
            </a:r>
            <a:r>
              <a:rPr lang="en-US" altLang="zh-CN" sz="2000" i="1" dirty="0" smtClean="0">
                <a:solidFill>
                  <a:srgbClr val="000066"/>
                </a:solidFill>
              </a:rPr>
              <a:t>p</a:t>
            </a:r>
            <a:r>
              <a:rPr lang="zh-CN" altLang="en-US" sz="2000" dirty="0" smtClean="0">
                <a:solidFill>
                  <a:srgbClr val="000066"/>
                </a:solidFill>
              </a:rPr>
              <a:t>是从</a:t>
            </a:r>
            <a:r>
              <a:rPr lang="en-US" altLang="zh-CN" sz="2000" i="1" dirty="0" smtClean="0">
                <a:solidFill>
                  <a:srgbClr val="000066"/>
                </a:solidFill>
              </a:rPr>
              <a:t>p</a:t>
            </a:r>
            <a:r>
              <a:rPr lang="en-US" altLang="zh-CN" sz="2000" baseline="-25000" dirty="0" smtClean="0">
                <a:solidFill>
                  <a:srgbClr val="000066"/>
                </a:solidFill>
              </a:rPr>
              <a:t>1</a:t>
            </a:r>
            <a:r>
              <a:rPr lang="zh-CN" altLang="en-US" sz="2000" dirty="0" smtClean="0">
                <a:solidFill>
                  <a:srgbClr val="000066"/>
                </a:solidFill>
              </a:rPr>
              <a:t>关于</a:t>
            </a:r>
            <a:r>
              <a:rPr lang="en-US" altLang="zh-CN" sz="2000" i="1" dirty="0" smtClean="0">
                <a:solidFill>
                  <a:srgbClr val="000066"/>
                </a:solidFill>
              </a:rPr>
              <a:t>ε</a:t>
            </a:r>
            <a:r>
              <a:rPr lang="zh-CN" altLang="en-US" sz="2000" dirty="0" smtClean="0">
                <a:solidFill>
                  <a:srgbClr val="000066"/>
                </a:solidFill>
              </a:rPr>
              <a:t>和</a:t>
            </a:r>
            <a:r>
              <a:rPr lang="en-US" altLang="zh-CN" sz="2000" dirty="0" err="1" smtClean="0">
                <a:solidFill>
                  <a:srgbClr val="000066"/>
                </a:solidFill>
              </a:rPr>
              <a:t>MitPts</a:t>
            </a:r>
            <a:r>
              <a:rPr lang="zh-CN" altLang="en-US" sz="2000" dirty="0" smtClean="0">
                <a:solidFill>
                  <a:srgbClr val="000066"/>
                </a:solidFill>
              </a:rPr>
              <a:t>直接密度可达，则对象</a:t>
            </a:r>
            <a:r>
              <a:rPr lang="en-US" altLang="zh-CN" sz="2000" i="1" dirty="0" smtClean="0">
                <a:solidFill>
                  <a:srgbClr val="000066"/>
                </a:solidFill>
              </a:rPr>
              <a:t>p</a:t>
            </a:r>
            <a:r>
              <a:rPr lang="zh-CN" altLang="en-US" sz="2000" dirty="0" smtClean="0">
                <a:solidFill>
                  <a:srgbClr val="000066"/>
                </a:solidFill>
              </a:rPr>
              <a:t>从对象</a:t>
            </a:r>
            <a:r>
              <a:rPr lang="en-US" altLang="zh-CN" sz="2000" i="1" dirty="0" smtClean="0">
                <a:solidFill>
                  <a:srgbClr val="000066"/>
                </a:solidFill>
              </a:rPr>
              <a:t>q</a:t>
            </a:r>
            <a:r>
              <a:rPr lang="zh-CN" altLang="en-US" sz="2000" dirty="0" smtClean="0">
                <a:solidFill>
                  <a:srgbClr val="000066"/>
                </a:solidFill>
              </a:rPr>
              <a:t>关于</a:t>
            </a:r>
            <a:r>
              <a:rPr lang="en-US" altLang="zh-CN" sz="2000" i="1" dirty="0" smtClean="0">
                <a:solidFill>
                  <a:srgbClr val="000066"/>
                </a:solidFill>
              </a:rPr>
              <a:t>ε</a:t>
            </a:r>
            <a:r>
              <a:rPr lang="zh-CN" altLang="en-US" sz="2000" dirty="0" smtClean="0">
                <a:solidFill>
                  <a:srgbClr val="000066"/>
                </a:solidFill>
              </a:rPr>
              <a:t>和</a:t>
            </a:r>
            <a:r>
              <a:rPr lang="en-US" altLang="zh-CN" sz="2000" dirty="0" err="1" smtClean="0">
                <a:solidFill>
                  <a:srgbClr val="000066"/>
                </a:solidFill>
              </a:rPr>
              <a:t>MinPts</a:t>
            </a:r>
            <a:r>
              <a:rPr lang="zh-CN" altLang="en-US" sz="2000" dirty="0" smtClean="0">
                <a:solidFill>
                  <a:srgbClr val="000066"/>
                </a:solidFill>
              </a:rPr>
              <a:t>密度可达的。</a:t>
            </a:r>
            <a:endParaRPr lang="zh-CN" altLang="en-US" sz="2000" dirty="0" smtClean="0">
              <a:solidFill>
                <a:srgbClr val="000066"/>
              </a:solidFill>
            </a:endParaRPr>
          </a:p>
          <a:p>
            <a:pPr>
              <a:defRPr/>
            </a:pPr>
            <a:r>
              <a:rPr lang="zh-CN" altLang="en-US" sz="2000" dirty="0" smtClean="0"/>
              <a:t>定义 密度相连的：如果对象集合</a:t>
            </a:r>
            <a:r>
              <a:rPr lang="en-US" altLang="zh-CN" sz="2000" i="1" dirty="0" smtClean="0"/>
              <a:t>D</a:t>
            </a:r>
            <a:r>
              <a:rPr lang="zh-CN" altLang="en-US" sz="2000" dirty="0" smtClean="0"/>
              <a:t>中存在一个对象</a:t>
            </a:r>
            <a:r>
              <a:rPr lang="en-US" altLang="zh-CN" sz="2000" i="1" dirty="0" smtClean="0"/>
              <a:t>o</a:t>
            </a:r>
            <a:r>
              <a:rPr lang="zh-CN" altLang="en-US" sz="2000" dirty="0" smtClean="0"/>
              <a:t>，使得对象</a:t>
            </a:r>
            <a:r>
              <a:rPr lang="en-US" altLang="zh-CN" sz="2000" i="1" dirty="0" smtClean="0"/>
              <a:t>p</a:t>
            </a:r>
            <a:r>
              <a:rPr lang="zh-CN" altLang="en-US" sz="2000" dirty="0" smtClean="0"/>
              <a:t>和</a:t>
            </a:r>
            <a:r>
              <a:rPr lang="en-US" altLang="zh-CN" sz="2000" i="1" dirty="0" smtClean="0"/>
              <a:t>q</a:t>
            </a:r>
            <a:r>
              <a:rPr lang="zh-CN" altLang="en-US" sz="2000" dirty="0" smtClean="0"/>
              <a:t>是从</a:t>
            </a:r>
            <a:r>
              <a:rPr lang="en-US" altLang="zh-CN" sz="2000" i="1" dirty="0" smtClean="0"/>
              <a:t>o</a:t>
            </a:r>
            <a:r>
              <a:rPr lang="zh-CN" altLang="en-US" sz="2000" dirty="0" smtClean="0"/>
              <a:t>关于</a:t>
            </a:r>
            <a:r>
              <a:rPr lang="en-US" altLang="zh-CN" sz="2000" dirty="0" smtClean="0"/>
              <a:t>ε</a:t>
            </a:r>
            <a:r>
              <a:rPr lang="zh-CN" altLang="en-US" sz="2000" dirty="0" smtClean="0"/>
              <a:t>和</a:t>
            </a:r>
            <a:r>
              <a:rPr lang="en-US" altLang="zh-CN" sz="2000" dirty="0" err="1" smtClean="0"/>
              <a:t>MinPts</a:t>
            </a:r>
            <a:r>
              <a:rPr lang="zh-CN" altLang="en-US" sz="2000" dirty="0" smtClean="0"/>
              <a:t>密度可达的，那么对象</a:t>
            </a:r>
            <a:r>
              <a:rPr lang="en-US" altLang="zh-CN" sz="2000" i="1" dirty="0" smtClean="0"/>
              <a:t>p</a:t>
            </a:r>
            <a:r>
              <a:rPr lang="zh-CN" altLang="en-US" sz="2000" dirty="0" smtClean="0"/>
              <a:t>和</a:t>
            </a:r>
            <a:r>
              <a:rPr lang="en-US" altLang="zh-CN" sz="2000" i="1" dirty="0" smtClean="0"/>
              <a:t>q</a:t>
            </a:r>
            <a:r>
              <a:rPr lang="zh-CN" altLang="en-US" sz="2000" dirty="0" smtClean="0"/>
              <a:t>是关于</a:t>
            </a:r>
            <a:r>
              <a:rPr lang="en-US" altLang="zh-CN" sz="2000" i="1" dirty="0" smtClean="0"/>
              <a:t>ε</a:t>
            </a:r>
            <a:r>
              <a:rPr lang="zh-CN" altLang="en-US" sz="2000" dirty="0" smtClean="0"/>
              <a:t>和</a:t>
            </a:r>
            <a:r>
              <a:rPr lang="en-US" altLang="zh-CN" sz="2000" dirty="0" err="1" smtClean="0"/>
              <a:t>MinPts</a:t>
            </a:r>
            <a:r>
              <a:rPr lang="zh-CN" altLang="en-US" sz="2000" dirty="0" smtClean="0"/>
              <a:t>密度相连的。</a:t>
            </a:r>
            <a:endParaRPr lang="zh-CN" altLang="en-US" sz="2000" dirty="0" smtClean="0"/>
          </a:p>
          <a:p>
            <a:pPr>
              <a:defRPr/>
            </a:pPr>
            <a:r>
              <a:rPr lang="zh-CN" altLang="en-US" sz="2000" dirty="0" smtClean="0">
                <a:solidFill>
                  <a:srgbClr val="000066"/>
                </a:solidFill>
              </a:rPr>
              <a:t>定义 </a:t>
            </a:r>
            <a:r>
              <a:rPr lang="en-US" altLang="zh-CN" sz="2000" dirty="0" smtClean="0">
                <a:solidFill>
                  <a:srgbClr val="000066"/>
                </a:solidFill>
              </a:rPr>
              <a:t>5-8</a:t>
            </a:r>
            <a:r>
              <a:rPr lang="zh-CN" altLang="en-US" sz="2000" dirty="0" smtClean="0">
                <a:solidFill>
                  <a:srgbClr val="000066"/>
                </a:solidFill>
              </a:rPr>
              <a:t>噪声</a:t>
            </a:r>
            <a:r>
              <a:rPr lang="en-US" altLang="zh-CN" sz="2000" dirty="0" smtClean="0">
                <a:solidFill>
                  <a:srgbClr val="000066"/>
                </a:solidFill>
              </a:rPr>
              <a:t>: </a:t>
            </a:r>
            <a:r>
              <a:rPr lang="zh-CN" altLang="en-US" sz="2000" dirty="0" smtClean="0">
                <a:solidFill>
                  <a:srgbClr val="000066"/>
                </a:solidFill>
              </a:rPr>
              <a:t>一个基于密度的簇是基于密度可达性的最大的密度相连对象的集合。不包含在任何簇中的对象被认为是</a:t>
            </a:r>
            <a:r>
              <a:rPr lang="zh-CN" altLang="en-US" sz="2000" dirty="0" smtClean="0">
                <a:solidFill>
                  <a:srgbClr val="000066"/>
                </a:solidFill>
                <a:latin typeface="Tahoma" panose="020B0604030504040204" pitchFamily="34" charset="0"/>
              </a:rPr>
              <a:t>“</a:t>
            </a:r>
            <a:r>
              <a:rPr lang="zh-CN" altLang="en-US" sz="2000" dirty="0" smtClean="0">
                <a:solidFill>
                  <a:srgbClr val="000066"/>
                </a:solidFill>
              </a:rPr>
              <a:t>噪声</a:t>
            </a:r>
            <a:r>
              <a:rPr lang="zh-CN" altLang="en-US" sz="2000" dirty="0" smtClean="0">
                <a:solidFill>
                  <a:srgbClr val="000066"/>
                </a:solidFill>
                <a:latin typeface="Tahoma" panose="020B0604030504040204" pitchFamily="34" charset="0"/>
              </a:rPr>
              <a:t>”</a:t>
            </a:r>
            <a:r>
              <a:rPr lang="zh-CN" altLang="en-US" sz="2000" dirty="0" smtClean="0">
                <a:solidFill>
                  <a:srgbClr val="000066"/>
                </a:solidFill>
              </a:rPr>
              <a:t>。</a:t>
            </a:r>
            <a:r>
              <a:rPr lang="zh-CN" altLang="en-US" sz="2000" dirty="0" smtClean="0"/>
              <a:t> </a:t>
            </a:r>
            <a:endParaRPr lang="zh-CN" altLang="en-US" sz="2000" dirty="0" smtClean="0"/>
          </a:p>
          <a:p>
            <a:pPr>
              <a:defRPr/>
            </a:pPr>
            <a:endParaRPr lang="zh-CN" altLang="en-US" sz="2000" dirty="0" smtClean="0"/>
          </a:p>
          <a:p>
            <a:pPr>
              <a:defRPr/>
            </a:pPr>
            <a:endParaRPr lang="zh-CN" altLang="en-US" sz="2000" dirty="0" smtClean="0"/>
          </a:p>
          <a:p>
            <a:pPr marL="0" indent="0">
              <a:buFont typeface="Webdings" panose="05030102010509060703" pitchFamily="18" charset="2"/>
              <a:buNone/>
              <a:defRPr/>
            </a:pPr>
            <a:r>
              <a:rPr lang="en-US" altLang="zh-CN" sz="800" dirty="0" smtClean="0"/>
              <a:t>             </a:t>
            </a:r>
            <a:endParaRPr lang="en-US" altLang="zh-CN" sz="800" dirty="0" smtClean="0"/>
          </a:p>
          <a:p>
            <a:pPr marL="0" indent="0">
              <a:buFont typeface="Webdings" panose="05030102010509060703" pitchFamily="18" charset="2"/>
              <a:buNone/>
              <a:defRPr/>
            </a:pPr>
            <a:r>
              <a:rPr lang="en-US" altLang="zh-CN" sz="800" dirty="0"/>
              <a:t> </a:t>
            </a:r>
            <a:r>
              <a:rPr lang="en-US" altLang="zh-CN" sz="800" dirty="0" smtClean="0"/>
              <a:t>                                             </a:t>
            </a:r>
            <a:r>
              <a:rPr lang="zh-CN" altLang="en-US" sz="1600" dirty="0" smtClean="0"/>
              <a:t>图</a:t>
            </a:r>
            <a:r>
              <a:rPr lang="en-US" altLang="zh-CN" sz="1600" dirty="0" smtClean="0"/>
              <a:t> </a:t>
            </a:r>
            <a:r>
              <a:rPr lang="zh-CN" altLang="en-US" sz="1600" dirty="0" smtClean="0"/>
              <a:t>直接密度可达                    图</a:t>
            </a:r>
            <a:r>
              <a:rPr lang="en-US" altLang="zh-CN" sz="1600" dirty="0" smtClean="0"/>
              <a:t> </a:t>
            </a:r>
            <a:r>
              <a:rPr lang="zh-CN" altLang="en-US" sz="1600" dirty="0" smtClean="0"/>
              <a:t>密度相连                                图</a:t>
            </a:r>
            <a:r>
              <a:rPr lang="en-US" altLang="zh-CN" sz="1600" dirty="0" smtClean="0"/>
              <a:t> </a:t>
            </a:r>
            <a:r>
              <a:rPr lang="zh-CN" altLang="en-US" sz="1600" dirty="0" smtClean="0"/>
              <a:t>噪声 </a:t>
            </a:r>
            <a:endParaRPr lang="zh-CN" altLang="en-US" sz="1600" dirty="0" smtClean="0"/>
          </a:p>
        </p:txBody>
      </p:sp>
      <p:pic>
        <p:nvPicPr>
          <p:cNvPr id="240644" name="Picture 6" descr="dbscan1-mdkd"/>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971550" y="4827588"/>
            <a:ext cx="1800225" cy="173355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0645" name="Picture 8" descr="dbscan-zjmdkd"/>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3348038" y="4900613"/>
            <a:ext cx="2181225" cy="17145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0646" name="Picture 10" descr="zaosh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900613"/>
            <a:ext cx="22002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9"/>
          <p:cNvSpPr>
            <a:spLocks noGrp="1" noChangeArrowheads="1"/>
          </p:cNvSpPr>
          <p:nvPr>
            <p:ph type="title"/>
          </p:nvPr>
        </p:nvSpPr>
        <p:spPr>
          <a:xfrm>
            <a:off x="1835150" y="0"/>
            <a:ext cx="6913563" cy="619125"/>
          </a:xfrm>
        </p:spPr>
        <p:txBody>
          <a:bodyPr/>
          <a:lstStyle/>
          <a:p>
            <a:r>
              <a:rPr lang="en-US" altLang="zh-CN" smtClean="0"/>
              <a:t>DBSCAN</a:t>
            </a:r>
            <a:r>
              <a:rPr lang="zh-CN" altLang="en-US" smtClean="0"/>
              <a:t>算法描述</a:t>
            </a:r>
            <a:endParaRPr lang="zh-CN" altLang="en-US" smtClean="0"/>
          </a:p>
        </p:txBody>
      </p:sp>
      <p:sp>
        <p:nvSpPr>
          <p:cNvPr id="241667" name="Rectangle 3"/>
          <p:cNvSpPr>
            <a:spLocks noGrp="1" noChangeArrowheads="1"/>
          </p:cNvSpPr>
          <p:nvPr>
            <p:ph type="body" sz="half" idx="1"/>
          </p:nvPr>
        </p:nvSpPr>
        <p:spPr>
          <a:xfrm>
            <a:off x="611188" y="765175"/>
            <a:ext cx="7993062" cy="5567363"/>
          </a:xfrm>
        </p:spPr>
        <p:txBody>
          <a:bodyPr/>
          <a:lstStyle/>
          <a:p>
            <a:r>
              <a:rPr lang="en-US" altLang="zh-CN" smtClean="0"/>
              <a:t>DBSCAN</a:t>
            </a:r>
            <a:r>
              <a:rPr lang="zh-CN" altLang="en-US" smtClean="0"/>
              <a:t>通过检查数据集中每个对象的</a:t>
            </a:r>
            <a:r>
              <a:rPr lang="en-US" altLang="zh-CN" i="1" smtClean="0"/>
              <a:t>ε</a:t>
            </a:r>
            <a:r>
              <a:rPr lang="en-US" altLang="zh-CN" smtClean="0"/>
              <a:t>-</a:t>
            </a:r>
            <a:r>
              <a:rPr lang="zh-CN" altLang="en-US" smtClean="0"/>
              <a:t>邻域来寻找聚类。如果一个点</a:t>
            </a:r>
            <a:r>
              <a:rPr lang="en-US" altLang="zh-CN" i="1" smtClean="0"/>
              <a:t>p</a:t>
            </a:r>
            <a:r>
              <a:rPr lang="zh-CN" altLang="en-US" smtClean="0"/>
              <a:t>的</a:t>
            </a:r>
            <a:r>
              <a:rPr lang="en-US" altLang="zh-CN" i="1" smtClean="0"/>
              <a:t>ε</a:t>
            </a:r>
            <a:r>
              <a:rPr lang="en-US" altLang="zh-CN" smtClean="0"/>
              <a:t>-</a:t>
            </a:r>
            <a:r>
              <a:rPr lang="zh-CN" altLang="en-US" smtClean="0"/>
              <a:t>邻域包含多于</a:t>
            </a:r>
            <a:r>
              <a:rPr lang="en-US" altLang="zh-CN" smtClean="0"/>
              <a:t>MinPts</a:t>
            </a:r>
            <a:r>
              <a:rPr lang="zh-CN" altLang="en-US" smtClean="0"/>
              <a:t>个对象，则创建一个</a:t>
            </a:r>
            <a:r>
              <a:rPr lang="en-US" altLang="zh-CN" i="1" smtClean="0"/>
              <a:t>p</a:t>
            </a:r>
            <a:r>
              <a:rPr lang="zh-CN" altLang="en-US" smtClean="0"/>
              <a:t>作为核心对象的新簇。然后，</a:t>
            </a:r>
            <a:r>
              <a:rPr lang="en-US" altLang="zh-CN" smtClean="0"/>
              <a:t>DBSCAN</a:t>
            </a:r>
            <a:r>
              <a:rPr lang="zh-CN" altLang="en-US" smtClean="0"/>
              <a:t>反复地寻找从这些核心对象直接密度可达的对象，这个过程可能涉及一些密度可达簇的合并。当没有新的点可以被添加到任何簇时，该过程结束。具体如下：</a:t>
            </a:r>
            <a:endParaRPr lang="zh-CN" altLang="en-US" smtClean="0"/>
          </a:p>
        </p:txBody>
      </p:sp>
      <p:sp>
        <p:nvSpPr>
          <p:cNvPr id="241668" name="Text Box 4"/>
          <p:cNvSpPr txBox="1">
            <a:spLocks noChangeArrowheads="1"/>
          </p:cNvSpPr>
          <p:nvPr/>
        </p:nvSpPr>
        <p:spPr bwMode="auto">
          <a:xfrm>
            <a:off x="900113" y="3284538"/>
            <a:ext cx="7559675" cy="2292350"/>
          </a:xfrm>
          <a:prstGeom prst="rect">
            <a:avLst/>
          </a:prstGeom>
          <a:solidFill>
            <a:srgbClr val="EEFB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600" b="1">
                <a:solidFill>
                  <a:schemeClr val="tx1"/>
                </a:solidFill>
                <a:latin typeface="宋体" panose="02010600030101010101" pitchFamily="2" charset="-122"/>
              </a:rPr>
              <a:t>DBSCAN</a:t>
            </a:r>
            <a:r>
              <a:rPr lang="zh-CN" altLang="en-US" sz="1600" b="1">
                <a:solidFill>
                  <a:schemeClr val="tx1"/>
                </a:solidFill>
                <a:latin typeface="宋体" panose="02010600030101010101" pitchFamily="2" charset="-122"/>
              </a:rPr>
              <a:t>算法描述</a:t>
            </a:r>
            <a:endParaRPr lang="zh-CN" altLang="en-US" sz="1600" b="1">
              <a:solidFill>
                <a:schemeClr val="tx1"/>
              </a:solidFill>
              <a:latin typeface="宋体" panose="02010600030101010101" pitchFamily="2" charset="-122"/>
            </a:endParaRPr>
          </a:p>
          <a:p>
            <a:pPr algn="l">
              <a:lnSpc>
                <a:spcPct val="100000"/>
              </a:lnSpc>
              <a:spcBef>
                <a:spcPct val="0"/>
              </a:spcBef>
              <a:buClrTx/>
              <a:buSzTx/>
              <a:buFontTx/>
              <a:buNone/>
            </a:pPr>
            <a:r>
              <a:rPr lang="zh-CN" altLang="en-US" sz="1600" b="1">
                <a:solidFill>
                  <a:schemeClr val="tx1"/>
                </a:solidFill>
                <a:latin typeface="宋体" panose="02010600030101010101" pitchFamily="2" charset="-122"/>
              </a:rPr>
              <a:t>算法</a:t>
            </a:r>
            <a:r>
              <a:rPr lang="en-US" altLang="zh-CN" sz="1600" b="1">
                <a:solidFill>
                  <a:schemeClr val="tx1"/>
                </a:solidFill>
                <a:latin typeface="宋体" panose="02010600030101010101" pitchFamily="2" charset="-122"/>
              </a:rPr>
              <a:t> DBSCAN  </a:t>
            </a:r>
            <a:endParaRPr lang="en-US" altLang="zh-CN" sz="1600" b="1">
              <a:solidFill>
                <a:schemeClr val="tx1"/>
              </a:solidFill>
              <a:latin typeface="宋体" panose="02010600030101010101" pitchFamily="2" charset="-122"/>
            </a:endParaRPr>
          </a:p>
          <a:p>
            <a:pPr algn="l">
              <a:lnSpc>
                <a:spcPct val="100000"/>
              </a:lnSpc>
              <a:spcBef>
                <a:spcPct val="0"/>
              </a:spcBef>
              <a:buClrTx/>
              <a:buSzTx/>
              <a:buFontTx/>
              <a:buNone/>
            </a:pPr>
            <a:r>
              <a:rPr lang="zh-CN" altLang="en-US" sz="1600" b="1">
                <a:solidFill>
                  <a:schemeClr val="tx1"/>
                </a:solidFill>
                <a:latin typeface="宋体" panose="02010600030101010101" pitchFamily="2" charset="-122"/>
              </a:rPr>
              <a:t>输入：包含</a:t>
            </a:r>
            <a:r>
              <a:rPr lang="en-US" altLang="zh-CN" sz="1600" b="1" i="1">
                <a:solidFill>
                  <a:schemeClr val="tx1"/>
                </a:solidFill>
                <a:latin typeface="宋体" panose="02010600030101010101" pitchFamily="2" charset="-122"/>
              </a:rPr>
              <a:t>n</a:t>
            </a:r>
            <a:r>
              <a:rPr lang="zh-CN" altLang="en-US" sz="1600" b="1">
                <a:solidFill>
                  <a:schemeClr val="tx1"/>
                </a:solidFill>
                <a:latin typeface="宋体" panose="02010600030101010101" pitchFamily="2" charset="-122"/>
              </a:rPr>
              <a:t>个对象的数据库，半径</a:t>
            </a:r>
            <a:r>
              <a:rPr lang="en-US" altLang="zh-CN" sz="1600" b="1" i="1">
                <a:solidFill>
                  <a:schemeClr val="tx1"/>
                </a:solidFill>
                <a:latin typeface="宋体" panose="02010600030101010101" pitchFamily="2" charset="-122"/>
              </a:rPr>
              <a:t>ε</a:t>
            </a:r>
            <a:r>
              <a:rPr lang="zh-CN" altLang="en-US" sz="1600" b="1">
                <a:solidFill>
                  <a:schemeClr val="tx1"/>
                </a:solidFill>
                <a:latin typeface="宋体" panose="02010600030101010101" pitchFamily="2" charset="-122"/>
              </a:rPr>
              <a:t>，最少数目</a:t>
            </a:r>
            <a:r>
              <a:rPr lang="en-US" altLang="zh-CN" sz="1600" b="1">
                <a:solidFill>
                  <a:schemeClr val="tx1"/>
                </a:solidFill>
                <a:latin typeface="宋体" panose="02010600030101010101" pitchFamily="2" charset="-122"/>
              </a:rPr>
              <a:t>MinPts</a:t>
            </a:r>
            <a:r>
              <a:rPr lang="zh-CN" altLang="en-US" sz="1600" b="1">
                <a:solidFill>
                  <a:schemeClr val="tx1"/>
                </a:solidFill>
                <a:latin typeface="宋体" panose="02010600030101010101" pitchFamily="2" charset="-122"/>
              </a:rPr>
              <a:t>。</a:t>
            </a:r>
            <a:endParaRPr lang="zh-CN" altLang="en-US" sz="1600" b="1">
              <a:solidFill>
                <a:schemeClr val="tx1"/>
              </a:solidFill>
              <a:latin typeface="宋体" panose="02010600030101010101" pitchFamily="2" charset="-122"/>
            </a:endParaRPr>
          </a:p>
          <a:p>
            <a:pPr algn="l">
              <a:lnSpc>
                <a:spcPct val="100000"/>
              </a:lnSpc>
              <a:spcBef>
                <a:spcPct val="0"/>
              </a:spcBef>
              <a:buClrTx/>
              <a:buSzTx/>
              <a:buFontTx/>
              <a:buNone/>
            </a:pPr>
            <a:r>
              <a:rPr lang="zh-CN" altLang="en-US" sz="1600" b="1">
                <a:solidFill>
                  <a:schemeClr val="tx1"/>
                </a:solidFill>
                <a:latin typeface="宋体" panose="02010600030101010101" pitchFamily="2" charset="-122"/>
              </a:rPr>
              <a:t>输出：所有生成的簇，达到密度要求。</a:t>
            </a:r>
            <a:endParaRPr lang="zh-CN" altLang="en-US" sz="1600" b="1">
              <a:solidFill>
                <a:schemeClr val="tx1"/>
              </a:solidFill>
              <a:latin typeface="宋体" panose="02010600030101010101" pitchFamily="2" charset="-122"/>
            </a:endParaRPr>
          </a:p>
          <a:p>
            <a:pPr algn="l">
              <a:lnSpc>
                <a:spcPct val="100000"/>
              </a:lnSpc>
              <a:spcBef>
                <a:spcPct val="0"/>
              </a:spcBef>
              <a:buClrTx/>
              <a:buSzTx/>
              <a:buFontTx/>
              <a:buNone/>
            </a:pPr>
            <a:r>
              <a:rPr lang="en-US" altLang="zh-CN" sz="1600" b="1">
                <a:solidFill>
                  <a:schemeClr val="tx1"/>
                </a:solidFill>
                <a:latin typeface="宋体" panose="02010600030101010101" pitchFamily="2" charset="-122"/>
              </a:rPr>
              <a:t>1.  REPEAT</a:t>
            </a:r>
            <a:endParaRPr lang="en-US" altLang="zh-CN" sz="1600" b="1">
              <a:solidFill>
                <a:schemeClr val="tx1"/>
              </a:solidFill>
              <a:latin typeface="宋体" panose="02010600030101010101" pitchFamily="2" charset="-122"/>
            </a:endParaRPr>
          </a:p>
          <a:p>
            <a:pPr algn="l">
              <a:lnSpc>
                <a:spcPct val="100000"/>
              </a:lnSpc>
              <a:spcBef>
                <a:spcPct val="0"/>
              </a:spcBef>
              <a:buClrTx/>
              <a:buSzTx/>
              <a:buFontTx/>
              <a:buNone/>
            </a:pPr>
            <a:r>
              <a:rPr lang="en-US" altLang="zh-CN" sz="1600" b="1">
                <a:solidFill>
                  <a:schemeClr val="tx1"/>
                </a:solidFill>
                <a:latin typeface="宋体" panose="02010600030101010101" pitchFamily="2" charset="-122"/>
              </a:rPr>
              <a:t>2.     </a:t>
            </a:r>
            <a:r>
              <a:rPr lang="zh-CN" altLang="en-US" sz="1600" b="1">
                <a:solidFill>
                  <a:schemeClr val="tx1"/>
                </a:solidFill>
                <a:latin typeface="宋体" panose="02010600030101010101" pitchFamily="2" charset="-122"/>
              </a:rPr>
              <a:t>从数据库中抽取一个未处理过的点；</a:t>
            </a:r>
            <a:endParaRPr lang="zh-CN" altLang="en-US" sz="1600" b="1">
              <a:solidFill>
                <a:schemeClr val="tx1"/>
              </a:solidFill>
              <a:latin typeface="宋体" panose="02010600030101010101" pitchFamily="2" charset="-122"/>
            </a:endParaRPr>
          </a:p>
          <a:p>
            <a:pPr algn="l">
              <a:lnSpc>
                <a:spcPct val="100000"/>
              </a:lnSpc>
              <a:spcBef>
                <a:spcPct val="0"/>
              </a:spcBef>
              <a:buClrTx/>
              <a:buSzTx/>
              <a:buFontTx/>
              <a:buNone/>
            </a:pPr>
            <a:r>
              <a:rPr lang="en-US" altLang="zh-CN" sz="1600" b="1">
                <a:solidFill>
                  <a:schemeClr val="tx1"/>
                </a:solidFill>
                <a:latin typeface="宋体" panose="02010600030101010101" pitchFamily="2" charset="-122"/>
              </a:rPr>
              <a:t>3.     IF </a:t>
            </a:r>
            <a:r>
              <a:rPr lang="zh-CN" altLang="en-US" sz="1600" b="1">
                <a:solidFill>
                  <a:schemeClr val="tx1"/>
                </a:solidFill>
                <a:latin typeface="宋体" panose="02010600030101010101" pitchFamily="2" charset="-122"/>
              </a:rPr>
              <a:t>抽出的点是核心点 </a:t>
            </a:r>
            <a:r>
              <a:rPr lang="en-US" altLang="zh-CN" sz="1600" b="1">
                <a:solidFill>
                  <a:schemeClr val="tx1"/>
                </a:solidFill>
                <a:latin typeface="宋体" panose="02010600030101010101" pitchFamily="2" charset="-122"/>
              </a:rPr>
              <a:t>THEN</a:t>
            </a:r>
            <a:r>
              <a:rPr lang="zh-CN" altLang="en-US" sz="1600" b="1">
                <a:solidFill>
                  <a:schemeClr val="tx1"/>
                </a:solidFill>
                <a:latin typeface="宋体" panose="02010600030101010101" pitchFamily="2" charset="-122"/>
              </a:rPr>
              <a:t>找出所有从该点密度可达的对象，形成一个簇</a:t>
            </a:r>
            <a:endParaRPr lang="zh-CN" altLang="en-US" sz="1600" b="1">
              <a:solidFill>
                <a:schemeClr val="tx1"/>
              </a:solidFill>
              <a:latin typeface="宋体" panose="02010600030101010101" pitchFamily="2" charset="-122"/>
            </a:endParaRPr>
          </a:p>
          <a:p>
            <a:pPr algn="l">
              <a:lnSpc>
                <a:spcPct val="100000"/>
              </a:lnSpc>
              <a:spcBef>
                <a:spcPct val="0"/>
              </a:spcBef>
              <a:buClrTx/>
              <a:buSzTx/>
              <a:buFontTx/>
              <a:buNone/>
            </a:pPr>
            <a:r>
              <a:rPr lang="en-US" altLang="zh-CN" sz="1600" b="1">
                <a:solidFill>
                  <a:schemeClr val="tx1"/>
                </a:solidFill>
                <a:latin typeface="宋体" panose="02010600030101010101" pitchFamily="2" charset="-122"/>
              </a:rPr>
              <a:t>4.     ELSE </a:t>
            </a:r>
            <a:r>
              <a:rPr lang="zh-CN" altLang="en-US" sz="1600" b="1">
                <a:solidFill>
                  <a:schemeClr val="tx1"/>
                </a:solidFill>
                <a:latin typeface="宋体" panose="02010600030101010101" pitchFamily="2" charset="-122"/>
              </a:rPr>
              <a:t>抽出的点是边缘点</a:t>
            </a:r>
            <a:r>
              <a:rPr lang="en-US" altLang="zh-CN" sz="1600" b="1">
                <a:solidFill>
                  <a:schemeClr val="tx1"/>
                </a:solidFill>
                <a:latin typeface="宋体" panose="02010600030101010101" pitchFamily="2" charset="-122"/>
              </a:rPr>
              <a:t>(</a:t>
            </a:r>
            <a:r>
              <a:rPr lang="zh-CN" altLang="en-US" sz="1600" b="1">
                <a:solidFill>
                  <a:schemeClr val="tx1"/>
                </a:solidFill>
                <a:latin typeface="宋体" panose="02010600030101010101" pitchFamily="2" charset="-122"/>
              </a:rPr>
              <a:t>非核心对象</a:t>
            </a:r>
            <a:r>
              <a:rPr lang="en-US" altLang="zh-CN" sz="1600" b="1">
                <a:solidFill>
                  <a:schemeClr val="tx1"/>
                </a:solidFill>
                <a:latin typeface="宋体" panose="02010600030101010101" pitchFamily="2" charset="-122"/>
              </a:rPr>
              <a:t>)</a:t>
            </a:r>
            <a:r>
              <a:rPr lang="zh-CN" altLang="en-US" sz="1600" b="1">
                <a:solidFill>
                  <a:schemeClr val="tx1"/>
                </a:solidFill>
                <a:latin typeface="宋体" panose="02010600030101010101" pitchFamily="2" charset="-122"/>
              </a:rPr>
              <a:t>，跳出本次循环，寻找下一点；</a:t>
            </a:r>
            <a:endParaRPr lang="zh-CN" altLang="en-US" sz="1600" b="1">
              <a:solidFill>
                <a:schemeClr val="tx1"/>
              </a:solidFill>
              <a:latin typeface="宋体" panose="02010600030101010101" pitchFamily="2" charset="-122"/>
            </a:endParaRPr>
          </a:p>
          <a:p>
            <a:pPr algn="l">
              <a:lnSpc>
                <a:spcPct val="100000"/>
              </a:lnSpc>
              <a:spcBef>
                <a:spcPct val="0"/>
              </a:spcBef>
              <a:buClrTx/>
              <a:buSzTx/>
              <a:buFontTx/>
              <a:buNone/>
            </a:pPr>
            <a:r>
              <a:rPr lang="en-US" altLang="zh-CN" sz="1600" b="1">
                <a:solidFill>
                  <a:schemeClr val="tx1"/>
                </a:solidFill>
                <a:latin typeface="宋体" panose="02010600030101010101" pitchFamily="2" charset="-122"/>
              </a:rPr>
              <a:t>5.   UNTIL </a:t>
            </a:r>
            <a:r>
              <a:rPr lang="zh-CN" altLang="en-US" sz="1600" b="1">
                <a:solidFill>
                  <a:schemeClr val="tx1"/>
                </a:solidFill>
                <a:latin typeface="宋体" panose="02010600030101010101" pitchFamily="2" charset="-122"/>
              </a:rPr>
              <a:t>所有点都被处理；</a:t>
            </a:r>
            <a:endParaRPr lang="zh-CN" altLang="en-US" sz="1600" baseline="-25000">
              <a:solidFill>
                <a:schemeClr val="tx1"/>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611188" y="765175"/>
            <a:ext cx="7921625" cy="5672138"/>
          </a:xfrm>
          <a:prstGeom prst="rect">
            <a:avLst/>
          </a:prstGeom>
          <a:solidFill>
            <a:srgbClr val="EEFB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defTabSz="698500">
              <a:lnSpc>
                <a:spcPct val="110000"/>
              </a:lnSpc>
              <a:spcBef>
                <a:spcPts val="1800"/>
              </a:spcBef>
              <a:buClr>
                <a:srgbClr val="227577"/>
              </a:buClr>
              <a:buSzPct val="90000"/>
              <a:buFont typeface="Webdings" panose="05030102010509060703" pitchFamily="18" charset="2"/>
              <a:buChar char=""/>
              <a:tabLst>
                <a:tab pos="2603500" algn="l"/>
                <a:tab pos="2870200" algn="l"/>
              </a:tabLst>
              <a:defRPr sz="2400">
                <a:solidFill>
                  <a:schemeClr val="accent1"/>
                </a:solidFill>
                <a:latin typeface="Arial" panose="020B0604020202020204" pitchFamily="34" charset="0"/>
                <a:ea typeface="宋体" panose="02010600030101010101" pitchFamily="2" charset="-122"/>
              </a:defRPr>
            </a:lvl1pPr>
            <a:lvl2pPr marL="357505" indent="-357505" algn="just" defTabSz="698500">
              <a:lnSpc>
                <a:spcPct val="130000"/>
              </a:lnSpc>
              <a:spcAft>
                <a:spcPts val="600"/>
              </a:spcAft>
              <a:buClr>
                <a:srgbClr val="B7CEB5"/>
              </a:buClr>
              <a:buFont typeface="幼圆" panose="02010509060101010101" pitchFamily="49" charset="-122"/>
              <a:buChar char=" "/>
              <a:tabLst>
                <a:tab pos="2603500" algn="l"/>
                <a:tab pos="2870200" algn="l"/>
              </a:tabLst>
              <a:defRPr sz="2400">
                <a:solidFill>
                  <a:srgbClr val="7D7D7D"/>
                </a:solidFill>
                <a:latin typeface="幼圆" panose="02010509060101010101" pitchFamily="49" charset="-122"/>
                <a:ea typeface="宋体" panose="02010600030101010101" pitchFamily="2" charset="-122"/>
              </a:defRPr>
            </a:lvl2pPr>
            <a:lvl3pPr marL="1143000" indent="-228600" defTabSz="698500">
              <a:lnSpc>
                <a:spcPct val="90000"/>
              </a:lnSpc>
              <a:spcBef>
                <a:spcPts val="500"/>
              </a:spcBef>
              <a:buFont typeface="Arial" panose="020B0604020202020204" pitchFamily="34" charset="0"/>
              <a:buChar char="•"/>
              <a:tabLst>
                <a:tab pos="2603500" algn="l"/>
                <a:tab pos="2870200" algn="l"/>
              </a:tabLst>
              <a:defRPr sz="2000">
                <a:solidFill>
                  <a:schemeClr val="tx1"/>
                </a:solidFill>
                <a:latin typeface="Calibri" panose="020F0502020204030204" pitchFamily="34" charset="0"/>
                <a:ea typeface="幼圆" panose="02010509060101010101" pitchFamily="49" charset="-122"/>
              </a:defRPr>
            </a:lvl3pPr>
            <a:lvl4pPr marL="1600200" indent="-228600" defTabSz="698500">
              <a:lnSpc>
                <a:spcPct val="90000"/>
              </a:lnSpc>
              <a:spcBef>
                <a:spcPts val="500"/>
              </a:spcBef>
              <a:buFont typeface="Arial" panose="020B0604020202020204" pitchFamily="34" charset="0"/>
              <a:buChar char="•"/>
              <a:tabLst>
                <a:tab pos="2603500" algn="l"/>
                <a:tab pos="2870200" algn="l"/>
              </a:tabLst>
              <a:defRPr>
                <a:solidFill>
                  <a:schemeClr val="tx1"/>
                </a:solidFill>
                <a:latin typeface="Calibri" panose="020F0502020204030204" pitchFamily="34" charset="0"/>
                <a:ea typeface="幼圆" panose="02010509060101010101" pitchFamily="49" charset="-122"/>
              </a:defRPr>
            </a:lvl4pPr>
            <a:lvl5pPr marL="2057400" indent="-228600" defTabSz="698500">
              <a:lnSpc>
                <a:spcPct val="90000"/>
              </a:lnSpc>
              <a:spcBef>
                <a:spcPts val="500"/>
              </a:spcBef>
              <a:buFont typeface="Arial" panose="020B0604020202020204" pitchFamily="34" charset="0"/>
              <a:buChar char="•"/>
              <a:tabLst>
                <a:tab pos="2603500" algn="l"/>
                <a:tab pos="2870200" algn="l"/>
              </a:tabLst>
              <a:defRPr>
                <a:solidFill>
                  <a:schemeClr val="tx1"/>
                </a:solidFill>
                <a:latin typeface="Calibri" panose="020F0502020204030204" pitchFamily="34" charset="0"/>
                <a:ea typeface="幼圆" panose="02010509060101010101" pitchFamily="49" charset="-122"/>
              </a:defRPr>
            </a:lvl5pPr>
            <a:lvl6pPr marL="2514600" indent="-228600" defTabSz="698500" eaLnBrk="0" fontAlgn="base" hangingPunct="0">
              <a:lnSpc>
                <a:spcPct val="90000"/>
              </a:lnSpc>
              <a:spcBef>
                <a:spcPts val="500"/>
              </a:spcBef>
              <a:spcAft>
                <a:spcPct val="0"/>
              </a:spcAft>
              <a:buFont typeface="Arial" panose="020B0604020202020204" pitchFamily="34" charset="0"/>
              <a:buChar char="•"/>
              <a:tabLst>
                <a:tab pos="2603500" algn="l"/>
                <a:tab pos="2870200" algn="l"/>
              </a:tabLst>
              <a:defRPr>
                <a:solidFill>
                  <a:schemeClr val="tx1"/>
                </a:solidFill>
                <a:latin typeface="Calibri" panose="020F0502020204030204" pitchFamily="34" charset="0"/>
                <a:ea typeface="幼圆" panose="02010509060101010101" pitchFamily="49" charset="-122"/>
              </a:defRPr>
            </a:lvl6pPr>
            <a:lvl7pPr marL="2971800" indent="-228600" defTabSz="698500" eaLnBrk="0" fontAlgn="base" hangingPunct="0">
              <a:lnSpc>
                <a:spcPct val="90000"/>
              </a:lnSpc>
              <a:spcBef>
                <a:spcPts val="500"/>
              </a:spcBef>
              <a:spcAft>
                <a:spcPct val="0"/>
              </a:spcAft>
              <a:buFont typeface="Arial" panose="020B0604020202020204" pitchFamily="34" charset="0"/>
              <a:buChar char="•"/>
              <a:tabLst>
                <a:tab pos="2603500" algn="l"/>
                <a:tab pos="2870200" algn="l"/>
              </a:tabLst>
              <a:defRPr>
                <a:solidFill>
                  <a:schemeClr val="tx1"/>
                </a:solidFill>
                <a:latin typeface="Calibri" panose="020F0502020204030204" pitchFamily="34" charset="0"/>
                <a:ea typeface="幼圆" panose="02010509060101010101" pitchFamily="49" charset="-122"/>
              </a:defRPr>
            </a:lvl7pPr>
            <a:lvl8pPr marL="3429000" indent="-228600" defTabSz="698500" eaLnBrk="0" fontAlgn="base" hangingPunct="0">
              <a:lnSpc>
                <a:spcPct val="90000"/>
              </a:lnSpc>
              <a:spcBef>
                <a:spcPts val="500"/>
              </a:spcBef>
              <a:spcAft>
                <a:spcPct val="0"/>
              </a:spcAft>
              <a:buFont typeface="Arial" panose="020B0604020202020204" pitchFamily="34" charset="0"/>
              <a:buChar char="•"/>
              <a:tabLst>
                <a:tab pos="2603500" algn="l"/>
                <a:tab pos="2870200" algn="l"/>
              </a:tabLst>
              <a:defRPr>
                <a:solidFill>
                  <a:schemeClr val="tx1"/>
                </a:solidFill>
                <a:latin typeface="Calibri" panose="020F0502020204030204" pitchFamily="34" charset="0"/>
                <a:ea typeface="幼圆" panose="02010509060101010101" pitchFamily="49" charset="-122"/>
              </a:defRPr>
            </a:lvl8pPr>
            <a:lvl9pPr marL="3886200" indent="-228600" defTabSz="698500" eaLnBrk="0" fontAlgn="base" hangingPunct="0">
              <a:lnSpc>
                <a:spcPct val="90000"/>
              </a:lnSpc>
              <a:spcBef>
                <a:spcPts val="500"/>
              </a:spcBef>
              <a:spcAft>
                <a:spcPct val="0"/>
              </a:spcAft>
              <a:buFont typeface="Arial" panose="020B0604020202020204" pitchFamily="34" charset="0"/>
              <a:buChar char="•"/>
              <a:tabLst>
                <a:tab pos="2603500" algn="l"/>
                <a:tab pos="2870200" algn="l"/>
              </a:tabLst>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600">
                <a:solidFill>
                  <a:schemeClr val="tx1"/>
                </a:solidFill>
                <a:latin typeface="宋体" panose="02010600030101010101" pitchFamily="2" charset="-122"/>
              </a:rPr>
              <a:t>下面给出一个样本事务数据库（见左表），对它实施</a:t>
            </a:r>
            <a:r>
              <a:rPr lang="en-US" altLang="zh-CN" sz="1600">
                <a:solidFill>
                  <a:schemeClr val="tx1"/>
                </a:solidFill>
                <a:latin typeface="宋体" panose="02010600030101010101" pitchFamily="2" charset="-122"/>
              </a:rPr>
              <a:t>DBSCAN</a:t>
            </a:r>
            <a:r>
              <a:rPr lang="zh-CN" altLang="en-US" sz="1600">
                <a:solidFill>
                  <a:schemeClr val="tx1"/>
                </a:solidFill>
                <a:latin typeface="宋体" panose="02010600030101010101" pitchFamily="2" charset="-122"/>
              </a:rPr>
              <a:t>算法。</a:t>
            </a:r>
            <a:r>
              <a:rPr lang="en-US" altLang="zh-CN" sz="3200">
                <a:solidFill>
                  <a:schemeClr val="bg1"/>
                </a:solidFill>
                <a:latin typeface="隶书" panose="02010509060101010101" pitchFamily="49" charset="-122"/>
                <a:ea typeface="隶书" panose="02010509060101010101" pitchFamily="49" charset="-122"/>
              </a:rPr>
              <a:t> </a:t>
            </a:r>
            <a:endParaRPr lang="en-US" altLang="zh-CN" sz="3200">
              <a:solidFill>
                <a:schemeClr val="bg1"/>
              </a:solidFill>
              <a:latin typeface="隶书" panose="02010509060101010101" pitchFamily="49" charset="-122"/>
              <a:ea typeface="隶书" panose="02010509060101010101" pitchFamily="49" charset="-122"/>
            </a:endParaRPr>
          </a:p>
          <a:p>
            <a:pPr algn="l">
              <a:lnSpc>
                <a:spcPct val="100000"/>
              </a:lnSpc>
              <a:spcBef>
                <a:spcPct val="0"/>
              </a:spcBef>
              <a:buClrTx/>
              <a:buSzTx/>
              <a:buFontTx/>
              <a:buNone/>
            </a:pPr>
            <a:r>
              <a:rPr lang="zh-CN" altLang="en-US" sz="1600">
                <a:solidFill>
                  <a:schemeClr val="tx1"/>
                </a:solidFill>
                <a:latin typeface="宋体" panose="02010600030101010101" pitchFamily="2" charset="-122"/>
              </a:rPr>
              <a:t>根据所给的数据通过对其进行</a:t>
            </a:r>
            <a:r>
              <a:rPr lang="en-US" altLang="zh-CN" sz="1600">
                <a:solidFill>
                  <a:schemeClr val="tx1"/>
                </a:solidFill>
                <a:latin typeface="宋体" panose="02010600030101010101" pitchFamily="2" charset="-122"/>
              </a:rPr>
              <a:t>DBSCAN</a:t>
            </a:r>
            <a:r>
              <a:rPr lang="zh-CN" altLang="en-US" sz="1600">
                <a:solidFill>
                  <a:schemeClr val="tx1"/>
                </a:solidFill>
                <a:latin typeface="宋体" panose="02010600030101010101" pitchFamily="2" charset="-122"/>
              </a:rPr>
              <a:t>算法，以下为算法的步骤（设</a:t>
            </a:r>
            <a:r>
              <a:rPr lang="en-US" altLang="zh-CN" sz="1600" i="1">
                <a:solidFill>
                  <a:schemeClr val="tx1"/>
                </a:solidFill>
                <a:latin typeface="宋体" panose="02010600030101010101" pitchFamily="2" charset="-122"/>
              </a:rPr>
              <a:t>n</a:t>
            </a:r>
            <a:r>
              <a:rPr lang="en-US" altLang="zh-CN" sz="1600">
                <a:solidFill>
                  <a:schemeClr val="tx1"/>
                </a:solidFill>
                <a:latin typeface="宋体" panose="02010600030101010101" pitchFamily="2" charset="-122"/>
              </a:rPr>
              <a:t>=12</a:t>
            </a:r>
            <a:r>
              <a:rPr lang="zh-CN" altLang="en-US" sz="1600">
                <a:solidFill>
                  <a:schemeClr val="tx1"/>
                </a:solidFill>
                <a:latin typeface="宋体" panose="02010600030101010101" pitchFamily="2" charset="-122"/>
              </a:rPr>
              <a:t>，用户输入</a:t>
            </a:r>
            <a:r>
              <a:rPr lang="en-US" altLang="zh-CN" sz="1600" i="1">
                <a:solidFill>
                  <a:schemeClr val="tx1"/>
                </a:solidFill>
                <a:latin typeface="宋体" panose="02010600030101010101" pitchFamily="2" charset="-122"/>
              </a:rPr>
              <a:t>ε</a:t>
            </a:r>
            <a:r>
              <a:rPr lang="en-US" altLang="zh-CN" sz="1600">
                <a:solidFill>
                  <a:schemeClr val="tx1"/>
                </a:solidFill>
                <a:latin typeface="宋体" panose="02010600030101010101" pitchFamily="2" charset="-122"/>
              </a:rPr>
              <a:t>=1</a:t>
            </a:r>
            <a:r>
              <a:rPr lang="zh-CN" altLang="en-US" sz="1600">
                <a:solidFill>
                  <a:schemeClr val="tx1"/>
                </a:solidFill>
                <a:latin typeface="宋体" panose="02010600030101010101" pitchFamily="2" charset="-122"/>
              </a:rPr>
              <a:t>，</a:t>
            </a:r>
            <a:r>
              <a:rPr lang="en-US" altLang="zh-CN" sz="1600">
                <a:solidFill>
                  <a:schemeClr val="tx1"/>
                </a:solidFill>
                <a:latin typeface="宋体" panose="02010600030101010101" pitchFamily="2" charset="-122"/>
              </a:rPr>
              <a:t>MinPts=4</a:t>
            </a:r>
            <a:r>
              <a:rPr lang="zh-CN" altLang="en-US" sz="1600">
                <a:solidFill>
                  <a:schemeClr val="tx1"/>
                </a:solidFill>
                <a:latin typeface="宋体" panose="02010600030101010101" pitchFamily="2" charset="-122"/>
              </a:rPr>
              <a:t>） </a:t>
            </a:r>
            <a:endParaRPr lang="en-US" altLang="zh-CN" sz="1600">
              <a:solidFill>
                <a:schemeClr val="tx1"/>
              </a:solidFill>
              <a:latin typeface="宋体" panose="02010600030101010101" pitchFamily="2" charset="-122"/>
            </a:endParaRPr>
          </a:p>
          <a:p>
            <a:pPr algn="r">
              <a:lnSpc>
                <a:spcPct val="100000"/>
              </a:lnSpc>
              <a:spcBef>
                <a:spcPct val="0"/>
              </a:spcBef>
              <a:buClrTx/>
              <a:buSzTx/>
              <a:buFontTx/>
              <a:buNone/>
            </a:pPr>
            <a:r>
              <a:rPr lang="zh-CN" altLang="en-US" sz="1400">
                <a:solidFill>
                  <a:schemeClr val="tx1"/>
                </a:solidFill>
                <a:latin typeface="宋体" panose="02010600030101010101" pitchFamily="2" charset="-122"/>
              </a:rPr>
              <a:t>　　　　　　　　　　　　　　　　</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　　样本事务数据库　　　　　　　　　　　　　</a:t>
            </a:r>
            <a:r>
              <a:rPr lang="en-US" altLang="zh-CN" sz="1400">
                <a:solidFill>
                  <a:schemeClr val="tx1"/>
                </a:solidFill>
                <a:latin typeface="宋体" panose="02010600030101010101" pitchFamily="2" charset="-122"/>
              </a:rPr>
              <a:t>DBSCAN</a:t>
            </a:r>
            <a:r>
              <a:rPr lang="zh-CN" altLang="en-US" sz="1400">
                <a:solidFill>
                  <a:schemeClr val="tx1"/>
                </a:solidFill>
                <a:latin typeface="宋体" panose="02010600030101010101" pitchFamily="2" charset="-122"/>
              </a:rPr>
              <a:t>算法执行过程示意 </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　　　　　　　　　　　　　聚出的类为</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4</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5</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9</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11</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12}</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6</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7</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8</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10}</a:t>
            </a:r>
            <a:r>
              <a:rPr lang="zh-CN" altLang="en-US" sz="1400">
                <a:solidFill>
                  <a:schemeClr val="tx1"/>
                </a:solidFill>
                <a:latin typeface="宋体" panose="02010600030101010101" pitchFamily="2" charset="-122"/>
              </a:rPr>
              <a:t>。</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endParaRPr lang="zh-CN" altLang="en-US" sz="1400" baseline="-25000">
              <a:solidFill>
                <a:schemeClr val="tx1"/>
              </a:solidFill>
              <a:latin typeface="宋体" panose="02010600030101010101" pitchFamily="2" charset="-122"/>
            </a:endParaRPr>
          </a:p>
        </p:txBody>
      </p:sp>
      <p:sp>
        <p:nvSpPr>
          <p:cNvPr id="242691" name="Rectangle 3"/>
          <p:cNvSpPr>
            <a:spLocks noGrp="1" noChangeArrowheads="1"/>
          </p:cNvSpPr>
          <p:nvPr>
            <p:ph type="title"/>
          </p:nvPr>
        </p:nvSpPr>
        <p:spPr/>
        <p:txBody>
          <a:bodyPr/>
          <a:lstStyle/>
          <a:p>
            <a:r>
              <a:rPr lang="en-US" altLang="zh-CN" smtClean="0"/>
              <a:t>DBSCAN</a:t>
            </a:r>
            <a:r>
              <a:rPr lang="zh-CN" altLang="en-US" smtClean="0"/>
              <a:t>算法举例</a:t>
            </a:r>
            <a:endParaRPr lang="zh-CN" altLang="en-US" smtClean="0"/>
          </a:p>
        </p:txBody>
      </p:sp>
      <p:graphicFrame>
        <p:nvGraphicFramePr>
          <p:cNvPr id="960936" name="Group 424"/>
          <p:cNvGraphicFramePr>
            <a:graphicFrameLocks noGrp="1"/>
          </p:cNvGraphicFramePr>
          <p:nvPr>
            <p:ph sz="half" idx="2"/>
          </p:nvPr>
        </p:nvGraphicFramePr>
        <p:xfrm>
          <a:off x="755650" y="2349500"/>
          <a:ext cx="1758950" cy="3322749"/>
        </p:xfrm>
        <a:graphic>
          <a:graphicData uri="http://schemas.openxmlformats.org/drawingml/2006/table">
            <a:tbl>
              <a:tblPr/>
              <a:tblGrid>
                <a:gridCol w="404813"/>
                <a:gridCol w="673100"/>
                <a:gridCol w="681037"/>
              </a:tblGrid>
              <a:tr h="396208">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序号</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 </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 </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381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r h="244437">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c>
                  <a:txBody>
                    <a:bodyPr/>
                    <a:lstStyle>
                      <a:lvl1pPr marL="342900" indent="-342900"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marL="742950" indent="-285750"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marL="1143000" indent="-228600"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marL="1600200" indent="-228600"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E5"/>
                    </a:solidFill>
                  </a:tcPr>
                </a:tc>
              </a:tr>
            </a:tbl>
          </a:graphicData>
        </a:graphic>
      </p:graphicFrame>
      <p:sp>
        <p:nvSpPr>
          <p:cNvPr id="242750" name="Rectangle 4"/>
          <p:cNvSpPr>
            <a:spLocks noChangeArrowheads="1"/>
          </p:cNvSpPr>
          <p:nvPr/>
        </p:nvSpPr>
        <p:spPr bwMode="auto">
          <a:xfrm>
            <a:off x="457200" y="762000"/>
            <a:ext cx="8207375" cy="5567363"/>
          </a:xfrm>
          <a:prstGeom prst="rect">
            <a:avLst/>
          </a:prstGeom>
          <a:noFill/>
          <a:ln w="57150" cmpd="thickThin">
            <a:solidFill>
              <a:srgbClr val="3399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10000"/>
              </a:spcBef>
              <a:buClr>
                <a:schemeClr val="tx1"/>
              </a:buClr>
              <a:buSzPct val="60000"/>
              <a:buFont typeface="Wingdings" panose="05000000000000000000" pitchFamily="2" charset="2"/>
              <a:buNone/>
            </a:pPr>
            <a:endParaRPr lang="en-US" altLang="zh-CN" sz="1600">
              <a:solidFill>
                <a:schemeClr val="tx1"/>
              </a:solidFill>
              <a:latin typeface="华文新魏" panose="02010800040101010101" pitchFamily="2" charset="-122"/>
              <a:ea typeface="华文新魏" panose="02010800040101010101" pitchFamily="2" charset="-122"/>
            </a:endParaRPr>
          </a:p>
          <a:p>
            <a:pPr algn="l">
              <a:lnSpc>
                <a:spcPct val="100000"/>
              </a:lnSpc>
              <a:spcBef>
                <a:spcPct val="10000"/>
              </a:spcBef>
              <a:buClr>
                <a:schemeClr val="tx1"/>
              </a:buClr>
              <a:buSzPct val="60000"/>
              <a:buFont typeface="Wingdings" panose="05000000000000000000" pitchFamily="2" charset="2"/>
              <a:buChar char="n"/>
            </a:pPr>
            <a:endParaRPr lang="en-US" altLang="zh-CN" sz="1600">
              <a:solidFill>
                <a:schemeClr val="tx1"/>
              </a:solidFill>
              <a:latin typeface="华文新魏" panose="02010800040101010101" pitchFamily="2" charset="-122"/>
              <a:ea typeface="华文新魏" panose="02010800040101010101" pitchFamily="2" charset="-122"/>
            </a:endParaRPr>
          </a:p>
          <a:p>
            <a:pPr algn="l">
              <a:lnSpc>
                <a:spcPct val="100000"/>
              </a:lnSpc>
              <a:spcBef>
                <a:spcPct val="10000"/>
              </a:spcBef>
              <a:buClr>
                <a:schemeClr val="tx1"/>
              </a:buClr>
              <a:buSzPct val="60000"/>
              <a:buFont typeface="Wingdings" panose="05000000000000000000" pitchFamily="2" charset="2"/>
              <a:buChar char="n"/>
            </a:pPr>
            <a:endParaRPr lang="en-US" altLang="zh-CN" sz="1600">
              <a:solidFill>
                <a:schemeClr val="tx1"/>
              </a:solidFill>
              <a:latin typeface="华文新魏" panose="02010800040101010101" pitchFamily="2" charset="-122"/>
              <a:ea typeface="华文新魏" panose="02010800040101010101" pitchFamily="2" charset="-122"/>
            </a:endParaRPr>
          </a:p>
        </p:txBody>
      </p:sp>
      <p:sp>
        <p:nvSpPr>
          <p:cNvPr id="242751" name="Text Box 5"/>
          <p:cNvSpPr txBox="1">
            <a:spLocks noChangeArrowheads="1"/>
          </p:cNvSpPr>
          <p:nvPr/>
        </p:nvSpPr>
        <p:spPr bwMode="auto">
          <a:xfrm>
            <a:off x="2987675" y="39338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2" name="Text Box 6"/>
          <p:cNvSpPr txBox="1">
            <a:spLocks noChangeArrowheads="1"/>
          </p:cNvSpPr>
          <p:nvPr/>
        </p:nvSpPr>
        <p:spPr bwMode="auto">
          <a:xfrm>
            <a:off x="3255963" y="40957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3" name="Text Box 7"/>
          <p:cNvSpPr txBox="1">
            <a:spLocks noChangeArrowheads="1"/>
          </p:cNvSpPr>
          <p:nvPr/>
        </p:nvSpPr>
        <p:spPr bwMode="auto">
          <a:xfrm>
            <a:off x="3616325" y="40957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4" name="Text Box 8"/>
          <p:cNvSpPr txBox="1">
            <a:spLocks noChangeArrowheads="1"/>
          </p:cNvSpPr>
          <p:nvPr/>
        </p:nvSpPr>
        <p:spPr bwMode="auto">
          <a:xfrm>
            <a:off x="3327400" y="41687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5" name="Text Box 9"/>
          <p:cNvSpPr txBox="1">
            <a:spLocks noChangeArrowheads="1"/>
          </p:cNvSpPr>
          <p:nvPr/>
        </p:nvSpPr>
        <p:spPr bwMode="auto">
          <a:xfrm>
            <a:off x="1887538" y="25114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6" name="Text Box 10"/>
          <p:cNvSpPr txBox="1">
            <a:spLocks noChangeArrowheads="1"/>
          </p:cNvSpPr>
          <p:nvPr/>
        </p:nvSpPr>
        <p:spPr bwMode="auto">
          <a:xfrm>
            <a:off x="4695825" y="36639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7" name="Rectangle 11"/>
          <p:cNvSpPr>
            <a:spLocks noChangeArrowheads="1"/>
          </p:cNvSpPr>
          <p:nvPr/>
        </p:nvSpPr>
        <p:spPr bwMode="auto">
          <a:xfrm>
            <a:off x="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242758" name="Text Box 12"/>
          <p:cNvSpPr txBox="1">
            <a:spLocks noChangeArrowheads="1"/>
          </p:cNvSpPr>
          <p:nvPr/>
        </p:nvSpPr>
        <p:spPr bwMode="auto">
          <a:xfrm>
            <a:off x="6567488" y="22955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59" name="Text Box 13"/>
          <p:cNvSpPr txBox="1">
            <a:spLocks noChangeArrowheads="1"/>
          </p:cNvSpPr>
          <p:nvPr/>
        </p:nvSpPr>
        <p:spPr bwMode="auto">
          <a:xfrm>
            <a:off x="6208713" y="35210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60" name="Text Box 14"/>
          <p:cNvSpPr txBox="1">
            <a:spLocks noChangeArrowheads="1"/>
          </p:cNvSpPr>
          <p:nvPr/>
        </p:nvSpPr>
        <p:spPr bwMode="auto">
          <a:xfrm>
            <a:off x="5487988" y="36639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61" name="Text Box 15"/>
          <p:cNvSpPr txBox="1">
            <a:spLocks noChangeArrowheads="1"/>
          </p:cNvSpPr>
          <p:nvPr/>
        </p:nvSpPr>
        <p:spPr bwMode="auto">
          <a:xfrm>
            <a:off x="6135688" y="41687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62" name="Text Box 16"/>
          <p:cNvSpPr txBox="1">
            <a:spLocks noChangeArrowheads="1"/>
          </p:cNvSpPr>
          <p:nvPr/>
        </p:nvSpPr>
        <p:spPr bwMode="auto">
          <a:xfrm>
            <a:off x="5703888" y="243998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63" name="Text Box 17"/>
          <p:cNvSpPr txBox="1">
            <a:spLocks noChangeArrowheads="1"/>
          </p:cNvSpPr>
          <p:nvPr/>
        </p:nvSpPr>
        <p:spPr bwMode="auto">
          <a:xfrm>
            <a:off x="2103438" y="4240213"/>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64" name="Text Box 18"/>
          <p:cNvSpPr txBox="1">
            <a:spLocks noChangeArrowheads="1"/>
          </p:cNvSpPr>
          <p:nvPr/>
        </p:nvSpPr>
        <p:spPr bwMode="auto">
          <a:xfrm>
            <a:off x="5703888" y="3160713"/>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2765" name="Rectangle 19"/>
          <p:cNvSpPr>
            <a:spLocks noChangeArrowheads="1"/>
          </p:cNvSpPr>
          <p:nvPr/>
        </p:nvSpPr>
        <p:spPr bwMode="auto">
          <a:xfrm>
            <a:off x="0" y="2805113"/>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242766" name="Rectangle 20"/>
          <p:cNvSpPr>
            <a:spLocks noChangeArrowheads="1"/>
          </p:cNvSpPr>
          <p:nvPr/>
        </p:nvSpPr>
        <p:spPr bwMode="auto">
          <a:xfrm>
            <a:off x="0" y="2805113"/>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graphicFrame>
        <p:nvGraphicFramePr>
          <p:cNvPr id="960951" name="Group 439"/>
          <p:cNvGraphicFramePr>
            <a:graphicFrameLocks noGrp="1"/>
          </p:cNvGraphicFramePr>
          <p:nvPr>
            <p:ph sz="half" idx="1"/>
          </p:nvPr>
        </p:nvGraphicFramePr>
        <p:xfrm>
          <a:off x="2700338" y="2349500"/>
          <a:ext cx="5543550" cy="3390939"/>
        </p:xfrm>
        <a:graphic>
          <a:graphicData uri="http://schemas.openxmlformats.org/drawingml/2006/table">
            <a:tbl>
              <a:tblPr/>
              <a:tblGrid>
                <a:gridCol w="644525"/>
                <a:gridCol w="773112"/>
                <a:gridCol w="1289050"/>
                <a:gridCol w="2836863"/>
              </a:tblGrid>
              <a:tr h="29682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步骤</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选择的点</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ε</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中点的个数</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通过计算可达点而找到的新簇</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61905">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87302">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88889">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60318">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88889">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   </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2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bl>
          </a:graphicData>
        </a:graphic>
      </p:graphicFrame>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539750" y="765175"/>
            <a:ext cx="7993063" cy="5335588"/>
          </a:xfrm>
          <a:prstGeom prst="rect">
            <a:avLst/>
          </a:prstGeom>
          <a:solidFill>
            <a:srgbClr val="EEFB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600">
                <a:solidFill>
                  <a:schemeClr val="tx1"/>
                </a:solidFill>
                <a:latin typeface="宋体" panose="02010600030101010101" pitchFamily="2" charset="-122"/>
              </a:rPr>
              <a:t>算法执行过程：</a:t>
            </a:r>
            <a:r>
              <a:rPr lang="en-US" altLang="zh-CN" sz="1800">
                <a:solidFill>
                  <a:schemeClr val="tx1"/>
                </a:solidFill>
              </a:rPr>
              <a:t> </a:t>
            </a:r>
            <a:endParaRPr lang="en-US" altLang="zh-CN" sz="1400">
              <a:solidFill>
                <a:schemeClr val="tx1"/>
              </a:solidFill>
              <a:latin typeface="Tahoma" panose="020B0604030504040204" pitchFamily="34" charset="0"/>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　　</a:t>
            </a: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1400">
              <a:solidFill>
                <a:schemeClr val="tx1"/>
              </a:solidFill>
              <a:latin typeface="Tahoma" panose="020B0604030504040204" pitchFamily="34" charset="0"/>
            </a:endParaRPr>
          </a:p>
          <a:p>
            <a:pPr algn="l">
              <a:lnSpc>
                <a:spcPct val="100000"/>
              </a:lnSpc>
              <a:spcBef>
                <a:spcPct val="0"/>
              </a:spcBef>
              <a:buClrTx/>
              <a:buSzTx/>
              <a:buFontTx/>
              <a:buNone/>
            </a:pPr>
            <a:endParaRPr lang="zh-CN" altLang="en-US" sz="2800" baseline="-25000">
              <a:solidFill>
                <a:schemeClr val="tx1"/>
              </a:solidFill>
              <a:latin typeface="Tahoma" panose="020B0604030504040204" pitchFamily="34" charset="0"/>
            </a:endParaRPr>
          </a:p>
        </p:txBody>
      </p:sp>
      <p:sp>
        <p:nvSpPr>
          <p:cNvPr id="243715" name="Rectangle 3"/>
          <p:cNvSpPr>
            <a:spLocks noGrp="1" noChangeArrowheads="1"/>
          </p:cNvSpPr>
          <p:nvPr>
            <p:ph type="title"/>
          </p:nvPr>
        </p:nvSpPr>
        <p:spPr/>
        <p:txBody>
          <a:bodyPr/>
          <a:lstStyle/>
          <a:p>
            <a:r>
              <a:rPr lang="en-US" altLang="zh-CN" smtClean="0"/>
              <a:t>DBSCAN</a:t>
            </a:r>
            <a:r>
              <a:rPr lang="zh-CN" altLang="en-US" smtClean="0"/>
              <a:t>算法举例（续）</a:t>
            </a:r>
            <a:endParaRPr lang="zh-CN" altLang="en-US" smtClean="0"/>
          </a:p>
        </p:txBody>
      </p:sp>
      <p:sp>
        <p:nvSpPr>
          <p:cNvPr id="243716" name="Rectangle 4"/>
          <p:cNvSpPr>
            <a:spLocks noChangeArrowheads="1"/>
          </p:cNvSpPr>
          <p:nvPr/>
        </p:nvSpPr>
        <p:spPr bwMode="auto">
          <a:xfrm>
            <a:off x="457200" y="762000"/>
            <a:ext cx="8207375" cy="5567363"/>
          </a:xfrm>
          <a:prstGeom prst="rect">
            <a:avLst/>
          </a:prstGeom>
          <a:noFill/>
          <a:ln w="57150" cmpd="thickThin">
            <a:solidFill>
              <a:srgbClr val="3399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10000"/>
              </a:spcBef>
              <a:buClr>
                <a:schemeClr val="tx1"/>
              </a:buClr>
              <a:buSzPct val="60000"/>
              <a:buFont typeface="Wingdings" panose="05000000000000000000" pitchFamily="2" charset="2"/>
              <a:buNone/>
            </a:pPr>
            <a:endParaRPr lang="en-US" altLang="zh-CN" sz="1600">
              <a:solidFill>
                <a:schemeClr val="tx1"/>
              </a:solidFill>
              <a:latin typeface="华文新魏" panose="02010800040101010101" pitchFamily="2" charset="-122"/>
              <a:ea typeface="华文新魏" panose="02010800040101010101" pitchFamily="2" charset="-122"/>
            </a:endParaRPr>
          </a:p>
          <a:p>
            <a:pPr algn="l">
              <a:lnSpc>
                <a:spcPct val="100000"/>
              </a:lnSpc>
              <a:spcBef>
                <a:spcPct val="10000"/>
              </a:spcBef>
              <a:buClr>
                <a:schemeClr val="tx1"/>
              </a:buClr>
              <a:buSzPct val="60000"/>
              <a:buFont typeface="Wingdings" panose="05000000000000000000" pitchFamily="2" charset="2"/>
              <a:buChar char="n"/>
            </a:pPr>
            <a:endParaRPr lang="en-US" altLang="zh-CN" sz="1600">
              <a:solidFill>
                <a:schemeClr val="tx1"/>
              </a:solidFill>
              <a:latin typeface="华文新魏" panose="02010800040101010101" pitchFamily="2" charset="-122"/>
              <a:ea typeface="华文新魏" panose="02010800040101010101" pitchFamily="2" charset="-122"/>
            </a:endParaRPr>
          </a:p>
          <a:p>
            <a:pPr algn="l">
              <a:lnSpc>
                <a:spcPct val="100000"/>
              </a:lnSpc>
              <a:spcBef>
                <a:spcPct val="10000"/>
              </a:spcBef>
              <a:buClr>
                <a:schemeClr val="tx1"/>
              </a:buClr>
              <a:buSzPct val="60000"/>
              <a:buFont typeface="Wingdings" panose="05000000000000000000" pitchFamily="2" charset="2"/>
              <a:buChar char="n"/>
            </a:pPr>
            <a:endParaRPr lang="en-US" altLang="zh-CN" sz="1600">
              <a:solidFill>
                <a:schemeClr val="tx1"/>
              </a:solidFill>
              <a:latin typeface="华文新魏" panose="02010800040101010101" pitchFamily="2" charset="-122"/>
              <a:ea typeface="华文新魏" panose="02010800040101010101" pitchFamily="2" charset="-122"/>
            </a:endParaRPr>
          </a:p>
        </p:txBody>
      </p:sp>
      <p:sp>
        <p:nvSpPr>
          <p:cNvPr id="243717" name="Text Box 5"/>
          <p:cNvSpPr txBox="1">
            <a:spLocks noChangeArrowheads="1"/>
          </p:cNvSpPr>
          <p:nvPr/>
        </p:nvSpPr>
        <p:spPr bwMode="auto">
          <a:xfrm>
            <a:off x="2987675" y="39338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18" name="Text Box 6"/>
          <p:cNvSpPr txBox="1">
            <a:spLocks noChangeArrowheads="1"/>
          </p:cNvSpPr>
          <p:nvPr/>
        </p:nvSpPr>
        <p:spPr bwMode="auto">
          <a:xfrm>
            <a:off x="3255963" y="40957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19" name="Text Box 7"/>
          <p:cNvSpPr txBox="1">
            <a:spLocks noChangeArrowheads="1"/>
          </p:cNvSpPr>
          <p:nvPr/>
        </p:nvSpPr>
        <p:spPr bwMode="auto">
          <a:xfrm>
            <a:off x="3616325" y="40957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0" name="Text Box 8"/>
          <p:cNvSpPr txBox="1">
            <a:spLocks noChangeArrowheads="1"/>
          </p:cNvSpPr>
          <p:nvPr/>
        </p:nvSpPr>
        <p:spPr bwMode="auto">
          <a:xfrm>
            <a:off x="3327400" y="41687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1" name="Text Box 9"/>
          <p:cNvSpPr txBox="1">
            <a:spLocks noChangeArrowheads="1"/>
          </p:cNvSpPr>
          <p:nvPr/>
        </p:nvSpPr>
        <p:spPr bwMode="auto">
          <a:xfrm>
            <a:off x="1887538" y="25114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2" name="Text Box 10"/>
          <p:cNvSpPr txBox="1">
            <a:spLocks noChangeArrowheads="1"/>
          </p:cNvSpPr>
          <p:nvPr/>
        </p:nvSpPr>
        <p:spPr bwMode="auto">
          <a:xfrm>
            <a:off x="4695825" y="36639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3" name="Rectangle 11"/>
          <p:cNvSpPr>
            <a:spLocks noChangeArrowheads="1"/>
          </p:cNvSpPr>
          <p:nvPr/>
        </p:nvSpPr>
        <p:spPr bwMode="auto">
          <a:xfrm>
            <a:off x="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243724" name="Text Box 12"/>
          <p:cNvSpPr txBox="1">
            <a:spLocks noChangeArrowheads="1"/>
          </p:cNvSpPr>
          <p:nvPr/>
        </p:nvSpPr>
        <p:spPr bwMode="auto">
          <a:xfrm>
            <a:off x="6567488" y="22955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5" name="Text Box 13"/>
          <p:cNvSpPr txBox="1">
            <a:spLocks noChangeArrowheads="1"/>
          </p:cNvSpPr>
          <p:nvPr/>
        </p:nvSpPr>
        <p:spPr bwMode="auto">
          <a:xfrm>
            <a:off x="6208713" y="35210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6" name="Text Box 14"/>
          <p:cNvSpPr txBox="1">
            <a:spLocks noChangeArrowheads="1"/>
          </p:cNvSpPr>
          <p:nvPr/>
        </p:nvSpPr>
        <p:spPr bwMode="auto">
          <a:xfrm>
            <a:off x="5487988" y="366395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7" name="Text Box 15"/>
          <p:cNvSpPr txBox="1">
            <a:spLocks noChangeArrowheads="1"/>
          </p:cNvSpPr>
          <p:nvPr/>
        </p:nvSpPr>
        <p:spPr bwMode="auto">
          <a:xfrm>
            <a:off x="6135688" y="41687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8" name="Text Box 16"/>
          <p:cNvSpPr txBox="1">
            <a:spLocks noChangeArrowheads="1"/>
          </p:cNvSpPr>
          <p:nvPr/>
        </p:nvSpPr>
        <p:spPr bwMode="auto">
          <a:xfrm>
            <a:off x="5703888" y="243998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29" name="Text Box 17"/>
          <p:cNvSpPr txBox="1">
            <a:spLocks noChangeArrowheads="1"/>
          </p:cNvSpPr>
          <p:nvPr/>
        </p:nvSpPr>
        <p:spPr bwMode="auto">
          <a:xfrm>
            <a:off x="2103438" y="4240213"/>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30" name="Text Box 18"/>
          <p:cNvSpPr txBox="1">
            <a:spLocks noChangeArrowheads="1"/>
          </p:cNvSpPr>
          <p:nvPr/>
        </p:nvSpPr>
        <p:spPr bwMode="auto">
          <a:xfrm>
            <a:off x="5703888" y="3160713"/>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243731" name="Rectangle 70"/>
          <p:cNvSpPr>
            <a:spLocks noChangeArrowheads="1"/>
          </p:cNvSpPr>
          <p:nvPr/>
        </p:nvSpPr>
        <p:spPr bwMode="auto">
          <a:xfrm>
            <a:off x="0" y="2805113"/>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243732" name="Rectangle 72"/>
          <p:cNvSpPr>
            <a:spLocks noChangeArrowheads="1"/>
          </p:cNvSpPr>
          <p:nvPr/>
        </p:nvSpPr>
        <p:spPr bwMode="auto">
          <a:xfrm>
            <a:off x="0" y="2805113"/>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243733" name="Text Box 330"/>
          <p:cNvSpPr txBox="1">
            <a:spLocks noChangeArrowheads="1"/>
          </p:cNvSpPr>
          <p:nvPr/>
        </p:nvSpPr>
        <p:spPr bwMode="auto">
          <a:xfrm>
            <a:off x="3348038" y="836613"/>
            <a:ext cx="5184775" cy="5410200"/>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914400" indent="-45720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371600" indent="-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828800" indent="-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286000" indent="-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7432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32004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6576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4114800" indent="-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，由于在以它为圆心的，以</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为半径的圆内包含</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个点（小于</a:t>
            </a:r>
            <a:r>
              <a:rPr lang="en-US" altLang="zh-CN" sz="1400">
                <a:solidFill>
                  <a:schemeClr val="tx1"/>
                </a:solidFill>
                <a:latin typeface="宋体" panose="02010600030101010101" pitchFamily="2" charset="-122"/>
              </a:rPr>
              <a:t>4</a:t>
            </a:r>
            <a:r>
              <a:rPr lang="zh-CN" altLang="en-US" sz="1400">
                <a:solidFill>
                  <a:schemeClr val="tx1"/>
                </a:solidFill>
                <a:latin typeface="宋体" panose="02010600030101010101" pitchFamily="2" charset="-122"/>
              </a:rPr>
              <a:t>），因此它不是核心点，选择下一个点。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，由于在以它为圆心的，以</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为半径的圆内包含</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个点，因此它不是核心点，选择下一个点。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，由于在以它为圆心的，以</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为半径的圆内包含</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个点，因此它不是核心点，选择下一个点。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4</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4</a:t>
            </a:r>
            <a:r>
              <a:rPr lang="zh-CN" altLang="en-US" sz="1400">
                <a:solidFill>
                  <a:schemeClr val="tx1"/>
                </a:solidFill>
                <a:latin typeface="宋体" panose="02010600030101010101" pitchFamily="2" charset="-122"/>
              </a:rPr>
              <a:t>，由于在以它为圆心的，以</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为半径的圆内包含</a:t>
            </a:r>
            <a:r>
              <a:rPr lang="en-US" altLang="zh-CN" sz="1400">
                <a:solidFill>
                  <a:schemeClr val="tx1"/>
                </a:solidFill>
                <a:latin typeface="宋体" panose="02010600030101010101" pitchFamily="2" charset="-122"/>
              </a:rPr>
              <a:t>5</a:t>
            </a:r>
            <a:r>
              <a:rPr lang="zh-CN" altLang="en-US" sz="1400">
                <a:solidFill>
                  <a:schemeClr val="tx1"/>
                </a:solidFill>
                <a:latin typeface="宋体" panose="02010600030101010101" pitchFamily="2" charset="-122"/>
              </a:rPr>
              <a:t>个点，因此它是核心点，寻找从它出发可达的点（直接可达</a:t>
            </a:r>
            <a:r>
              <a:rPr lang="en-US" altLang="zh-CN" sz="1400">
                <a:solidFill>
                  <a:schemeClr val="tx1"/>
                </a:solidFill>
                <a:latin typeface="宋体" panose="02010600030101010101" pitchFamily="2" charset="-122"/>
              </a:rPr>
              <a:t>4</a:t>
            </a:r>
            <a:r>
              <a:rPr lang="zh-CN" altLang="en-US" sz="1400">
                <a:solidFill>
                  <a:schemeClr val="tx1"/>
                </a:solidFill>
                <a:latin typeface="宋体" panose="02010600030101010101" pitchFamily="2" charset="-122"/>
              </a:rPr>
              <a:t>个，间接可达</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个），聚出的新类</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4</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5</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9</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10</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12}</a:t>
            </a:r>
            <a:r>
              <a:rPr lang="zh-CN" altLang="en-US" sz="1400">
                <a:solidFill>
                  <a:schemeClr val="tx1"/>
                </a:solidFill>
                <a:latin typeface="宋体" panose="02010600030101010101" pitchFamily="2" charset="-122"/>
              </a:rPr>
              <a:t>，选择下一个点。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5</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5</a:t>
            </a:r>
            <a:r>
              <a:rPr lang="zh-CN" altLang="en-US" sz="1400">
                <a:solidFill>
                  <a:schemeClr val="tx1"/>
                </a:solidFill>
                <a:latin typeface="宋体" panose="02010600030101010101" pitchFamily="2" charset="-122"/>
              </a:rPr>
              <a:t>，已经在簇</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中，选择下一个点。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6</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6</a:t>
            </a:r>
            <a:r>
              <a:rPr lang="zh-CN" altLang="en-US" sz="1400">
                <a:solidFill>
                  <a:schemeClr val="tx1"/>
                </a:solidFill>
                <a:latin typeface="宋体" panose="02010600030101010101" pitchFamily="2" charset="-122"/>
              </a:rPr>
              <a:t>，由于在以它为圆心的，以</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为半径的圆内包含</a:t>
            </a:r>
            <a:r>
              <a:rPr lang="en-US" altLang="zh-CN" sz="1400">
                <a:solidFill>
                  <a:schemeClr val="tx1"/>
                </a:solidFill>
                <a:latin typeface="宋体" panose="02010600030101010101" pitchFamily="2" charset="-122"/>
              </a:rPr>
              <a:t>3</a:t>
            </a:r>
            <a:r>
              <a:rPr lang="zh-CN" altLang="en-US" sz="1400">
                <a:solidFill>
                  <a:schemeClr val="tx1"/>
                </a:solidFill>
                <a:latin typeface="宋体" panose="02010600030101010101" pitchFamily="2" charset="-122"/>
              </a:rPr>
              <a:t>个点，因此它不是核心点，选择下一个点。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7</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7</a:t>
            </a:r>
            <a:r>
              <a:rPr lang="zh-CN" altLang="en-US" sz="1400">
                <a:solidFill>
                  <a:schemeClr val="tx1"/>
                </a:solidFill>
                <a:latin typeface="宋体" panose="02010600030101010101" pitchFamily="2" charset="-122"/>
              </a:rPr>
              <a:t>，由于在以它为圆心的，以</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为半径的圆内包含</a:t>
            </a:r>
            <a:r>
              <a:rPr lang="en-US" altLang="zh-CN" sz="1400">
                <a:solidFill>
                  <a:schemeClr val="tx1"/>
                </a:solidFill>
                <a:latin typeface="宋体" panose="02010600030101010101" pitchFamily="2" charset="-122"/>
              </a:rPr>
              <a:t>5</a:t>
            </a:r>
            <a:r>
              <a:rPr lang="zh-CN" altLang="en-US" sz="1400">
                <a:solidFill>
                  <a:schemeClr val="tx1"/>
                </a:solidFill>
                <a:latin typeface="宋体" panose="02010600030101010101" pitchFamily="2" charset="-122"/>
              </a:rPr>
              <a:t>个点，因此它是核心点，寻找从它出发可达的点，聚出的新类</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6</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7</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8</a:t>
            </a:r>
            <a:r>
              <a:rPr lang="zh-CN" altLang="en-US" sz="1400">
                <a:solidFill>
                  <a:schemeClr val="tx1"/>
                </a:solidFill>
                <a:latin typeface="宋体" panose="02010600030101010101" pitchFamily="2" charset="-122"/>
              </a:rPr>
              <a:t>，</a:t>
            </a:r>
            <a:r>
              <a:rPr lang="en-US" altLang="zh-CN" sz="1400">
                <a:solidFill>
                  <a:schemeClr val="tx1"/>
                </a:solidFill>
                <a:latin typeface="宋体" panose="02010600030101010101" pitchFamily="2" charset="-122"/>
              </a:rPr>
              <a:t>11}</a:t>
            </a:r>
            <a:r>
              <a:rPr lang="zh-CN" altLang="en-US" sz="1400">
                <a:solidFill>
                  <a:schemeClr val="tx1"/>
                </a:solidFill>
                <a:latin typeface="宋体" panose="02010600030101010101" pitchFamily="2" charset="-122"/>
              </a:rPr>
              <a:t>，选择下一个点。 </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8</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8</a:t>
            </a:r>
            <a:r>
              <a:rPr lang="zh-CN" altLang="en-US" sz="1400">
                <a:solidFill>
                  <a:schemeClr val="tx1"/>
                </a:solidFill>
                <a:latin typeface="宋体" panose="02010600030101010101" pitchFamily="2" charset="-122"/>
              </a:rPr>
              <a:t>，已经在簇</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中，选择下一个点。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9</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9</a:t>
            </a:r>
            <a:r>
              <a:rPr lang="zh-CN" altLang="en-US" sz="1400">
                <a:solidFill>
                  <a:schemeClr val="tx1"/>
                </a:solidFill>
                <a:latin typeface="宋体" panose="02010600030101010101" pitchFamily="2" charset="-122"/>
              </a:rPr>
              <a:t>，已经在簇</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中，选择下一个点。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10</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10</a:t>
            </a:r>
            <a:r>
              <a:rPr lang="zh-CN" altLang="en-US" sz="1400">
                <a:solidFill>
                  <a:schemeClr val="tx1"/>
                </a:solidFill>
                <a:latin typeface="宋体" panose="02010600030101010101" pitchFamily="2" charset="-122"/>
              </a:rPr>
              <a:t>，已经在簇</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中，选择下一个点。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11</a:t>
            </a:r>
            <a:r>
              <a:rPr lang="zh-CN" altLang="en-US" sz="1400">
                <a:solidFill>
                  <a:schemeClr val="tx1"/>
                </a:solidFill>
                <a:latin typeface="宋体" panose="02010600030101010101" pitchFamily="2" charset="-122"/>
              </a:rPr>
              <a:t>步，在数据库中选择一点</a:t>
            </a:r>
            <a:r>
              <a:rPr lang="en-US" altLang="zh-CN" sz="1400">
                <a:solidFill>
                  <a:schemeClr val="tx1"/>
                </a:solidFill>
                <a:latin typeface="宋体" panose="02010600030101010101" pitchFamily="2" charset="-122"/>
              </a:rPr>
              <a:t>11</a:t>
            </a:r>
            <a:r>
              <a:rPr lang="zh-CN" altLang="en-US" sz="1400">
                <a:solidFill>
                  <a:schemeClr val="tx1"/>
                </a:solidFill>
                <a:latin typeface="宋体" panose="02010600030101010101" pitchFamily="2" charset="-122"/>
              </a:rPr>
              <a:t>，已经在簇</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中，选择下一个点。</a:t>
            </a:r>
            <a:endParaRPr lang="zh-CN" altLang="en-US" sz="1400">
              <a:solidFill>
                <a:schemeClr val="tx1"/>
              </a:solidFill>
              <a:latin typeface="宋体" panose="02010600030101010101" pitchFamily="2" charset="-122"/>
            </a:endParaRPr>
          </a:p>
          <a:p>
            <a:pPr algn="l">
              <a:lnSpc>
                <a:spcPct val="100000"/>
              </a:lnSpc>
              <a:spcBef>
                <a:spcPct val="0"/>
              </a:spcBef>
              <a:buClrTx/>
              <a:buSzTx/>
              <a:buFontTx/>
              <a:buNone/>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12</a:t>
            </a:r>
            <a:r>
              <a:rPr lang="zh-CN" altLang="en-US" sz="1400">
                <a:solidFill>
                  <a:schemeClr val="tx1"/>
                </a:solidFill>
                <a:latin typeface="宋体" panose="02010600030101010101" pitchFamily="2" charset="-122"/>
              </a:rPr>
              <a:t>步，选择</a:t>
            </a:r>
            <a:r>
              <a:rPr lang="en-US" altLang="zh-CN" sz="1400">
                <a:solidFill>
                  <a:schemeClr val="tx1"/>
                </a:solidFill>
                <a:latin typeface="宋体" panose="02010600030101010101" pitchFamily="2" charset="-122"/>
              </a:rPr>
              <a:t>12</a:t>
            </a:r>
            <a:r>
              <a:rPr lang="zh-CN" altLang="en-US" sz="1400">
                <a:solidFill>
                  <a:schemeClr val="tx1"/>
                </a:solidFill>
                <a:latin typeface="宋体" panose="02010600030101010101" pitchFamily="2" charset="-122"/>
              </a:rPr>
              <a:t>点，已经在簇</a:t>
            </a:r>
            <a:r>
              <a:rPr lang="en-US" altLang="zh-CN" sz="1400">
                <a:solidFill>
                  <a:schemeClr val="tx1"/>
                </a:solidFill>
                <a:latin typeface="宋体" panose="02010600030101010101" pitchFamily="2" charset="-122"/>
              </a:rPr>
              <a:t>1</a:t>
            </a:r>
            <a:r>
              <a:rPr lang="zh-CN" altLang="en-US" sz="1400">
                <a:solidFill>
                  <a:schemeClr val="tx1"/>
                </a:solidFill>
                <a:latin typeface="宋体" panose="02010600030101010101" pitchFamily="2" charset="-122"/>
              </a:rPr>
              <a:t>中，由于这已经是最后一点所有点都以处理，程序终止。</a:t>
            </a:r>
            <a:endParaRPr lang="zh-CN" altLang="en-US" sz="1400">
              <a:solidFill>
                <a:schemeClr val="tx1"/>
              </a:solidFill>
              <a:latin typeface="宋体" panose="02010600030101010101" pitchFamily="2" charset="-122"/>
            </a:endParaRPr>
          </a:p>
        </p:txBody>
      </p:sp>
      <p:graphicFrame>
        <p:nvGraphicFramePr>
          <p:cNvPr id="946582" name="Group 406"/>
          <p:cNvGraphicFramePr>
            <a:graphicFrameLocks noGrp="1"/>
          </p:cNvGraphicFramePr>
          <p:nvPr>
            <p:ph sz="half" idx="1"/>
          </p:nvPr>
        </p:nvGraphicFramePr>
        <p:xfrm>
          <a:off x="541338" y="1412875"/>
          <a:ext cx="2735262" cy="4207058"/>
        </p:xfrm>
        <a:graphic>
          <a:graphicData uri="http://schemas.openxmlformats.org/drawingml/2006/table">
            <a:tbl>
              <a:tblPr/>
              <a:tblGrid>
                <a:gridCol w="317500"/>
                <a:gridCol w="381000"/>
                <a:gridCol w="403225"/>
                <a:gridCol w="1633537"/>
              </a:tblGrid>
              <a:tr h="100574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步骤</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选择的点</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ε</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中点的个数</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通过计算可达点而找到的新簇</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61877">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87272">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396194">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60290">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88857">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   </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r h="243806">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lgn="l">
                        <a:spcBef>
                          <a:spcPct val="10000"/>
                        </a:spcBef>
                        <a:buClr>
                          <a:schemeClr val="tx1"/>
                        </a:buClr>
                        <a:buSzPct val="60000"/>
                        <a:buFont typeface="Wingdings" panose="05000000000000000000" pitchFamily="2" charset="2"/>
                        <a:defRPr sz="2400">
                          <a:solidFill>
                            <a:schemeClr val="tx1"/>
                          </a:solidFill>
                          <a:latin typeface="华文新魏" panose="02010800040101010101" pitchFamily="2" charset="-122"/>
                          <a:ea typeface="华文新魏" panose="02010800040101010101" pitchFamily="2" charset="-122"/>
                        </a:defRPr>
                      </a:lvl1pPr>
                      <a:lvl2pPr algn="l">
                        <a:spcBef>
                          <a:spcPct val="10000"/>
                        </a:spcBef>
                        <a:buClr>
                          <a:schemeClr val="hlink"/>
                        </a:buClr>
                        <a:buSzPct val="55000"/>
                        <a:buFont typeface="Wingdings" panose="05000000000000000000" pitchFamily="2" charset="2"/>
                        <a:defRPr sz="2000">
                          <a:solidFill>
                            <a:schemeClr val="tx1"/>
                          </a:solidFill>
                          <a:latin typeface="宋体" panose="02010600030101010101" pitchFamily="2" charset="-122"/>
                          <a:ea typeface="宋体" panose="02010600030101010101" pitchFamily="2" charset="-122"/>
                        </a:defRPr>
                      </a:lvl2pPr>
                      <a:lvl3pPr algn="l">
                        <a:buClr>
                          <a:schemeClr val="folHlink"/>
                        </a:buClr>
                        <a:buSzPct val="50000"/>
                        <a:buFont typeface="Wingdings" panose="05000000000000000000" pitchFamily="2" charset="2"/>
                        <a:defRPr sz="2000" b="1">
                          <a:solidFill>
                            <a:schemeClr val="tx1"/>
                          </a:solidFill>
                          <a:latin typeface="楷体_GB2312" pitchFamily="49" charset="-122"/>
                          <a:ea typeface="楷体_GB2312" pitchFamily="49" charset="-122"/>
                        </a:defRPr>
                      </a:lvl3pPr>
                      <a:lvl4pPr algn="l">
                        <a:lnSpc>
                          <a:spcPct val="80000"/>
                        </a:lnSpc>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lgn="l">
                        <a:lnSpc>
                          <a:spcPct val="80000"/>
                        </a:lnSpc>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lnSpc>
                          <a:spcPct val="80000"/>
                        </a:lnSpc>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已在一个簇</a:t>
                      </a: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0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r>
            </a:tbl>
          </a:graphicData>
        </a:graphic>
      </p:graphicFrame>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ltLang="zh-CN" smtClean="0"/>
              <a:t>STING</a:t>
            </a:r>
            <a:endParaRPr lang="zh-CN" altLang="en-US" smtClean="0"/>
          </a:p>
        </p:txBody>
      </p:sp>
      <p:sp>
        <p:nvSpPr>
          <p:cNvPr id="244739" name="Rectangle 3"/>
          <p:cNvSpPr>
            <a:spLocks noGrp="1" noChangeArrowheads="1"/>
          </p:cNvSpPr>
          <p:nvPr>
            <p:ph type="body" idx="1"/>
          </p:nvPr>
        </p:nvSpPr>
        <p:spPr>
          <a:xfrm>
            <a:off x="79375" y="908050"/>
            <a:ext cx="8361363" cy="5192713"/>
          </a:xfrm>
        </p:spPr>
        <p:txBody>
          <a:bodyPr/>
          <a:lstStyle/>
          <a:p>
            <a:pPr>
              <a:lnSpc>
                <a:spcPct val="90000"/>
              </a:lnSpc>
            </a:pPr>
            <a:r>
              <a:rPr lang="en-US" altLang="zh-CN" smtClean="0"/>
              <a:t>STING(Statistaical Information Grid_based method)</a:t>
            </a:r>
            <a:r>
              <a:rPr lang="zh-CN" altLang="en-US" smtClean="0"/>
              <a:t>是一种基于网格的多分辨率聚类技术，它将空间区域划分为矩形单元。针对不同级别的分辨率，通常存在多个级别的巨型单元，这些单元形成了一个层次结构：高层的每个单元被划分为多个第一层的单元。高层单元的统计参数可以很容易的从底层单元的计算得到。这些参数包括属性无关的参数</a:t>
            </a:r>
            <a:r>
              <a:rPr lang="en-US" altLang="zh-CN" i="1" smtClean="0"/>
              <a:t>count</a:t>
            </a:r>
            <a:r>
              <a:rPr lang="zh-CN" altLang="en-US" smtClean="0"/>
              <a:t>、属性相关的参数</a:t>
            </a:r>
            <a:r>
              <a:rPr lang="en-US" altLang="zh-CN" i="1" smtClean="0"/>
              <a:t>m</a:t>
            </a:r>
            <a:r>
              <a:rPr lang="zh-CN" altLang="en-US" smtClean="0"/>
              <a:t>（平均值）、</a:t>
            </a:r>
            <a:r>
              <a:rPr lang="en-US" altLang="zh-CN" i="1" smtClean="0"/>
              <a:t>s</a:t>
            </a:r>
            <a:r>
              <a:rPr lang="en-US" altLang="zh-CN" smtClean="0"/>
              <a:t>(</a:t>
            </a:r>
            <a:r>
              <a:rPr lang="zh-CN" altLang="en-US" smtClean="0"/>
              <a:t>标准偏差</a:t>
            </a:r>
            <a:r>
              <a:rPr lang="en-US" altLang="zh-CN" smtClean="0"/>
              <a:t>)</a:t>
            </a:r>
            <a:r>
              <a:rPr lang="zh-CN" altLang="en-US" smtClean="0"/>
              <a:t>、</a:t>
            </a:r>
            <a:r>
              <a:rPr lang="en-US" altLang="zh-CN" i="1" smtClean="0"/>
              <a:t>min</a:t>
            </a:r>
            <a:r>
              <a:rPr lang="en-US" altLang="zh-CN" smtClean="0"/>
              <a:t>(</a:t>
            </a:r>
            <a:r>
              <a:rPr lang="zh-CN" altLang="en-US" smtClean="0"/>
              <a:t>最小值</a:t>
            </a:r>
            <a:r>
              <a:rPr lang="en-US" altLang="zh-CN" smtClean="0"/>
              <a:t>)</a:t>
            </a:r>
            <a:r>
              <a:rPr lang="zh-CN" altLang="en-US" smtClean="0"/>
              <a:t>、</a:t>
            </a:r>
            <a:r>
              <a:rPr lang="en-US" altLang="zh-CN" i="1" smtClean="0"/>
              <a:t>max</a:t>
            </a:r>
            <a:r>
              <a:rPr lang="en-US" altLang="zh-CN" smtClean="0"/>
              <a:t>(</a:t>
            </a:r>
            <a:r>
              <a:rPr lang="zh-CN" altLang="en-US" smtClean="0"/>
              <a:t>最大值</a:t>
            </a:r>
            <a:r>
              <a:rPr lang="en-US" altLang="zh-CN" smtClean="0"/>
              <a:t>)</a:t>
            </a:r>
            <a:r>
              <a:rPr lang="zh-CN" altLang="en-US" smtClean="0"/>
              <a:t>以及该单元中属性值遵循的分布类型。</a:t>
            </a:r>
            <a:r>
              <a:rPr lang="en-US" altLang="zh-CN" smtClean="0">
                <a:solidFill>
                  <a:srgbClr val="000066"/>
                </a:solidFill>
              </a:rPr>
              <a:t>STING</a:t>
            </a:r>
            <a:r>
              <a:rPr lang="zh-CN" altLang="en-US" smtClean="0">
                <a:solidFill>
                  <a:srgbClr val="000066"/>
                </a:solidFill>
              </a:rPr>
              <a:t>算法采用了一种多分辨率的方法来进行聚类分析，该聚类算法的质量取决于网格结构最低层的粒度。如果粒度比较细，处理的代价会显著增加；但如果粒度较粗，则聚类质量会受到影响。</a:t>
            </a:r>
            <a:endParaRPr lang="zh-CN" altLang="en-US" smtClean="0">
              <a:solidFill>
                <a:srgbClr val="000066"/>
              </a:solidFill>
            </a:endParaRPr>
          </a:p>
          <a:p>
            <a:pPr>
              <a:lnSpc>
                <a:spcPct val="90000"/>
              </a:lnSpc>
            </a:pPr>
            <a:r>
              <a:rPr lang="en-US" altLang="zh-CN" smtClean="0"/>
              <a:t>STING</a:t>
            </a:r>
            <a:r>
              <a:rPr lang="zh-CN" altLang="en-US" smtClean="0"/>
              <a:t>算法的主要优点是效率高，通过对数据集的一次扫描来计算单元的统计信息，因此产生聚类的时间复杂度是</a:t>
            </a:r>
            <a:r>
              <a:rPr lang="en-US" altLang="zh-CN" i="1" smtClean="0"/>
              <a:t>O</a:t>
            </a:r>
            <a:r>
              <a:rPr lang="en-US" altLang="zh-CN" smtClean="0"/>
              <a:t>(</a:t>
            </a:r>
            <a:r>
              <a:rPr lang="en-US" altLang="zh-CN" i="1" smtClean="0"/>
              <a:t>n</a:t>
            </a:r>
            <a:r>
              <a:rPr lang="en-US" altLang="zh-CN" smtClean="0"/>
              <a:t>)</a:t>
            </a:r>
            <a:r>
              <a:rPr lang="zh-CN" altLang="en-US" smtClean="0"/>
              <a:t>。在建立层次结构以后，查询的时间复杂度是</a:t>
            </a:r>
            <a:r>
              <a:rPr lang="en-US" altLang="zh-CN" i="1" smtClean="0"/>
              <a:t>O</a:t>
            </a:r>
            <a:r>
              <a:rPr lang="en-US" altLang="zh-CN" smtClean="0"/>
              <a:t>(</a:t>
            </a:r>
            <a:r>
              <a:rPr lang="en-US" altLang="zh-CN" i="1" smtClean="0"/>
              <a:t>g</a:t>
            </a:r>
            <a:r>
              <a:rPr lang="en-US" altLang="zh-CN" smtClean="0"/>
              <a:t>), </a:t>
            </a:r>
            <a:r>
              <a:rPr lang="en-US" altLang="zh-CN" i="1" smtClean="0"/>
              <a:t>g</a:t>
            </a:r>
            <a:r>
              <a:rPr lang="zh-CN" altLang="en-US" smtClean="0"/>
              <a:t>远小于</a:t>
            </a:r>
            <a:r>
              <a:rPr lang="en-US" altLang="zh-CN" i="1" smtClean="0"/>
              <a:t>n</a:t>
            </a:r>
            <a:r>
              <a:rPr lang="zh-CN" altLang="en-US" smtClean="0"/>
              <a:t>。</a:t>
            </a:r>
            <a:r>
              <a:rPr lang="en-US" altLang="zh-CN" smtClean="0"/>
              <a:t>STING</a:t>
            </a:r>
            <a:r>
              <a:rPr lang="zh-CN" altLang="en-US" smtClean="0"/>
              <a:t>算法采用网格结构，有利于并行处理和增量更新。</a:t>
            </a:r>
            <a:endParaRPr lang="zh-CN" altLang="en-US" smtClean="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zh-CN" smtClean="0"/>
              <a:t>SOM</a:t>
            </a:r>
            <a:r>
              <a:rPr lang="zh-CN" altLang="en-US" smtClean="0"/>
              <a:t>神经网络</a:t>
            </a:r>
            <a:endParaRPr lang="en-US" altLang="zh-CN" smtClean="0"/>
          </a:p>
        </p:txBody>
      </p:sp>
      <p:sp>
        <p:nvSpPr>
          <p:cNvPr id="245763" name="Rectangle 3"/>
          <p:cNvSpPr>
            <a:spLocks noGrp="1" noChangeArrowheads="1"/>
          </p:cNvSpPr>
          <p:nvPr>
            <p:ph type="body" idx="1"/>
          </p:nvPr>
        </p:nvSpPr>
        <p:spPr/>
        <p:txBody>
          <a:bodyPr/>
          <a:lstStyle/>
          <a:p>
            <a:pPr>
              <a:lnSpc>
                <a:spcPct val="80000"/>
              </a:lnSpc>
            </a:pPr>
            <a:r>
              <a:rPr lang="en-US" altLang="zh-CN" smtClean="0"/>
              <a:t> SOM</a:t>
            </a:r>
            <a:r>
              <a:rPr lang="zh-CN" altLang="en-US" smtClean="0"/>
              <a:t>神经网络是一种基于模型的聚类方法。</a:t>
            </a:r>
            <a:r>
              <a:rPr lang="en-US" altLang="zh-CN" smtClean="0"/>
              <a:t>SOM</a:t>
            </a:r>
            <a:r>
              <a:rPr lang="zh-CN" altLang="en-US" smtClean="0"/>
              <a:t>神经网络由输入层和竞争层组成。</a:t>
            </a:r>
            <a:endParaRPr lang="zh-CN" altLang="en-US" smtClean="0"/>
          </a:p>
          <a:p>
            <a:pPr lvl="1">
              <a:lnSpc>
                <a:spcPct val="80000"/>
              </a:lnSpc>
            </a:pPr>
            <a:r>
              <a:rPr lang="zh-CN" altLang="en-US" sz="1800" smtClean="0"/>
              <a:t>输入层由</a:t>
            </a:r>
            <a:r>
              <a:rPr lang="en-US" altLang="zh-CN" sz="1800" i="1" smtClean="0"/>
              <a:t>N</a:t>
            </a:r>
            <a:r>
              <a:rPr lang="zh-CN" altLang="en-US" sz="1800" smtClean="0"/>
              <a:t>个输入神经元组成，竞争层由</a:t>
            </a:r>
            <a:r>
              <a:rPr lang="en-US" altLang="zh-CN" sz="1800" i="1" smtClean="0"/>
              <a:t>m</a:t>
            </a:r>
            <a:r>
              <a:rPr lang="en-US" altLang="zh-CN" sz="1800" smtClean="0">
                <a:sym typeface="Symbol" panose="05050102010706020507" pitchFamily="18" charset="2"/>
              </a:rPr>
              <a:t></a:t>
            </a:r>
            <a:r>
              <a:rPr lang="en-US" altLang="zh-CN" sz="1800" i="1" smtClean="0"/>
              <a:t>m </a:t>
            </a:r>
            <a:r>
              <a:rPr lang="en-US" altLang="zh-CN" sz="1800" smtClean="0"/>
              <a:t>= </a:t>
            </a:r>
            <a:r>
              <a:rPr lang="en-US" altLang="zh-CN" sz="1800" i="1" smtClean="0"/>
              <a:t>M</a:t>
            </a:r>
            <a:r>
              <a:rPr lang="zh-CN" altLang="en-US" sz="1800" smtClean="0"/>
              <a:t>个输出神经元组成，且形成一个二维平面阵列。</a:t>
            </a:r>
            <a:endParaRPr lang="zh-CN" altLang="en-US" sz="1800" smtClean="0"/>
          </a:p>
          <a:p>
            <a:pPr lvl="1">
              <a:lnSpc>
                <a:spcPct val="80000"/>
              </a:lnSpc>
            </a:pPr>
            <a:r>
              <a:rPr lang="zh-CN" altLang="en-US" sz="1800" smtClean="0"/>
              <a:t>输入层各神经元与竞争层各神经元之间实现全互连接。</a:t>
            </a:r>
            <a:endParaRPr lang="zh-CN" altLang="en-US" sz="1800" smtClean="0"/>
          </a:p>
          <a:p>
            <a:pPr>
              <a:lnSpc>
                <a:spcPct val="80000"/>
              </a:lnSpc>
            </a:pPr>
            <a:endParaRPr lang="zh-CN" altLang="en-US" sz="2000" smtClean="0">
              <a:latin typeface="宋体" panose="02010600030101010101" pitchFamily="2" charset="-122"/>
            </a:endParaRPr>
          </a:p>
          <a:p>
            <a:pPr>
              <a:lnSpc>
                <a:spcPct val="80000"/>
              </a:lnSpc>
            </a:pPr>
            <a:r>
              <a:rPr lang="zh-CN" altLang="en-US" smtClean="0">
                <a:solidFill>
                  <a:srgbClr val="000066"/>
                </a:solidFill>
              </a:rPr>
              <a:t>该网络根据其学习规则，通过对输入模式的反复学习，捕捉住各个输入模式中所含的模式特征，并对其进行自组织，在竞争层将聚类结果表现出来，进行自动聚类。竞争层的任何一个神经元都可以代表聚类结果。</a:t>
            </a:r>
            <a:endParaRPr lang="zh-CN" altLang="en-US" smtClean="0">
              <a:solidFill>
                <a:srgbClr val="000066"/>
              </a:solidFill>
            </a:endParaRPr>
          </a:p>
          <a:p>
            <a:pPr>
              <a:lnSpc>
                <a:spcPct val="80000"/>
              </a:lnSpc>
              <a:buFont typeface="Wingdings" panose="05000000000000000000" pitchFamily="2" charset="2"/>
              <a:buNone/>
            </a:pPr>
            <a:r>
              <a:rPr lang="zh-CN" altLang="en-US" smtClean="0"/>
              <a:t>    </a:t>
            </a:r>
            <a:endParaRPr lang="zh-CN" altLang="en-US" sz="1800" smtClean="0"/>
          </a:p>
        </p:txBody>
      </p:sp>
      <p:sp>
        <p:nvSpPr>
          <p:cNvPr id="245764" name="Rectangle 5"/>
          <p:cNvSpPr>
            <a:spLocks noChangeArrowheads="1"/>
          </p:cNvSpPr>
          <p:nvPr/>
        </p:nvSpPr>
        <p:spPr bwMode="auto">
          <a:xfrm>
            <a:off x="0" y="2709863"/>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24576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altLang="zh-CN" smtClean="0"/>
              <a:t> SOM</a:t>
            </a:r>
            <a:r>
              <a:rPr lang="zh-CN" altLang="en-US" smtClean="0"/>
              <a:t>神经网络</a:t>
            </a:r>
            <a:r>
              <a:rPr lang="en-US" altLang="zh-CN" smtClean="0"/>
              <a:t>(</a:t>
            </a:r>
            <a:r>
              <a:rPr lang="zh-CN" altLang="en-US" smtClean="0"/>
              <a:t>续</a:t>
            </a:r>
            <a:r>
              <a:rPr lang="en-US" altLang="zh-CN" smtClean="0"/>
              <a:t>)</a:t>
            </a:r>
            <a:endParaRPr lang="en-US" altLang="zh-CN" smtClean="0"/>
          </a:p>
        </p:txBody>
      </p:sp>
      <p:sp>
        <p:nvSpPr>
          <p:cNvPr id="246787" name="Rectangle 3"/>
          <p:cNvSpPr>
            <a:spLocks noGrp="1" noChangeArrowheads="1"/>
          </p:cNvSpPr>
          <p:nvPr>
            <p:ph type="body" idx="1"/>
          </p:nvPr>
        </p:nvSpPr>
        <p:spPr>
          <a:xfrm>
            <a:off x="468313" y="765175"/>
            <a:ext cx="8424862" cy="5567363"/>
          </a:xfrm>
        </p:spPr>
        <p:txBody>
          <a:bodyPr/>
          <a:lstStyle/>
          <a:p>
            <a:pPr>
              <a:lnSpc>
                <a:spcPct val="80000"/>
              </a:lnSpc>
            </a:pPr>
            <a:r>
              <a:rPr lang="zh-CN" altLang="en-US" sz="2000" smtClean="0"/>
              <a:t>图</a:t>
            </a:r>
            <a:r>
              <a:rPr lang="en-US" altLang="zh-CN" sz="2000" smtClean="0"/>
              <a:t>1</a:t>
            </a:r>
            <a:r>
              <a:rPr lang="zh-CN" altLang="en-US" sz="2000" smtClean="0"/>
              <a:t>给出了</a:t>
            </a:r>
            <a:r>
              <a:rPr lang="en-US" altLang="zh-CN" sz="2000" smtClean="0"/>
              <a:t>SOM</a:t>
            </a:r>
            <a:r>
              <a:rPr lang="zh-CN" altLang="en-US" sz="2000" smtClean="0"/>
              <a:t>神经网络基本结构，图</a:t>
            </a:r>
            <a:r>
              <a:rPr lang="en-US" altLang="zh-CN" sz="2000" smtClean="0"/>
              <a:t>2</a:t>
            </a:r>
            <a:r>
              <a:rPr lang="zh-CN" altLang="en-US" sz="2000" smtClean="0"/>
              <a:t>给出了结构中各输入神经元与竞争层神经元</a:t>
            </a:r>
            <a:r>
              <a:rPr lang="en-US" altLang="zh-CN" sz="2000" i="1" smtClean="0"/>
              <a:t>j</a:t>
            </a:r>
            <a:r>
              <a:rPr lang="zh-CN" altLang="en-US" sz="2000" smtClean="0"/>
              <a:t>的连接情况。</a:t>
            </a:r>
            <a:endParaRPr lang="zh-CN" altLang="en-US" sz="2000" smtClean="0"/>
          </a:p>
          <a:p>
            <a:pPr>
              <a:lnSpc>
                <a:spcPct val="80000"/>
              </a:lnSpc>
              <a:buFont typeface="Wingdings" panose="05000000000000000000" pitchFamily="2" charset="2"/>
              <a:buNone/>
            </a:pPr>
            <a:r>
              <a:rPr lang="zh-CN" altLang="en-US" sz="1800" smtClean="0"/>
              <a:t> </a:t>
            </a:r>
            <a:endParaRPr lang="zh-CN" altLang="en-US" sz="1800" smtClean="0"/>
          </a:p>
          <a:p>
            <a:pPr>
              <a:lnSpc>
                <a:spcPct val="80000"/>
              </a:lnSpc>
              <a:buFont typeface="Wingdings" panose="05000000000000000000" pitchFamily="2" charset="2"/>
              <a:buNone/>
            </a:pPr>
            <a:endParaRPr lang="zh-CN" altLang="en-US" sz="1800" smtClean="0"/>
          </a:p>
          <a:p>
            <a:pPr>
              <a:lnSpc>
                <a:spcPct val="80000"/>
              </a:lnSpc>
              <a:buFont typeface="Wingdings" panose="05000000000000000000" pitchFamily="2" charset="2"/>
              <a:buNone/>
            </a:pPr>
            <a:endParaRPr lang="zh-CN" altLang="en-US" sz="1800" smtClean="0"/>
          </a:p>
          <a:p>
            <a:pPr>
              <a:lnSpc>
                <a:spcPct val="80000"/>
              </a:lnSpc>
              <a:buFont typeface="Wingdings" panose="05000000000000000000" pitchFamily="2" charset="2"/>
              <a:buNone/>
            </a:pPr>
            <a:r>
              <a:rPr lang="zh-CN" altLang="en-US" sz="1800" smtClean="0"/>
              <a:t> </a:t>
            </a:r>
            <a:endParaRPr lang="zh-CN" altLang="en-US" sz="1800" smtClean="0"/>
          </a:p>
          <a:p>
            <a:pPr>
              <a:lnSpc>
                <a:spcPct val="80000"/>
              </a:lnSpc>
              <a:buFont typeface="Wingdings" panose="05000000000000000000" pitchFamily="2" charset="2"/>
              <a:buNone/>
            </a:pPr>
            <a:r>
              <a:rPr lang="zh-CN" altLang="en-US" sz="1800" smtClean="0"/>
              <a:t>                 </a:t>
            </a:r>
            <a:r>
              <a:rPr lang="zh-CN" altLang="en-US" sz="1400" smtClean="0"/>
              <a:t>图</a:t>
            </a:r>
            <a:r>
              <a:rPr lang="en-US" altLang="zh-CN" sz="1400" smtClean="0"/>
              <a:t>1SOM</a:t>
            </a:r>
            <a:r>
              <a:rPr lang="zh-CN" altLang="en-US" sz="1400" smtClean="0"/>
              <a:t>网络基本结构              图</a:t>
            </a:r>
            <a:r>
              <a:rPr lang="en-US" altLang="zh-CN" sz="1400" smtClean="0"/>
              <a:t>2</a:t>
            </a:r>
            <a:r>
              <a:rPr lang="zh-CN" altLang="en-US" sz="1400" smtClean="0"/>
              <a:t>输入神经元与竞争层神经元</a:t>
            </a:r>
            <a:r>
              <a:rPr lang="en-US" altLang="zh-CN" sz="1400" i="1" smtClean="0"/>
              <a:t>j</a:t>
            </a:r>
            <a:r>
              <a:rPr lang="zh-CN" altLang="en-US" sz="1400" smtClean="0"/>
              <a:t>的连接情况</a:t>
            </a:r>
            <a:endParaRPr lang="zh-CN" altLang="en-US" sz="1400" smtClean="0"/>
          </a:p>
          <a:p>
            <a:r>
              <a:rPr lang="zh-CN" altLang="en-US" sz="1600" smtClean="0">
                <a:latin typeface="宋体" panose="02010600030101010101" pitchFamily="2" charset="-122"/>
              </a:rPr>
              <a:t>设网络的输入模式为  </a:t>
            </a:r>
            <a:r>
              <a:rPr lang="en-US" altLang="zh-CN" sz="1600" i="1" smtClean="0">
                <a:latin typeface="宋体" panose="02010600030101010101" pitchFamily="2" charset="-122"/>
              </a:rPr>
              <a:t>k</a:t>
            </a:r>
            <a:r>
              <a:rPr lang="en-US" altLang="zh-CN" sz="1600" smtClean="0">
                <a:latin typeface="宋体" panose="02010600030101010101" pitchFamily="2" charset="-122"/>
              </a:rPr>
              <a:t>=1,2,…, </a:t>
            </a:r>
            <a:r>
              <a:rPr lang="en-US" altLang="zh-CN" sz="1600" i="1" smtClean="0">
                <a:latin typeface="宋体" panose="02010600030101010101" pitchFamily="2" charset="-122"/>
              </a:rPr>
              <a:t>p</a:t>
            </a:r>
            <a:r>
              <a:rPr lang="zh-CN" altLang="en-US" sz="1600" smtClean="0">
                <a:latin typeface="宋体" panose="02010600030101010101" pitchFamily="2" charset="-122"/>
              </a:rPr>
              <a:t>；竞争层神经元向量为</a:t>
            </a:r>
            <a:r>
              <a:rPr lang="en-US" altLang="zh-CN" sz="1600" i="1" smtClean="0">
                <a:latin typeface="宋体" panose="02010600030101010101" pitchFamily="2" charset="-122"/>
              </a:rPr>
              <a:t>B</a:t>
            </a:r>
            <a:r>
              <a:rPr lang="en-US" altLang="zh-CN" sz="1600" i="1" baseline="-25000" smtClean="0">
                <a:latin typeface="宋体" panose="02010600030101010101" pitchFamily="2" charset="-122"/>
              </a:rPr>
              <a:t>j</a:t>
            </a:r>
            <a:r>
              <a:rPr lang="en-US" altLang="zh-CN" sz="1600" smtClean="0">
                <a:latin typeface="宋体" panose="02010600030101010101" pitchFamily="2" charset="-122"/>
              </a:rPr>
              <a:t>=(</a:t>
            </a:r>
            <a:r>
              <a:rPr lang="en-US" altLang="zh-CN" sz="1600" i="1" smtClean="0">
                <a:latin typeface="宋体" panose="02010600030101010101" pitchFamily="2" charset="-122"/>
              </a:rPr>
              <a:t>b</a:t>
            </a:r>
            <a:r>
              <a:rPr lang="en-US" altLang="zh-CN" sz="1600" i="1" baseline="-25000" smtClean="0">
                <a:latin typeface="宋体" panose="02010600030101010101" pitchFamily="2" charset="-122"/>
              </a:rPr>
              <a:t>j1</a:t>
            </a:r>
            <a:r>
              <a:rPr lang="en-US" altLang="zh-CN" sz="1600" smtClean="0">
                <a:latin typeface="宋体" panose="02010600030101010101" pitchFamily="2" charset="-122"/>
              </a:rPr>
              <a:t>,</a:t>
            </a:r>
            <a:r>
              <a:rPr lang="en-US" altLang="zh-CN" sz="1600" i="1" smtClean="0">
                <a:latin typeface="宋体" panose="02010600030101010101" pitchFamily="2" charset="-122"/>
              </a:rPr>
              <a:t>b</a:t>
            </a:r>
            <a:r>
              <a:rPr lang="en-US" altLang="zh-CN" sz="1600" i="1" baseline="-25000" smtClean="0">
                <a:latin typeface="宋体" panose="02010600030101010101" pitchFamily="2" charset="-122"/>
              </a:rPr>
              <a:t>j2</a:t>
            </a:r>
            <a:r>
              <a:rPr lang="en-US" altLang="zh-CN" sz="1600" smtClean="0">
                <a:latin typeface="宋体" panose="02010600030101010101" pitchFamily="2" charset="-122"/>
              </a:rPr>
              <a:t>,…,</a:t>
            </a:r>
            <a:r>
              <a:rPr lang="en-US" altLang="zh-CN" sz="1600" i="1" smtClean="0">
                <a:latin typeface="宋体" panose="02010600030101010101" pitchFamily="2" charset="-122"/>
              </a:rPr>
              <a:t>b</a:t>
            </a:r>
            <a:r>
              <a:rPr lang="en-US" altLang="zh-CN" sz="1600" i="1" baseline="-25000" smtClean="0">
                <a:latin typeface="宋体" panose="02010600030101010101" pitchFamily="2" charset="-122"/>
              </a:rPr>
              <a:t>jm</a:t>
            </a:r>
            <a:r>
              <a:rPr lang="en-US" altLang="zh-CN" sz="1600" smtClean="0">
                <a:latin typeface="宋体" panose="02010600030101010101" pitchFamily="2" charset="-122"/>
              </a:rPr>
              <a:t>)</a:t>
            </a:r>
            <a:r>
              <a:rPr lang="zh-CN" altLang="en-US" sz="1600" smtClean="0">
                <a:latin typeface="宋体" panose="02010600030101010101" pitchFamily="2" charset="-122"/>
              </a:rPr>
              <a:t>，</a:t>
            </a:r>
            <a:r>
              <a:rPr lang="en-US" altLang="zh-CN" sz="1600" i="1" smtClean="0">
                <a:latin typeface="宋体" panose="02010600030101010101" pitchFamily="2" charset="-122"/>
              </a:rPr>
              <a:t>j</a:t>
            </a:r>
            <a:r>
              <a:rPr lang="en-US" altLang="zh-CN" sz="1600" smtClean="0">
                <a:latin typeface="宋体" panose="02010600030101010101" pitchFamily="2" charset="-122"/>
              </a:rPr>
              <a:t> =1,2,…,</a:t>
            </a:r>
            <a:r>
              <a:rPr lang="en-US" altLang="zh-CN" sz="1600" i="1" smtClean="0">
                <a:latin typeface="宋体" panose="02010600030101010101" pitchFamily="2" charset="-122"/>
              </a:rPr>
              <a:t>m</a:t>
            </a:r>
            <a:r>
              <a:rPr lang="zh-CN" altLang="en-US" sz="1600" smtClean="0">
                <a:latin typeface="宋体" panose="02010600030101010101" pitchFamily="2" charset="-122"/>
              </a:rPr>
              <a:t>；其中</a:t>
            </a:r>
            <a:r>
              <a:rPr lang="en-US" altLang="zh-CN" sz="1600" i="1" smtClean="0">
                <a:latin typeface="宋体" panose="02010600030101010101" pitchFamily="2" charset="-122"/>
              </a:rPr>
              <a:t>A</a:t>
            </a:r>
            <a:r>
              <a:rPr lang="en-US" altLang="zh-CN" sz="1600" i="1" baseline="-25000" smtClean="0">
                <a:latin typeface="宋体" panose="02010600030101010101" pitchFamily="2" charset="-122"/>
              </a:rPr>
              <a:t>k</a:t>
            </a:r>
            <a:r>
              <a:rPr lang="zh-CN" altLang="en-US" sz="1600" smtClean="0">
                <a:latin typeface="宋体" panose="02010600030101010101" pitchFamily="2" charset="-122"/>
              </a:rPr>
              <a:t>为连续值，</a:t>
            </a:r>
            <a:r>
              <a:rPr lang="en-US" altLang="zh-CN" sz="1600" i="1" smtClean="0">
                <a:latin typeface="宋体" panose="02010600030101010101" pitchFamily="2" charset="-122"/>
              </a:rPr>
              <a:t>B</a:t>
            </a:r>
            <a:r>
              <a:rPr lang="en-US" altLang="zh-CN" sz="1600" i="1" baseline="-25000" smtClean="0">
                <a:latin typeface="宋体" panose="02010600030101010101" pitchFamily="2" charset="-122"/>
              </a:rPr>
              <a:t>j</a:t>
            </a:r>
            <a:r>
              <a:rPr lang="zh-CN" altLang="en-US" sz="1600" smtClean="0">
                <a:latin typeface="宋体" panose="02010600030101010101" pitchFamily="2" charset="-122"/>
              </a:rPr>
              <a:t>为数字量。网络的连接权为</a:t>
            </a:r>
            <a:r>
              <a:rPr lang="en-US" altLang="zh-CN" sz="1600" smtClean="0">
                <a:latin typeface="宋体" panose="02010600030101010101" pitchFamily="2" charset="-122"/>
              </a:rPr>
              <a:t>{</a:t>
            </a:r>
            <a:r>
              <a:rPr lang="en-US" altLang="zh-CN" sz="1600" i="1" smtClean="0">
                <a:latin typeface="宋体" panose="02010600030101010101" pitchFamily="2" charset="-122"/>
              </a:rPr>
              <a:t>w</a:t>
            </a:r>
            <a:r>
              <a:rPr lang="en-US" altLang="zh-CN" sz="1600" i="1" baseline="-25000" smtClean="0">
                <a:latin typeface="宋体" panose="02010600030101010101" pitchFamily="2" charset="-122"/>
              </a:rPr>
              <a:t>ij</a:t>
            </a:r>
            <a:r>
              <a:rPr lang="en-US" altLang="zh-CN" sz="1600" smtClean="0">
                <a:latin typeface="宋体" panose="02010600030101010101" pitchFamily="2" charset="-122"/>
              </a:rPr>
              <a:t>} </a:t>
            </a:r>
            <a:r>
              <a:rPr lang="en-US" altLang="zh-CN" sz="1600" i="1" smtClean="0">
                <a:latin typeface="宋体" panose="02010600030101010101" pitchFamily="2" charset="-122"/>
              </a:rPr>
              <a:t>i</a:t>
            </a:r>
            <a:r>
              <a:rPr lang="en-US" altLang="zh-CN" sz="1600" smtClean="0">
                <a:latin typeface="宋体" panose="02010600030101010101" pitchFamily="2" charset="-122"/>
              </a:rPr>
              <a:t>=1,2,…,</a:t>
            </a:r>
            <a:r>
              <a:rPr lang="en-US" altLang="zh-CN" sz="1600" i="1" smtClean="0">
                <a:latin typeface="宋体" panose="02010600030101010101" pitchFamily="2" charset="-122"/>
              </a:rPr>
              <a:t>N</a:t>
            </a:r>
            <a:r>
              <a:rPr lang="zh-CN" altLang="en-US" sz="1600" smtClean="0">
                <a:latin typeface="宋体" panose="02010600030101010101" pitchFamily="2" charset="-122"/>
              </a:rPr>
              <a:t>；</a:t>
            </a:r>
            <a:r>
              <a:rPr lang="zh-CN" altLang="en-US" sz="1600" i="1" smtClean="0">
                <a:latin typeface="宋体" panose="02010600030101010101" pitchFamily="2" charset="-122"/>
              </a:rPr>
              <a:t> </a:t>
            </a:r>
            <a:r>
              <a:rPr lang="en-US" altLang="zh-CN" sz="1600" i="1" smtClean="0">
                <a:latin typeface="宋体" panose="02010600030101010101" pitchFamily="2" charset="-122"/>
              </a:rPr>
              <a:t>j</a:t>
            </a:r>
            <a:r>
              <a:rPr lang="en-US" altLang="zh-CN" sz="1600" smtClean="0">
                <a:latin typeface="宋体" panose="02010600030101010101" pitchFamily="2" charset="-122"/>
              </a:rPr>
              <a:t>=1,2,…,</a:t>
            </a:r>
            <a:r>
              <a:rPr lang="en-US" altLang="zh-CN" sz="1600" i="1" smtClean="0">
                <a:latin typeface="宋体" panose="02010600030101010101" pitchFamily="2" charset="-122"/>
              </a:rPr>
              <a:t>M</a:t>
            </a:r>
            <a:r>
              <a:rPr lang="zh-CN" altLang="en-US" sz="1600" smtClean="0">
                <a:latin typeface="宋体" panose="02010600030101010101" pitchFamily="2" charset="-122"/>
              </a:rPr>
              <a:t>。</a:t>
            </a:r>
            <a:endParaRPr lang="zh-CN" altLang="en-US" sz="1600" smtClean="0">
              <a:latin typeface="宋体" panose="02010600030101010101" pitchFamily="2" charset="-122"/>
            </a:endParaRPr>
          </a:p>
          <a:p>
            <a:r>
              <a:rPr lang="en-US" altLang="zh-CN" sz="1600" smtClean="0">
                <a:solidFill>
                  <a:srgbClr val="000066"/>
                </a:solidFill>
                <a:latin typeface="宋体" panose="02010600030101010101" pitchFamily="2" charset="-122"/>
              </a:rPr>
              <a:t>SOM</a:t>
            </a:r>
            <a:r>
              <a:rPr lang="zh-CN" altLang="en-US" sz="1600" smtClean="0">
                <a:solidFill>
                  <a:srgbClr val="000066"/>
                </a:solidFill>
                <a:latin typeface="宋体" panose="02010600030101010101" pitchFamily="2" charset="-122"/>
              </a:rPr>
              <a:t>网络寻找与输入模式</a:t>
            </a:r>
            <a:r>
              <a:rPr lang="en-US" altLang="zh-CN" sz="1600" i="1" smtClean="0">
                <a:solidFill>
                  <a:srgbClr val="000066"/>
                </a:solidFill>
                <a:latin typeface="宋体" panose="02010600030101010101" pitchFamily="2" charset="-122"/>
              </a:rPr>
              <a:t>Ak</a:t>
            </a:r>
            <a:r>
              <a:rPr lang="zh-CN" altLang="en-US" sz="1600" smtClean="0">
                <a:solidFill>
                  <a:srgbClr val="000066"/>
                </a:solidFill>
                <a:latin typeface="宋体" panose="02010600030101010101" pitchFamily="2" charset="-122"/>
              </a:rPr>
              <a:t>最接近的连接权向量</a:t>
            </a:r>
            <a:r>
              <a:rPr lang="en-US" altLang="zh-CN" sz="1600" i="1" smtClean="0">
                <a:solidFill>
                  <a:srgbClr val="000066"/>
                </a:solidFill>
                <a:latin typeface="宋体" panose="02010600030101010101" pitchFamily="2" charset="-122"/>
              </a:rPr>
              <a:t>W</a:t>
            </a:r>
            <a:r>
              <a:rPr lang="en-US" altLang="zh-CN" sz="1600" i="1" baseline="-25000" smtClean="0">
                <a:solidFill>
                  <a:srgbClr val="000066"/>
                </a:solidFill>
                <a:latin typeface="宋体" panose="02010600030101010101" pitchFamily="2" charset="-122"/>
              </a:rPr>
              <a:t>g</a:t>
            </a:r>
            <a:r>
              <a:rPr lang="en-US" altLang="zh-CN" sz="1600" smtClean="0">
                <a:solidFill>
                  <a:srgbClr val="000066"/>
                </a:solidFill>
                <a:latin typeface="宋体" panose="02010600030101010101" pitchFamily="2" charset="-122"/>
              </a:rPr>
              <a:t>=(</a:t>
            </a:r>
            <a:r>
              <a:rPr lang="en-US" altLang="zh-CN" sz="1600" i="1" smtClean="0">
                <a:solidFill>
                  <a:srgbClr val="000066"/>
                </a:solidFill>
                <a:latin typeface="宋体" panose="02010600030101010101" pitchFamily="2" charset="-122"/>
              </a:rPr>
              <a:t>w</a:t>
            </a:r>
            <a:r>
              <a:rPr lang="en-US" altLang="zh-CN" sz="1600" i="1" baseline="-25000" smtClean="0">
                <a:solidFill>
                  <a:srgbClr val="000066"/>
                </a:solidFill>
                <a:latin typeface="宋体" panose="02010600030101010101" pitchFamily="2" charset="-122"/>
              </a:rPr>
              <a:t>g1</a:t>
            </a:r>
            <a:r>
              <a:rPr lang="en-US" altLang="zh-CN" sz="1600" smtClean="0">
                <a:solidFill>
                  <a:srgbClr val="000066"/>
                </a:solidFill>
                <a:latin typeface="宋体" panose="02010600030101010101" pitchFamily="2" charset="-122"/>
              </a:rPr>
              <a:t>,</a:t>
            </a:r>
            <a:r>
              <a:rPr lang="en-US" altLang="zh-CN" sz="1600" i="1" smtClean="0">
                <a:solidFill>
                  <a:srgbClr val="000066"/>
                </a:solidFill>
                <a:latin typeface="宋体" panose="02010600030101010101" pitchFamily="2" charset="-122"/>
              </a:rPr>
              <a:t>w</a:t>
            </a:r>
            <a:r>
              <a:rPr lang="en-US" altLang="zh-CN" sz="1600" i="1" baseline="-25000" smtClean="0">
                <a:solidFill>
                  <a:srgbClr val="000066"/>
                </a:solidFill>
                <a:latin typeface="宋体" panose="02010600030101010101" pitchFamily="2" charset="-122"/>
              </a:rPr>
              <a:t>g2</a:t>
            </a:r>
            <a:r>
              <a:rPr lang="en-US" altLang="zh-CN" sz="1600" smtClean="0">
                <a:solidFill>
                  <a:srgbClr val="000066"/>
                </a:solidFill>
                <a:latin typeface="宋体" panose="02010600030101010101" pitchFamily="2" charset="-122"/>
              </a:rPr>
              <a:t>,…,</a:t>
            </a:r>
            <a:r>
              <a:rPr lang="en-US" altLang="zh-CN" sz="1600" i="1" smtClean="0">
                <a:solidFill>
                  <a:srgbClr val="000066"/>
                </a:solidFill>
                <a:latin typeface="宋体" panose="02010600030101010101" pitchFamily="2" charset="-122"/>
              </a:rPr>
              <a:t>w</a:t>
            </a:r>
            <a:r>
              <a:rPr lang="en-US" altLang="zh-CN" sz="1600" i="1" baseline="-25000" smtClean="0">
                <a:solidFill>
                  <a:srgbClr val="000066"/>
                </a:solidFill>
                <a:latin typeface="宋体" panose="02010600030101010101" pitchFamily="2" charset="-122"/>
              </a:rPr>
              <a:t>gN</a:t>
            </a:r>
            <a:r>
              <a:rPr lang="en-US" altLang="zh-CN" sz="1600" smtClean="0">
                <a:solidFill>
                  <a:srgbClr val="000066"/>
                </a:solidFill>
                <a:latin typeface="宋体" panose="02010600030101010101" pitchFamily="2" charset="-122"/>
              </a:rPr>
              <a:t>)</a:t>
            </a:r>
            <a:r>
              <a:rPr lang="zh-CN" altLang="en-US" sz="1600" smtClean="0">
                <a:solidFill>
                  <a:srgbClr val="000066"/>
                </a:solidFill>
                <a:latin typeface="宋体" panose="02010600030101010101" pitchFamily="2" charset="-122"/>
              </a:rPr>
              <a:t>，将该连接权向量</a:t>
            </a:r>
            <a:r>
              <a:rPr lang="en-US" altLang="zh-CN" sz="1600" i="1" smtClean="0">
                <a:solidFill>
                  <a:srgbClr val="000066"/>
                </a:solidFill>
                <a:latin typeface="宋体" panose="02010600030101010101" pitchFamily="2" charset="-122"/>
              </a:rPr>
              <a:t>W</a:t>
            </a:r>
            <a:r>
              <a:rPr lang="en-US" altLang="zh-CN" sz="1600" i="1" baseline="-25000" smtClean="0">
                <a:solidFill>
                  <a:srgbClr val="000066"/>
                </a:solidFill>
                <a:latin typeface="宋体" panose="02010600030101010101" pitchFamily="2" charset="-122"/>
              </a:rPr>
              <a:t>g</a:t>
            </a:r>
            <a:r>
              <a:rPr lang="zh-CN" altLang="en-US" sz="1600" smtClean="0">
                <a:solidFill>
                  <a:srgbClr val="000066"/>
                </a:solidFill>
                <a:latin typeface="宋体" panose="02010600030101010101" pitchFamily="2" charset="-122"/>
              </a:rPr>
              <a:t>进一步朝与输入模式</a:t>
            </a:r>
            <a:r>
              <a:rPr lang="en-US" altLang="zh-CN" sz="1600" i="1" smtClean="0">
                <a:solidFill>
                  <a:srgbClr val="000066"/>
                </a:solidFill>
                <a:latin typeface="宋体" panose="02010600030101010101" pitchFamily="2" charset="-122"/>
              </a:rPr>
              <a:t>Ak</a:t>
            </a:r>
            <a:r>
              <a:rPr lang="zh-CN" altLang="en-US" sz="1600" smtClean="0">
                <a:solidFill>
                  <a:srgbClr val="000066"/>
                </a:solidFill>
                <a:latin typeface="宋体" panose="02010600030101010101" pitchFamily="2" charset="-122"/>
              </a:rPr>
              <a:t>接近的方向调整，而且还调整邻域内的各个连接权向量</a:t>
            </a:r>
            <a:r>
              <a:rPr lang="en-US" altLang="zh-CN" sz="1600" i="1" smtClean="0">
                <a:solidFill>
                  <a:srgbClr val="000066"/>
                </a:solidFill>
                <a:latin typeface="宋体" panose="02010600030101010101" pitchFamily="2" charset="-122"/>
              </a:rPr>
              <a:t>W</a:t>
            </a:r>
            <a:r>
              <a:rPr lang="en-US" altLang="zh-CN" sz="1600" i="1" baseline="-25000" smtClean="0">
                <a:solidFill>
                  <a:srgbClr val="000066"/>
                </a:solidFill>
                <a:latin typeface="宋体" panose="02010600030101010101" pitchFamily="2" charset="-122"/>
              </a:rPr>
              <a:t>j</a:t>
            </a:r>
            <a:r>
              <a:rPr lang="zh-CN" altLang="en-US" sz="1600" smtClean="0">
                <a:solidFill>
                  <a:srgbClr val="000066"/>
                </a:solidFill>
                <a:latin typeface="宋体" panose="02010600030101010101" pitchFamily="2" charset="-122"/>
              </a:rPr>
              <a:t>，</a:t>
            </a:r>
            <a:r>
              <a:rPr lang="en-US" altLang="zh-CN" sz="1600" i="1" smtClean="0">
                <a:solidFill>
                  <a:srgbClr val="000066"/>
                </a:solidFill>
                <a:latin typeface="宋体" panose="02010600030101010101" pitchFamily="2" charset="-122"/>
              </a:rPr>
              <a:t>j</a:t>
            </a:r>
            <a:r>
              <a:rPr lang="en-US" altLang="zh-CN" sz="1600" smtClean="0">
                <a:solidFill>
                  <a:srgbClr val="000066"/>
                </a:solidFill>
                <a:latin typeface="宋体" panose="02010600030101010101" pitchFamily="2" charset="-122"/>
                <a:sym typeface="Symbol" panose="05050102010706020507" pitchFamily="18" charset="2"/>
              </a:rPr>
              <a:t></a:t>
            </a:r>
            <a:r>
              <a:rPr lang="en-US" altLang="zh-CN" sz="1600" i="1" smtClean="0">
                <a:solidFill>
                  <a:srgbClr val="000066"/>
                </a:solidFill>
                <a:latin typeface="宋体" panose="02010600030101010101" pitchFamily="2" charset="-122"/>
              </a:rPr>
              <a:t>N</a:t>
            </a:r>
            <a:r>
              <a:rPr lang="en-US" altLang="zh-CN" sz="1600" i="1" baseline="-25000" smtClean="0">
                <a:solidFill>
                  <a:srgbClr val="000066"/>
                </a:solidFill>
                <a:latin typeface="宋体" panose="02010600030101010101" pitchFamily="2" charset="-122"/>
              </a:rPr>
              <a:t>g</a:t>
            </a:r>
            <a:r>
              <a:rPr lang="en-US" altLang="zh-CN" sz="1600" smtClean="0">
                <a:solidFill>
                  <a:srgbClr val="000066"/>
                </a:solidFill>
                <a:latin typeface="宋体" panose="02010600030101010101" pitchFamily="2" charset="-122"/>
              </a:rPr>
              <a:t>(</a:t>
            </a:r>
            <a:r>
              <a:rPr lang="en-US" altLang="zh-CN" sz="1600" i="1" smtClean="0">
                <a:solidFill>
                  <a:srgbClr val="000066"/>
                </a:solidFill>
                <a:latin typeface="宋体" panose="02010600030101010101" pitchFamily="2" charset="-122"/>
              </a:rPr>
              <a:t>t</a:t>
            </a:r>
            <a:r>
              <a:rPr lang="en-US" altLang="zh-CN" sz="1600" smtClean="0">
                <a:solidFill>
                  <a:srgbClr val="000066"/>
                </a:solidFill>
                <a:latin typeface="宋体" panose="02010600030101010101" pitchFamily="2" charset="-122"/>
              </a:rPr>
              <a:t>)</a:t>
            </a:r>
            <a:r>
              <a:rPr lang="zh-CN" altLang="en-US" sz="1600" smtClean="0">
                <a:solidFill>
                  <a:srgbClr val="000066"/>
                </a:solidFill>
                <a:latin typeface="宋体" panose="02010600030101010101" pitchFamily="2" charset="-122"/>
              </a:rPr>
              <a:t>。随着学习次数的增加，邻域逐渐缩小。最终得到聚类结果。</a:t>
            </a:r>
            <a:endParaRPr lang="zh-CN" altLang="en-US" sz="1600" smtClean="0">
              <a:solidFill>
                <a:srgbClr val="000066"/>
              </a:solidFill>
              <a:latin typeface="宋体" panose="02010600030101010101" pitchFamily="2" charset="-122"/>
            </a:endParaRPr>
          </a:p>
          <a:p>
            <a:r>
              <a:rPr lang="en-US" altLang="zh-CN" sz="1600" smtClean="0">
                <a:latin typeface="宋体" panose="02010600030101010101" pitchFamily="2" charset="-122"/>
              </a:rPr>
              <a:t>SOM</a:t>
            </a:r>
            <a:r>
              <a:rPr lang="zh-CN" altLang="en-US" sz="1600" smtClean="0">
                <a:latin typeface="宋体" panose="02010600030101010101" pitchFamily="2" charset="-122"/>
              </a:rPr>
              <a:t>类似于大脑的信息处理过程，对二维或三维数据的可视是非常有效的。</a:t>
            </a:r>
            <a:r>
              <a:rPr lang="en-US" altLang="zh-CN" sz="1600" smtClean="0">
                <a:latin typeface="宋体" panose="02010600030101010101" pitchFamily="2" charset="-122"/>
              </a:rPr>
              <a:t>SOM</a:t>
            </a:r>
            <a:r>
              <a:rPr lang="zh-CN" altLang="en-US" sz="1600" smtClean="0">
                <a:latin typeface="宋体" panose="02010600030101010101" pitchFamily="2" charset="-122"/>
              </a:rPr>
              <a:t>网络的最大局限性是，当学习模式较少时，网络的聚类效果取决于输入模式的先后顺序；且网络连接权向量的初始状态对网络的收敛性能有很大影响。 </a:t>
            </a:r>
            <a:endParaRPr lang="zh-CN" altLang="en-US" sz="1600" smtClean="0"/>
          </a:p>
        </p:txBody>
      </p:sp>
      <p:sp>
        <p:nvSpPr>
          <p:cNvPr id="246788" name="Rectangle 4"/>
          <p:cNvSpPr>
            <a:spLocks noChangeArrowheads="1"/>
          </p:cNvSpPr>
          <p:nvPr/>
        </p:nvSpPr>
        <p:spPr bwMode="auto">
          <a:xfrm>
            <a:off x="0" y="2709863"/>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graphicFrame>
        <p:nvGraphicFramePr>
          <p:cNvPr id="246789" name="Object 5"/>
          <p:cNvGraphicFramePr>
            <a:graphicFrameLocks noChangeAspect="1"/>
          </p:cNvGraphicFramePr>
          <p:nvPr/>
        </p:nvGraphicFramePr>
        <p:xfrm>
          <a:off x="1116013" y="1412875"/>
          <a:ext cx="3168650" cy="1655763"/>
        </p:xfrm>
        <a:graphic>
          <a:graphicData uri="http://schemas.openxmlformats.org/presentationml/2006/ole">
            <mc:AlternateContent xmlns:mc="http://schemas.openxmlformats.org/markup-compatibility/2006">
              <mc:Choice xmlns:v="urn:schemas-microsoft-com:vml" Requires="v">
                <p:oleObj spid="_x0000_s246922" name="Visio" r:id="rId1" imgW="5225415" imgH="3180080" progId="Visio.Drawing.6">
                  <p:embed/>
                </p:oleObj>
              </mc:Choice>
              <mc:Fallback>
                <p:oleObj name="Visio" r:id="rId1" imgW="5225415" imgH="3180080" progId="Visio.Drawing.6">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31686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79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graphicFrame>
        <p:nvGraphicFramePr>
          <p:cNvPr id="246791" name="Object 7"/>
          <p:cNvGraphicFramePr>
            <a:graphicFrameLocks noChangeAspect="1"/>
          </p:cNvGraphicFramePr>
          <p:nvPr/>
        </p:nvGraphicFramePr>
        <p:xfrm>
          <a:off x="4716463" y="1268413"/>
          <a:ext cx="3384550" cy="1873250"/>
        </p:xfrm>
        <a:graphic>
          <a:graphicData uri="http://schemas.openxmlformats.org/presentationml/2006/ole">
            <mc:AlternateContent xmlns:mc="http://schemas.openxmlformats.org/markup-compatibility/2006">
              <mc:Choice xmlns:v="urn:schemas-microsoft-com:vml" Requires="v">
                <p:oleObj spid="_x0000_s246923" name="Visio" r:id="rId3" imgW="5225415" imgH="3180080" progId="Visio.Drawing.6">
                  <p:embed/>
                </p:oleObj>
              </mc:Choice>
              <mc:Fallback>
                <p:oleObj name="Visio" r:id="rId3" imgW="5225415" imgH="3180080" progId="Visio.Drawing.6">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268413"/>
                        <a:ext cx="33845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66447" y="1184774"/>
            <a:ext cx="3472132" cy="5242919"/>
          </a:xfrm>
          <a:prstGeom prst="rect">
            <a:avLst/>
          </a:prstGeom>
        </p:spPr>
      </p:pic>
      <p:sp>
        <p:nvSpPr>
          <p:cNvPr id="3" name="矩形 2"/>
          <p:cNvSpPr/>
          <p:nvPr/>
        </p:nvSpPr>
        <p:spPr>
          <a:xfrm>
            <a:off x="134471" y="1859340"/>
            <a:ext cx="4572000" cy="3139321"/>
          </a:xfrm>
          <a:prstGeom prst="rect">
            <a:avLst/>
          </a:prstGeom>
        </p:spPr>
        <p:txBody>
          <a:bodyPr>
            <a:spAutoFit/>
          </a:bodyPr>
          <a:lstStyle/>
          <a:p>
            <a:r>
              <a:rPr lang="zh-CN" altLang="en-US" dirty="0"/>
              <a:t>另一种常见的数据分割方法是将数据分割成</a:t>
            </a:r>
            <a:r>
              <a:rPr lang="en-US" altLang="zh-CN" dirty="0"/>
              <a:t>3</a:t>
            </a:r>
            <a:r>
              <a:rPr lang="zh-CN" altLang="en-US" dirty="0"/>
              <a:t>部分。</a:t>
            </a:r>
            <a:r>
              <a:rPr lang="en-US" altLang="zh-CN" dirty="0"/>
              <a:t>(1) </a:t>
            </a:r>
            <a:r>
              <a:rPr lang="zh-CN" altLang="en-US" dirty="0"/>
              <a:t>训练集，</a:t>
            </a:r>
            <a:r>
              <a:rPr lang="en-US" altLang="zh-CN" dirty="0"/>
              <a:t>(2) </a:t>
            </a:r>
            <a:r>
              <a:rPr lang="zh-CN" altLang="en-US" dirty="0"/>
              <a:t>验证集和</a:t>
            </a:r>
            <a:r>
              <a:rPr lang="en-US" altLang="zh-CN" dirty="0"/>
              <a:t>(3) </a:t>
            </a:r>
            <a:r>
              <a:rPr lang="zh-CN" altLang="en-US" dirty="0"/>
              <a:t>测试集。与上面解释的类似，训练集用于建立预测模型，同时对验证集进行评估，据此进行预测，可以进行模型调优（如超参数优化），并根据验证集的结果选择性能最好的模型。正如我们所看到的，类似于上面对测试集进行的操作，这里我们在验证集上做同样的操作。请注意，测试集不参与任何模型的建立和准备。因此，测试集可以真正充当新的、未知的数据。</a:t>
            </a:r>
            <a:endParaRPr lang="zh-CN" alt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
          <p:cNvGraphicFramePr>
            <a:graphicFrameLocks noGrp="1"/>
          </p:cNvGraphicFramePr>
          <p:nvPr/>
        </p:nvGraphicFramePr>
        <p:xfrm>
          <a:off x="139700" y="1268413"/>
          <a:ext cx="8896350" cy="5111749"/>
        </p:xfrm>
        <a:graphic>
          <a:graphicData uri="http://schemas.openxmlformats.org/drawingml/2006/table">
            <a:tbl>
              <a:tblPr/>
              <a:tblGrid>
                <a:gridCol w="2488084"/>
                <a:gridCol w="4608513"/>
                <a:gridCol w="1799753"/>
              </a:tblGrid>
              <a:tr h="420692">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对象名</a:t>
                      </a: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函数功能</a:t>
                      </a: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所属工具箱</a:t>
                      </a:r>
                      <a:endPar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515421">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KMeans</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K</a:t>
                      </a: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均值聚类</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en-US" altLang="zh-CN" sz="1800" kern="1200" dirty="0" err="1" smtClean="0">
                          <a:solidFill>
                            <a:schemeClr val="tx1"/>
                          </a:solidFill>
                          <a:effectLst/>
                          <a:latin typeface="+mn-lt"/>
                          <a:ea typeface="+mn-ea"/>
                          <a:cs typeface="+mn-cs"/>
                        </a:rPr>
                        <a:t>sklearn.cluster</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079003">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AffinityPropagation</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吸引力传播聚类，</a:t>
                      </a: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2007</a:t>
                      </a: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年提出，几乎优于所有其他方法，不需要指定聚类数，但运行效率较低。</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sklearn.cluster</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553372">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MeanShift</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均值漂移聚类算法</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sklearn.cluster</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809633">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en-US" altLang="zh-CN" sz="1800" kern="1200" dirty="0" err="1" smtClean="0">
                          <a:solidFill>
                            <a:schemeClr val="tx1"/>
                          </a:solidFill>
                          <a:effectLst/>
                          <a:latin typeface="+mn-lt"/>
                          <a:ea typeface="+mn-ea"/>
                          <a:cs typeface="+mn-cs"/>
                        </a:rPr>
                        <a:t>SpectralClustering</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谱聚类，具有效果比</a:t>
                      </a: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K</a:t>
                      </a: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均值好，速度比</a:t>
                      </a: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K</a:t>
                      </a: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均值快等特点</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en-US" altLang="zh-CN" sz="1800" kern="1200" dirty="0" err="1" smtClean="0">
                          <a:solidFill>
                            <a:schemeClr val="tx1"/>
                          </a:solidFill>
                          <a:effectLst/>
                          <a:latin typeface="+mn-lt"/>
                          <a:ea typeface="+mn-ea"/>
                          <a:cs typeface="+mn-cs"/>
                        </a:rPr>
                        <a:t>sklearn.cluster</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548834">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AgglomerativeClustering</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层次聚类，给出一棵聚类层次树</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sklearn.cluster</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34979">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DBSCAN</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具有噪声的基于密度的聚类方法</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err="1" smtClean="0">
                          <a:ln>
                            <a:noFill/>
                          </a:ln>
                          <a:solidFill>
                            <a:srgbClr val="000000"/>
                          </a:solidFill>
                          <a:effectLst/>
                          <a:latin typeface="Calibri" panose="020F0502020204030204" pitchFamily="34" charset="0"/>
                          <a:ea typeface="宋体" panose="02010600030101010101" pitchFamily="2" charset="-122"/>
                        </a:rPr>
                        <a:t>sklearn.cluster</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749815">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en-US" altLang="zh-CN" sz="1800" kern="1200" dirty="0" smtClean="0">
                          <a:solidFill>
                            <a:schemeClr val="tx1"/>
                          </a:solidFill>
                          <a:effectLst/>
                          <a:latin typeface="+mn-lt"/>
                          <a:ea typeface="+mn-ea"/>
                          <a:cs typeface="+mn-cs"/>
                        </a:rPr>
                        <a:t>BIRCH</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zh-CN" altLang="zh-CN" sz="1800" kern="1200" dirty="0" smtClean="0">
                          <a:solidFill>
                            <a:schemeClr val="tx1"/>
                          </a:solidFill>
                          <a:effectLst/>
                          <a:latin typeface="+mn-lt"/>
                          <a:ea typeface="+mn-ea"/>
                          <a:cs typeface="+mn-cs"/>
                        </a:rPr>
                        <a:t>综合的层次聚类算法，可以处理大规模数据的聚类</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lang="en-US" altLang="zh-CN" sz="1800" kern="1200" dirty="0" err="1" smtClean="0">
                          <a:solidFill>
                            <a:schemeClr val="tx1"/>
                          </a:solidFill>
                          <a:effectLst/>
                          <a:latin typeface="+mn-lt"/>
                          <a:ea typeface="+mn-ea"/>
                          <a:cs typeface="+mn-cs"/>
                        </a:rPr>
                        <a:t>sklearn.cluster</a:t>
                      </a:r>
                      <a:endPar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41001" name="Text Box 6"/>
          <p:cNvSpPr txBox="1">
            <a:spLocks noChangeArrowheads="1"/>
          </p:cNvSpPr>
          <p:nvPr/>
        </p:nvSpPr>
        <p:spPr bwMode="auto">
          <a:xfrm>
            <a:off x="285750" y="784225"/>
            <a:ext cx="84296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en-US" altLang="zh-CN" sz="2000">
                <a:latin typeface="微软雅黑" panose="020B0503020204020204" pitchFamily="34" charset="-122"/>
                <a:ea typeface="微软雅黑" panose="020B0503020204020204" pitchFamily="34" charset="-122"/>
              </a:rPr>
              <a:t>Python</a:t>
            </a:r>
            <a:r>
              <a:rPr lang="zh-CN" altLang="en-US" sz="2000">
                <a:latin typeface="微软雅黑" panose="020B0503020204020204" pitchFamily="34" charset="-122"/>
                <a:ea typeface="微软雅黑" panose="020B0503020204020204" pitchFamily="34" charset="-122"/>
              </a:rPr>
              <a:t>里面实现的聚类算法见下表：</a:t>
            </a:r>
            <a:endParaRPr lang="zh-CN" altLang="en-US"/>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pPr eaLnBrk="1" hangingPunct="1"/>
            <a:endParaRPr lang="zh-CN" altLang="zh-CN" smtClean="0"/>
          </a:p>
        </p:txBody>
      </p:sp>
      <p:sp>
        <p:nvSpPr>
          <p:cNvPr id="247811" name="Rectangle 3"/>
          <p:cNvSpPr>
            <a:spLocks noGrp="1" noChangeArrowheads="1"/>
          </p:cNvSpPr>
          <p:nvPr>
            <p:ph type="body" idx="1"/>
          </p:nvPr>
        </p:nvSpPr>
        <p:spPr/>
        <p:txBody>
          <a:bodyPr/>
          <a:lstStyle/>
          <a:p>
            <a:pPr eaLnBrk="1" hangingPunct="1"/>
            <a:endParaRPr lang="zh-CN" altLang="zh-CN" smtClean="0"/>
          </a:p>
        </p:txBody>
      </p:sp>
      <p:sp>
        <p:nvSpPr>
          <p:cNvPr id="247812" name="Text Box 4"/>
          <p:cNvSpPr txBox="1">
            <a:spLocks noChangeArrowheads="1"/>
          </p:cNvSpPr>
          <p:nvPr/>
        </p:nvSpPr>
        <p:spPr bwMode="auto">
          <a:xfrm>
            <a:off x="3332163" y="3006725"/>
            <a:ext cx="24685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6000">
                <a:ea typeface="微软雅黑" panose="020B0503020204020204" pitchFamily="34" charset="-122"/>
              </a:rPr>
              <a:t>谢谢！</a:t>
            </a:r>
            <a:endParaRPr lang="zh-CN" altLang="en-US" sz="600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9657" y="1165412"/>
            <a:ext cx="3809547" cy="5387788"/>
          </a:xfrm>
          <a:prstGeom prst="rect">
            <a:avLst/>
          </a:prstGeom>
        </p:spPr>
      </p:pic>
      <p:sp>
        <p:nvSpPr>
          <p:cNvPr id="3" name="矩形 2"/>
          <p:cNvSpPr/>
          <p:nvPr/>
        </p:nvSpPr>
        <p:spPr>
          <a:xfrm>
            <a:off x="4289204" y="1597148"/>
            <a:ext cx="4572000" cy="4524315"/>
          </a:xfrm>
          <a:prstGeom prst="rect">
            <a:avLst/>
          </a:prstGeom>
        </p:spPr>
        <p:txBody>
          <a:bodyPr>
            <a:spAutoFit/>
          </a:bodyPr>
          <a:lstStyle/>
          <a:p>
            <a:r>
              <a:rPr lang="zh-CN" altLang="en-US" dirty="0"/>
              <a:t>为了最经济地利用现有数据，通常使用</a:t>
            </a:r>
            <a:r>
              <a:rPr lang="en-US" altLang="zh-CN" dirty="0"/>
              <a:t>N</a:t>
            </a:r>
            <a:r>
              <a:rPr lang="zh-CN" altLang="en-US" dirty="0"/>
              <a:t>倍交叉验证（</a:t>
            </a:r>
            <a:r>
              <a:rPr lang="en-US" altLang="zh-CN" dirty="0"/>
              <a:t>CV</a:t>
            </a:r>
            <a:r>
              <a:rPr lang="zh-CN" altLang="en-US" dirty="0"/>
              <a:t>），将数据集分割成</a:t>
            </a:r>
            <a:r>
              <a:rPr lang="en-US" altLang="zh-CN" dirty="0"/>
              <a:t>N</a:t>
            </a:r>
            <a:r>
              <a:rPr lang="zh-CN" altLang="en-US" dirty="0"/>
              <a:t>个折（即通常使用</a:t>
            </a:r>
            <a:r>
              <a:rPr lang="en-US" altLang="zh-CN" dirty="0"/>
              <a:t>5</a:t>
            </a:r>
            <a:r>
              <a:rPr lang="zh-CN" altLang="en-US" dirty="0"/>
              <a:t>倍或</a:t>
            </a:r>
            <a:r>
              <a:rPr lang="en-US" altLang="zh-CN" dirty="0"/>
              <a:t>10</a:t>
            </a:r>
            <a:r>
              <a:rPr lang="zh-CN" altLang="en-US" dirty="0"/>
              <a:t>倍</a:t>
            </a:r>
            <a:r>
              <a:rPr lang="en-US" altLang="zh-CN" dirty="0"/>
              <a:t>CV</a:t>
            </a:r>
            <a:r>
              <a:rPr lang="zh-CN" altLang="en-US" dirty="0"/>
              <a:t>）。在这样的</a:t>
            </a:r>
            <a:r>
              <a:rPr lang="en-US" altLang="zh-CN" dirty="0"/>
              <a:t>N</a:t>
            </a:r>
            <a:r>
              <a:rPr lang="zh-CN" altLang="en-US" dirty="0"/>
              <a:t>倍</a:t>
            </a:r>
            <a:r>
              <a:rPr lang="en-US" altLang="zh-CN" dirty="0"/>
              <a:t>CV</a:t>
            </a:r>
            <a:r>
              <a:rPr lang="zh-CN" altLang="en-US" dirty="0"/>
              <a:t>中，其中一个折被留作测试数据，而其余的折则被用作建立模型的训练数据。</a:t>
            </a:r>
            <a:endParaRPr lang="zh-CN" altLang="en-US" dirty="0"/>
          </a:p>
          <a:p>
            <a:r>
              <a:rPr lang="zh-CN" altLang="en-US" dirty="0"/>
              <a:t>例如，在</a:t>
            </a:r>
            <a:r>
              <a:rPr lang="en-US" altLang="zh-CN" dirty="0"/>
              <a:t>5</a:t>
            </a:r>
            <a:r>
              <a:rPr lang="zh-CN" altLang="en-US" dirty="0"/>
              <a:t>倍</a:t>
            </a:r>
            <a:r>
              <a:rPr lang="en-US" altLang="zh-CN" dirty="0"/>
              <a:t>CV</a:t>
            </a:r>
            <a:r>
              <a:rPr lang="zh-CN" altLang="en-US" dirty="0"/>
              <a:t>中，有</a:t>
            </a:r>
            <a:r>
              <a:rPr lang="en-US" altLang="zh-CN" dirty="0"/>
              <a:t>1</a:t>
            </a:r>
            <a:r>
              <a:rPr lang="zh-CN" altLang="en-US" dirty="0"/>
              <a:t>个折被省略，作为测试数据，而剩下的</a:t>
            </a:r>
            <a:r>
              <a:rPr lang="en-US" altLang="zh-CN" dirty="0"/>
              <a:t>4</a:t>
            </a:r>
            <a:r>
              <a:rPr lang="zh-CN" altLang="en-US" dirty="0"/>
              <a:t>个被集中起来，作为建立模型的训练数据。然后，将训练好的模型应用于上述遗漏的折（即测试数据）。这个过程反复进行，直到所有的折都有机会被留出作为测试数据。因此，我们将建立</a:t>
            </a:r>
            <a:r>
              <a:rPr lang="en-US" altLang="zh-CN" dirty="0"/>
              <a:t>5</a:t>
            </a:r>
            <a:r>
              <a:rPr lang="zh-CN" altLang="en-US" dirty="0"/>
              <a:t>个模型（即</a:t>
            </a:r>
            <a:r>
              <a:rPr lang="en-US" altLang="zh-CN" dirty="0"/>
              <a:t>5</a:t>
            </a:r>
            <a:r>
              <a:rPr lang="zh-CN" altLang="en-US" dirty="0"/>
              <a:t>个折中的每个折都被留出作为测试集），其中</a:t>
            </a:r>
            <a:r>
              <a:rPr lang="en-US" altLang="zh-CN" dirty="0"/>
              <a:t>5</a:t>
            </a:r>
            <a:r>
              <a:rPr lang="zh-CN" altLang="en-US" dirty="0"/>
              <a:t>个模型中的每个模型都包含相关的性能指标（我们将在接下来的部分讨论）。最后，度量（指标）值是基于</a:t>
            </a:r>
            <a:r>
              <a:rPr lang="en-US" altLang="zh-CN" dirty="0"/>
              <a:t>5</a:t>
            </a:r>
            <a:r>
              <a:rPr lang="zh-CN" altLang="en-US" dirty="0"/>
              <a:t>个模型计算出的平均性能。</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050"/>
          <p:cNvSpPr>
            <a:spLocks noGrp="1" noChangeArrowheads="1"/>
          </p:cNvSpPr>
          <p:nvPr>
            <p:ph type="title" idx="4294967295"/>
          </p:nvPr>
        </p:nvSpPr>
        <p:spPr>
          <a:xfrm>
            <a:off x="122238" y="-50799"/>
            <a:ext cx="2787650" cy="609600"/>
          </a:xfrm>
        </p:spPr>
        <p:txBody>
          <a:bodyPr>
            <a:normAutofit/>
          </a:bodyPr>
          <a:lstStyle/>
          <a:p>
            <a:pPr eaLnBrk="1" hangingPunct="1"/>
            <a:r>
              <a:rPr lang="zh-CN" altLang="en-US" dirty="0" smtClean="0">
                <a:solidFill>
                  <a:srgbClr val="CC00CC"/>
                </a:solidFill>
                <a:latin typeface="黑体" panose="02010609060101010101" pitchFamily="49" charset="-122"/>
                <a:ea typeface="黑体" panose="02010609060101010101" pitchFamily="49" charset="-122"/>
              </a:rPr>
              <a:t>交叉测试法</a:t>
            </a:r>
            <a:endParaRPr lang="zh-CN" altLang="en-US" dirty="0" smtClean="0">
              <a:solidFill>
                <a:srgbClr val="CC00CC"/>
              </a:solidFill>
              <a:latin typeface="黑体" panose="02010609060101010101" pitchFamily="49" charset="-122"/>
              <a:ea typeface="黑体" panose="02010609060101010101" pitchFamily="49" charset="-122"/>
            </a:endParaRPr>
          </a:p>
        </p:txBody>
      </p:sp>
      <p:sp>
        <p:nvSpPr>
          <p:cNvPr id="191491" name="Rectangle 2051"/>
          <p:cNvSpPr>
            <a:spLocks noGrp="1" noChangeArrowheads="1"/>
          </p:cNvSpPr>
          <p:nvPr>
            <p:ph type="body" idx="4294967295"/>
          </p:nvPr>
        </p:nvSpPr>
        <p:spPr>
          <a:xfrm>
            <a:off x="0" y="1123950"/>
            <a:ext cx="7413625" cy="2501900"/>
          </a:xfrm>
        </p:spPr>
        <p:txBody>
          <a:bodyPr>
            <a:normAutofit fontScale="92500" lnSpcReduction="10000"/>
          </a:bodyPr>
          <a:lstStyle/>
          <a:p>
            <a:pPr eaLnBrk="1" hangingPunct="1">
              <a:lnSpc>
                <a:spcPct val="120000"/>
              </a:lnSpc>
            </a:pPr>
            <a:r>
              <a:rPr lang="zh-CN" altLang="en-GB" b="1" dirty="0" smtClean="0">
                <a:latin typeface="黑体" panose="02010609060101010101" pitchFamily="49" charset="-122"/>
                <a:ea typeface="黑体" panose="02010609060101010101" pitchFamily="49" charset="-122"/>
              </a:rPr>
              <a:t>将数据集分为</a:t>
            </a:r>
            <a:r>
              <a:rPr lang="en-GB" altLang="zh-CN" b="1" dirty="0" smtClean="0">
                <a:latin typeface="黑体" panose="02010609060101010101" pitchFamily="49" charset="-122"/>
                <a:ea typeface="黑体" panose="02010609060101010101" pitchFamily="49" charset="-122"/>
              </a:rPr>
              <a:t>k</a:t>
            </a:r>
            <a:r>
              <a:rPr lang="zh-CN" altLang="en-GB" b="1" dirty="0" smtClean="0">
                <a:latin typeface="黑体" panose="02010609060101010101" pitchFamily="49" charset="-122"/>
                <a:ea typeface="黑体" panose="02010609060101010101" pitchFamily="49" charset="-122"/>
              </a:rPr>
              <a:t>个大致规模相等的不相交子集</a:t>
            </a:r>
            <a:endParaRPr lang="zh-CN" altLang="en-GB" b="1" dirty="0" smtClean="0">
              <a:latin typeface="黑体" panose="02010609060101010101" pitchFamily="49" charset="-122"/>
              <a:ea typeface="黑体" panose="02010609060101010101" pitchFamily="49" charset="-122"/>
            </a:endParaRPr>
          </a:p>
          <a:p>
            <a:pPr eaLnBrk="1" hangingPunct="1">
              <a:lnSpc>
                <a:spcPct val="120000"/>
              </a:lnSpc>
            </a:pPr>
            <a:r>
              <a:rPr lang="zh-CN" altLang="en-GB" b="1" dirty="0" smtClean="0">
                <a:latin typeface="黑体" panose="02010609060101010101" pitchFamily="49" charset="-122"/>
                <a:ea typeface="黑体" panose="02010609060101010101" pitchFamily="49" charset="-122"/>
              </a:rPr>
              <a:t>模型总共进行</a:t>
            </a:r>
            <a:r>
              <a:rPr lang="en-GB" altLang="zh-CN" b="1" dirty="0" smtClean="0">
                <a:latin typeface="黑体" panose="02010609060101010101" pitchFamily="49" charset="-122"/>
                <a:ea typeface="黑体" panose="02010609060101010101" pitchFamily="49" charset="-122"/>
              </a:rPr>
              <a:t>k</a:t>
            </a:r>
            <a:r>
              <a:rPr lang="zh-CN" altLang="en-GB" b="1" dirty="0" smtClean="0">
                <a:latin typeface="黑体" panose="02010609060101010101" pitchFamily="49" charset="-122"/>
                <a:ea typeface="黑体" panose="02010609060101010101" pitchFamily="49" charset="-122"/>
              </a:rPr>
              <a:t>次训练和测试，每次取其中的</a:t>
            </a:r>
            <a:r>
              <a:rPr lang="en-GB" altLang="zh-CN" b="1" dirty="0" smtClean="0">
                <a:latin typeface="黑体" panose="02010609060101010101" pitchFamily="49" charset="-122"/>
                <a:ea typeface="黑体" panose="02010609060101010101" pitchFamily="49" charset="-122"/>
              </a:rPr>
              <a:t>k-1</a:t>
            </a:r>
            <a:r>
              <a:rPr lang="zh-CN" altLang="en-GB" b="1" dirty="0" smtClean="0">
                <a:latin typeface="黑体" panose="02010609060101010101" pitchFamily="49" charset="-122"/>
                <a:ea typeface="黑体" panose="02010609060101010101" pitchFamily="49" charset="-122"/>
              </a:rPr>
              <a:t>个子集作为训练集，第</a:t>
            </a:r>
            <a:r>
              <a:rPr lang="en-GB" altLang="zh-CN" b="1" dirty="0" smtClean="0">
                <a:latin typeface="黑体" panose="02010609060101010101" pitchFamily="49" charset="-122"/>
                <a:ea typeface="黑体" panose="02010609060101010101" pitchFamily="49" charset="-122"/>
              </a:rPr>
              <a:t>k</a:t>
            </a:r>
            <a:r>
              <a:rPr lang="zh-CN" altLang="en-GB" b="1" dirty="0" smtClean="0">
                <a:latin typeface="黑体" panose="02010609060101010101" pitchFamily="49" charset="-122"/>
                <a:ea typeface="黑体" panose="02010609060101010101" pitchFamily="49" charset="-122"/>
              </a:rPr>
              <a:t>个子集作为测试集，计算模型的准确度</a:t>
            </a:r>
            <a:endParaRPr lang="zh-CN" altLang="en-GB" b="1" dirty="0" smtClean="0">
              <a:latin typeface="黑体" panose="02010609060101010101" pitchFamily="49" charset="-122"/>
              <a:ea typeface="黑体" panose="02010609060101010101" pitchFamily="49" charset="-122"/>
            </a:endParaRPr>
          </a:p>
          <a:p>
            <a:pPr eaLnBrk="1" hangingPunct="1">
              <a:lnSpc>
                <a:spcPct val="120000"/>
              </a:lnSpc>
            </a:pPr>
            <a:r>
              <a:rPr lang="zh-CN" altLang="en-GB" b="1" dirty="0" smtClean="0">
                <a:latin typeface="黑体" panose="02010609060101010101" pitchFamily="49" charset="-122"/>
                <a:ea typeface="黑体" panose="02010609060101010101" pitchFamily="49" charset="-122"/>
              </a:rPr>
              <a:t>把</a:t>
            </a:r>
            <a:r>
              <a:rPr lang="en-GB" altLang="zh-CN" b="1" dirty="0" smtClean="0">
                <a:latin typeface="黑体" panose="02010609060101010101" pitchFamily="49" charset="-122"/>
                <a:ea typeface="黑体" panose="02010609060101010101" pitchFamily="49" charset="-122"/>
              </a:rPr>
              <a:t>k</a:t>
            </a:r>
            <a:r>
              <a:rPr lang="zh-CN" altLang="en-GB" b="1" dirty="0" smtClean="0">
                <a:latin typeface="黑体" panose="02010609060101010101" pitchFamily="49" charset="-122"/>
                <a:ea typeface="黑体" panose="02010609060101010101" pitchFamily="49" charset="-122"/>
              </a:rPr>
              <a:t>次测试的准确度的平均值作为最终的准确度</a:t>
            </a:r>
            <a:endParaRPr lang="zh-CN" altLang="en-US" b="1" dirty="0" smtClean="0">
              <a:latin typeface="黑体" panose="02010609060101010101" pitchFamily="49" charset="-122"/>
              <a:ea typeface="黑体" panose="02010609060101010101" pitchFamily="49" charset="-122"/>
            </a:endParaRPr>
          </a:p>
        </p:txBody>
      </p:sp>
      <p:sp>
        <p:nvSpPr>
          <p:cNvPr id="191492" name="Rectangle 2052"/>
          <p:cNvSpPr>
            <a:spLocks noChangeArrowheads="1"/>
          </p:cNvSpPr>
          <p:nvPr/>
        </p:nvSpPr>
        <p:spPr bwMode="auto">
          <a:xfrm>
            <a:off x="3690144" y="4570413"/>
            <a:ext cx="288925" cy="301625"/>
          </a:xfrm>
          <a:prstGeom prst="rect">
            <a:avLst/>
          </a:prstGeom>
          <a:solidFill>
            <a:srgbClr val="FFFFFF"/>
          </a:solidFill>
          <a:ln w="9525">
            <a:solidFill>
              <a:srgbClr val="FFFFFF"/>
            </a:solidFill>
            <a:miter lim="800000"/>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000000"/>
                </a:solidFill>
                <a:latin typeface="Times New Roman" panose="02020603050405020304" pitchFamily="18" charset="0"/>
              </a:rPr>
              <a:t>···</a:t>
            </a:r>
            <a:endParaRPr lang="zh-CN" altLang="en-US" sz="2000">
              <a:solidFill>
                <a:srgbClr val="000000"/>
              </a:solidFill>
            </a:endParaRPr>
          </a:p>
        </p:txBody>
      </p:sp>
      <p:sp>
        <p:nvSpPr>
          <p:cNvPr id="191493" name="AutoShape 2053"/>
          <p:cNvSpPr>
            <a:spLocks noChangeArrowheads="1"/>
          </p:cNvSpPr>
          <p:nvPr/>
        </p:nvSpPr>
        <p:spPr bwMode="auto">
          <a:xfrm>
            <a:off x="1656557" y="4529138"/>
            <a:ext cx="631825" cy="598488"/>
          </a:xfrm>
          <a:prstGeom prst="can">
            <a:avLst>
              <a:gd name="adj" fmla="val 42361"/>
            </a:avLst>
          </a:prstGeom>
          <a:solidFill>
            <a:srgbClr val="FFFFFF"/>
          </a:solidFill>
          <a:ln w="9525">
            <a:solidFill>
              <a:srgbClr val="000000"/>
            </a:solidFill>
            <a:miter lim="800000"/>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000000"/>
                </a:solidFill>
              </a:rPr>
              <a:t>数据</a:t>
            </a:r>
            <a:endParaRPr lang="zh-CN" altLang="en-US" sz="2000">
              <a:solidFill>
                <a:srgbClr val="000000"/>
              </a:solidFill>
            </a:endParaRPr>
          </a:p>
        </p:txBody>
      </p:sp>
      <p:sp>
        <p:nvSpPr>
          <p:cNvPr id="191494" name="AutoShape 2054"/>
          <p:cNvSpPr>
            <a:spLocks noChangeArrowheads="1"/>
          </p:cNvSpPr>
          <p:nvPr/>
        </p:nvSpPr>
        <p:spPr bwMode="auto">
          <a:xfrm>
            <a:off x="3571082" y="3992563"/>
            <a:ext cx="520700" cy="450850"/>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rgbClr val="000000"/>
                </a:solidFill>
              </a:rPr>
              <a:t>S</a:t>
            </a:r>
            <a:r>
              <a:rPr lang="en-US" altLang="zh-CN" sz="2000" baseline="-25000">
                <a:solidFill>
                  <a:srgbClr val="000000"/>
                </a:solidFill>
              </a:rPr>
              <a:t>1</a:t>
            </a:r>
            <a:endParaRPr lang="en-US" altLang="zh-CN" sz="2000">
              <a:solidFill>
                <a:srgbClr val="000000"/>
              </a:solidFill>
            </a:endParaRPr>
          </a:p>
        </p:txBody>
      </p:sp>
      <p:sp>
        <p:nvSpPr>
          <p:cNvPr id="191495" name="AutoShape 2055"/>
          <p:cNvSpPr>
            <a:spLocks noChangeArrowheads="1"/>
          </p:cNvSpPr>
          <p:nvPr/>
        </p:nvSpPr>
        <p:spPr bwMode="auto">
          <a:xfrm>
            <a:off x="3571082" y="4884738"/>
            <a:ext cx="520700" cy="450850"/>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rgbClr val="000000"/>
                </a:solidFill>
              </a:rPr>
              <a:t>S</a:t>
            </a:r>
            <a:r>
              <a:rPr lang="en-US" altLang="zh-CN" sz="2000" baseline="-25000">
                <a:solidFill>
                  <a:srgbClr val="000000"/>
                </a:solidFill>
              </a:rPr>
              <a:t>k-1</a:t>
            </a:r>
            <a:endParaRPr lang="en-US" altLang="zh-CN" sz="2000">
              <a:solidFill>
                <a:srgbClr val="000000"/>
              </a:solidFill>
            </a:endParaRPr>
          </a:p>
        </p:txBody>
      </p:sp>
      <p:sp>
        <p:nvSpPr>
          <p:cNvPr id="191496" name="AutoShape 2056"/>
          <p:cNvSpPr>
            <a:spLocks noChangeArrowheads="1"/>
          </p:cNvSpPr>
          <p:nvPr/>
        </p:nvSpPr>
        <p:spPr bwMode="auto">
          <a:xfrm>
            <a:off x="3553619" y="5441951"/>
            <a:ext cx="538163" cy="449262"/>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en-US" altLang="zh-CN" sz="2000">
                <a:solidFill>
                  <a:srgbClr val="000000"/>
                </a:solidFill>
              </a:rPr>
              <a:t>S</a:t>
            </a:r>
            <a:r>
              <a:rPr lang="en-US" altLang="zh-CN" sz="2000" baseline="-25000">
                <a:solidFill>
                  <a:srgbClr val="000000"/>
                </a:solidFill>
              </a:rPr>
              <a:t>k</a:t>
            </a:r>
            <a:endParaRPr lang="en-US" altLang="zh-CN" sz="2000">
              <a:solidFill>
                <a:srgbClr val="000000"/>
              </a:solidFill>
            </a:endParaRPr>
          </a:p>
        </p:txBody>
      </p:sp>
      <p:sp>
        <p:nvSpPr>
          <p:cNvPr id="191497" name="Line 2057"/>
          <p:cNvSpPr>
            <a:spLocks noChangeShapeType="1"/>
          </p:cNvSpPr>
          <p:nvPr/>
        </p:nvSpPr>
        <p:spPr bwMode="auto">
          <a:xfrm flipV="1">
            <a:off x="2412207" y="4224338"/>
            <a:ext cx="995362" cy="4921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91498" name="Line 2058"/>
          <p:cNvSpPr>
            <a:spLocks noChangeShapeType="1"/>
          </p:cNvSpPr>
          <p:nvPr/>
        </p:nvSpPr>
        <p:spPr bwMode="auto">
          <a:xfrm>
            <a:off x="2450307" y="4864101"/>
            <a:ext cx="1014412" cy="2936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91499" name="Line 2059"/>
          <p:cNvSpPr>
            <a:spLocks noChangeShapeType="1"/>
          </p:cNvSpPr>
          <p:nvPr/>
        </p:nvSpPr>
        <p:spPr bwMode="auto">
          <a:xfrm>
            <a:off x="2443957" y="5029201"/>
            <a:ext cx="1020762" cy="5699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91500" name="AutoShape 2060"/>
          <p:cNvSpPr>
            <a:spLocks noChangeArrowheads="1"/>
          </p:cNvSpPr>
          <p:nvPr/>
        </p:nvSpPr>
        <p:spPr bwMode="auto">
          <a:xfrm>
            <a:off x="5911057" y="4424363"/>
            <a:ext cx="906462" cy="450850"/>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000000"/>
                </a:solidFill>
              </a:rPr>
              <a:t>训练集</a:t>
            </a:r>
            <a:endParaRPr lang="zh-CN" altLang="en-US" sz="2000">
              <a:solidFill>
                <a:srgbClr val="000000"/>
              </a:solidFill>
            </a:endParaRPr>
          </a:p>
        </p:txBody>
      </p:sp>
      <p:sp>
        <p:nvSpPr>
          <p:cNvPr id="191501" name="AutoShape 2061"/>
          <p:cNvSpPr>
            <a:spLocks noChangeArrowheads="1"/>
          </p:cNvSpPr>
          <p:nvPr/>
        </p:nvSpPr>
        <p:spPr bwMode="auto">
          <a:xfrm>
            <a:off x="5911057" y="5367338"/>
            <a:ext cx="906462" cy="450850"/>
          </a:xfrm>
          <a:prstGeom prst="can">
            <a:avLst>
              <a:gd name="adj" fmla="val 25000"/>
            </a:avLst>
          </a:prstGeom>
          <a:solidFill>
            <a:srgbClr val="FFFFFF"/>
          </a:solidFill>
          <a:ln w="9525">
            <a:solidFill>
              <a:srgbClr val="000000"/>
            </a:solidFill>
            <a:round/>
          </a:ln>
        </p:spPr>
        <p:txBody>
          <a:bodyPr lIns="18000" tIns="10800" rIns="18000" bIns="10800"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0"/>
              </a:spcBef>
              <a:buClrTx/>
              <a:buSzTx/>
              <a:buFontTx/>
              <a:buNone/>
            </a:pPr>
            <a:r>
              <a:rPr lang="zh-CN" altLang="en-US" sz="2000">
                <a:solidFill>
                  <a:srgbClr val="000000"/>
                </a:solidFill>
              </a:rPr>
              <a:t>测试集</a:t>
            </a:r>
            <a:endParaRPr lang="zh-CN" altLang="en-US" sz="2000">
              <a:solidFill>
                <a:srgbClr val="000000"/>
              </a:solidFill>
            </a:endParaRPr>
          </a:p>
        </p:txBody>
      </p:sp>
      <p:sp>
        <p:nvSpPr>
          <p:cNvPr id="191502" name="Line 2062"/>
          <p:cNvSpPr>
            <a:spLocks noChangeShapeType="1"/>
          </p:cNvSpPr>
          <p:nvPr/>
        </p:nvSpPr>
        <p:spPr bwMode="auto">
          <a:xfrm>
            <a:off x="4331494" y="5621338"/>
            <a:ext cx="157956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91503" name="Line 2063"/>
          <p:cNvSpPr>
            <a:spLocks noChangeShapeType="1"/>
          </p:cNvSpPr>
          <p:nvPr/>
        </p:nvSpPr>
        <p:spPr bwMode="auto">
          <a:xfrm>
            <a:off x="4409282" y="4702176"/>
            <a:ext cx="144303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18000" tIns="10800" rIns="18000" bIns="10800" anchor="ctr"/>
          <a:lstStyle/>
          <a:p>
            <a:endParaRPr lang="zh-CN" altLang="en-US"/>
          </a:p>
        </p:txBody>
      </p:sp>
      <p:sp>
        <p:nvSpPr>
          <p:cNvPr id="191504" name="Text Box 2065"/>
          <p:cNvSpPr txBox="1">
            <a:spLocks noChangeArrowheads="1"/>
          </p:cNvSpPr>
          <p:nvPr/>
        </p:nvSpPr>
        <p:spPr bwMode="auto">
          <a:xfrm>
            <a:off x="4409282" y="4192588"/>
            <a:ext cx="1682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en-US" altLang="zh-CN" sz="1800">
                <a:solidFill>
                  <a:schemeClr val="tx1"/>
                </a:solidFill>
                <a:latin typeface="Times New Roman" panose="02020603050405020304" pitchFamily="18" charset="0"/>
              </a:rPr>
              <a:t>S</a:t>
            </a:r>
            <a:r>
              <a:rPr lang="en-US" altLang="zh-CN" sz="1800" baseline="-25000">
                <a:solidFill>
                  <a:schemeClr val="tx1"/>
                </a:solidFill>
                <a:latin typeface="Times New Roman" panose="02020603050405020304" pitchFamily="18" charset="0"/>
              </a:rPr>
              <a:t>i(1)</a:t>
            </a:r>
            <a:r>
              <a:rPr lang="en-US" altLang="zh-CN" sz="1800">
                <a:solidFill>
                  <a:schemeClr val="tx1"/>
                </a:solidFill>
                <a:latin typeface="Times New Roman" panose="02020603050405020304" pitchFamily="18" charset="0"/>
              </a:rPr>
              <a:t>,…,S</a:t>
            </a:r>
            <a:r>
              <a:rPr lang="en-US" altLang="zh-CN" sz="1800" baseline="-25000">
                <a:solidFill>
                  <a:schemeClr val="tx1"/>
                </a:solidFill>
                <a:latin typeface="Times New Roman" panose="02020603050405020304" pitchFamily="18" charset="0"/>
              </a:rPr>
              <a:t>i(k-1)</a:t>
            </a:r>
            <a:r>
              <a:rPr lang="en-US" altLang="zh-CN" sz="1800">
                <a:solidFill>
                  <a:schemeClr val="tx1"/>
                </a:solidFill>
                <a:latin typeface="Times New Roman" panose="02020603050405020304" pitchFamily="18" charset="0"/>
              </a:rPr>
              <a:t> </a:t>
            </a:r>
            <a:endParaRPr lang="en-US" altLang="zh-CN" sz="1800">
              <a:solidFill>
                <a:schemeClr val="tx1"/>
              </a:solidFill>
              <a:latin typeface="Times New Roman" panose="02020603050405020304" pitchFamily="18" charset="0"/>
            </a:endParaRPr>
          </a:p>
        </p:txBody>
      </p:sp>
      <p:sp>
        <p:nvSpPr>
          <p:cNvPr id="191505" name="Text Box 2066"/>
          <p:cNvSpPr txBox="1">
            <a:spLocks noChangeArrowheads="1"/>
          </p:cNvSpPr>
          <p:nvPr/>
        </p:nvSpPr>
        <p:spPr bwMode="auto">
          <a:xfrm>
            <a:off x="4529932" y="5211763"/>
            <a:ext cx="841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Tx/>
              <a:buNone/>
            </a:pPr>
            <a:r>
              <a:rPr lang="en-US" altLang="zh-CN" sz="1800">
                <a:solidFill>
                  <a:schemeClr val="tx1"/>
                </a:solidFill>
                <a:latin typeface="Times New Roman" panose="02020603050405020304" pitchFamily="18" charset="0"/>
              </a:rPr>
              <a:t>S</a:t>
            </a:r>
            <a:r>
              <a:rPr lang="en-US" altLang="zh-CN" sz="1800" baseline="-25000">
                <a:solidFill>
                  <a:schemeClr val="tx1"/>
                </a:solidFill>
                <a:latin typeface="Times New Roman" panose="02020603050405020304" pitchFamily="18" charset="0"/>
              </a:rPr>
              <a:t>i(k)</a:t>
            </a:r>
            <a:r>
              <a:rPr lang="en-US" altLang="zh-CN" sz="1800">
                <a:solidFill>
                  <a:schemeClr val="tx1"/>
                </a:solidFill>
                <a:latin typeface="Times New Roman" panose="02020603050405020304" pitchFamily="18" charset="0"/>
              </a:rPr>
              <a:t> </a:t>
            </a:r>
            <a:endParaRPr lang="en-US" altLang="zh-CN" sz="1800">
              <a:solidFill>
                <a:schemeClr val="tx1"/>
              </a:solidFill>
              <a:latin typeface="Times New Roman" panose="02020603050405020304" pitchFamily="18" charset="0"/>
            </a:endParaRPr>
          </a:p>
        </p:txBody>
      </p:sp>
      <p:sp>
        <p:nvSpPr>
          <p:cNvPr id="20" name="矩形 19"/>
          <p:cNvSpPr>
            <a:spLocks noChangeArrowheads="1"/>
          </p:cNvSpPr>
          <p:nvPr/>
        </p:nvSpPr>
        <p:spPr bwMode="auto">
          <a:xfrm>
            <a:off x="1468438" y="6257925"/>
            <a:ext cx="4895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i="1">
                <a:solidFill>
                  <a:srgbClr val="FF0000"/>
                </a:solidFill>
              </a:rPr>
              <a:t>k</a:t>
            </a:r>
            <a:r>
              <a:rPr lang="en-US" altLang="zh-CN" sz="1800">
                <a:solidFill>
                  <a:srgbClr val="FF0000"/>
                </a:solidFill>
              </a:rPr>
              <a:t>-fold cross-validation</a:t>
            </a:r>
            <a:endParaRPr lang="zh-CN" altLang="en-US" sz="180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2898377" y="926193"/>
            <a:ext cx="3597275" cy="3549650"/>
          </a:xfrm>
        </p:spPr>
      </p:pic>
      <p:sp>
        <p:nvSpPr>
          <p:cNvPr id="5" name="矩形 4"/>
          <p:cNvSpPr/>
          <p:nvPr/>
        </p:nvSpPr>
        <p:spPr>
          <a:xfrm>
            <a:off x="993887" y="4750705"/>
            <a:ext cx="7725571" cy="1754326"/>
          </a:xfrm>
          <a:prstGeom prst="rect">
            <a:avLst/>
          </a:prstGeom>
        </p:spPr>
        <p:txBody>
          <a:bodyPr wrap="square">
            <a:spAutoFit/>
          </a:bodyPr>
          <a:lstStyle/>
          <a:p>
            <a:r>
              <a:rPr lang="zh-CN" altLang="en-US" dirty="0">
                <a:solidFill>
                  <a:srgbClr val="3E3E3E"/>
                </a:solidFill>
                <a:latin typeface="Helvetica Neue"/>
              </a:rPr>
              <a:t>这是一个</a:t>
            </a:r>
            <a:r>
              <a:rPr lang="en-US" altLang="zh-CN" dirty="0">
                <a:solidFill>
                  <a:srgbClr val="3E3E3E"/>
                </a:solidFill>
                <a:latin typeface="Helvetica Neue"/>
              </a:rPr>
              <a:t>7</a:t>
            </a:r>
            <a:r>
              <a:rPr lang="zh-CN" altLang="en-US" dirty="0">
                <a:solidFill>
                  <a:srgbClr val="3E3E3E"/>
                </a:solidFill>
                <a:latin typeface="Helvetica Neue"/>
              </a:rPr>
              <a:t>折交叉验证。我们将整个人口划分为</a:t>
            </a:r>
            <a:r>
              <a:rPr lang="en-US" altLang="zh-CN" dirty="0">
                <a:solidFill>
                  <a:srgbClr val="3E3E3E"/>
                </a:solidFill>
                <a:latin typeface="Helvetica Neue"/>
              </a:rPr>
              <a:t>7</a:t>
            </a:r>
            <a:r>
              <a:rPr lang="zh-CN" altLang="en-US" dirty="0">
                <a:solidFill>
                  <a:srgbClr val="3E3E3E"/>
                </a:solidFill>
                <a:latin typeface="Helvetica Neue"/>
              </a:rPr>
              <a:t>个相同的样本集。现在我们在</a:t>
            </a:r>
            <a:r>
              <a:rPr lang="en-US" altLang="zh-CN" dirty="0">
                <a:solidFill>
                  <a:srgbClr val="3E3E3E"/>
                </a:solidFill>
                <a:latin typeface="Helvetica Neue"/>
              </a:rPr>
              <a:t>6</a:t>
            </a:r>
            <a:r>
              <a:rPr lang="zh-CN" altLang="en-US" dirty="0">
                <a:solidFill>
                  <a:srgbClr val="3E3E3E"/>
                </a:solidFill>
                <a:latin typeface="Helvetica Neue"/>
              </a:rPr>
              <a:t>个样本集</a:t>
            </a:r>
            <a:r>
              <a:rPr lang="en-US" altLang="zh-CN" dirty="0">
                <a:solidFill>
                  <a:srgbClr val="3E3E3E"/>
                </a:solidFill>
                <a:latin typeface="Helvetica Neue"/>
              </a:rPr>
              <a:t>(</a:t>
            </a:r>
            <a:r>
              <a:rPr lang="zh-CN" altLang="en-US" dirty="0">
                <a:solidFill>
                  <a:srgbClr val="3E3E3E"/>
                </a:solidFill>
                <a:latin typeface="Helvetica Neue"/>
              </a:rPr>
              <a:t>绿色框</a:t>
            </a:r>
            <a:r>
              <a:rPr lang="en-US" altLang="zh-CN" dirty="0">
                <a:solidFill>
                  <a:srgbClr val="3E3E3E"/>
                </a:solidFill>
                <a:latin typeface="Helvetica Neue"/>
              </a:rPr>
              <a:t>)</a:t>
            </a:r>
            <a:r>
              <a:rPr lang="zh-CN" altLang="en-US" dirty="0">
                <a:solidFill>
                  <a:srgbClr val="3E3E3E"/>
                </a:solidFill>
                <a:latin typeface="Helvetica Neue"/>
              </a:rPr>
              <a:t>上训练模型并在</a:t>
            </a:r>
            <a:r>
              <a:rPr lang="en-US" altLang="zh-CN" dirty="0">
                <a:solidFill>
                  <a:srgbClr val="3E3E3E"/>
                </a:solidFill>
                <a:latin typeface="Helvetica Neue"/>
              </a:rPr>
              <a:t>1</a:t>
            </a:r>
            <a:r>
              <a:rPr lang="zh-CN" altLang="en-US" dirty="0">
                <a:solidFill>
                  <a:srgbClr val="3E3E3E"/>
                </a:solidFill>
                <a:latin typeface="Helvetica Neue"/>
              </a:rPr>
              <a:t>个样本集</a:t>
            </a:r>
            <a:r>
              <a:rPr lang="en-US" altLang="zh-CN" dirty="0">
                <a:solidFill>
                  <a:srgbClr val="3E3E3E"/>
                </a:solidFill>
                <a:latin typeface="Helvetica Neue"/>
              </a:rPr>
              <a:t>(</a:t>
            </a:r>
            <a:r>
              <a:rPr lang="zh-CN" altLang="en-US" dirty="0">
                <a:solidFill>
                  <a:srgbClr val="3E3E3E"/>
                </a:solidFill>
                <a:latin typeface="Helvetica Neue"/>
              </a:rPr>
              <a:t>灰色框</a:t>
            </a:r>
            <a:r>
              <a:rPr lang="en-US" altLang="zh-CN" dirty="0">
                <a:solidFill>
                  <a:srgbClr val="3E3E3E"/>
                </a:solidFill>
                <a:latin typeface="Helvetica Neue"/>
              </a:rPr>
              <a:t>)</a:t>
            </a:r>
            <a:r>
              <a:rPr lang="zh-CN" altLang="en-US" dirty="0">
                <a:solidFill>
                  <a:srgbClr val="3E3E3E"/>
                </a:solidFill>
                <a:latin typeface="Helvetica Neue"/>
              </a:rPr>
              <a:t>上进行验证。然后，在第二次迭代中，我们使用不同的样本集训练模型剩余的一个样本集作为验证。在</a:t>
            </a:r>
            <a:r>
              <a:rPr lang="en-US" altLang="zh-CN" dirty="0">
                <a:solidFill>
                  <a:srgbClr val="3E3E3E"/>
                </a:solidFill>
                <a:latin typeface="Helvetica Neue"/>
              </a:rPr>
              <a:t>7</a:t>
            </a:r>
            <a:r>
              <a:rPr lang="zh-CN" altLang="en-US" dirty="0">
                <a:solidFill>
                  <a:srgbClr val="3E3E3E"/>
                </a:solidFill>
                <a:latin typeface="Helvetica Neue"/>
              </a:rPr>
              <a:t>次迭代中，我们基本上在每个样本集上构建了模型，并将每个样本集作为验证。这是一种减少选择偏差并减少预测方差的方法。一旦我们拥有所有</a:t>
            </a:r>
            <a:r>
              <a:rPr lang="en-US" altLang="zh-CN" dirty="0">
                <a:solidFill>
                  <a:srgbClr val="3E3E3E"/>
                </a:solidFill>
                <a:latin typeface="Helvetica Neue"/>
              </a:rPr>
              <a:t>7</a:t>
            </a:r>
            <a:r>
              <a:rPr lang="zh-CN" altLang="en-US" dirty="0">
                <a:solidFill>
                  <a:srgbClr val="3E3E3E"/>
                </a:solidFill>
                <a:latin typeface="Helvetica Neue"/>
              </a:rPr>
              <a:t>个模型，我们使用平均误差决定那个模型是最好的。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39700"/>
            <a:ext cx="7886700" cy="1325563"/>
          </a:xfrm>
        </p:spPr>
        <p:txBody>
          <a:bodyPr>
            <a:normAutofit/>
          </a:bodyPr>
          <a:lstStyle/>
          <a:p>
            <a:pPr>
              <a:defRPr/>
            </a:pPr>
            <a:r>
              <a:rPr lang="zh-CN" altLang="en-US" sz="3600" dirty="0" smtClean="0">
                <a:latin typeface="+mj-ea"/>
              </a:rPr>
              <a:t>分类模型的评价</a:t>
            </a:r>
            <a:endParaRPr lang="zh-CN" altLang="en-US" sz="3600" dirty="0">
              <a:latin typeface="+mj-ea"/>
            </a:endParaRPr>
          </a:p>
        </p:txBody>
      </p:sp>
      <p:sp>
        <p:nvSpPr>
          <p:cNvPr id="3" name="内容占位符 2"/>
          <p:cNvSpPr>
            <a:spLocks noGrp="1"/>
          </p:cNvSpPr>
          <p:nvPr>
            <p:ph idx="4294967295"/>
          </p:nvPr>
        </p:nvSpPr>
        <p:spPr>
          <a:xfrm>
            <a:off x="0" y="1465263"/>
            <a:ext cx="8334375" cy="4965700"/>
          </a:xfrm>
        </p:spPr>
        <p:txBody>
          <a:bodyPr>
            <a:normAutofit/>
          </a:bodyPr>
          <a:lstStyle/>
          <a:p>
            <a:pPr>
              <a:lnSpc>
                <a:spcPct val="110000"/>
              </a:lnSpc>
              <a:defRPr/>
            </a:pPr>
            <a:r>
              <a:rPr lang="zh-CN" altLang="en-US" dirty="0">
                <a:latin typeface="+mj-ea"/>
                <a:ea typeface="+mj-ea"/>
              </a:rPr>
              <a:t>模型算法质量的评价是很重要的一部分</a:t>
            </a:r>
            <a:r>
              <a:rPr lang="zh-CN" altLang="en-US" dirty="0" smtClean="0">
                <a:latin typeface="+mj-ea"/>
                <a:ea typeface="+mj-ea"/>
              </a:rPr>
              <a:t>。</a:t>
            </a:r>
            <a:endParaRPr lang="en-US" altLang="zh-CN" dirty="0">
              <a:latin typeface="+mj-ea"/>
              <a:ea typeface="+mj-ea"/>
            </a:endParaRPr>
          </a:p>
          <a:p>
            <a:pPr>
              <a:lnSpc>
                <a:spcPct val="110000"/>
              </a:lnSpc>
              <a:defRPr/>
            </a:pPr>
            <a:r>
              <a:rPr lang="zh-CN" altLang="en-US" dirty="0" smtClean="0">
                <a:latin typeface="+mj-ea"/>
                <a:ea typeface="+mj-ea"/>
              </a:rPr>
              <a:t>对于分类模型，通常用一些</a:t>
            </a:r>
            <a:r>
              <a:rPr lang="zh-CN" altLang="en-US" dirty="0">
                <a:latin typeface="+mj-ea"/>
                <a:ea typeface="+mj-ea"/>
              </a:rPr>
              <a:t>指标来进行模型评价和选择</a:t>
            </a:r>
            <a:r>
              <a:rPr lang="zh-CN" altLang="en-US" dirty="0" smtClean="0">
                <a:latin typeface="+mj-ea"/>
                <a:ea typeface="+mj-ea"/>
              </a:rPr>
              <a:t>。</a:t>
            </a:r>
            <a:r>
              <a:rPr lang="zh-CN" altLang="en-US" dirty="0">
                <a:latin typeface="+mj-ea"/>
                <a:ea typeface="+mj-ea"/>
              </a:rPr>
              <a:t>通常采用的指标有：</a:t>
            </a:r>
            <a:r>
              <a:rPr lang="en-US" altLang="zh-CN" dirty="0">
                <a:latin typeface="+mj-ea"/>
                <a:ea typeface="+mj-ea"/>
              </a:rPr>
              <a:t> </a:t>
            </a:r>
            <a:r>
              <a:rPr lang="en-US" altLang="zh-CN" dirty="0"/>
              <a:t>OC</a:t>
            </a:r>
            <a:r>
              <a:rPr lang="zh-CN" altLang="en-US" dirty="0"/>
              <a:t>曲线和</a:t>
            </a:r>
            <a:r>
              <a:rPr lang="en-US" altLang="zh-CN" dirty="0"/>
              <a:t>ROC</a:t>
            </a:r>
            <a:r>
              <a:rPr lang="zh-CN" altLang="en-US" dirty="0"/>
              <a:t>曲线、混淆矩阵</a:t>
            </a:r>
            <a:r>
              <a:rPr lang="zh-CN" altLang="en-US" dirty="0" smtClean="0">
                <a:latin typeface="+mj-ea"/>
                <a:ea typeface="+mj-ea"/>
              </a:rPr>
              <a:t>。</a:t>
            </a:r>
            <a:r>
              <a:rPr lang="zh-CN" altLang="en-US" dirty="0">
                <a:latin typeface="+mj-ea"/>
                <a:ea typeface="+mj-ea"/>
              </a:rPr>
              <a:t>其本质都是与预测的准确性有关的。</a:t>
            </a:r>
            <a:endParaRPr lang="en-US" altLang="zh-CN" dirty="0">
              <a:latin typeface="+mj-ea"/>
              <a:ea typeface="+mj-ea"/>
            </a:endParaRPr>
          </a:p>
          <a:p>
            <a:pPr>
              <a:lnSpc>
                <a:spcPct val="110000"/>
              </a:lnSpc>
              <a:defRPr/>
            </a:pPr>
            <a:r>
              <a:rPr lang="zh-CN" altLang="en-US" dirty="0" smtClean="0">
                <a:latin typeface="+mj-ea"/>
                <a:ea typeface="+mj-ea"/>
              </a:rPr>
              <a:t>分类模型评价的主要</a:t>
            </a:r>
            <a:r>
              <a:rPr lang="zh-CN" altLang="en-US" dirty="0">
                <a:latin typeface="+mj-ea"/>
                <a:ea typeface="+mj-ea"/>
              </a:rPr>
              <a:t>宗旨就是</a:t>
            </a:r>
            <a:r>
              <a:rPr lang="zh-CN" altLang="en-US" dirty="0" smtClean="0">
                <a:latin typeface="+mj-ea"/>
                <a:ea typeface="+mj-ea"/>
              </a:rPr>
              <a:t>：减少</a:t>
            </a:r>
            <a:r>
              <a:rPr lang="zh-CN" altLang="en-US" dirty="0">
                <a:latin typeface="+mj-ea"/>
                <a:ea typeface="+mj-ea"/>
              </a:rPr>
              <a:t>误判（假阳性）和漏判（假阴性）。</a:t>
            </a:r>
            <a:endParaRPr lang="en-US" altLang="zh-CN" dirty="0">
              <a:latin typeface="+mj-ea"/>
              <a:ea typeface="+mj-ea"/>
            </a:endParaRPr>
          </a:p>
          <a:p>
            <a:pPr>
              <a:lnSpc>
                <a:spcPct val="110000"/>
              </a:lnSpc>
              <a:defRPr/>
            </a:pPr>
            <a:r>
              <a:rPr lang="zh-CN" altLang="en-US" dirty="0">
                <a:latin typeface="+mj-ea"/>
                <a:ea typeface="+mj-ea"/>
              </a:rPr>
              <a:t>我们可以对不同的分类算法，设置不同的参数，进行反复比较，根据在多个效果</a:t>
            </a:r>
            <a:r>
              <a:rPr lang="zh-CN" altLang="en-US" dirty="0" smtClean="0">
                <a:latin typeface="+mj-ea"/>
                <a:ea typeface="+mj-ea"/>
              </a:rPr>
              <a:t>指标（比如</a:t>
            </a:r>
            <a:r>
              <a:rPr lang="en-US" altLang="zh-CN" dirty="0" smtClean="0">
                <a:latin typeface="+mj-ea"/>
                <a:ea typeface="+mj-ea"/>
              </a:rPr>
              <a:t>ROC</a:t>
            </a:r>
            <a:r>
              <a:rPr lang="zh-CN" altLang="en-US" dirty="0" smtClean="0">
                <a:latin typeface="+mj-ea"/>
                <a:ea typeface="+mj-ea"/>
              </a:rPr>
              <a:t>曲线的</a:t>
            </a:r>
            <a:r>
              <a:rPr lang="en-US" altLang="zh-CN" dirty="0" smtClean="0">
                <a:latin typeface="+mj-ea"/>
                <a:ea typeface="+mj-ea"/>
              </a:rPr>
              <a:t>AUC</a:t>
            </a:r>
            <a:r>
              <a:rPr lang="zh-CN" altLang="en-US" dirty="0" smtClean="0">
                <a:latin typeface="+mj-ea"/>
                <a:ea typeface="+mj-ea"/>
              </a:rPr>
              <a:t>值）上</a:t>
            </a:r>
            <a:r>
              <a:rPr lang="zh-CN" altLang="en-US" dirty="0">
                <a:latin typeface="+mj-ea"/>
                <a:ea typeface="+mj-ea"/>
              </a:rPr>
              <a:t>是否有</a:t>
            </a:r>
            <a:r>
              <a:rPr lang="zh-CN" altLang="en-US" b="1" dirty="0">
                <a:latin typeface="+mj-ea"/>
                <a:ea typeface="+mj-ea"/>
              </a:rPr>
              <a:t>稳定</a:t>
            </a:r>
            <a:r>
              <a:rPr lang="zh-CN" altLang="en-US" dirty="0">
                <a:latin typeface="+mj-ea"/>
                <a:ea typeface="+mj-ea"/>
              </a:rPr>
              <a:t>的好的表现，</a:t>
            </a:r>
            <a:r>
              <a:rPr lang="zh-CN" altLang="en-US" b="1" dirty="0">
                <a:latin typeface="+mj-ea"/>
                <a:ea typeface="+mj-ea"/>
              </a:rPr>
              <a:t>选择一个</a:t>
            </a:r>
            <a:r>
              <a:rPr lang="zh-CN" altLang="en-US" dirty="0">
                <a:latin typeface="+mj-ea"/>
                <a:ea typeface="+mj-ea"/>
              </a:rPr>
              <a:t>最终落地应用的模型。</a:t>
            </a:r>
            <a:endParaRPr lang="en-US" altLang="zh-CN" dirty="0">
              <a:latin typeface="+mj-ea"/>
              <a:ea typeface="+mj-ea"/>
            </a:endParaRPr>
          </a:p>
          <a:p>
            <a:pPr>
              <a:lnSpc>
                <a:spcPct val="110000"/>
              </a:lnSpc>
              <a:defRPr/>
            </a:pPr>
            <a:endParaRPr lang="en-US" altLang="zh-CN" dirty="0">
              <a:latin typeface="+mj-ea"/>
              <a:ea typeface="+mj-ea"/>
            </a:endParaRPr>
          </a:p>
          <a:p>
            <a:pPr>
              <a:lnSpc>
                <a:spcPct val="110000"/>
              </a:lnSpc>
              <a:defRPr/>
            </a:pPr>
            <a:endParaRPr lang="zh-CN" altLang="en-US" dirty="0">
              <a:latin typeface="+mj-ea"/>
              <a:ea typeface="+mj-ea"/>
            </a:endParaRPr>
          </a:p>
        </p:txBody>
      </p:sp>
      <p:sp>
        <p:nvSpPr>
          <p:cNvPr id="4" name="Rectangle 2"/>
          <p:cNvSpPr txBox="1">
            <a:spLocks noChangeArrowheads="1"/>
          </p:cNvSpPr>
          <p:nvPr/>
        </p:nvSpPr>
        <p:spPr>
          <a:xfrm>
            <a:off x="503238" y="760413"/>
            <a:ext cx="3201987" cy="704850"/>
          </a:xfrm>
          <a:prstGeom prst="rect">
            <a:avLst/>
          </a:prstGeom>
        </p:spPr>
        <p:txBody>
          <a:bodyPr lIns="92075" tIns="46038" rIns="92075" bIns="46038"/>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pPr eaLnBrk="1" hangingPunct="1"/>
            <a:r>
              <a:rPr lang="zh-CN" altLang="en-US" kern="0" dirty="0" smtClean="0">
                <a:solidFill>
                  <a:srgbClr val="6600FF"/>
                </a:solidFill>
                <a:latin typeface="黑体" panose="02010609060101010101" pitchFamily="49" charset="-122"/>
                <a:ea typeface="黑体" panose="02010609060101010101" pitchFamily="49" charset="-122"/>
              </a:rPr>
              <a:t>模型评价</a:t>
            </a:r>
            <a:endParaRPr lang="en-US" altLang="zh-CN" kern="0" dirty="0" smtClean="0">
              <a:solidFill>
                <a:srgbClr val="6600FF"/>
              </a:solidFill>
              <a:latin typeface="黑体" panose="02010609060101010101" pitchFamily="49" charset="-122"/>
              <a:ea typeface="黑体" panose="02010609060101010101" pitchFamily="49" charset="-122"/>
            </a:endParaRPr>
          </a:p>
        </p:txBody>
      </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78813" y="1033298"/>
            <a:ext cx="6334125" cy="2552700"/>
          </a:xfrm>
          <a:prstGeom prst="rect">
            <a:avLst/>
          </a:prstGeom>
        </p:spPr>
      </p:pic>
      <p:sp>
        <p:nvSpPr>
          <p:cNvPr id="3" name="矩形 2"/>
          <p:cNvSpPr/>
          <p:nvPr/>
        </p:nvSpPr>
        <p:spPr>
          <a:xfrm>
            <a:off x="914400" y="4367076"/>
            <a:ext cx="4572000" cy="800219"/>
          </a:xfrm>
          <a:prstGeom prst="rect">
            <a:avLst/>
          </a:prstGeom>
        </p:spPr>
        <p:txBody>
          <a:bodyPr>
            <a:spAutoFit/>
          </a:bodyPr>
          <a:lstStyle/>
          <a:p>
            <a:pPr algn="just">
              <a:spcBef>
                <a:spcPts val="600"/>
              </a:spcBef>
              <a:spcAft>
                <a:spcPts val="600"/>
              </a:spcAft>
              <a:buFont typeface="Arial" panose="020B0604020202020204" pitchFamily="34" charset="0"/>
              <a:buChar char="•"/>
            </a:pPr>
            <a:r>
              <a:rPr lang="zh-CN" altLang="en-US" b="1" dirty="0">
                <a:solidFill>
                  <a:srgbClr val="353535"/>
                </a:solidFill>
                <a:latin typeface="-apple-system"/>
              </a:rPr>
              <a:t>“狼来了”是正类别。</a:t>
            </a:r>
            <a:endParaRPr lang="zh-CN" altLang="en-US" b="1" dirty="0">
              <a:solidFill>
                <a:srgbClr val="353535"/>
              </a:solidFill>
              <a:latin typeface="-apple-system"/>
            </a:endParaRPr>
          </a:p>
          <a:p>
            <a:pPr algn="just">
              <a:spcBef>
                <a:spcPts val="600"/>
              </a:spcBef>
              <a:spcAft>
                <a:spcPts val="600"/>
              </a:spcAft>
              <a:buFont typeface="Arial" panose="020B0604020202020204" pitchFamily="34" charset="0"/>
              <a:buChar char="•"/>
            </a:pPr>
            <a:r>
              <a:rPr lang="zh-CN" altLang="en-US" b="1" dirty="0">
                <a:solidFill>
                  <a:srgbClr val="353535"/>
                </a:solidFill>
                <a:latin typeface="-apple-system"/>
              </a:rPr>
              <a:t>“没有狼”是负类别。</a:t>
            </a:r>
            <a:endParaRPr lang="zh-CN" altLang="en-US" b="1" i="0" dirty="0">
              <a:solidFill>
                <a:srgbClr val="353535"/>
              </a:solidFill>
              <a:effectLst/>
              <a:latin typeface="-apple-system"/>
            </a:endParaRPr>
          </a:p>
        </p:txBody>
      </p:sp>
      <p:sp>
        <p:nvSpPr>
          <p:cNvPr id="4" name="标题 3"/>
          <p:cNvSpPr txBox="1"/>
          <p:nvPr/>
        </p:nvSpPr>
        <p:spPr bwMode="auto">
          <a:xfrm>
            <a:off x="142875" y="153988"/>
            <a:ext cx="8316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r>
              <a:rPr lang="zh-CN" altLang="en-US" sz="2200" b="1">
                <a:solidFill>
                  <a:schemeClr val="tx1"/>
                </a:solidFill>
                <a:ea typeface="微软雅黑" panose="020B0503020204020204" pitchFamily="34" charset="-122"/>
              </a:rPr>
              <a:t>分类与预测算法评价</a:t>
            </a:r>
            <a:endParaRPr lang="zh-CN" altLang="en-US" sz="2200" b="1">
              <a:solidFill>
                <a:schemeClr val="tx1"/>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4577" y="1685548"/>
            <a:ext cx="8414845" cy="2804948"/>
          </a:xfrm>
          <a:prstGeom prst="rect">
            <a:avLst/>
          </a:prstGeom>
        </p:spPr>
      </p:pic>
      <p:sp>
        <p:nvSpPr>
          <p:cNvPr id="4" name="矩形 3"/>
          <p:cNvSpPr/>
          <p:nvPr/>
        </p:nvSpPr>
        <p:spPr>
          <a:xfrm>
            <a:off x="364577" y="4761187"/>
            <a:ext cx="8414845" cy="1785104"/>
          </a:xfrm>
          <a:prstGeom prst="rect">
            <a:avLst/>
          </a:prstGeom>
        </p:spPr>
        <p:txBody>
          <a:bodyPr wrap="square">
            <a:spAutoFit/>
          </a:bodyPr>
          <a:lstStyle/>
          <a:p>
            <a:pPr algn="just">
              <a:spcBef>
                <a:spcPts val="600"/>
              </a:spcBef>
              <a:spcAft>
                <a:spcPts val="600"/>
              </a:spcAft>
            </a:pPr>
            <a:r>
              <a:rPr lang="zh-CN" altLang="en-US" sz="2000" b="1" dirty="0">
                <a:solidFill>
                  <a:srgbClr val="3C70C6"/>
                </a:solidFill>
                <a:latin typeface="-apple-system"/>
              </a:rPr>
              <a:t>真正</a:t>
            </a:r>
            <a:r>
              <a:rPr lang="zh-CN" altLang="en-US" sz="2000" b="1" dirty="0" smtClean="0">
                <a:solidFill>
                  <a:srgbClr val="3C70C6"/>
                </a:solidFill>
                <a:latin typeface="-apple-system"/>
              </a:rPr>
              <a:t>例</a:t>
            </a:r>
            <a:r>
              <a:rPr lang="en-US" altLang="zh-CN" sz="2000" dirty="0"/>
              <a:t>True </a:t>
            </a:r>
            <a:r>
              <a:rPr lang="en-US" altLang="zh-CN" sz="2000" dirty="0" smtClean="0"/>
              <a:t>Positive(TP)</a:t>
            </a:r>
            <a:r>
              <a:rPr lang="zh-CN" altLang="en-US" sz="2000" dirty="0" smtClean="0"/>
              <a:t>：</a:t>
            </a:r>
            <a:r>
              <a:rPr lang="zh-CN" altLang="en-US" sz="2000" dirty="0" smtClean="0">
                <a:solidFill>
                  <a:srgbClr val="353535"/>
                </a:solidFill>
                <a:latin typeface="-apple-system"/>
              </a:rPr>
              <a:t>模型</a:t>
            </a:r>
            <a:r>
              <a:rPr lang="zh-CN" altLang="en-US" sz="2000" dirty="0">
                <a:solidFill>
                  <a:srgbClr val="353535"/>
                </a:solidFill>
                <a:latin typeface="-apple-system"/>
              </a:rPr>
              <a:t>将正类别样本正确地预测为正类别</a:t>
            </a:r>
            <a:r>
              <a:rPr lang="zh-CN" altLang="en-US" sz="2000" dirty="0" smtClean="0">
                <a:solidFill>
                  <a:srgbClr val="353535"/>
                </a:solidFill>
                <a:latin typeface="-apple-system"/>
              </a:rPr>
              <a:t>。</a:t>
            </a:r>
            <a:endParaRPr lang="en-US" altLang="zh-CN" sz="2000" dirty="0" smtClean="0">
              <a:solidFill>
                <a:srgbClr val="353535"/>
              </a:solidFill>
              <a:latin typeface="-apple-system"/>
            </a:endParaRPr>
          </a:p>
          <a:p>
            <a:pPr algn="just">
              <a:spcBef>
                <a:spcPts val="600"/>
              </a:spcBef>
              <a:spcAft>
                <a:spcPts val="600"/>
              </a:spcAft>
            </a:pPr>
            <a:r>
              <a:rPr lang="zh-CN" altLang="en-US" sz="2000" b="1" dirty="0" smtClean="0">
                <a:solidFill>
                  <a:srgbClr val="3C70C6"/>
                </a:solidFill>
                <a:latin typeface="-apple-system"/>
              </a:rPr>
              <a:t>真</a:t>
            </a:r>
            <a:r>
              <a:rPr lang="zh-CN" altLang="en-US" sz="2000" b="1" dirty="0">
                <a:solidFill>
                  <a:srgbClr val="3C70C6"/>
                </a:solidFill>
                <a:latin typeface="-apple-system"/>
              </a:rPr>
              <a:t>负</a:t>
            </a:r>
            <a:r>
              <a:rPr lang="zh-CN" altLang="en-US" sz="2000" b="1" dirty="0" smtClean="0">
                <a:solidFill>
                  <a:srgbClr val="3C70C6"/>
                </a:solidFill>
                <a:latin typeface="-apple-system"/>
              </a:rPr>
              <a:t>例</a:t>
            </a:r>
            <a:r>
              <a:rPr lang="en-US" altLang="zh-CN" sz="2000" dirty="0"/>
              <a:t>True </a:t>
            </a:r>
            <a:r>
              <a:rPr lang="en-US" altLang="zh-CN" sz="2000" dirty="0" smtClean="0"/>
              <a:t>Negative(TN)</a:t>
            </a:r>
            <a:r>
              <a:rPr lang="zh-CN" altLang="en-US" sz="2000" dirty="0"/>
              <a:t> ：</a:t>
            </a:r>
            <a:r>
              <a:rPr lang="zh-CN" altLang="en-US" sz="2000" dirty="0" smtClean="0">
                <a:solidFill>
                  <a:srgbClr val="353535"/>
                </a:solidFill>
                <a:latin typeface="-apple-system"/>
              </a:rPr>
              <a:t>模型</a:t>
            </a:r>
            <a:r>
              <a:rPr lang="zh-CN" altLang="en-US" sz="2000" dirty="0">
                <a:solidFill>
                  <a:srgbClr val="353535"/>
                </a:solidFill>
                <a:latin typeface="-apple-system"/>
              </a:rPr>
              <a:t>将负类别样本正确地预测为负类别。</a:t>
            </a:r>
            <a:endParaRPr lang="zh-CN" altLang="en-US" sz="2000" dirty="0">
              <a:solidFill>
                <a:srgbClr val="353535"/>
              </a:solidFill>
              <a:latin typeface="-apple-system"/>
            </a:endParaRPr>
          </a:p>
          <a:p>
            <a:pPr algn="just">
              <a:spcBef>
                <a:spcPts val="600"/>
              </a:spcBef>
              <a:spcAft>
                <a:spcPts val="600"/>
              </a:spcAft>
            </a:pPr>
            <a:r>
              <a:rPr lang="zh-CN" altLang="en-US" sz="2000" b="1" dirty="0">
                <a:solidFill>
                  <a:srgbClr val="3C70C6"/>
                </a:solidFill>
                <a:latin typeface="-apple-system"/>
              </a:rPr>
              <a:t>假正</a:t>
            </a:r>
            <a:r>
              <a:rPr lang="zh-CN" altLang="en-US" sz="2000" b="1" dirty="0" smtClean="0">
                <a:solidFill>
                  <a:srgbClr val="3C70C6"/>
                </a:solidFill>
                <a:latin typeface="-apple-system"/>
              </a:rPr>
              <a:t>例</a:t>
            </a:r>
            <a:r>
              <a:rPr lang="en-US" altLang="zh-CN" sz="2000" dirty="0"/>
              <a:t>False </a:t>
            </a:r>
            <a:r>
              <a:rPr lang="en-US" altLang="zh-CN" sz="2000" dirty="0" smtClean="0"/>
              <a:t>Positive(FP)</a:t>
            </a:r>
            <a:r>
              <a:rPr lang="zh-CN" altLang="en-US" sz="2000" dirty="0"/>
              <a:t> ：</a:t>
            </a:r>
            <a:r>
              <a:rPr lang="zh-CN" altLang="en-US" sz="2000" dirty="0" smtClean="0">
                <a:solidFill>
                  <a:srgbClr val="353535"/>
                </a:solidFill>
                <a:latin typeface="-apple-system"/>
              </a:rPr>
              <a:t>模型</a:t>
            </a:r>
            <a:r>
              <a:rPr lang="zh-CN" altLang="en-US" sz="2000" dirty="0">
                <a:solidFill>
                  <a:srgbClr val="353535"/>
                </a:solidFill>
                <a:latin typeface="-apple-system"/>
              </a:rPr>
              <a:t>将负类别样本错误地预测为正</a:t>
            </a:r>
            <a:r>
              <a:rPr lang="zh-CN" altLang="en-US" sz="2000" dirty="0" smtClean="0">
                <a:solidFill>
                  <a:srgbClr val="353535"/>
                </a:solidFill>
                <a:latin typeface="-apple-system"/>
              </a:rPr>
              <a:t>类别</a:t>
            </a:r>
            <a:r>
              <a:rPr lang="zh-CN" altLang="en-US" sz="2000" dirty="0">
                <a:solidFill>
                  <a:srgbClr val="353535"/>
                </a:solidFill>
                <a:latin typeface="-apple-system"/>
              </a:rPr>
              <a:t>。</a:t>
            </a:r>
            <a:endParaRPr lang="en-US" altLang="zh-CN" sz="2000" dirty="0" smtClean="0">
              <a:solidFill>
                <a:srgbClr val="353535"/>
              </a:solidFill>
              <a:latin typeface="-apple-system"/>
            </a:endParaRPr>
          </a:p>
          <a:p>
            <a:pPr algn="just">
              <a:spcBef>
                <a:spcPts val="600"/>
              </a:spcBef>
              <a:spcAft>
                <a:spcPts val="600"/>
              </a:spcAft>
            </a:pPr>
            <a:r>
              <a:rPr lang="zh-CN" altLang="en-US" sz="2000" b="1" dirty="0" smtClean="0">
                <a:solidFill>
                  <a:srgbClr val="3C70C6"/>
                </a:solidFill>
                <a:latin typeface="-apple-system"/>
              </a:rPr>
              <a:t>假</a:t>
            </a:r>
            <a:r>
              <a:rPr lang="zh-CN" altLang="en-US" sz="2000" b="1" dirty="0">
                <a:solidFill>
                  <a:srgbClr val="3C70C6"/>
                </a:solidFill>
                <a:latin typeface="-apple-system"/>
              </a:rPr>
              <a:t>负</a:t>
            </a:r>
            <a:r>
              <a:rPr lang="zh-CN" altLang="en-US" sz="2000" b="1" dirty="0" smtClean="0">
                <a:solidFill>
                  <a:srgbClr val="3C70C6"/>
                </a:solidFill>
                <a:latin typeface="-apple-system"/>
              </a:rPr>
              <a:t>例</a:t>
            </a:r>
            <a:r>
              <a:rPr lang="en-US" altLang="zh-CN" sz="2000" dirty="0"/>
              <a:t>False </a:t>
            </a:r>
            <a:r>
              <a:rPr lang="en-US" altLang="zh-CN" sz="2000" dirty="0" smtClean="0"/>
              <a:t>Negative(FN)</a:t>
            </a:r>
            <a:r>
              <a:rPr lang="zh-CN" altLang="en-US" sz="2000" dirty="0"/>
              <a:t> ：</a:t>
            </a:r>
            <a:r>
              <a:rPr lang="zh-CN" altLang="en-US" sz="2000" dirty="0" smtClean="0">
                <a:solidFill>
                  <a:srgbClr val="353535"/>
                </a:solidFill>
                <a:latin typeface="-apple-system"/>
              </a:rPr>
              <a:t>模型</a:t>
            </a:r>
            <a:r>
              <a:rPr lang="zh-CN" altLang="en-US" sz="2000" dirty="0">
                <a:solidFill>
                  <a:srgbClr val="353535"/>
                </a:solidFill>
                <a:latin typeface="-apple-system"/>
              </a:rPr>
              <a:t>将正类别样本错误地预测为负类别。</a:t>
            </a:r>
            <a:endParaRPr lang="zh-CN" altLang="en-US" sz="2000" b="0" i="0" dirty="0">
              <a:solidFill>
                <a:srgbClr val="353535"/>
              </a:solidFill>
              <a:effectLst/>
              <a:latin typeface="-apple-system"/>
            </a:endParaRPr>
          </a:p>
        </p:txBody>
      </p:sp>
      <p:sp>
        <p:nvSpPr>
          <p:cNvPr id="5" name="矩形 4"/>
          <p:cNvSpPr/>
          <p:nvPr/>
        </p:nvSpPr>
        <p:spPr>
          <a:xfrm>
            <a:off x="364577" y="909108"/>
            <a:ext cx="8414845" cy="646331"/>
          </a:xfrm>
          <a:prstGeom prst="rect">
            <a:avLst/>
          </a:prstGeom>
        </p:spPr>
        <p:txBody>
          <a:bodyPr wrap="square">
            <a:spAutoFit/>
          </a:bodyPr>
          <a:lstStyle/>
          <a:p>
            <a:r>
              <a:rPr lang="zh-CN" altLang="en-US" dirty="0" smtClean="0"/>
              <a:t>可以</a:t>
            </a:r>
            <a:r>
              <a:rPr lang="zh-CN" altLang="en-US" dirty="0"/>
              <a:t>使用一个 </a:t>
            </a:r>
            <a:r>
              <a:rPr lang="en-US" altLang="zh-CN" dirty="0"/>
              <a:t>2x2</a:t>
            </a:r>
            <a:r>
              <a:rPr lang="zh-CN" altLang="en-US" dirty="0"/>
              <a:t>的混淆矩阵来总结我们的“狼预测”模型，该矩阵描述了所有可能出现的结果（共四种）：</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81961" y="2797351"/>
            <a:ext cx="6539836" cy="1557966"/>
          </a:xfrm>
          <a:prstGeom prst="rect">
            <a:avLst/>
          </a:prstGeom>
        </p:spPr>
      </p:pic>
      <p:pic>
        <p:nvPicPr>
          <p:cNvPr id="2" name="图片 1"/>
          <p:cNvPicPr>
            <a:picLocks noChangeAspect="1"/>
          </p:cNvPicPr>
          <p:nvPr/>
        </p:nvPicPr>
        <p:blipFill>
          <a:blip r:embed="rId2"/>
          <a:stretch>
            <a:fillRect/>
          </a:stretch>
        </p:blipFill>
        <p:spPr>
          <a:xfrm>
            <a:off x="634842" y="86114"/>
            <a:ext cx="8162925" cy="1943100"/>
          </a:xfrm>
          <a:prstGeom prst="rect">
            <a:avLst/>
          </a:prstGeom>
        </p:spPr>
      </p:pic>
      <p:sp>
        <p:nvSpPr>
          <p:cNvPr id="3" name="矩形 2"/>
          <p:cNvSpPr/>
          <p:nvPr/>
        </p:nvSpPr>
        <p:spPr>
          <a:xfrm>
            <a:off x="225148" y="2229437"/>
            <a:ext cx="8653463" cy="954107"/>
          </a:xfrm>
          <a:prstGeom prst="rect">
            <a:avLst/>
          </a:prstGeom>
        </p:spPr>
        <p:txBody>
          <a:bodyPr wrap="square">
            <a:spAutoFit/>
          </a:bodyPr>
          <a:lstStyle/>
          <a:p>
            <a:r>
              <a:rPr lang="zh-CN" altLang="en-US" sz="2800" dirty="0" smtClean="0"/>
              <a:t>正确率，准确率</a:t>
            </a:r>
            <a:r>
              <a:rPr lang="en-US" altLang="zh-CN" sz="2800" dirty="0"/>
              <a:t>(Accuracy</a:t>
            </a:r>
            <a:r>
              <a:rPr lang="en-US" altLang="zh-CN" sz="2800" dirty="0" smtClean="0"/>
              <a:t>)</a:t>
            </a:r>
            <a:r>
              <a:rPr lang="zh-CN" altLang="en-US" sz="2800" dirty="0" smtClean="0"/>
              <a:t>：模型</a:t>
            </a:r>
            <a:r>
              <a:rPr lang="zh-CN" altLang="en-US" sz="2800" dirty="0"/>
              <a:t>预测正确的结果所占的比例。</a:t>
            </a:r>
            <a:endParaRPr lang="zh-CN" altLang="en-US" sz="2800" dirty="0"/>
          </a:p>
        </p:txBody>
      </p:sp>
      <p:pic>
        <p:nvPicPr>
          <p:cNvPr id="9" name="图片 8"/>
          <p:cNvPicPr>
            <a:picLocks noChangeAspect="1"/>
          </p:cNvPicPr>
          <p:nvPr/>
        </p:nvPicPr>
        <p:blipFill>
          <a:blip r:embed="rId3"/>
          <a:stretch>
            <a:fillRect/>
          </a:stretch>
        </p:blipFill>
        <p:spPr>
          <a:xfrm rot="10800000" flipH="1" flipV="1">
            <a:off x="1975367" y="4190999"/>
            <a:ext cx="5054083" cy="25018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72677" y="2058414"/>
            <a:ext cx="7998645" cy="259102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71430"/>
            <a:ext cx="9144000" cy="1654629"/>
          </a:xfrm>
          <a:prstGeom prst="rect">
            <a:avLst/>
          </a:prstGeom>
        </p:spPr>
      </p:pic>
      <p:sp>
        <p:nvSpPr>
          <p:cNvPr id="4" name="矩形 3"/>
          <p:cNvSpPr/>
          <p:nvPr/>
        </p:nvSpPr>
        <p:spPr>
          <a:xfrm>
            <a:off x="356838" y="1010639"/>
            <a:ext cx="8430322" cy="830997"/>
          </a:xfrm>
          <a:prstGeom prst="rect">
            <a:avLst/>
          </a:prstGeom>
        </p:spPr>
        <p:txBody>
          <a:bodyPr wrap="square">
            <a:spAutoFit/>
          </a:bodyPr>
          <a:lstStyle/>
          <a:p>
            <a:pPr>
              <a:spcBef>
                <a:spcPts val="600"/>
              </a:spcBef>
            </a:pPr>
            <a:r>
              <a:rPr lang="zh-CN" altLang="en-US" sz="2400" dirty="0" smtClean="0"/>
              <a:t>模型</a:t>
            </a:r>
            <a:r>
              <a:rPr lang="zh-CN" altLang="en-US" sz="2400" dirty="0"/>
              <a:t>将 </a:t>
            </a:r>
            <a:r>
              <a:rPr lang="en-US" altLang="zh-CN" sz="2400" dirty="0"/>
              <a:t>100 </a:t>
            </a:r>
            <a:r>
              <a:rPr lang="zh-CN" altLang="en-US" sz="2400" dirty="0"/>
              <a:t>个肿瘤分为恶性 （正类别）或良性（负类别</a:t>
            </a:r>
            <a:r>
              <a:rPr lang="zh-CN" altLang="en-US" sz="2400" dirty="0" smtClean="0"/>
              <a:t>），计算模型</a:t>
            </a:r>
            <a:r>
              <a:rPr lang="zh-CN" altLang="en-US" sz="2400" dirty="0"/>
              <a:t>的</a:t>
            </a:r>
            <a:r>
              <a:rPr lang="zh-CN" altLang="en-US" sz="2400" dirty="0" smtClean="0"/>
              <a:t>准确率</a:t>
            </a:r>
            <a:r>
              <a:rPr lang="zh-CN" altLang="en-US" sz="2400" dirty="0"/>
              <a:t>。</a:t>
            </a:r>
            <a:endParaRPr lang="zh-CN" alt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6"/>
          <p:cNvSpPr txBox="1">
            <a:spLocks noChangeArrowheads="1"/>
          </p:cNvSpPr>
          <p:nvPr/>
        </p:nvSpPr>
        <p:spPr bwMode="auto">
          <a:xfrm>
            <a:off x="328613" y="642938"/>
            <a:ext cx="84296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聚类分析</a:t>
            </a:r>
            <a:endParaRPr lang="en-US" altLang="zh-CN" sz="2400">
              <a:latin typeface="微软雅黑" panose="020B0503020204020204" pitchFamily="34" charset="-122"/>
              <a:ea typeface="微软雅黑" panose="020B0503020204020204" pitchFamily="34" charset="-122"/>
            </a:endParaRPr>
          </a:p>
        </p:txBody>
      </p:sp>
      <p:sp>
        <p:nvSpPr>
          <p:cNvPr id="34819" name="Text Box 4"/>
          <p:cNvSpPr>
            <a:spLocks noChangeArrowheads="1"/>
          </p:cNvSpPr>
          <p:nvPr/>
        </p:nvSpPr>
        <p:spPr bwMode="auto">
          <a:xfrm>
            <a:off x="4308475" y="3509963"/>
            <a:ext cx="649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r>
              <a:rPr lang="zh-CN" altLang="en-GB" sz="1600">
                <a:solidFill>
                  <a:srgbClr val="800000"/>
                </a:solidFill>
                <a:latin typeface="Microsoft JhengHei" panose="020B0604030504040204" pitchFamily="34" charset="-120"/>
                <a:ea typeface="Microsoft JhengHei" panose="020B0604030504040204" pitchFamily="34" charset="-120"/>
                <a:sym typeface="Microsoft JhengHei" panose="020B0604030504040204" pitchFamily="34" charset="-120"/>
              </a:rPr>
              <a:t>代垫</a:t>
            </a:r>
            <a:endParaRPr lang="zh-CN" altLang="en-GB"/>
          </a:p>
        </p:txBody>
      </p:sp>
      <p:sp>
        <p:nvSpPr>
          <p:cNvPr id="34820" name="직사각형 46"/>
          <p:cNvSpPr/>
          <p:nvPr/>
        </p:nvSpPr>
        <p:spPr bwMode="auto">
          <a:xfrm>
            <a:off x="249238" y="1268413"/>
            <a:ext cx="8786812" cy="5329237"/>
          </a:xfrm>
          <a:prstGeom prst="rect">
            <a:avLst/>
          </a:prstGeom>
          <a:solidFill>
            <a:srgbClr val="F2F2F2"/>
          </a:solidFill>
          <a:ln w="6350">
            <a:solidFill>
              <a:srgbClr val="BFBFBF"/>
            </a:solidFill>
            <a:miter lim="800000"/>
          </a:ln>
        </p:spPr>
        <p:txBody>
          <a:bodyPr lIns="92857" tIns="46429" rIns="92857" bIns="46429"/>
          <a:lstStyle>
            <a:lvl1pPr marL="225425" indent="-225425"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BF0B25"/>
              </a:buClr>
              <a:buSzPct val="80000"/>
              <a:buFont typeface="Wingdings" panose="05000000000000000000" pitchFamily="2" charset="2"/>
              <a:buChar char="n"/>
            </a:pPr>
            <a:endParaRPr lang="zh-CN" altLang="zh-CN" sz="1200" b="1" i="1">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nvGrpSpPr>
          <p:cNvPr id="34821" name="Group 7"/>
          <p:cNvGrpSpPr/>
          <p:nvPr/>
        </p:nvGrpSpPr>
        <p:grpSpPr bwMode="auto">
          <a:xfrm>
            <a:off x="3178175" y="2747963"/>
            <a:ext cx="1897063" cy="3414712"/>
            <a:chOff x="0" y="0"/>
            <a:chExt cx="2590800" cy="3386137"/>
          </a:xfrm>
        </p:grpSpPr>
        <p:sp>
          <p:nvSpPr>
            <p:cNvPr id="34860" name="Oval 73"/>
            <p:cNvSpPr>
              <a:spLocks noChangeArrowheads="1"/>
            </p:cNvSpPr>
            <p:nvPr/>
          </p:nvSpPr>
          <p:spPr bwMode="auto">
            <a:xfrm>
              <a:off x="0" y="0"/>
              <a:ext cx="2590800" cy="3386137"/>
            </a:xfrm>
            <a:prstGeom prst="ellipse">
              <a:avLst/>
            </a:prstGeom>
            <a:noFill/>
            <a:ln w="28575">
              <a:solidFill>
                <a:srgbClr val="CCECFF"/>
              </a:solidFill>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endParaRPr lang="zh-CN" altLang="zh-CN" sz="800">
                <a:ea typeface="Malgun Gothic" panose="020B0503020000020004" pitchFamily="34" charset="-127"/>
                <a:sym typeface="Arial" panose="020B0604020202020204" pitchFamily="34" charset="0"/>
              </a:endParaRPr>
            </a:p>
          </p:txBody>
        </p:sp>
        <p:pic>
          <p:nvPicPr>
            <p:cNvPr id="34861" name="Picture 3"/>
            <p:cNvPicPr preferRelativeResize="0">
              <a:picLocks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123480"/>
              <a:ext cx="642068" cy="109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2" name="Picture 4"/>
            <p:cNvPicPr preferRelativeResize="0">
              <a:picLocks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1295400"/>
              <a:ext cx="642068" cy="109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3" name="Picture 5"/>
            <p:cNvPicPr preferRelativeResize="0">
              <a:picLocks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6400" y="1828800"/>
              <a:ext cx="642068" cy="93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4" name="Picture 6"/>
            <p:cNvPicPr preferRelativeResize="0">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228600"/>
              <a:ext cx="642068" cy="109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5" name="Picture 7"/>
            <p:cNvPicPr preferRelativeResize="0">
              <a:picLocks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0653" y="1247694"/>
              <a:ext cx="642068" cy="90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6" name="Picture 8"/>
            <p:cNvPicPr preferRelativeResize="0">
              <a:picLocks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914400"/>
              <a:ext cx="64206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7" name="Picture 9"/>
            <p:cNvPicPr preferRelativeResize="0">
              <a:picLocks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932" y="1676400"/>
              <a:ext cx="642068" cy="109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8" name="Picture 10"/>
            <p:cNvPicPr preferRelativeResize="0">
              <a:picLocks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9604" y="236551"/>
              <a:ext cx="642068" cy="109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9" name="Picture 11"/>
            <p:cNvPicPr preferRelativeResize="0">
              <a:picLocks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2170045"/>
              <a:ext cx="642068" cy="118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0" name="Text Box 12"/>
            <p:cNvSpPr>
              <a:spLocks noChangeArrowheads="1"/>
            </p:cNvSpPr>
            <p:nvPr/>
          </p:nvSpPr>
          <p:spPr bwMode="auto">
            <a:xfrm>
              <a:off x="525462" y="530225"/>
              <a:ext cx="3524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学生</a:t>
              </a:r>
              <a:endParaRPr lang="zh-CN" altLang="en-US"/>
            </a:p>
          </p:txBody>
        </p:sp>
        <p:sp>
          <p:nvSpPr>
            <p:cNvPr id="34871" name="Text Box 13"/>
            <p:cNvSpPr>
              <a:spLocks noChangeArrowheads="1"/>
            </p:cNvSpPr>
            <p:nvPr/>
          </p:nvSpPr>
          <p:spPr bwMode="auto">
            <a:xfrm>
              <a:off x="1560512" y="450850"/>
              <a:ext cx="479425" cy="4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高收入</a:t>
              </a:r>
              <a:endParaRPr lang="zh-CN" altLang="en-US"/>
            </a:p>
          </p:txBody>
        </p:sp>
        <p:sp>
          <p:nvSpPr>
            <p:cNvPr id="34872" name="Text Box 14"/>
            <p:cNvSpPr>
              <a:spLocks noChangeArrowheads="1"/>
            </p:cNvSpPr>
            <p:nvPr/>
          </p:nvSpPr>
          <p:spPr bwMode="auto">
            <a:xfrm>
              <a:off x="641350" y="1873249"/>
              <a:ext cx="477837" cy="33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贸易</a:t>
              </a:r>
              <a:endParaRPr lang="zh-CN" altLang="en-US"/>
            </a:p>
          </p:txBody>
        </p:sp>
        <p:sp>
          <p:nvSpPr>
            <p:cNvPr id="34873" name="Text Box 15"/>
            <p:cNvSpPr>
              <a:spLocks noChangeArrowheads="1"/>
            </p:cNvSpPr>
            <p:nvPr/>
          </p:nvSpPr>
          <p:spPr bwMode="auto">
            <a:xfrm>
              <a:off x="228600" y="1504950"/>
              <a:ext cx="479425" cy="33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文书</a:t>
              </a:r>
              <a:endParaRPr lang="zh-CN" altLang="en-US"/>
            </a:p>
          </p:txBody>
        </p:sp>
        <p:sp>
          <p:nvSpPr>
            <p:cNvPr id="34874" name="Text Box 16"/>
            <p:cNvSpPr>
              <a:spLocks noChangeArrowheads="1"/>
            </p:cNvSpPr>
            <p:nvPr/>
          </p:nvSpPr>
          <p:spPr bwMode="auto">
            <a:xfrm>
              <a:off x="1106487" y="2384424"/>
              <a:ext cx="352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高</a:t>
              </a:r>
              <a:endParaRPr lang="zh-CN" altLang="en-US"/>
            </a:p>
          </p:txBody>
        </p:sp>
        <p:sp>
          <p:nvSpPr>
            <p:cNvPr id="34875" name="Text Box 17"/>
            <p:cNvSpPr>
              <a:spLocks noChangeArrowheads="1"/>
            </p:cNvSpPr>
            <p:nvPr/>
          </p:nvSpPr>
          <p:spPr bwMode="auto">
            <a:xfrm>
              <a:off x="1258887" y="1395413"/>
              <a:ext cx="3540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矮</a:t>
              </a:r>
              <a:endParaRPr lang="zh-CN" altLang="en-US"/>
            </a:p>
          </p:txBody>
        </p:sp>
        <p:sp>
          <p:nvSpPr>
            <p:cNvPr id="34876" name="Text Box 18"/>
            <p:cNvSpPr>
              <a:spLocks noChangeArrowheads="1"/>
            </p:cNvSpPr>
            <p:nvPr/>
          </p:nvSpPr>
          <p:spPr bwMode="auto">
            <a:xfrm>
              <a:off x="1133475" y="288925"/>
              <a:ext cx="490539" cy="4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zh-CN" altLang="en-US" sz="800">
                  <a:latin typeface="微软雅黑" panose="020B0503020204020204" pitchFamily="34" charset="-122"/>
                  <a:ea typeface="微软雅黑" panose="020B0503020204020204" pitchFamily="34" charset="-122"/>
                  <a:sym typeface="Arial" panose="020B0604020202020204" pitchFamily="34" charset="0"/>
                </a:rPr>
                <a:t>低收入</a:t>
              </a:r>
              <a:endParaRPr lang="zh-CN" altLang="en-US"/>
            </a:p>
          </p:txBody>
        </p:sp>
      </p:grpSp>
      <p:grpSp>
        <p:nvGrpSpPr>
          <p:cNvPr id="34822" name="Group 25"/>
          <p:cNvGrpSpPr/>
          <p:nvPr/>
        </p:nvGrpSpPr>
        <p:grpSpPr bwMode="auto">
          <a:xfrm>
            <a:off x="6122988" y="2733675"/>
            <a:ext cx="2697162" cy="3475038"/>
            <a:chOff x="0" y="0"/>
            <a:chExt cx="3682652" cy="3444496"/>
          </a:xfrm>
        </p:grpSpPr>
        <p:grpSp>
          <p:nvGrpSpPr>
            <p:cNvPr id="34838" name="Group 26"/>
            <p:cNvGrpSpPr/>
            <p:nvPr/>
          </p:nvGrpSpPr>
          <p:grpSpPr bwMode="auto">
            <a:xfrm>
              <a:off x="52763" y="0"/>
              <a:ext cx="3444915" cy="2895600"/>
              <a:chOff x="0" y="0"/>
              <a:chExt cx="6679598" cy="5492769"/>
            </a:xfrm>
          </p:grpSpPr>
          <p:grpSp>
            <p:nvGrpSpPr>
              <p:cNvPr id="34846" name="Group 27"/>
              <p:cNvGrpSpPr/>
              <p:nvPr/>
            </p:nvGrpSpPr>
            <p:grpSpPr bwMode="auto">
              <a:xfrm>
                <a:off x="0" y="0"/>
                <a:ext cx="6679598" cy="5435755"/>
                <a:chOff x="0" y="0"/>
                <a:chExt cx="3038195" cy="2948070"/>
              </a:xfrm>
            </p:grpSpPr>
            <p:sp>
              <p:nvSpPr>
                <p:cNvPr id="34859" name="AutoShape 46"/>
                <p:cNvSpPr>
                  <a:spLocks noChangeArrowheads="1"/>
                </p:cNvSpPr>
                <p:nvPr/>
              </p:nvSpPr>
              <p:spPr bwMode="auto">
                <a:xfrm>
                  <a:off x="125450" y="104776"/>
                  <a:ext cx="2901950" cy="2693988"/>
                </a:xfrm>
                <a:prstGeom prst="triangle">
                  <a:avLst>
                    <a:gd name="adj" fmla="val 51190"/>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endParaRPr lang="zh-CN" altLang="zh-CN">
                    <a:ea typeface="Malgun Gothic" panose="020B0503020000020004" pitchFamily="34" charset="-127"/>
                    <a:sym typeface="Arial" panose="020B0604020202020204" pitchFamily="34" charset="0"/>
                  </a:endParaRPr>
                </a:p>
              </p:txBody>
            </p:sp>
          </p:grpSp>
          <p:pic>
            <p:nvPicPr>
              <p:cNvPr id="34847" name="Picture 8"/>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3478" y="2025645"/>
                <a:ext cx="641986"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8" name="Picture 9"/>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7540" y="2025645"/>
                <a:ext cx="641986"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9" name="Picture 10"/>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5662" y="2025645"/>
                <a:ext cx="601862"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0" name="Picture 11"/>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1602" y="2319561"/>
                <a:ext cx="641985" cy="84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1" name="Picture 3"/>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41427" y="4219692"/>
                <a:ext cx="725471" cy="10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2" name="Picture 4"/>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616286" y="4219692"/>
                <a:ext cx="725471" cy="10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3" name="Picture 5"/>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728857" y="4002096"/>
                <a:ext cx="725471" cy="130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4" name="Picture 6"/>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6282" y="4044959"/>
                <a:ext cx="727066" cy="10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5" name="Picture 7"/>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1902" y="4086906"/>
                <a:ext cx="727066" cy="104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6" name="Oval 73"/>
              <p:cNvSpPr>
                <a:spLocks noChangeArrowheads="1"/>
              </p:cNvSpPr>
              <p:nvPr/>
            </p:nvSpPr>
            <p:spPr bwMode="auto">
              <a:xfrm>
                <a:off x="1727258" y="1706555"/>
                <a:ext cx="3190878" cy="178595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endParaRPr lang="zh-CN" altLang="zh-CN">
                  <a:ea typeface="Malgun Gothic" panose="020B0503020000020004" pitchFamily="34" charset="-127"/>
                  <a:sym typeface="Arial" panose="020B0604020202020204" pitchFamily="34" charset="0"/>
                </a:endParaRPr>
              </a:p>
            </p:txBody>
          </p:sp>
          <p:sp>
            <p:nvSpPr>
              <p:cNvPr id="34857" name="Oval 73"/>
              <p:cNvSpPr>
                <a:spLocks noChangeArrowheads="1"/>
              </p:cNvSpPr>
              <p:nvPr/>
            </p:nvSpPr>
            <p:spPr bwMode="auto">
              <a:xfrm>
                <a:off x="589032" y="3968779"/>
                <a:ext cx="2833688" cy="1523990"/>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endParaRPr lang="zh-CN" altLang="zh-CN">
                  <a:ea typeface="Malgun Gothic" panose="020B0503020000020004" pitchFamily="34" charset="-127"/>
                  <a:sym typeface="Arial" panose="020B0604020202020204" pitchFamily="34" charset="0"/>
                </a:endParaRPr>
              </a:p>
            </p:txBody>
          </p:sp>
          <p:sp>
            <p:nvSpPr>
              <p:cNvPr id="34858" name="Oval 73"/>
              <p:cNvSpPr>
                <a:spLocks noChangeArrowheads="1"/>
              </p:cNvSpPr>
              <p:nvPr/>
            </p:nvSpPr>
            <p:spPr bwMode="auto">
              <a:xfrm rot="2036216">
                <a:off x="4115871" y="3779412"/>
                <a:ext cx="2075130" cy="1614935"/>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endParaRPr lang="zh-CN" altLang="zh-CN">
                  <a:ea typeface="Malgun Gothic" panose="020B0503020000020004" pitchFamily="34" charset="-127"/>
                  <a:sym typeface="Arial" panose="020B0604020202020204" pitchFamily="34" charset="0"/>
                </a:endParaRPr>
              </a:p>
            </p:txBody>
          </p:sp>
        </p:grpSp>
        <p:sp>
          <p:nvSpPr>
            <p:cNvPr id="34839" name="Text Box 76"/>
            <p:cNvSpPr>
              <a:spLocks noChangeArrowheads="1"/>
            </p:cNvSpPr>
            <p:nvPr/>
          </p:nvSpPr>
          <p:spPr bwMode="auto">
            <a:xfrm>
              <a:off x="2438399" y="533400"/>
              <a:ext cx="1138787" cy="2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en-US" altLang="zh-CN" sz="160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1</a:t>
              </a:r>
              <a:endParaRPr lang="zh-CN" altLang="en-US"/>
            </a:p>
          </p:txBody>
        </p:sp>
        <p:cxnSp>
          <p:nvCxnSpPr>
            <p:cNvPr id="34840" name="AutoShape 69"/>
            <p:cNvCxnSpPr>
              <a:cxnSpLocks noChangeShapeType="1"/>
            </p:cNvCxnSpPr>
            <p:nvPr/>
          </p:nvCxnSpPr>
          <p:spPr bwMode="auto">
            <a:xfrm flipV="1">
              <a:off x="2304775" y="777496"/>
              <a:ext cx="703018" cy="290358"/>
            </a:xfrm>
            <a:prstGeom prst="curvedConnector2">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cxnSp>
        <p:sp>
          <p:nvSpPr>
            <p:cNvPr id="34841" name="Text Box 76"/>
            <p:cNvSpPr>
              <a:spLocks noChangeArrowheads="1"/>
            </p:cNvSpPr>
            <p:nvPr/>
          </p:nvSpPr>
          <p:spPr bwMode="auto">
            <a:xfrm>
              <a:off x="0" y="3200400"/>
              <a:ext cx="1138787" cy="2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en-US" altLang="zh-CN" sz="160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2</a:t>
              </a:r>
              <a:endParaRPr lang="zh-CN" altLang="en-US"/>
            </a:p>
          </p:txBody>
        </p:sp>
        <p:cxnSp>
          <p:nvCxnSpPr>
            <p:cNvPr id="34842" name="AutoShape 69"/>
            <p:cNvCxnSpPr>
              <a:cxnSpLocks noChangeShapeType="1"/>
              <a:stCxn id="34857" idx="4"/>
              <a:endCxn id="34841" idx="0"/>
            </p:cNvCxnSpPr>
            <p:nvPr/>
          </p:nvCxnSpPr>
          <p:spPr bwMode="auto">
            <a:xfrm rot="5400000">
              <a:off x="675928" y="2789060"/>
              <a:ext cx="304801" cy="517873"/>
            </a:xfrm>
            <a:prstGeom prst="curvedConnector3">
              <a:avLst>
                <a:gd name="adj1" fmla="val 50000"/>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cxnSp>
        <p:sp>
          <p:nvSpPr>
            <p:cNvPr id="34843" name="Text Box 76"/>
            <p:cNvSpPr>
              <a:spLocks noChangeArrowheads="1"/>
            </p:cNvSpPr>
            <p:nvPr/>
          </p:nvSpPr>
          <p:spPr bwMode="auto">
            <a:xfrm>
              <a:off x="2502025" y="3200400"/>
              <a:ext cx="1180627" cy="24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en-US" altLang="zh-CN" sz="160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3</a:t>
              </a:r>
              <a:endParaRPr lang="zh-CN" altLang="en-US"/>
            </a:p>
          </p:txBody>
        </p:sp>
        <p:cxnSp>
          <p:nvCxnSpPr>
            <p:cNvPr id="34844" name="AutoShape 69"/>
            <p:cNvCxnSpPr>
              <a:cxnSpLocks noChangeShapeType="1"/>
              <a:stCxn id="34858" idx="5"/>
              <a:endCxn id="34843" idx="0"/>
            </p:cNvCxnSpPr>
            <p:nvPr/>
          </p:nvCxnSpPr>
          <p:spPr bwMode="auto">
            <a:xfrm rot="16200000" flipH="1">
              <a:off x="2753095" y="2861156"/>
              <a:ext cx="379240" cy="299243"/>
            </a:xfrm>
            <a:prstGeom prst="curvedConnector3">
              <a:avLst>
                <a:gd name="adj1" fmla="val 50000"/>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cxnSp>
        <p:sp>
          <p:nvSpPr>
            <p:cNvPr id="34845" name="Text Box 76"/>
            <p:cNvSpPr>
              <a:spLocks noChangeArrowheads="1"/>
            </p:cNvSpPr>
            <p:nvPr/>
          </p:nvSpPr>
          <p:spPr bwMode="auto">
            <a:xfrm>
              <a:off x="1195191" y="517656"/>
              <a:ext cx="1147540" cy="2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r>
                <a:rPr lang="en-US" altLang="zh-CN" sz="160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n</a:t>
              </a:r>
              <a:endParaRPr lang="zh-CN" altLang="en-US"/>
            </a:p>
          </p:txBody>
        </p:sp>
      </p:grpSp>
      <p:sp>
        <p:nvSpPr>
          <p:cNvPr id="34823" name="Oval 73"/>
          <p:cNvSpPr>
            <a:spLocks noChangeArrowheads="1"/>
          </p:cNvSpPr>
          <p:nvPr/>
        </p:nvSpPr>
        <p:spPr bwMode="auto">
          <a:xfrm>
            <a:off x="566738" y="2747963"/>
            <a:ext cx="1395412" cy="3414712"/>
          </a:xfrm>
          <a:prstGeom prst="ellipse">
            <a:avLst/>
          </a:prstGeom>
          <a:noFill/>
          <a:ln w="28575">
            <a:solidFill>
              <a:srgbClr val="CCECFF"/>
            </a:solidFill>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spcAft>
                <a:spcPct val="17000"/>
              </a:spcAft>
              <a:buClr>
                <a:schemeClr val="tx1"/>
              </a:buClr>
              <a:buFont typeface="Wingdings" panose="05000000000000000000" pitchFamily="2" charset="2"/>
              <a:buNone/>
            </a:pPr>
            <a:endParaRPr lang="zh-CN" altLang="zh-CN">
              <a:ea typeface="Malgun Gothic" panose="020B0503020000020004" pitchFamily="34" charset="-127"/>
              <a:sym typeface="Arial" panose="020B0604020202020204" pitchFamily="34" charset="0"/>
            </a:endParaRPr>
          </a:p>
        </p:txBody>
      </p:sp>
      <p:pic>
        <p:nvPicPr>
          <p:cNvPr id="34824" name="Picture 3"/>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338" y="3162300"/>
            <a:ext cx="331787"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4"/>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8" y="41814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5"/>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0138" y="41052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6"/>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8338" y="34194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8" name="Picture 8"/>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7338" y="50196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9" name="Picture 9"/>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0138" y="50196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0" name="Picture 10"/>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1138" y="39528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1" name="Picture 11"/>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4938" y="28860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7"/>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8338" y="4410075"/>
            <a:ext cx="330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3" name="AutoShape 15"/>
          <p:cNvSpPr>
            <a:spLocks noChangeArrowheads="1"/>
          </p:cNvSpPr>
          <p:nvPr/>
        </p:nvSpPr>
        <p:spPr bwMode="auto">
          <a:xfrm rot="5400000">
            <a:off x="1067593" y="4314032"/>
            <a:ext cx="3414713" cy="279400"/>
          </a:xfrm>
          <a:prstGeom prst="upArrow">
            <a:avLst>
              <a:gd name="adj1" fmla="val 61370"/>
              <a:gd name="adj2" fmla="val 100000"/>
            </a:avLst>
          </a:prstGeom>
          <a:gradFill rotWithShape="1">
            <a:gsLst>
              <a:gs pos="0">
                <a:srgbClr val="F9D0BD"/>
              </a:gs>
              <a:gs pos="100000">
                <a:srgbClr val="C4184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20000"/>
              </a:spcBef>
              <a:spcAft>
                <a:spcPct val="10000"/>
              </a:spcAft>
              <a:buClr>
                <a:srgbClr val="52A145"/>
              </a:buClr>
              <a:buFont typeface="Wingdings" panose="05000000000000000000" pitchFamily="2" charset="2"/>
              <a:buNone/>
            </a:pPr>
            <a:r>
              <a:rPr lang="en-US" altLang="zh-CN" sz="1600">
                <a:ea typeface="Malgun Gothic" panose="020B0503020000020004" pitchFamily="34" charset="-127"/>
                <a:sym typeface="Arial" panose="020B0604020202020204" pitchFamily="34" charset="0"/>
              </a:rPr>
              <a:t> </a:t>
            </a:r>
            <a:endParaRPr lang="zh-CN" altLang="en-US"/>
          </a:p>
        </p:txBody>
      </p:sp>
      <p:sp>
        <p:nvSpPr>
          <p:cNvPr id="34834" name="AutoShape 15"/>
          <p:cNvSpPr>
            <a:spLocks noChangeArrowheads="1"/>
          </p:cNvSpPr>
          <p:nvPr/>
        </p:nvSpPr>
        <p:spPr bwMode="auto">
          <a:xfrm rot="5400000">
            <a:off x="4053681" y="4345782"/>
            <a:ext cx="3413125" cy="277812"/>
          </a:xfrm>
          <a:prstGeom prst="upArrow">
            <a:avLst>
              <a:gd name="adj1" fmla="val 61370"/>
              <a:gd name="adj2" fmla="val 100000"/>
            </a:avLst>
          </a:prstGeom>
          <a:gradFill rotWithShape="1">
            <a:gsLst>
              <a:gs pos="0">
                <a:srgbClr val="F9D0BD"/>
              </a:gs>
              <a:gs pos="100000">
                <a:srgbClr val="C4184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20000"/>
              </a:spcBef>
              <a:spcAft>
                <a:spcPct val="10000"/>
              </a:spcAft>
              <a:buClr>
                <a:srgbClr val="52A145"/>
              </a:buClr>
              <a:buFont typeface="Wingdings" panose="05000000000000000000" pitchFamily="2" charset="2"/>
              <a:buNone/>
            </a:pPr>
            <a:r>
              <a:rPr lang="en-US" altLang="zh-CN" sz="1600">
                <a:ea typeface="Malgun Gothic" panose="020B0503020000020004" pitchFamily="34" charset="-127"/>
                <a:sym typeface="Arial" panose="020B0604020202020204" pitchFamily="34" charset="0"/>
              </a:rPr>
              <a:t> </a:t>
            </a:r>
            <a:endParaRPr lang="zh-CN" altLang="en-US"/>
          </a:p>
        </p:txBody>
      </p:sp>
      <p:sp>
        <p:nvSpPr>
          <p:cNvPr id="34835" name="Rectangle 4"/>
          <p:cNvSpPr>
            <a:spLocks noChangeArrowheads="1"/>
          </p:cNvSpPr>
          <p:nvPr/>
        </p:nvSpPr>
        <p:spPr bwMode="auto">
          <a:xfrm>
            <a:off x="384175" y="2508250"/>
            <a:ext cx="8512175" cy="4017963"/>
          </a:xfrm>
          <a:prstGeom prst="rect">
            <a:avLst/>
          </a:prstGeom>
          <a:noFill/>
          <a:ln w="6350">
            <a:solidFill>
              <a:srgbClr val="808080"/>
            </a:solidFill>
            <a:miter lim="800000"/>
          </a:ln>
          <a:extLst>
            <a:ext uri="{909E8E84-426E-40DD-AFC4-6F175D3DCCD1}">
              <a14:hiddenFill xmlns:a14="http://schemas.microsoft.com/office/drawing/2010/main">
                <a:solidFill>
                  <a:srgbClr val="FFFFFF"/>
                </a:solidFill>
              </a14:hiddenFill>
            </a:ext>
          </a:extLst>
        </p:spPr>
        <p:txBody>
          <a:bodyPr tIns="180000" bIns="180000"/>
          <a:lstStyle>
            <a:lvl1pPr marL="371475" indent="-219075"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 typeface="BatangChe" pitchFamily="49" charset="-127"/>
              <a:buNone/>
            </a:pPr>
            <a:endParaRPr lang="zh-CN" altLang="zh-CN" sz="1200" i="1">
              <a:solidFill>
                <a:schemeClr val="tx1"/>
              </a:solidFill>
              <a:latin typeface="微软雅黑" panose="020B0503020204020204" pitchFamily="34" charset="-122"/>
              <a:ea typeface="Gulim" pitchFamily="34" charset="-127"/>
              <a:cs typeface="Arial" panose="020B0604020202020204" pitchFamily="34" charset="0"/>
              <a:sym typeface="Arial" panose="020B0604020202020204" pitchFamily="34" charset="0"/>
            </a:endParaRPr>
          </a:p>
        </p:txBody>
      </p:sp>
      <p:sp>
        <p:nvSpPr>
          <p:cNvPr id="224" name="内容占位符 2"/>
          <p:cNvSpPr>
            <a:spLocks noChangeArrowheads="1"/>
          </p:cNvSpPr>
          <p:nvPr/>
        </p:nvSpPr>
        <p:spPr bwMode="auto">
          <a:xfrm>
            <a:off x="179388" y="1196975"/>
            <a:ext cx="8785225" cy="557213"/>
          </a:xfrm>
          <a:prstGeom prst="rect">
            <a:avLst/>
          </a:prstGeom>
          <a:noFill/>
          <a:ln>
            <a:noFill/>
          </a:ln>
        </p:spPr>
        <p:txBody>
          <a:bodyPr/>
          <a:lstStyle>
            <a:lvl1pPr marL="231775" eaLnBrk="0" hangingPunct="0">
              <a:tabLst>
                <a:tab pos="718820" algn="l"/>
              </a:tabLst>
              <a:defRPr sz="2400" b="1" i="1">
                <a:solidFill>
                  <a:schemeClr val="tx1"/>
                </a:solidFill>
                <a:latin typeface="Arial" panose="020B0604020202020204" pitchFamily="34" charset="0"/>
                <a:cs typeface="Arial" panose="020B0604020202020204" pitchFamily="34" charset="0"/>
              </a:defRPr>
            </a:lvl1pPr>
            <a:lvl2pPr eaLnBrk="0" hangingPunct="0">
              <a:tabLst>
                <a:tab pos="718820" algn="l"/>
              </a:tabLst>
              <a:defRPr sz="2400" b="1" i="1">
                <a:solidFill>
                  <a:schemeClr val="tx1"/>
                </a:solidFill>
                <a:latin typeface="Arial" panose="020B0604020202020204" pitchFamily="34" charset="0"/>
                <a:cs typeface="Arial" panose="020B0604020202020204" pitchFamily="34" charset="0"/>
              </a:defRPr>
            </a:lvl2pPr>
            <a:lvl3pPr eaLnBrk="0" hangingPunct="0">
              <a:tabLst>
                <a:tab pos="718820" algn="l"/>
              </a:tabLst>
              <a:defRPr sz="2400" b="1" i="1">
                <a:solidFill>
                  <a:schemeClr val="tx1"/>
                </a:solidFill>
                <a:latin typeface="Arial" panose="020B0604020202020204" pitchFamily="34" charset="0"/>
                <a:cs typeface="Arial" panose="020B0604020202020204" pitchFamily="34" charset="0"/>
              </a:defRPr>
            </a:lvl3pPr>
            <a:lvl4pPr eaLnBrk="0" hangingPunct="0">
              <a:tabLst>
                <a:tab pos="718820" algn="l"/>
              </a:tabLst>
              <a:defRPr sz="2400" b="1" i="1">
                <a:solidFill>
                  <a:schemeClr val="tx1"/>
                </a:solidFill>
                <a:latin typeface="Arial" panose="020B0604020202020204" pitchFamily="34" charset="0"/>
                <a:cs typeface="Arial" panose="020B0604020202020204" pitchFamily="34" charset="0"/>
              </a:defRPr>
            </a:lvl4pPr>
            <a:lvl5pPr eaLnBrk="0" hangingPunct="0">
              <a:tabLst>
                <a:tab pos="718820" algn="l"/>
              </a:tabLst>
              <a:defRPr sz="2400" b="1" i="1">
                <a:solidFill>
                  <a:schemeClr val="tx1"/>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9pPr>
          </a:lstStyle>
          <a:p>
            <a:pPr marL="231775" lvl="1" eaLnBrk="1" hangingPunct="1">
              <a:lnSpc>
                <a:spcPct val="150000"/>
              </a:lnSpc>
              <a:spcBef>
                <a:spcPts val="1300"/>
              </a:spcBef>
              <a:buClr>
                <a:srgbClr val="B90000"/>
              </a:buClr>
              <a:defRPr/>
            </a:pPr>
            <a:r>
              <a:rPr lang="zh-CN" altLang="en-US" sz="1800" i="0" dirty="0" smtClean="0">
                <a:latin typeface="华文楷体" panose="02010600040101010101" pitchFamily="2" charset="-122"/>
                <a:ea typeface="华文楷体" panose="02010600040101010101" pitchFamily="2" charset="-122"/>
                <a:cs typeface="+mn-cs"/>
                <a:sym typeface="微软雅黑" panose="020B0503020204020204" pitchFamily="34" charset="-122"/>
              </a:rPr>
              <a:t>聚类分析是根据数据本身结构特征对数据点进行分类的方法。实质是按照彼此距离的远近将数据分为若干个类别，以使得类别内数据的“差异性”尽可能小(即“同质性”尽可能大)，类别间“差异性”尽可能大。</a:t>
            </a:r>
            <a:endParaRPr lang="en-US" sz="1800" i="0" dirty="0" smtClean="0">
              <a:latin typeface="华文楷体" panose="02010600040101010101" pitchFamily="2" charset="-122"/>
              <a:ea typeface="华文楷体" panose="02010600040101010101" pitchFamily="2" charset="-122"/>
              <a:cs typeface="+mn-cs"/>
            </a:endParaRPr>
          </a:p>
        </p:txBody>
      </p:sp>
      <p:sp>
        <p:nvSpPr>
          <p:cNvPr id="34837" name="标题 3"/>
          <p:cNvSpPr>
            <a:spLocks noGrp="1"/>
          </p:cNvSpPr>
          <p:nvPr>
            <p:ph type="title"/>
          </p:nvPr>
        </p:nvSpPr>
        <p:spPr>
          <a:xfrm>
            <a:off x="142875" y="153988"/>
            <a:ext cx="8316913" cy="431800"/>
          </a:xfrm>
        </p:spPr>
        <p:txBody>
          <a:bodyPr/>
          <a:lstStyle/>
          <a:p>
            <a:r>
              <a:rPr lang="zh-CN" altLang="en-US" smtClean="0"/>
              <a:t>数据挖掘的基本任务</a:t>
            </a:r>
            <a:endParaRPr lang="zh-CN" altLang="en-US" smtClean="0"/>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13045" t="19842"/>
          <a:stretch>
            <a:fillRect/>
          </a:stretch>
        </p:blipFill>
        <p:spPr>
          <a:xfrm>
            <a:off x="918937" y="2764275"/>
            <a:ext cx="7785463" cy="1374306"/>
          </a:xfrm>
          <a:prstGeom prst="rect">
            <a:avLst/>
          </a:prstGeom>
        </p:spPr>
      </p:pic>
      <p:sp>
        <p:nvSpPr>
          <p:cNvPr id="2" name="矩形 1"/>
          <p:cNvSpPr/>
          <p:nvPr/>
        </p:nvSpPr>
        <p:spPr>
          <a:xfrm>
            <a:off x="248193" y="1107974"/>
            <a:ext cx="8686801" cy="1815882"/>
          </a:xfrm>
          <a:prstGeom prst="rect">
            <a:avLst/>
          </a:prstGeom>
        </p:spPr>
        <p:txBody>
          <a:bodyPr wrap="square">
            <a:spAutoFit/>
          </a:bodyPr>
          <a:lstStyle/>
          <a:p>
            <a:pPr marL="457200" indent="-457200">
              <a:buFont typeface="Wingdings" panose="05000000000000000000" pitchFamily="2" charset="2"/>
              <a:buChar char="l"/>
            </a:pPr>
            <a:r>
              <a:rPr lang="zh-CN" altLang="en-US" sz="2800" dirty="0"/>
              <a:t>精准度</a:t>
            </a:r>
            <a:r>
              <a:rPr lang="zh-CN" altLang="en-US" sz="2800" dirty="0" smtClean="0"/>
              <a:t>、</a:t>
            </a:r>
            <a:r>
              <a:rPr lang="zh-CN" altLang="en-US" sz="2800" dirty="0"/>
              <a:t>精确率、查准率</a:t>
            </a:r>
            <a:r>
              <a:rPr lang="en-US" altLang="zh-CN" sz="2800" dirty="0"/>
              <a:t>(Precision): </a:t>
            </a:r>
            <a:r>
              <a:rPr lang="zh-CN" altLang="en-US" sz="2800" dirty="0" smtClean="0"/>
              <a:t>在</a:t>
            </a:r>
            <a:r>
              <a:rPr lang="zh-CN" altLang="en-US" sz="2800" dirty="0"/>
              <a:t>所有被预测为正的样本中实际为正的样本的</a:t>
            </a:r>
            <a:r>
              <a:rPr lang="zh-CN" altLang="en-US" sz="2800" dirty="0" smtClean="0"/>
              <a:t>概率。意思</a:t>
            </a:r>
            <a:r>
              <a:rPr lang="zh-CN" altLang="en-US" sz="2800" dirty="0"/>
              <a:t>就是在预测为正样本的结果中，我们有多少把握可以预测正确</a:t>
            </a:r>
            <a:r>
              <a:rPr lang="zh-CN" altLang="en-US" sz="2800" dirty="0" smtClean="0"/>
              <a:t>。</a:t>
            </a:r>
            <a:endParaRPr lang="zh-CN" altLang="en-US" sz="2800" dirty="0"/>
          </a:p>
        </p:txBody>
      </p:sp>
      <p:pic>
        <p:nvPicPr>
          <p:cNvPr id="3" name="图片 2"/>
          <p:cNvPicPr>
            <a:picLocks noChangeAspect="1"/>
          </p:cNvPicPr>
          <p:nvPr/>
        </p:nvPicPr>
        <p:blipFill>
          <a:blip r:embed="rId2"/>
          <a:stretch>
            <a:fillRect/>
          </a:stretch>
        </p:blipFill>
        <p:spPr>
          <a:xfrm>
            <a:off x="1684080" y="4409888"/>
            <a:ext cx="6255179" cy="21242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90550" y="1181100"/>
            <a:ext cx="8001000" cy="1162049"/>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2291" r="10833"/>
          <a:stretch>
            <a:fillRect/>
          </a:stretch>
        </p:blipFill>
        <p:spPr>
          <a:xfrm>
            <a:off x="790575" y="2343149"/>
            <a:ext cx="7029450" cy="1768593"/>
          </a:xfrm>
          <a:prstGeom prst="rect">
            <a:avLst/>
          </a:prstGeom>
        </p:spPr>
      </p:pic>
      <p:sp>
        <p:nvSpPr>
          <p:cNvPr id="4" name="矩形 3"/>
          <p:cNvSpPr/>
          <p:nvPr/>
        </p:nvSpPr>
        <p:spPr>
          <a:xfrm>
            <a:off x="590550" y="4442936"/>
            <a:ext cx="7696200" cy="1311128"/>
          </a:xfrm>
          <a:prstGeom prst="rect">
            <a:avLst/>
          </a:prstGeom>
        </p:spPr>
        <p:txBody>
          <a:bodyPr wrap="square">
            <a:spAutoFit/>
          </a:bodyPr>
          <a:lstStyle/>
          <a:p>
            <a:pPr marL="342900" lvl="0" indent="-342900">
              <a:spcBef>
                <a:spcPct val="30000"/>
              </a:spcBef>
              <a:buFont typeface="Wingdings" panose="05000000000000000000" pitchFamily="2" charset="2"/>
              <a:buChar char="l"/>
              <a:defRPr/>
            </a:pPr>
            <a:r>
              <a:rPr lang="zh-CN" altLang="en-US" sz="2400" dirty="0" smtClean="0"/>
              <a:t>精</a:t>
            </a:r>
            <a:r>
              <a:rPr lang="zh-CN" altLang="en-US" sz="2400" dirty="0"/>
              <a:t>准率代表对正样本结果中的预测准确</a:t>
            </a:r>
            <a:r>
              <a:rPr lang="zh-CN" altLang="en-US" sz="2400" dirty="0" smtClean="0"/>
              <a:t>程度。</a:t>
            </a:r>
            <a:endParaRPr lang="en-US" altLang="zh-CN" sz="2400" dirty="0" smtClean="0"/>
          </a:p>
          <a:p>
            <a:pPr marL="342900" lvl="0" indent="-342900">
              <a:spcBef>
                <a:spcPct val="30000"/>
              </a:spcBef>
              <a:buFont typeface="Wingdings" panose="05000000000000000000" pitchFamily="2" charset="2"/>
              <a:buChar char="l"/>
              <a:defRPr/>
            </a:pPr>
            <a:r>
              <a:rPr lang="zh-CN" altLang="en-US" sz="2400" dirty="0" smtClean="0"/>
              <a:t>准确率</a:t>
            </a:r>
            <a:r>
              <a:rPr lang="zh-CN" altLang="en-US" sz="2400" dirty="0"/>
              <a:t>则代表整体的预测准确程度，既包括正样本，也包括负样本。</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741271" y="2143433"/>
            <a:ext cx="7096125" cy="1506831"/>
          </a:xfrm>
          <a:prstGeom prst="rect">
            <a:avLst/>
          </a:prstGeom>
        </p:spPr>
      </p:pic>
      <p:sp>
        <p:nvSpPr>
          <p:cNvPr id="3" name="矩形 2"/>
          <p:cNvSpPr/>
          <p:nvPr/>
        </p:nvSpPr>
        <p:spPr>
          <a:xfrm>
            <a:off x="193885" y="1157647"/>
            <a:ext cx="8723288" cy="830997"/>
          </a:xfrm>
          <a:prstGeom prst="rect">
            <a:avLst/>
          </a:prstGeom>
        </p:spPr>
        <p:txBody>
          <a:bodyPr wrap="square">
            <a:spAutoFit/>
          </a:bodyPr>
          <a:lstStyle/>
          <a:p>
            <a:pPr marL="285750" indent="-285750">
              <a:buFont typeface="Wingdings" panose="05000000000000000000" pitchFamily="2" charset="2"/>
              <a:buChar char="l"/>
            </a:pPr>
            <a:r>
              <a:rPr lang="zh-CN" altLang="en-US" sz="2400" dirty="0"/>
              <a:t>召回</a:t>
            </a:r>
            <a:r>
              <a:rPr lang="zh-CN" altLang="en-US" sz="2400" dirty="0"/>
              <a:t>率、查全率</a:t>
            </a:r>
            <a:r>
              <a:rPr lang="en-US" altLang="zh-CN" sz="2400" dirty="0"/>
              <a:t>(</a:t>
            </a:r>
            <a:r>
              <a:rPr lang="en-US" altLang="zh-CN" sz="2400" dirty="0" smtClean="0"/>
              <a:t>Recall)</a:t>
            </a:r>
            <a:r>
              <a:rPr lang="zh-CN" altLang="en-US" sz="2400" dirty="0" smtClean="0"/>
              <a:t>：</a:t>
            </a:r>
            <a:r>
              <a:rPr lang="zh-CN" altLang="en-US" sz="2400" dirty="0" smtClean="0"/>
              <a:t>针对</a:t>
            </a:r>
            <a:r>
              <a:rPr lang="zh-CN" altLang="en-US" sz="2400" dirty="0"/>
              <a:t>原样本</a:t>
            </a:r>
            <a:r>
              <a:rPr lang="zh-CN" altLang="en-US" sz="2400" dirty="0" smtClean="0"/>
              <a:t>而言，在</a:t>
            </a:r>
            <a:r>
              <a:rPr lang="zh-CN" altLang="en-US" sz="2400" dirty="0"/>
              <a:t>实际为正的样本中被预测为正样本的</a:t>
            </a:r>
            <a:r>
              <a:rPr lang="zh-CN" altLang="en-US" sz="2400" dirty="0" smtClean="0"/>
              <a:t>概率</a:t>
            </a:r>
            <a:r>
              <a:rPr lang="zh-CN" altLang="en-US" sz="2400" dirty="0" smtClean="0"/>
              <a:t>。</a:t>
            </a:r>
            <a:endParaRPr lang="en-US" altLang="zh-CN" sz="2400" dirty="0" smtClean="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7166" t="12422" r="22594" b="7053"/>
          <a:stretch>
            <a:fillRect/>
          </a:stretch>
        </p:blipFill>
        <p:spPr>
          <a:xfrm>
            <a:off x="2362199" y="3960734"/>
            <a:ext cx="4267561" cy="234481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4400" y="4167485"/>
            <a:ext cx="6686550" cy="1569660"/>
          </a:xfrm>
          <a:prstGeom prst="rect">
            <a:avLst/>
          </a:prstGeom>
        </p:spPr>
        <p:txBody>
          <a:bodyPr wrap="square">
            <a:spAutoFit/>
          </a:bodyPr>
          <a:lstStyle/>
          <a:p>
            <a:pPr marL="285750" indent="-285750">
              <a:buFont typeface="Wingdings" panose="05000000000000000000" pitchFamily="2" charset="2"/>
              <a:buChar char="l"/>
            </a:pPr>
            <a:r>
              <a:rPr lang="zh-CN" altLang="en-US" sz="2400" dirty="0"/>
              <a:t>精确率可以理解为预测出的东西有多少是用户感兴趣</a:t>
            </a:r>
            <a:r>
              <a:rPr lang="zh-CN" altLang="en-US" sz="2400" dirty="0" smtClean="0"/>
              <a:t>的。</a:t>
            </a:r>
            <a:endParaRPr lang="en-US" altLang="zh-CN" sz="2400" dirty="0" smtClean="0"/>
          </a:p>
          <a:p>
            <a:pPr marL="285750" indent="-285750">
              <a:buFont typeface="Wingdings" panose="05000000000000000000" pitchFamily="2" charset="2"/>
              <a:buChar char="l"/>
            </a:pPr>
            <a:r>
              <a:rPr lang="zh-CN" altLang="en-US" sz="2400" dirty="0" smtClean="0"/>
              <a:t>召回</a:t>
            </a:r>
            <a:r>
              <a:rPr lang="zh-CN" altLang="en-US" sz="2400" dirty="0"/>
              <a:t>率可以理解为用户感兴趣的东西有多少被预测出来了。 </a:t>
            </a:r>
            <a:endParaRPr lang="en-US" altLang="zh-CN"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500" y="1190624"/>
            <a:ext cx="8001000" cy="94297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2266950"/>
            <a:ext cx="8534400"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650" y="1022688"/>
            <a:ext cx="8172450" cy="461665"/>
          </a:xfrm>
          <a:prstGeom prst="rect">
            <a:avLst/>
          </a:prstGeom>
        </p:spPr>
        <p:txBody>
          <a:bodyPr wrap="square">
            <a:spAutoFit/>
          </a:bodyPr>
          <a:lstStyle/>
          <a:p>
            <a:pPr marL="285750" indent="-285750">
              <a:buFont typeface="Wingdings" panose="05000000000000000000" pitchFamily="2" charset="2"/>
              <a:buChar char="l"/>
            </a:pPr>
            <a:r>
              <a:rPr lang="zh-CN" altLang="en-US" sz="2400" dirty="0"/>
              <a:t>F1 得分：模型精准性与模型召回率综合指标</a:t>
            </a:r>
            <a:r>
              <a:rPr lang="zh-CN" altLang="en-US" sz="2400" dirty="0" smtClean="0"/>
              <a:t>。</a:t>
            </a:r>
            <a:endParaRPr lang="zh-CN" altLang="en-US" sz="2400"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319" r="10429" b="4438"/>
          <a:stretch>
            <a:fillRect/>
          </a:stretch>
        </p:blipFill>
        <p:spPr>
          <a:xfrm>
            <a:off x="2346935" y="3286541"/>
            <a:ext cx="3644324" cy="3114259"/>
          </a:xfrm>
          <a:prstGeom prst="rect">
            <a:avLst/>
          </a:prstGeom>
        </p:spPr>
      </p:pic>
      <p:pic>
        <p:nvPicPr>
          <p:cNvPr id="4" name="图片 3"/>
          <p:cNvPicPr>
            <a:picLocks noChangeAspect="1"/>
          </p:cNvPicPr>
          <p:nvPr/>
        </p:nvPicPr>
        <p:blipFill rotWithShape="1">
          <a:blip r:embed="rId2"/>
          <a:srcRect l="25231" t="71549" r="26977" b="8897"/>
          <a:stretch>
            <a:fillRect/>
          </a:stretch>
        </p:blipFill>
        <p:spPr>
          <a:xfrm>
            <a:off x="857250" y="2280672"/>
            <a:ext cx="7067550" cy="5524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407986" y="871538"/>
            <a:ext cx="842962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spcBef>
                <a:spcPts val="600"/>
              </a:spcBef>
              <a:spcAft>
                <a:spcPts val="600"/>
              </a:spcAft>
              <a:buClr>
                <a:schemeClr val="hlink"/>
              </a:buClr>
              <a:buFont typeface="Wingdings" panose="05000000000000000000" pitchFamily="2" charset="2"/>
              <a:buChar char="l"/>
              <a:defRPr/>
            </a:pPr>
            <a:r>
              <a:rPr lang="en-US" altLang="zh-CN" sz="2400" dirty="0">
                <a:solidFill>
                  <a:schemeClr val="tx1"/>
                </a:solidFill>
                <a:latin typeface="Arial" panose="020B0604020202020204" pitchFamily="34" charset="0"/>
              </a:rPr>
              <a:t>ROC</a:t>
            </a:r>
            <a:r>
              <a:rPr lang="zh-CN" altLang="en-US" sz="2400" dirty="0">
                <a:solidFill>
                  <a:schemeClr val="tx1"/>
                </a:solidFill>
                <a:latin typeface="Arial" panose="020B0604020202020204" pitchFamily="34" charset="0"/>
              </a:rPr>
              <a:t>曲线</a:t>
            </a:r>
            <a:endParaRPr lang="en-US" altLang="zh-CN" sz="2400" dirty="0">
              <a:solidFill>
                <a:schemeClr val="tx1"/>
              </a:solidFill>
              <a:latin typeface="Arial" panose="020B0604020202020204" pitchFamily="34" charset="0"/>
            </a:endParaRPr>
          </a:p>
          <a:p>
            <a:pPr marL="0" indent="0">
              <a:spcBef>
                <a:spcPts val="600"/>
              </a:spcBef>
              <a:spcAft>
                <a:spcPts val="600"/>
              </a:spcAft>
              <a:buClr>
                <a:schemeClr val="hlink"/>
              </a:buClr>
              <a:defRPr/>
            </a:pPr>
            <a:r>
              <a:rPr lang="zh-CN" altLang="en-US" sz="2400" dirty="0">
                <a:solidFill>
                  <a:schemeClr val="tx1"/>
                </a:solidFill>
                <a:latin typeface="Arial" panose="020B0604020202020204" pitchFamily="34" charset="0"/>
              </a:rPr>
              <a:t>接收者</a:t>
            </a:r>
            <a:r>
              <a:rPr lang="zh-CN" altLang="en-US" sz="2400" dirty="0">
                <a:solidFill>
                  <a:schemeClr val="tx1"/>
                </a:solidFill>
                <a:latin typeface="Arial" panose="020B0604020202020204" pitchFamily="34" charset="0"/>
              </a:rPr>
              <a:t>操作特征（</a:t>
            </a:r>
            <a:r>
              <a:rPr lang="en-US" altLang="zh-CN" sz="2400" dirty="0">
                <a:solidFill>
                  <a:schemeClr val="tx1"/>
                </a:solidFill>
                <a:latin typeface="Arial" panose="020B0604020202020204" pitchFamily="34" charset="0"/>
              </a:rPr>
              <a:t>Receiver Operating Characteristic</a:t>
            </a:r>
            <a:r>
              <a:rPr lang="zh-CN" altLang="en-US" sz="2400" dirty="0">
                <a:solidFill>
                  <a:schemeClr val="tx1"/>
                </a:solidFill>
                <a:latin typeface="Arial" panose="020B0604020202020204" pitchFamily="34" charset="0"/>
              </a:rPr>
              <a:t>，</a:t>
            </a:r>
            <a:r>
              <a:rPr lang="en-US" altLang="zh-CN" sz="2400" dirty="0">
                <a:solidFill>
                  <a:schemeClr val="tx1"/>
                </a:solidFill>
                <a:latin typeface="Arial" panose="020B0604020202020204" pitchFamily="34" charset="0"/>
              </a:rPr>
              <a:t>ROC</a:t>
            </a:r>
            <a:r>
              <a:rPr lang="zh-CN" altLang="en-US" sz="2400" dirty="0">
                <a:solidFill>
                  <a:schemeClr val="tx1"/>
                </a:solidFill>
                <a:latin typeface="Arial" panose="020B0604020202020204" pitchFamily="34" charset="0"/>
              </a:rPr>
              <a:t>）</a:t>
            </a:r>
            <a:r>
              <a:rPr lang="zh-CN" altLang="en-US" sz="2400" dirty="0">
                <a:solidFill>
                  <a:schemeClr val="tx1"/>
                </a:solidFill>
                <a:latin typeface="Arial" panose="020B0604020202020204" pitchFamily="34" charset="0"/>
              </a:rPr>
              <a:t>是一种显示分类模型在所有分类阈值下的效果图表</a:t>
            </a:r>
            <a:r>
              <a:rPr lang="zh-CN" altLang="en-US" sz="2400" dirty="0">
                <a:solidFill>
                  <a:schemeClr val="tx1"/>
                </a:solidFill>
                <a:latin typeface="Arial" panose="020B0604020202020204" pitchFamily="34" charset="0"/>
              </a:rPr>
              <a:t>。</a:t>
            </a:r>
            <a:r>
              <a:rPr lang="en-US" altLang="zh-CN" sz="2400" dirty="0">
                <a:solidFill>
                  <a:schemeClr val="tx1"/>
                </a:solidFill>
                <a:latin typeface="Arial" panose="020B0604020202020204" pitchFamily="34" charset="0"/>
              </a:rPr>
              <a:t>ROC</a:t>
            </a:r>
            <a:r>
              <a:rPr lang="zh-CN" altLang="en-US" sz="2400" dirty="0">
                <a:solidFill>
                  <a:schemeClr val="tx1"/>
                </a:solidFill>
                <a:latin typeface="Arial" panose="020B0604020202020204" pitchFamily="34" charset="0"/>
              </a:rPr>
              <a:t>曲线中的主要两个指标就是真正率和假正率</a:t>
            </a:r>
            <a:r>
              <a:rPr lang="zh-CN" altLang="en-US" sz="2400" dirty="0" smtClean="0">
                <a:solidFill>
                  <a:schemeClr val="tx1"/>
                </a:solidFill>
                <a:latin typeface="Arial" panose="020B0604020202020204" pitchFamily="34" charset="0"/>
              </a:rPr>
              <a:t>。</a:t>
            </a:r>
            <a:endParaRPr lang="en-US" altLang="zh-CN" sz="2400" dirty="0" smtClean="0">
              <a:latin typeface="微软雅黑" panose="020B0503020204020204" pitchFamily="34" charset="-122"/>
              <a:ea typeface="微软雅黑" panose="020B0503020204020204" pitchFamily="34" charset="-122"/>
            </a:endParaRPr>
          </a:p>
          <a:p>
            <a:pPr marL="0" indent="0">
              <a:spcBef>
                <a:spcPts val="600"/>
              </a:spcBef>
              <a:spcAft>
                <a:spcPts val="600"/>
              </a:spcAft>
              <a:buClr>
                <a:schemeClr val="hlink"/>
              </a:buClr>
              <a:buFont typeface="Arial" panose="020B0604020202020204" pitchFamily="34" charset="0"/>
              <a:buNone/>
              <a:defRPr/>
            </a:pPr>
            <a:r>
              <a:rPr lang="zh-CN" altLang="en-US" sz="2400" b="1" dirty="0" smtClean="0"/>
              <a:t>真正</a:t>
            </a:r>
            <a:r>
              <a:rPr lang="zh-CN" altLang="en-US" sz="2400" b="1" dirty="0"/>
              <a:t>例率</a:t>
            </a:r>
            <a:r>
              <a:rPr lang="zh-CN" altLang="en-US" sz="2400" dirty="0"/>
              <a:t> </a:t>
            </a:r>
            <a:r>
              <a:rPr lang="en-US" altLang="zh-CN" sz="2400" dirty="0"/>
              <a:t>(TPR) </a:t>
            </a:r>
            <a:r>
              <a:rPr lang="zh-CN" altLang="en-US" sz="2400" dirty="0"/>
              <a:t>是召回率的同义词，因此定义如下</a:t>
            </a:r>
            <a:r>
              <a:rPr lang="zh-CN" altLang="en-US" sz="2400" dirty="0" smtClean="0"/>
              <a:t>：</a:t>
            </a:r>
            <a:endParaRPr lang="en-US" altLang="zh-CN" sz="2400" dirty="0" smtClean="0"/>
          </a:p>
          <a:p>
            <a:pPr marL="0" indent="0">
              <a:spcBef>
                <a:spcPts val="600"/>
              </a:spcBef>
              <a:spcAft>
                <a:spcPts val="600"/>
              </a:spcAft>
              <a:buClr>
                <a:schemeClr val="hlink"/>
              </a:buClr>
              <a:buFont typeface="Arial" panose="020B0604020202020204" pitchFamily="34" charset="0"/>
              <a:buNone/>
              <a:defRPr/>
            </a:pPr>
            <a:endParaRPr lang="en-US" altLang="zh-CN" sz="2400" dirty="0">
              <a:latin typeface="微软雅黑" panose="020B0503020204020204" pitchFamily="34" charset="-122"/>
              <a:ea typeface="微软雅黑" panose="020B0503020204020204" pitchFamily="34" charset="-122"/>
            </a:endParaRPr>
          </a:p>
          <a:p>
            <a:pPr marL="0" indent="0">
              <a:spcBef>
                <a:spcPts val="600"/>
              </a:spcBef>
              <a:spcAft>
                <a:spcPts val="600"/>
              </a:spcAft>
              <a:buClr>
                <a:schemeClr val="hlink"/>
              </a:buClr>
              <a:buFont typeface="Arial" panose="020B0604020202020204" pitchFamily="34" charset="0"/>
              <a:buNone/>
              <a:defRPr/>
            </a:pPr>
            <a:endParaRPr lang="en-US" altLang="zh-CN" sz="2400" dirty="0" smtClean="0">
              <a:latin typeface="微软雅黑" panose="020B0503020204020204" pitchFamily="34" charset="-122"/>
              <a:ea typeface="微软雅黑" panose="020B0503020204020204" pitchFamily="34" charset="-122"/>
            </a:endParaRPr>
          </a:p>
          <a:p>
            <a:pPr marL="0" indent="0">
              <a:spcBef>
                <a:spcPts val="600"/>
              </a:spcBef>
              <a:spcAft>
                <a:spcPts val="600"/>
              </a:spcAft>
              <a:buClr>
                <a:schemeClr val="hlink"/>
              </a:buClr>
              <a:buFont typeface="Arial" panose="020B0604020202020204" pitchFamily="34" charset="0"/>
              <a:buNone/>
              <a:defRPr/>
            </a:pPr>
            <a:endParaRPr lang="en-US" altLang="zh-CN" sz="2400" dirty="0" smtClean="0">
              <a:latin typeface="微软雅黑" panose="020B0503020204020204" pitchFamily="34" charset="-122"/>
              <a:ea typeface="微软雅黑" panose="020B0503020204020204" pitchFamily="34" charset="-122"/>
            </a:endParaRPr>
          </a:p>
          <a:p>
            <a:pPr marL="0" indent="0">
              <a:spcBef>
                <a:spcPts val="600"/>
              </a:spcBef>
              <a:spcAft>
                <a:spcPts val="600"/>
              </a:spcAft>
              <a:buClr>
                <a:schemeClr val="hlink"/>
              </a:buClr>
              <a:buFont typeface="Arial" panose="020B0604020202020204" pitchFamily="34" charset="0"/>
              <a:buNone/>
              <a:defRPr/>
            </a:pPr>
            <a:r>
              <a:rPr lang="zh-CN" altLang="en-US" sz="2400" b="1" dirty="0" smtClean="0"/>
              <a:t>假</a:t>
            </a:r>
            <a:r>
              <a:rPr lang="zh-CN" altLang="en-US" sz="2400" b="1" dirty="0"/>
              <a:t>正例率</a:t>
            </a:r>
            <a:r>
              <a:rPr lang="zh-CN" altLang="en-US" sz="2400" dirty="0"/>
              <a:t> </a:t>
            </a:r>
            <a:r>
              <a:rPr lang="en-US" altLang="zh-CN" sz="2400" dirty="0"/>
              <a:t>(FPR) </a:t>
            </a:r>
            <a:r>
              <a:rPr lang="zh-CN" altLang="en-US" sz="2400" dirty="0"/>
              <a:t>的定义如下：</a:t>
            </a:r>
            <a:endParaRPr lang="en-US" altLang="zh-CN" sz="24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3114675"/>
            <a:ext cx="6553200" cy="123825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5118855"/>
            <a:ext cx="7048500" cy="150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7900" y="1809839"/>
            <a:ext cx="4648200" cy="3638550"/>
          </a:xfrm>
          <a:prstGeom prst="rect">
            <a:avLst/>
          </a:prstGeom>
        </p:spPr>
      </p:pic>
      <p:sp>
        <p:nvSpPr>
          <p:cNvPr id="3" name="矩形 2"/>
          <p:cNvSpPr/>
          <p:nvPr/>
        </p:nvSpPr>
        <p:spPr>
          <a:xfrm>
            <a:off x="504825" y="5438864"/>
            <a:ext cx="8353425" cy="1200329"/>
          </a:xfrm>
          <a:prstGeom prst="rect">
            <a:avLst/>
          </a:prstGeom>
        </p:spPr>
        <p:txBody>
          <a:bodyPr wrap="square">
            <a:spAutoFit/>
          </a:bodyPr>
          <a:lstStyle/>
          <a:p>
            <a:pPr marL="0" indent="0">
              <a:lnSpc>
                <a:spcPct val="150000"/>
              </a:lnSpc>
              <a:spcBef>
                <a:spcPct val="20000"/>
              </a:spcBef>
              <a:buClr>
                <a:schemeClr val="hlink"/>
              </a:buClr>
              <a:buFont typeface="Arial" panose="020B0604020202020204" pitchFamily="34" charset="0"/>
              <a:buNone/>
              <a:defRPr/>
            </a:pPr>
            <a:r>
              <a:rPr lang="en-US" altLang="zh-CN" sz="2400" b="1" dirty="0" smtClean="0"/>
              <a:t>TPR</a:t>
            </a:r>
            <a:r>
              <a:rPr lang="zh-CN" altLang="en-US" sz="2400" b="1" dirty="0"/>
              <a:t>越高，同时</a:t>
            </a:r>
            <a:r>
              <a:rPr lang="en-US" altLang="zh-CN" sz="2400" b="1" dirty="0"/>
              <a:t>FPR</a:t>
            </a:r>
            <a:r>
              <a:rPr lang="zh-CN" altLang="en-US" sz="2400" b="1" dirty="0"/>
              <a:t>越低（即</a:t>
            </a:r>
            <a:r>
              <a:rPr lang="en-US" altLang="zh-CN" sz="2400" b="1" dirty="0"/>
              <a:t>ROC</a:t>
            </a:r>
            <a:r>
              <a:rPr lang="zh-CN" altLang="en-US" sz="2400" b="1" dirty="0"/>
              <a:t>曲线越陡），那么模型的性能就越好。</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504825" y="948035"/>
            <a:ext cx="8134350" cy="830997"/>
          </a:xfrm>
          <a:prstGeom prst="rect">
            <a:avLst/>
          </a:prstGeom>
        </p:spPr>
        <p:txBody>
          <a:bodyPr wrap="square">
            <a:spAutoFit/>
          </a:bodyPr>
          <a:lstStyle/>
          <a:p>
            <a:r>
              <a:rPr lang="zh-CN" altLang="en-US" sz="2400" dirty="0"/>
              <a:t>横坐标为假正率（</a:t>
            </a:r>
            <a:r>
              <a:rPr lang="en-US" altLang="zh-CN" sz="2400" dirty="0"/>
              <a:t>FP</a:t>
            </a:r>
            <a:r>
              <a:rPr lang="zh-CN" altLang="en-US" sz="2400" dirty="0"/>
              <a:t>），纵坐标为真正率（</a:t>
            </a:r>
            <a:r>
              <a:rPr lang="en-US" altLang="zh-CN" sz="2400" dirty="0"/>
              <a:t>TP</a:t>
            </a:r>
            <a:r>
              <a:rPr lang="zh-CN" altLang="en-US" sz="2400" dirty="0"/>
              <a:t>），下面就是一个标准的</a:t>
            </a:r>
            <a:r>
              <a:rPr lang="en-US" altLang="zh-CN" sz="2400" dirty="0"/>
              <a:t>ROC</a:t>
            </a:r>
            <a:r>
              <a:rPr lang="zh-CN" altLang="en-US" sz="2400" dirty="0"/>
              <a:t>曲线图</a:t>
            </a:r>
            <a:r>
              <a:rPr lang="zh-CN" altLang="en-US" sz="2400" dirty="0">
                <a:latin typeface="微软雅黑" panose="020B0503020204020204" pitchFamily="34" charset="-122"/>
                <a:ea typeface="微软雅黑" panose="020B0503020204020204" pitchFamily="34" charset="-122"/>
              </a:rPr>
              <a:t>。</a:t>
            </a:r>
            <a:endParaRPr lang="zh-CN" alt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210" y="1135616"/>
            <a:ext cx="8379590" cy="1569660"/>
          </a:xfrm>
          <a:prstGeom prst="rect">
            <a:avLst/>
          </a:prstGeom>
        </p:spPr>
        <p:txBody>
          <a:bodyPr wrap="square">
            <a:spAutoFit/>
          </a:bodyPr>
          <a:lstStyle/>
          <a:p>
            <a:pPr marL="342900" indent="-342900">
              <a:buFont typeface="Wingdings" panose="05000000000000000000" pitchFamily="2" charset="2"/>
              <a:buChar char="l"/>
            </a:pPr>
            <a:r>
              <a:rPr lang="en-US" altLang="zh-CN" sz="2400" dirty="0" smtClean="0">
                <a:solidFill>
                  <a:srgbClr val="000000"/>
                </a:solidFill>
                <a:latin typeface="微软雅黑" panose="020B0503020204020204" pitchFamily="34" charset="-122"/>
                <a:ea typeface="微软雅黑" panose="020B0503020204020204" pitchFamily="34" charset="-122"/>
              </a:rPr>
              <a:t>AUC</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smtClean="0">
                <a:solidFill>
                  <a:srgbClr val="000000"/>
                </a:solidFill>
                <a:latin typeface="微软雅黑" panose="020B0503020204020204" pitchFamily="34" charset="-122"/>
                <a:ea typeface="微软雅黑" panose="020B0503020204020204" pitchFamily="34" charset="-122"/>
              </a:rPr>
              <a:t>Area </a:t>
            </a:r>
            <a:r>
              <a:rPr lang="en-US" altLang="zh-CN" sz="2400" dirty="0">
                <a:solidFill>
                  <a:srgbClr val="000000"/>
                </a:solidFill>
                <a:latin typeface="微软雅黑" panose="020B0503020204020204" pitchFamily="34" charset="-122"/>
                <a:ea typeface="微软雅黑" panose="020B0503020204020204" pitchFamily="34" charset="-122"/>
              </a:rPr>
              <a:t>Under Curve</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smtClean="0">
                <a:solidFill>
                  <a:srgbClr val="000000"/>
                </a:solidFill>
                <a:latin typeface="微软雅黑" panose="020B0503020204020204" pitchFamily="34" charset="-122"/>
                <a:ea typeface="微软雅黑" panose="020B0503020204020204" pitchFamily="34" charset="-122"/>
              </a:rPr>
              <a:t>曲线</a:t>
            </a:r>
            <a:r>
              <a:rPr lang="zh-CN" altLang="en-US" sz="2400" dirty="0">
                <a:solidFill>
                  <a:srgbClr val="000000"/>
                </a:solidFill>
                <a:latin typeface="微软雅黑" panose="020B0503020204020204" pitchFamily="34" charset="-122"/>
                <a:ea typeface="微软雅黑" panose="020B0503020204020204" pitchFamily="34" charset="-122"/>
              </a:rPr>
              <a:t>下的</a:t>
            </a:r>
            <a:r>
              <a:rPr lang="zh-CN" altLang="en-US" sz="2400" dirty="0" smtClean="0">
                <a:solidFill>
                  <a:srgbClr val="000000"/>
                </a:solidFill>
                <a:latin typeface="微软雅黑" panose="020B0503020204020204" pitchFamily="34" charset="-122"/>
                <a:ea typeface="微软雅黑" panose="020B0503020204020204" pitchFamily="34" charset="-122"/>
              </a:rPr>
              <a:t>面积</a:t>
            </a:r>
            <a:endParaRPr lang="en-US" altLang="zh-CN" sz="2400" dirty="0" smtClean="0">
              <a:solidFill>
                <a:srgbClr val="000000"/>
              </a:solidFill>
              <a:latin typeface="微软雅黑" panose="020B0503020204020204" pitchFamily="34" charset="-122"/>
              <a:ea typeface="微软雅黑" panose="020B0503020204020204" pitchFamily="34" charset="-122"/>
            </a:endParaRPr>
          </a:p>
          <a:p>
            <a:r>
              <a:rPr lang="zh-CN" altLang="en-US" sz="2400" dirty="0" smtClean="0"/>
              <a:t>    曲线</a:t>
            </a:r>
            <a:r>
              <a:rPr lang="zh-CN" altLang="en-US" sz="2400" dirty="0"/>
              <a:t>下面积表示“</a:t>
            </a:r>
            <a:r>
              <a:rPr lang="en-US" altLang="zh-CN" sz="2400" dirty="0"/>
              <a:t>ROC </a:t>
            </a:r>
            <a:r>
              <a:rPr lang="zh-CN" altLang="en-US" sz="2400" dirty="0"/>
              <a:t>曲线下面积”。也就是说，曲线下面积测量的是从 </a:t>
            </a:r>
            <a:r>
              <a:rPr lang="en-US" altLang="zh-CN" sz="2400" dirty="0"/>
              <a:t>(0,0) </a:t>
            </a:r>
            <a:r>
              <a:rPr lang="zh-CN" altLang="en-US" sz="2400" dirty="0"/>
              <a:t>到 </a:t>
            </a:r>
            <a:r>
              <a:rPr lang="en-US" altLang="zh-CN" sz="2400" dirty="0"/>
              <a:t>(1,1) </a:t>
            </a:r>
            <a:r>
              <a:rPr lang="zh-CN" altLang="en-US" sz="2400" dirty="0"/>
              <a:t>之间整个 </a:t>
            </a:r>
            <a:r>
              <a:rPr lang="en-US" altLang="zh-CN" sz="2400" dirty="0"/>
              <a:t>ROC </a:t>
            </a:r>
            <a:r>
              <a:rPr lang="zh-CN" altLang="en-US" sz="2400" dirty="0"/>
              <a:t>曲线以下的整个二维面积（参考积分学）</a:t>
            </a:r>
            <a:r>
              <a:rPr lang="zh-CN" altLang="en-US" sz="2400" dirty="0" smtClean="0"/>
              <a:t>。</a:t>
            </a:r>
            <a:endParaRPr lang="en-US" altLang="zh-CN"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3880" y="2876550"/>
            <a:ext cx="4286250" cy="36957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255588" y="871538"/>
            <a:ext cx="842962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defRPr/>
            </a:pPr>
            <a:r>
              <a:rPr lang="zh-CN" altLang="en-US" sz="2000" dirty="0" smtClean="0">
                <a:latin typeface="微软雅黑" panose="020B0503020204020204" pitchFamily="34" charset="-122"/>
                <a:ea typeface="微软雅黑" panose="020B0503020204020204" pitchFamily="34" charset="-122"/>
              </a:rPr>
              <a:t>混淆矩阵</a:t>
            </a:r>
            <a:endParaRPr lang="zh-CN" altLang="en-US" sz="2000" dirty="0" smtClean="0">
              <a:latin typeface="微软雅黑" panose="020B0503020204020204" pitchFamily="34" charset="-122"/>
              <a:ea typeface="微软雅黑" panose="020B0503020204020204" pitchFamily="34" charset="-122"/>
            </a:endParaRPr>
          </a:p>
          <a:p>
            <a:pPr marL="0" indent="0">
              <a:lnSpc>
                <a:spcPct val="150000"/>
              </a:lnSpc>
              <a:spcBef>
                <a:spcPct val="20000"/>
              </a:spcBef>
              <a:buClr>
                <a:schemeClr val="hlink"/>
              </a:buClr>
              <a:buFont typeface="Arial" panose="020B0604020202020204" pitchFamily="34" charset="0"/>
              <a:buNone/>
              <a:defRPr/>
            </a:pPr>
            <a:r>
              <a:rPr lang="zh-CN" altLang="en-US" sz="2000" dirty="0" smtClean="0">
                <a:latin typeface="微软雅黑" panose="020B0503020204020204" pitchFamily="34" charset="-122"/>
                <a:ea typeface="微软雅黑" panose="020B0503020204020204" pitchFamily="34" charset="-122"/>
              </a:rPr>
              <a:t>混淆矩阵（</a:t>
            </a:r>
            <a:r>
              <a:rPr lang="en-US" altLang="zh-CN" sz="2000" dirty="0" smtClean="0">
                <a:latin typeface="微软雅黑" panose="020B0503020204020204" pitchFamily="34" charset="-122"/>
                <a:ea typeface="微软雅黑" panose="020B0503020204020204" pitchFamily="34" charset="-122"/>
              </a:rPr>
              <a:t>Confusion Matrix</a:t>
            </a:r>
            <a:r>
              <a:rPr lang="zh-CN" altLang="en-US" sz="2000" dirty="0" smtClean="0">
                <a:latin typeface="微软雅黑" panose="020B0503020204020204" pitchFamily="34" charset="-122"/>
                <a:ea typeface="微软雅黑" panose="020B0503020204020204" pitchFamily="34" charset="-122"/>
              </a:rPr>
              <a:t>）是模式识别领域中一种常用的表达形式。它描绘样本数据的真实属性与识别结果类型之间的关系，是评价分类器性能的一种常用方法。</a:t>
            </a:r>
            <a:endParaRPr lang="zh-CN" altLang="en-US" sz="20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55712" y="3011488"/>
            <a:ext cx="6429375" cy="258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latin typeface="+mj-ea"/>
              </a:rPr>
              <a:t>分类的</a:t>
            </a:r>
            <a:r>
              <a:rPr lang="zh-CN" altLang="en-US" dirty="0">
                <a:latin typeface="+mj-ea"/>
              </a:rPr>
              <a:t>方法</a:t>
            </a:r>
            <a:endParaRPr lang="zh-CN" altLang="en-US" dirty="0"/>
          </a:p>
        </p:txBody>
      </p:sp>
      <p:sp>
        <p:nvSpPr>
          <p:cNvPr id="74755" name="内容占位符 2"/>
          <p:cNvSpPr>
            <a:spLocks noGrp="1"/>
          </p:cNvSpPr>
          <p:nvPr>
            <p:ph idx="1"/>
          </p:nvPr>
        </p:nvSpPr>
        <p:spPr>
          <a:xfrm>
            <a:off x="28576" y="830118"/>
            <a:ext cx="8969951" cy="5192713"/>
          </a:xfrm>
        </p:spPr>
        <p:txBody>
          <a:bodyPr/>
          <a:lstStyle/>
          <a:p>
            <a:pPr>
              <a:lnSpc>
                <a:spcPct val="90000"/>
              </a:lnSpc>
            </a:pPr>
            <a:r>
              <a:rPr lang="zh-CN" altLang="en-US" dirty="0" smtClean="0">
                <a:solidFill>
                  <a:srgbClr val="000099"/>
                </a:solidFill>
              </a:rPr>
              <a:t>分类器的构造依据的方法很广泛：</a:t>
            </a:r>
            <a:endParaRPr lang="zh-CN" altLang="en-US" dirty="0" smtClean="0">
              <a:solidFill>
                <a:srgbClr val="000099"/>
              </a:solidFill>
            </a:endParaRPr>
          </a:p>
          <a:p>
            <a:pPr marL="685800" lvl="1" indent="-228600" algn="l" eaLnBrk="1" hangingPunct="1">
              <a:lnSpc>
                <a:spcPct val="110000"/>
              </a:lnSpc>
              <a:spcBef>
                <a:spcPts val="600"/>
              </a:spcBef>
              <a:buFont typeface="Arial" panose="020B0604020202020204" pitchFamily="34" charset="0"/>
              <a:buChar char="•"/>
            </a:pPr>
            <a:r>
              <a:rPr lang="zh-CN" altLang="en-US" kern="1200" dirty="0">
                <a:solidFill>
                  <a:srgbClr val="000099"/>
                </a:solidFill>
                <a:latin typeface="+mn-lt"/>
                <a:cs typeface="+mn-cs"/>
              </a:rPr>
              <a:t>统计方法：包括贝叶斯法和非参数法等。</a:t>
            </a:r>
            <a:endParaRPr lang="zh-CN" altLang="en-US" kern="1200" dirty="0">
              <a:solidFill>
                <a:srgbClr val="000099"/>
              </a:solidFill>
              <a:latin typeface="+mn-lt"/>
              <a:cs typeface="+mn-cs"/>
            </a:endParaRPr>
          </a:p>
          <a:p>
            <a:pPr marL="685800" lvl="1" indent="-228600" algn="l" eaLnBrk="1" hangingPunct="1">
              <a:lnSpc>
                <a:spcPct val="110000"/>
              </a:lnSpc>
              <a:spcBef>
                <a:spcPts val="600"/>
              </a:spcBef>
              <a:buFont typeface="Arial" panose="020B0604020202020204" pitchFamily="34" charset="0"/>
              <a:buChar char="•"/>
            </a:pPr>
            <a:r>
              <a:rPr lang="zh-CN" altLang="en-US" kern="1200" dirty="0">
                <a:solidFill>
                  <a:srgbClr val="000099"/>
                </a:solidFill>
                <a:latin typeface="+mn-lt"/>
                <a:cs typeface="+mn-cs"/>
              </a:rPr>
              <a:t>机器学习方法：包括决策树法和规则归纳法。</a:t>
            </a:r>
            <a:endParaRPr lang="zh-CN" altLang="en-US" kern="1200" dirty="0">
              <a:solidFill>
                <a:srgbClr val="000099"/>
              </a:solidFill>
              <a:latin typeface="+mn-lt"/>
              <a:cs typeface="+mn-cs"/>
            </a:endParaRPr>
          </a:p>
          <a:p>
            <a:pPr marL="685800" lvl="1" indent="-228600" algn="l" eaLnBrk="1" hangingPunct="1">
              <a:lnSpc>
                <a:spcPct val="110000"/>
              </a:lnSpc>
              <a:spcBef>
                <a:spcPts val="600"/>
              </a:spcBef>
              <a:buFont typeface="Arial" panose="020B0604020202020204" pitchFamily="34" charset="0"/>
              <a:buChar char="•"/>
            </a:pPr>
            <a:r>
              <a:rPr lang="zh-CN" altLang="en-US" kern="1200" dirty="0">
                <a:solidFill>
                  <a:srgbClr val="000099"/>
                </a:solidFill>
                <a:latin typeface="+mn-lt"/>
                <a:cs typeface="+mn-cs"/>
              </a:rPr>
              <a:t>神经网络方法。</a:t>
            </a:r>
            <a:endParaRPr lang="zh-CN" altLang="en-US" kern="1200" dirty="0">
              <a:solidFill>
                <a:srgbClr val="000099"/>
              </a:solidFill>
              <a:latin typeface="+mn-lt"/>
              <a:cs typeface="+mn-cs"/>
            </a:endParaRPr>
          </a:p>
          <a:p>
            <a:pPr marL="685800" lvl="1" indent="-228600" algn="l" eaLnBrk="1" hangingPunct="1">
              <a:lnSpc>
                <a:spcPct val="110000"/>
              </a:lnSpc>
              <a:spcBef>
                <a:spcPts val="600"/>
              </a:spcBef>
              <a:buFont typeface="Arial" panose="020B0604020202020204" pitchFamily="34" charset="0"/>
              <a:buChar char="•"/>
            </a:pPr>
            <a:r>
              <a:rPr lang="zh-CN" altLang="en-US" kern="1200" dirty="0">
                <a:solidFill>
                  <a:srgbClr val="000099"/>
                </a:solidFill>
                <a:latin typeface="+mn-lt"/>
                <a:cs typeface="+mn-cs"/>
              </a:rPr>
              <a:t>其他，如粗糙集等。</a:t>
            </a:r>
            <a:endParaRPr lang="en-US" altLang="zh-CN" kern="1200" dirty="0">
              <a:solidFill>
                <a:srgbClr val="000099"/>
              </a:solidFill>
              <a:latin typeface="+mn-lt"/>
              <a:cs typeface="+mn-cs"/>
            </a:endParaRPr>
          </a:p>
          <a:p>
            <a:pPr>
              <a:spcBef>
                <a:spcPts val="600"/>
              </a:spcBef>
            </a:pPr>
            <a:r>
              <a:rPr lang="zh-CN" altLang="en-US" dirty="0" smtClean="0"/>
              <a:t>从使用的主要技术上看，可以把分类方法归结为四种类型：</a:t>
            </a:r>
            <a:endParaRPr lang="zh-CN" altLang="en-US" dirty="0" smtClean="0"/>
          </a:p>
          <a:p>
            <a:pPr marL="685800" lvl="1" indent="-228600" algn="l" eaLnBrk="1" hangingPunct="1">
              <a:lnSpc>
                <a:spcPct val="110000"/>
              </a:lnSpc>
              <a:spcBef>
                <a:spcPts val="600"/>
              </a:spcBef>
              <a:buFont typeface="Wingdings" panose="05000000000000000000" pitchFamily="2" charset="2"/>
              <a:buChar char="ü"/>
            </a:pPr>
            <a:r>
              <a:rPr lang="zh-CN" altLang="en-US" kern="1200" dirty="0">
                <a:solidFill>
                  <a:schemeClr val="tx1"/>
                </a:solidFill>
                <a:latin typeface="+mn-lt"/>
                <a:cs typeface="+mn-cs"/>
              </a:rPr>
              <a:t>基于距离的分类方法</a:t>
            </a:r>
            <a:endParaRPr lang="en-US" altLang="zh-CN" kern="1200" dirty="0">
              <a:solidFill>
                <a:schemeClr val="tx1"/>
              </a:solidFill>
              <a:latin typeface="+mn-lt"/>
              <a:cs typeface="+mn-cs"/>
            </a:endParaRPr>
          </a:p>
          <a:p>
            <a:pPr marL="685800" lvl="1" indent="-228600" algn="l" eaLnBrk="1" hangingPunct="1">
              <a:lnSpc>
                <a:spcPct val="110000"/>
              </a:lnSpc>
              <a:spcBef>
                <a:spcPts val="600"/>
              </a:spcBef>
              <a:buFont typeface="Wingdings" panose="05000000000000000000" pitchFamily="2" charset="2"/>
              <a:buChar char="ü"/>
            </a:pPr>
            <a:r>
              <a:rPr lang="zh-CN" altLang="en-US" kern="1200" dirty="0">
                <a:solidFill>
                  <a:schemeClr val="tx1"/>
                </a:solidFill>
                <a:latin typeface="+mn-lt"/>
                <a:cs typeface="+mn-cs"/>
              </a:rPr>
              <a:t>决策树分类方法</a:t>
            </a:r>
            <a:endParaRPr lang="en-US" altLang="zh-CN" kern="1200" dirty="0">
              <a:solidFill>
                <a:schemeClr val="tx1"/>
              </a:solidFill>
              <a:latin typeface="+mn-lt"/>
              <a:cs typeface="+mn-cs"/>
            </a:endParaRPr>
          </a:p>
          <a:p>
            <a:pPr marL="685800" lvl="1" indent="-228600" algn="l" eaLnBrk="1" hangingPunct="1">
              <a:lnSpc>
                <a:spcPct val="110000"/>
              </a:lnSpc>
              <a:spcBef>
                <a:spcPts val="600"/>
              </a:spcBef>
              <a:buFont typeface="Wingdings" panose="05000000000000000000" pitchFamily="2" charset="2"/>
              <a:buChar char="ü"/>
            </a:pPr>
            <a:r>
              <a:rPr lang="zh-CN" altLang="en-US" kern="1200" dirty="0">
                <a:solidFill>
                  <a:schemeClr val="tx1"/>
                </a:solidFill>
                <a:latin typeface="+mn-lt"/>
                <a:cs typeface="+mn-cs"/>
              </a:rPr>
              <a:t>贝叶斯分类方法</a:t>
            </a:r>
            <a:endParaRPr lang="en-US" altLang="zh-CN" kern="1200" dirty="0">
              <a:solidFill>
                <a:schemeClr val="tx1"/>
              </a:solidFill>
              <a:latin typeface="+mn-lt"/>
              <a:cs typeface="+mn-cs"/>
            </a:endParaRPr>
          </a:p>
          <a:p>
            <a:pPr marL="685800" lvl="1" indent="-228600" algn="l" eaLnBrk="1" hangingPunct="1">
              <a:lnSpc>
                <a:spcPct val="110000"/>
              </a:lnSpc>
              <a:spcBef>
                <a:spcPts val="600"/>
              </a:spcBef>
              <a:buFont typeface="Wingdings" panose="05000000000000000000" pitchFamily="2" charset="2"/>
              <a:buChar char="ü"/>
            </a:pPr>
            <a:r>
              <a:rPr lang="zh-CN" altLang="en-US" kern="1200" dirty="0">
                <a:solidFill>
                  <a:schemeClr val="tx1"/>
                </a:solidFill>
                <a:latin typeface="+mn-lt"/>
                <a:cs typeface="+mn-cs"/>
              </a:rPr>
              <a:t>规则归纳方法。</a:t>
            </a:r>
            <a:endParaRPr lang="zh-CN" altLang="en-US" kern="1200" dirty="0">
              <a:solidFill>
                <a:schemeClr val="tx1"/>
              </a:solidFill>
              <a:latin typeface="+mn-lt"/>
              <a:cs typeface="+mn-cs"/>
            </a:endParaRPr>
          </a:p>
          <a:p>
            <a:pPr>
              <a:spcBef>
                <a:spcPts val="600"/>
              </a:spcBef>
            </a:pPr>
            <a:r>
              <a:rPr lang="zh-CN" altLang="en-US" dirty="0" smtClean="0"/>
              <a:t>本专题将择选一些有代表性的方法和算法来介绍这四类分类方法。</a:t>
            </a:r>
            <a:endParaRPr lang="zh-CN" altLang="en-US" sz="2000" dirty="0" smtClean="0"/>
          </a:p>
          <a:p>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t>分类</a:t>
            </a:r>
            <a:endParaRPr lang="zh-CN" altLang="en-US" smtClean="0"/>
          </a:p>
        </p:txBody>
      </p:sp>
      <p:sp>
        <p:nvSpPr>
          <p:cNvPr id="41987" name="Rectangle 3"/>
          <p:cNvSpPr>
            <a:spLocks noGrp="1" noChangeArrowheads="1"/>
          </p:cNvSpPr>
          <p:nvPr>
            <p:ph type="body" idx="1"/>
          </p:nvPr>
        </p:nvSpPr>
        <p:spPr>
          <a:xfrm>
            <a:off x="327025" y="1082675"/>
            <a:ext cx="8359775" cy="1185863"/>
          </a:xfrm>
        </p:spPr>
        <p:txBody>
          <a:bodyPr/>
          <a:lstStyle/>
          <a:p>
            <a:pPr eaLnBrk="1" hangingPunct="1">
              <a:lnSpc>
                <a:spcPct val="90000"/>
              </a:lnSpc>
            </a:pPr>
            <a:r>
              <a:rPr lang="zh-CN" altLang="en-US" smtClean="0"/>
              <a:t>分类(Classification)是解决“这是什么?”的问题，分类所承担的角色就如同回答小孩子的问题“这是一只船”，“这是一棵树”等。</a:t>
            </a:r>
            <a:endParaRPr lang="zh-CN" altLang="en-US" smtClean="0"/>
          </a:p>
          <a:p>
            <a:pPr eaLnBrk="1" hangingPunct="1">
              <a:lnSpc>
                <a:spcPct val="90000"/>
              </a:lnSpc>
            </a:pPr>
            <a:r>
              <a:rPr lang="zh-CN" altLang="en-US" smtClean="0"/>
              <a:t>把每个数据点分配到合适的类别中，即所谓的“分类”</a:t>
            </a:r>
            <a:endParaRPr lang="zh-CN" altLang="en-US" smtClean="0"/>
          </a:p>
          <a:p>
            <a:pPr eaLnBrk="1" hangingPunct="1">
              <a:lnSpc>
                <a:spcPct val="90000"/>
              </a:lnSpc>
            </a:pPr>
            <a:endParaRPr lang="zh-CN" altLang="en-US" smtClean="0"/>
          </a:p>
        </p:txBody>
      </p:sp>
      <p:sp>
        <p:nvSpPr>
          <p:cNvPr id="7172" name="AutoShape 4"/>
          <p:cNvSpPr>
            <a:spLocks noChangeArrowheads="1"/>
          </p:cNvSpPr>
          <p:nvPr/>
        </p:nvSpPr>
        <p:spPr bwMode="auto">
          <a:xfrm>
            <a:off x="3813175" y="4468813"/>
            <a:ext cx="1276350" cy="1651000"/>
          </a:xfrm>
          <a:prstGeom prst="roundRect">
            <a:avLst>
              <a:gd name="adj" fmla="val 16667"/>
            </a:avLst>
          </a:prstGeom>
          <a:solidFill>
            <a:schemeClr val="accent1"/>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bg1"/>
                </a:solidFill>
                <a:ea typeface="微软雅黑" panose="020B0503020204020204" pitchFamily="34" charset="-122"/>
              </a:rPr>
              <a:t>分类</a:t>
            </a:r>
            <a:endParaRPr lang="zh-CN" altLang="en-US" sz="1800">
              <a:solidFill>
                <a:schemeClr val="bg1"/>
              </a:solidFill>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800">
                <a:solidFill>
                  <a:schemeClr val="bg1"/>
                </a:solidFill>
                <a:ea typeface="微软雅黑" panose="020B0503020204020204" pitchFamily="34" charset="-122"/>
              </a:rPr>
              <a:t>算法</a:t>
            </a:r>
            <a:endParaRPr lang="zh-CN" altLang="en-US" sz="1800">
              <a:solidFill>
                <a:schemeClr val="bg1"/>
              </a:solidFill>
              <a:ea typeface="微软雅黑" panose="020B0503020204020204" pitchFamily="34" charset="-122"/>
            </a:endParaRPr>
          </a:p>
        </p:txBody>
      </p:sp>
      <p:sp>
        <p:nvSpPr>
          <p:cNvPr id="7173" name="AutoShape 5"/>
          <p:cNvSpPr>
            <a:spLocks noChangeArrowheads="1"/>
          </p:cNvSpPr>
          <p:nvPr/>
        </p:nvSpPr>
        <p:spPr bwMode="auto">
          <a:xfrm>
            <a:off x="838200" y="4945063"/>
            <a:ext cx="1304925" cy="925512"/>
          </a:xfrm>
          <a:prstGeom prst="flowChartMultidocument">
            <a:avLst/>
          </a:prstGeom>
          <a:solidFill>
            <a:schemeClr val="bg2"/>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ea typeface="微软雅黑" panose="020B0503020204020204" pitchFamily="34" charset="-122"/>
              </a:rPr>
              <a:t>邮件</a:t>
            </a:r>
            <a:endParaRPr lang="zh-CN" altLang="en-US" sz="1800">
              <a:solidFill>
                <a:schemeClr val="tx1"/>
              </a:solidFill>
              <a:ea typeface="微软雅黑" panose="020B0503020204020204" pitchFamily="34" charset="-122"/>
            </a:endParaRPr>
          </a:p>
        </p:txBody>
      </p:sp>
      <p:sp>
        <p:nvSpPr>
          <p:cNvPr id="7174" name="AutoShape 6"/>
          <p:cNvSpPr>
            <a:spLocks noChangeArrowheads="1"/>
          </p:cNvSpPr>
          <p:nvPr/>
        </p:nvSpPr>
        <p:spPr bwMode="auto">
          <a:xfrm>
            <a:off x="2486025" y="4945063"/>
            <a:ext cx="952500" cy="758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2"/>
          </a:solidFill>
          <a:ln w="9525">
            <a:solidFill>
              <a:schemeClr val="tx1"/>
            </a:solidFill>
            <a:miter lim="800000"/>
          </a:ln>
        </p:spPr>
        <p:txBody>
          <a:bodyPr anchor="ctr"/>
          <a:lstStyle/>
          <a:p>
            <a:endParaRPr lang="zh-CN" altLang="en-US"/>
          </a:p>
        </p:txBody>
      </p:sp>
      <p:sp>
        <p:nvSpPr>
          <p:cNvPr id="7175" name="AutoShape 7"/>
          <p:cNvSpPr>
            <a:spLocks noChangeArrowheads="1"/>
          </p:cNvSpPr>
          <p:nvPr/>
        </p:nvSpPr>
        <p:spPr bwMode="auto">
          <a:xfrm rot="19980000" flipV="1">
            <a:off x="5381625" y="4684713"/>
            <a:ext cx="781050" cy="5238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DFF7D6"/>
          </a:solidFill>
          <a:ln w="9525">
            <a:solidFill>
              <a:schemeClr val="tx1"/>
            </a:solidFill>
            <a:miter lim="800000"/>
          </a:ln>
        </p:spPr>
        <p:txBody>
          <a:bodyPr anchor="ctr"/>
          <a:lstStyle/>
          <a:p>
            <a:endParaRPr lang="zh-CN" altLang="en-US"/>
          </a:p>
        </p:txBody>
      </p:sp>
      <p:sp>
        <p:nvSpPr>
          <p:cNvPr id="7176" name="AutoShape 8"/>
          <p:cNvSpPr>
            <a:spLocks noChangeArrowheads="1"/>
          </p:cNvSpPr>
          <p:nvPr/>
        </p:nvSpPr>
        <p:spPr bwMode="auto">
          <a:xfrm rot="1740000" flipV="1">
            <a:off x="5381625" y="5430838"/>
            <a:ext cx="781050" cy="5238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4F3"/>
          </a:solidFill>
          <a:ln w="9525">
            <a:solidFill>
              <a:schemeClr val="tx1"/>
            </a:solidFill>
            <a:miter lim="800000"/>
          </a:ln>
        </p:spPr>
        <p:txBody>
          <a:bodyPr anchor="ctr"/>
          <a:lstStyle/>
          <a:p>
            <a:endParaRPr lang="zh-CN" altLang="en-US"/>
          </a:p>
        </p:txBody>
      </p:sp>
      <p:sp>
        <p:nvSpPr>
          <p:cNvPr id="7177" name="Oval 9"/>
          <p:cNvSpPr>
            <a:spLocks noChangeArrowheads="1"/>
          </p:cNvSpPr>
          <p:nvPr/>
        </p:nvSpPr>
        <p:spPr bwMode="auto">
          <a:xfrm>
            <a:off x="6162675" y="4054475"/>
            <a:ext cx="1962150" cy="1152525"/>
          </a:xfrm>
          <a:prstGeom prst="ellipse">
            <a:avLst/>
          </a:prstGeom>
          <a:solidFill>
            <a:srgbClr val="DFF7D6"/>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chemeClr val="tx1"/>
                </a:solidFill>
                <a:ea typeface="微软雅黑" panose="020B0503020204020204" pitchFamily="34" charset="-122"/>
              </a:rPr>
              <a:t>正常邮件</a:t>
            </a:r>
            <a:endParaRPr lang="zh-CN" altLang="en-US" sz="1800">
              <a:solidFill>
                <a:schemeClr val="tx1"/>
              </a:solidFill>
              <a:ea typeface="微软雅黑" panose="020B0503020204020204" pitchFamily="34" charset="-122"/>
            </a:endParaRPr>
          </a:p>
        </p:txBody>
      </p:sp>
      <p:sp>
        <p:nvSpPr>
          <p:cNvPr id="7178" name="Oval 10"/>
          <p:cNvSpPr>
            <a:spLocks noChangeArrowheads="1"/>
          </p:cNvSpPr>
          <p:nvPr/>
        </p:nvSpPr>
        <p:spPr bwMode="auto">
          <a:xfrm>
            <a:off x="6172200" y="5430838"/>
            <a:ext cx="1962150" cy="1206500"/>
          </a:xfrm>
          <a:prstGeom prst="ellipse">
            <a:avLst/>
          </a:prstGeom>
          <a:solidFill>
            <a:srgbClr val="FFF4F3"/>
          </a:solidFill>
          <a:ln w="9525">
            <a:solidFill>
              <a:srgbClr val="FF5050"/>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800">
                <a:solidFill>
                  <a:srgbClr val="FF5050"/>
                </a:solidFill>
                <a:ea typeface="微软雅黑" panose="020B0503020204020204" pitchFamily="34" charset="-122"/>
              </a:rPr>
              <a:t>垃圾邮件</a:t>
            </a:r>
            <a:endParaRPr lang="zh-CN" altLang="en-US" sz="1800">
              <a:solidFill>
                <a:srgbClr val="FF5050"/>
              </a:solidFill>
              <a:ea typeface="微软雅黑" panose="020B0503020204020204" pitchFamily="34" charset="-122"/>
            </a:endParaRPr>
          </a:p>
        </p:txBody>
      </p:sp>
      <p:sp>
        <p:nvSpPr>
          <p:cNvPr id="7179" name="Rectangle 11"/>
          <p:cNvSpPr>
            <a:spLocks noGrp="1" noChangeArrowheads="1"/>
          </p:cNvSpPr>
          <p:nvPr/>
        </p:nvSpPr>
        <p:spPr bwMode="auto">
          <a:xfrm>
            <a:off x="327025" y="2727325"/>
            <a:ext cx="8359775"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7505" indent="-357505"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r>
              <a:rPr lang="zh-CN" altLang="en-US"/>
              <a:t>例如，邮件系统接收到一封陌生邮件时，算法能识别出该邮件是否垃圾邮件。聚类能将一堆邮件分成两组，但不知道哪组是垃圾邮件</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blinds(horizontal)">
                                      <p:cBhvr>
                                        <p:cTn id="7" dur="500"/>
                                        <p:tgtEl>
                                          <p:spTgt spid="71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blinds(horizontal)">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blinds(horizontal)">
                                      <p:cBhvr>
                                        <p:cTn id="17" dur="500"/>
                                        <p:tgtEl>
                                          <p:spTgt spid="71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4"/>
                                        </p:tgtEl>
                                        <p:attrNameLst>
                                          <p:attrName>style.visibility</p:attrName>
                                        </p:attrNameLst>
                                      </p:cBhvr>
                                      <p:to>
                                        <p:strVal val="visible"/>
                                      </p:to>
                                    </p:set>
                                    <p:animEffect transition="in" filter="blinds(horizontal)">
                                      <p:cBhvr>
                                        <p:cTn id="22" dur="500"/>
                                        <p:tgtEl>
                                          <p:spTgt spid="717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5"/>
                                        </p:tgtEl>
                                        <p:attrNameLst>
                                          <p:attrName>style.visibility</p:attrName>
                                        </p:attrNameLst>
                                      </p:cBhvr>
                                      <p:to>
                                        <p:strVal val="visible"/>
                                      </p:to>
                                    </p:set>
                                    <p:animEffect transition="in" filter="blinds(horizontal)">
                                      <p:cBhvr>
                                        <p:cTn id="27" dur="500"/>
                                        <p:tgtEl>
                                          <p:spTgt spid="717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176"/>
                                        </p:tgtEl>
                                        <p:attrNameLst>
                                          <p:attrName>style.visibility</p:attrName>
                                        </p:attrNameLst>
                                      </p:cBhvr>
                                      <p:to>
                                        <p:strVal val="visible"/>
                                      </p:to>
                                    </p:set>
                                    <p:animEffect transition="in" filter="blinds(horizontal)">
                                      <p:cBhvr>
                                        <p:cTn id="30" dur="500"/>
                                        <p:tgtEl>
                                          <p:spTgt spid="7176"/>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7177"/>
                                        </p:tgtEl>
                                        <p:attrNameLst>
                                          <p:attrName>style.visibility</p:attrName>
                                        </p:attrNameLst>
                                      </p:cBhvr>
                                      <p:to>
                                        <p:strVal val="visible"/>
                                      </p:to>
                                    </p:set>
                                    <p:animEffect transition="in" filter="blinds(horizontal)">
                                      <p:cBhvr>
                                        <p:cTn id="34" dur="500"/>
                                        <p:tgtEl>
                                          <p:spTgt spid="7177"/>
                                        </p:tgtEl>
                                      </p:cBhvr>
                                    </p:animEffec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7178"/>
                                        </p:tgtEl>
                                        <p:attrNameLst>
                                          <p:attrName>style.visibility</p:attrName>
                                        </p:attrNameLst>
                                      </p:cBhvr>
                                      <p:to>
                                        <p:strVal val="visible"/>
                                      </p:to>
                                    </p:set>
                                    <p:animEffect transition="in" filter="blinds(horizontal)">
                                      <p:cBhvr>
                                        <p:cTn id="38"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autoUpdateAnimBg="0"/>
      <p:bldP spid="7173" grpId="0" bldLvl="0" animBg="1" autoUpdateAnimBg="0"/>
      <p:bldP spid="7174" grpId="0" animBg="1"/>
      <p:bldP spid="7175" grpId="0" animBg="1"/>
      <p:bldP spid="7176" grpId="0" animBg="1"/>
      <p:bldP spid="7177" grpId="0" bldLvl="0" animBg="1" autoUpdateAnimBg="0"/>
      <p:bldP spid="7178" grpId="0" bldLvl="0" animBg="1" autoUpdateAnimBg="0"/>
      <p:bldP spid="7179"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mtClean="0"/>
              <a:t>基于距离的分类方法</a:t>
            </a:r>
            <a:endParaRPr lang="zh-CN" altLang="en-US" smtClean="0"/>
          </a:p>
        </p:txBody>
      </p:sp>
      <p:sp>
        <p:nvSpPr>
          <p:cNvPr id="75779" name="Rectangle 3"/>
          <p:cNvSpPr>
            <a:spLocks noGrp="1" noChangeArrowheads="1"/>
          </p:cNvSpPr>
          <p:nvPr>
            <p:ph type="body" idx="1"/>
          </p:nvPr>
        </p:nvSpPr>
        <p:spPr/>
        <p:txBody>
          <a:bodyPr/>
          <a:lstStyle/>
          <a:p>
            <a:pPr eaLnBrk="1" hangingPunct="1"/>
            <a:r>
              <a:rPr lang="zh-CN" altLang="en-US" smtClean="0">
                <a:ea typeface="华文楷体" panose="02010600040101010101" pitchFamily="2" charset="-122"/>
              </a:rPr>
              <a:t>与一个类中的成员和另一个类中的成员之间的相似性相比，同一个类中的成员彼此之间被认为是更加相似的</a:t>
            </a:r>
            <a:endParaRPr lang="zh-CN" altLang="en-US" smtClean="0">
              <a:ea typeface="华文楷体" panose="02010600040101010101" pitchFamily="2" charset="-122"/>
            </a:endParaRPr>
          </a:p>
          <a:p>
            <a:pPr eaLnBrk="1" hangingPunct="1"/>
            <a:r>
              <a:rPr lang="zh-CN" altLang="en-US" smtClean="0">
                <a:ea typeface="华文楷体" panose="02010600040101010101" pitchFamily="2" charset="-122"/>
              </a:rPr>
              <a:t>相似性(距离)度量可以用来识别数据库中不同成员之间的</a:t>
            </a:r>
            <a:r>
              <a:rPr lang="zh-CN" altLang="en-US" smtClean="0">
                <a:latin typeface="华文楷体" panose="02010600040101010101" pitchFamily="2" charset="-122"/>
                <a:ea typeface="华文楷体" panose="02010600040101010101" pitchFamily="2" charset="-122"/>
              </a:rPr>
              <a:t>“</a:t>
            </a:r>
            <a:r>
              <a:rPr lang="zh-CN" altLang="en-US" smtClean="0">
                <a:ea typeface="华文楷体" panose="02010600040101010101" pitchFamily="2" charset="-122"/>
              </a:rPr>
              <a:t>相似程度</a:t>
            </a:r>
            <a:r>
              <a:rPr lang="zh-CN" altLang="en-US" smtClean="0">
                <a:latin typeface="华文楷体" panose="02010600040101010101" pitchFamily="2" charset="-122"/>
                <a:ea typeface="华文楷体" panose="02010600040101010101" pitchFamily="2" charset="-122"/>
              </a:rPr>
              <a:t>”</a:t>
            </a:r>
            <a:endParaRPr lang="zh-CN" altLang="en-US" smtClean="0">
              <a:ea typeface="华文楷体" panose="02010600040101010101" pitchFamily="2" charset="-122"/>
            </a:endParaRPr>
          </a:p>
        </p:txBody>
      </p:sp>
      <p:pic>
        <p:nvPicPr>
          <p:cNvPr id="75780" name="Picture 4"/>
          <p:cNvPicPr>
            <a:picLocks noChangeAspect="1" noChangeArrowheads="1"/>
          </p:cNvPicPr>
          <p:nvPr/>
        </p:nvPicPr>
        <p:blipFill>
          <a:blip r:embed="rId1">
            <a:extLst>
              <a:ext uri="{28A0092B-C50C-407E-A947-70E740481C1C}">
                <a14:useLocalDpi xmlns:a14="http://schemas.microsoft.com/office/drawing/2010/main" val="0"/>
              </a:ext>
            </a:extLst>
          </a:blip>
          <a:srcRect l="401" t="5750" r="3896"/>
          <a:stretch>
            <a:fillRect/>
          </a:stretch>
        </p:blipFill>
        <p:spPr bwMode="auto">
          <a:xfrm>
            <a:off x="911225" y="3568700"/>
            <a:ext cx="7494588"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a:xfrm>
            <a:off x="565150" y="1249363"/>
            <a:ext cx="7920038" cy="4789487"/>
          </a:xfrm>
        </p:spPr>
        <p:txBody>
          <a:bodyPr/>
          <a:lstStyle/>
          <a:p>
            <a:pPr marL="0" indent="0" eaLnBrk="1" hangingPunct="1">
              <a:lnSpc>
                <a:spcPct val="140000"/>
              </a:lnSpc>
              <a:buFontTx/>
              <a:buNone/>
            </a:pPr>
            <a:r>
              <a:rPr lang="zh-CN" altLang="en-US" sz="2200" b="1" u="sng" smtClean="0">
                <a:solidFill>
                  <a:srgbClr val="FF0000"/>
                </a:solidFill>
                <a:latin typeface="黑体" panose="02010609060101010101" pitchFamily="49" charset="-122"/>
                <a:ea typeface="黑体" panose="02010609060101010101" pitchFamily="49" charset="-122"/>
              </a:rPr>
              <a:t>定义</a:t>
            </a:r>
            <a:r>
              <a:rPr lang="en-US" altLang="zh-CN" sz="2200" b="1" smtClean="0">
                <a:solidFill>
                  <a:srgbClr val="FF0000"/>
                </a:solidFill>
                <a:latin typeface="黑体" panose="02010609060101010101" pitchFamily="49" charset="-122"/>
                <a:ea typeface="黑体" panose="02010609060101010101" pitchFamily="49" charset="-122"/>
              </a:rPr>
              <a:t> </a:t>
            </a:r>
            <a:r>
              <a:rPr lang="zh-CN" altLang="en-US" sz="2200" b="1" smtClean="0">
                <a:latin typeface="黑体" panose="02010609060101010101" pitchFamily="49" charset="-122"/>
                <a:ea typeface="黑体" panose="02010609060101010101" pitchFamily="49" charset="-122"/>
              </a:rPr>
              <a:t>给定一个对象</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个体</a:t>
            </a:r>
            <a:r>
              <a:rPr lang="en-US" altLang="zh-CN"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t</a:t>
            </a:r>
            <a:r>
              <a:rPr lang="zh-CN" altLang="en-US" sz="2200" b="1" smtClean="0">
                <a:latin typeface="黑体" panose="02010609060101010101" pitchFamily="49" charset="-122"/>
                <a:ea typeface="黑体" panose="02010609060101010101" pitchFamily="49" charset="-122"/>
              </a:rPr>
              <a:t>和一组类</a:t>
            </a:r>
            <a:r>
              <a:rPr lang="en-US" altLang="zh-CN" sz="2200" b="1" i="1" smtClean="0">
                <a:latin typeface="黑体" panose="02010609060101010101" pitchFamily="49" charset="-122"/>
                <a:ea typeface="黑体" panose="02010609060101010101" pitchFamily="49" charset="-122"/>
              </a:rPr>
              <a:t>C</a:t>
            </a:r>
            <a:r>
              <a:rPr lang="en-US" altLang="zh-CN"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baseline="-25000" smtClean="0">
                <a:latin typeface="黑体" panose="02010609060101010101" pitchFamily="49" charset="-122"/>
                <a:ea typeface="黑体" panose="02010609060101010101" pitchFamily="49" charset="-122"/>
              </a:rPr>
              <a:t>1</a:t>
            </a:r>
            <a:r>
              <a:rPr lang="zh-CN" altLang="en-US" sz="2200" b="1" smtClean="0">
                <a:latin typeface="黑体" panose="02010609060101010101" pitchFamily="49" charset="-122"/>
                <a:ea typeface="黑体" panose="02010609060101010101" pitchFamily="49" charset="-122"/>
              </a:rPr>
              <a:t>，</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m</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。假定</a:t>
            </a:r>
            <a:r>
              <a:rPr lang="en-US" altLang="zh-CN" sz="2200" b="1" i="1" smtClean="0">
                <a:latin typeface="黑体" panose="02010609060101010101" pitchFamily="49" charset="-122"/>
                <a:ea typeface="黑体" panose="02010609060101010101" pitchFamily="49" charset="-122"/>
              </a:rPr>
              <a:t>t</a:t>
            </a:r>
            <a:r>
              <a:rPr lang="zh-CN" altLang="en-US" sz="2200" b="1" smtClean="0">
                <a:latin typeface="黑体" panose="02010609060101010101" pitchFamily="49" charset="-122"/>
                <a:ea typeface="黑体" panose="02010609060101010101" pitchFamily="49" charset="-122"/>
              </a:rPr>
              <a:t>包括一些数值型的属性值：</a:t>
            </a:r>
            <a:r>
              <a:rPr lang="en-US" altLang="zh-CN" sz="2200" b="1" i="1" smtClean="0">
                <a:latin typeface="黑体" panose="02010609060101010101" pitchFamily="49" charset="-122"/>
                <a:ea typeface="黑体" panose="02010609060101010101" pitchFamily="49" charset="-122"/>
              </a:rPr>
              <a:t>t</a:t>
            </a:r>
            <a:r>
              <a:rPr lang="en-US" altLang="zh-CN"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t</a:t>
            </a:r>
            <a:r>
              <a:rPr lang="en-US" altLang="zh-CN" sz="2200" b="1" baseline="-25000" smtClean="0">
                <a:latin typeface="黑体" panose="02010609060101010101" pitchFamily="49" charset="-122"/>
                <a:ea typeface="黑体" panose="02010609060101010101" pitchFamily="49" charset="-122"/>
              </a:rPr>
              <a:t>1</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t</a:t>
            </a:r>
            <a:r>
              <a:rPr lang="en-US" altLang="zh-CN" sz="2200" b="1" baseline="-25000" smtClean="0">
                <a:latin typeface="黑体" panose="02010609060101010101" pitchFamily="49" charset="-122"/>
                <a:ea typeface="黑体" panose="02010609060101010101" pitchFamily="49" charset="-122"/>
              </a:rPr>
              <a:t>2</a:t>
            </a:r>
            <a:r>
              <a:rPr lang="zh-CN" altLang="en-US" sz="2200" b="1" smtClean="0">
                <a:latin typeface="黑体" panose="02010609060101010101" pitchFamily="49" charset="-122"/>
                <a:ea typeface="黑体" panose="02010609060101010101" pitchFamily="49" charset="-122"/>
              </a:rPr>
              <a:t>，</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t</a:t>
            </a:r>
            <a:r>
              <a:rPr lang="en-US" altLang="zh-CN" sz="2200" b="1" i="1" baseline="-25000" smtClean="0">
                <a:latin typeface="黑体" panose="02010609060101010101" pitchFamily="49" charset="-122"/>
                <a:ea typeface="黑体" panose="02010609060101010101" pitchFamily="49" charset="-122"/>
              </a:rPr>
              <a:t>k</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，每个类也包含数值型属性值：</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a:t>
            </a:r>
            <a:r>
              <a:rPr lang="en-US" altLang="zh-CN"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a:t>
            </a:r>
            <a:r>
              <a:rPr lang="en-US" altLang="zh-CN" sz="2200" b="1" baseline="-25000" smtClean="0">
                <a:latin typeface="黑体" panose="02010609060101010101" pitchFamily="49" charset="-122"/>
                <a:ea typeface="黑体" panose="02010609060101010101" pitchFamily="49" charset="-122"/>
              </a:rPr>
              <a:t>1</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a:t>
            </a:r>
            <a:r>
              <a:rPr lang="en-US" altLang="zh-CN" sz="2200" b="1" baseline="-25000" smtClean="0">
                <a:latin typeface="黑体" panose="02010609060101010101" pitchFamily="49" charset="-122"/>
                <a:ea typeface="黑体" panose="02010609060101010101" pitchFamily="49" charset="-122"/>
              </a:rPr>
              <a:t>2</a:t>
            </a:r>
            <a:r>
              <a:rPr lang="zh-CN" altLang="en-US" sz="2200" b="1" smtClean="0">
                <a:latin typeface="黑体" panose="02010609060101010101" pitchFamily="49" charset="-122"/>
                <a:ea typeface="黑体" panose="02010609060101010101" pitchFamily="49" charset="-122"/>
              </a:rPr>
              <a:t>，</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jk</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，则分类问题是要</a:t>
            </a:r>
            <a:r>
              <a:rPr lang="zh-CN" altLang="en-US" sz="2200" b="1" smtClean="0">
                <a:solidFill>
                  <a:srgbClr val="FF6600"/>
                </a:solidFill>
                <a:latin typeface="黑体" panose="02010609060101010101" pitchFamily="49" charset="-122"/>
                <a:ea typeface="黑体" panose="02010609060101010101" pitchFamily="49" charset="-122"/>
              </a:rPr>
              <a:t>分配</a:t>
            </a:r>
            <a:r>
              <a:rPr lang="en-US" altLang="zh-CN" sz="2200" b="1" i="1" smtClean="0">
                <a:solidFill>
                  <a:srgbClr val="FF6600"/>
                </a:solidFill>
                <a:latin typeface="黑体" panose="02010609060101010101" pitchFamily="49" charset="-122"/>
                <a:ea typeface="黑体" panose="02010609060101010101" pitchFamily="49" charset="-122"/>
              </a:rPr>
              <a:t>t</a:t>
            </a:r>
            <a:r>
              <a:rPr lang="zh-CN" altLang="en-US" sz="2200" b="1" smtClean="0">
                <a:solidFill>
                  <a:srgbClr val="FF6600"/>
                </a:solidFill>
                <a:latin typeface="黑体" panose="02010609060101010101" pitchFamily="49" charset="-122"/>
                <a:ea typeface="黑体" panose="02010609060101010101" pitchFamily="49" charset="-122"/>
              </a:rPr>
              <a:t>到满足如下条件的类</a:t>
            </a:r>
            <a:r>
              <a:rPr lang="en-US" altLang="zh-CN" sz="2200" b="1" i="1" smtClean="0">
                <a:solidFill>
                  <a:srgbClr val="FF6600"/>
                </a:solidFill>
                <a:latin typeface="黑体" panose="02010609060101010101" pitchFamily="49" charset="-122"/>
                <a:ea typeface="黑体" panose="02010609060101010101" pitchFamily="49" charset="-122"/>
              </a:rPr>
              <a:t>C</a:t>
            </a:r>
            <a:r>
              <a:rPr lang="en-US" altLang="zh-CN" sz="2200" b="1" i="1" baseline="-25000" smtClean="0">
                <a:solidFill>
                  <a:srgbClr val="FF6600"/>
                </a:solidFill>
                <a:latin typeface="黑体" panose="02010609060101010101" pitchFamily="49" charset="-122"/>
                <a:ea typeface="黑体" panose="02010609060101010101" pitchFamily="49" charset="-122"/>
              </a:rPr>
              <a:t>j</a:t>
            </a:r>
            <a:r>
              <a:rPr lang="zh-CN" altLang="en-US" sz="2200" b="1" smtClean="0">
                <a:latin typeface="黑体" panose="02010609060101010101" pitchFamily="49" charset="-122"/>
                <a:ea typeface="黑体" panose="02010609060101010101" pitchFamily="49" charset="-122"/>
              </a:rPr>
              <a:t>：</a:t>
            </a:r>
            <a:endParaRPr lang="zh-CN" altLang="en-US" sz="2200" b="1" smtClean="0">
              <a:latin typeface="黑体" panose="02010609060101010101" pitchFamily="49" charset="-122"/>
              <a:ea typeface="黑体" panose="02010609060101010101" pitchFamily="49" charset="-122"/>
            </a:endParaRPr>
          </a:p>
          <a:p>
            <a:pPr marL="827405" lvl="1" algn="ctr" eaLnBrk="1" hangingPunct="1">
              <a:lnSpc>
                <a:spcPct val="140000"/>
              </a:lnSpc>
              <a:buFontTx/>
              <a:buNone/>
            </a:pPr>
            <a:r>
              <a:rPr lang="en-US" altLang="zh-CN" sz="2200" b="1" smtClean="0">
                <a:latin typeface="黑体" panose="02010609060101010101" pitchFamily="49" charset="-122"/>
                <a:ea typeface="黑体" panose="02010609060101010101" pitchFamily="49" charset="-122"/>
              </a:rPr>
              <a:t>sim(</a:t>
            </a:r>
            <a:r>
              <a:rPr lang="en-US" altLang="zh-CN" sz="2200" b="1" i="1" smtClean="0">
                <a:latin typeface="黑体" panose="02010609060101010101" pitchFamily="49" charset="-122"/>
                <a:ea typeface="黑体" panose="02010609060101010101" pitchFamily="49" charset="-122"/>
              </a:rPr>
              <a:t>t</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a:t>
            </a:r>
            <a:r>
              <a:rPr lang="en-US" altLang="zh-CN" sz="2200" b="1" smtClean="0">
                <a:latin typeface="黑体" panose="02010609060101010101" pitchFamily="49" charset="-122"/>
                <a:ea typeface="黑体" panose="02010609060101010101" pitchFamily="49" charset="-122"/>
              </a:rPr>
              <a:t>)&gt;=sim(</a:t>
            </a:r>
            <a:r>
              <a:rPr lang="en-US" altLang="zh-CN" sz="2200" b="1" i="1" smtClean="0">
                <a:latin typeface="黑体" panose="02010609060101010101" pitchFamily="49" charset="-122"/>
                <a:ea typeface="黑体" panose="02010609060101010101" pitchFamily="49" charset="-122"/>
              </a:rPr>
              <a:t>t</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i</a:t>
            </a:r>
            <a:r>
              <a:rPr lang="en-US" altLang="zh-CN" sz="2200" b="1" smtClean="0">
                <a:latin typeface="黑体" panose="02010609060101010101" pitchFamily="49" charset="-122"/>
                <a:ea typeface="黑体" panose="02010609060101010101" pitchFamily="49" charset="-122"/>
              </a:rPr>
              <a:t>) </a:t>
            </a:r>
            <a:r>
              <a:rPr lang="zh-CN" altLang="en-US"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sym typeface="Symbol" panose="05050102010706020507" pitchFamily="18" charset="2"/>
              </a:rPr>
              <a:t></a:t>
            </a:r>
            <a:r>
              <a:rPr lang="en-US" altLang="zh-CN" sz="2200" b="1" i="1" smtClean="0">
                <a:latin typeface="黑体" panose="02010609060101010101" pitchFamily="49" charset="-122"/>
                <a:ea typeface="黑体" panose="02010609060101010101" pitchFamily="49" charset="-122"/>
              </a:rPr>
              <a:t> C</a:t>
            </a:r>
            <a:r>
              <a:rPr lang="en-US" altLang="zh-CN" sz="2200" b="1" i="1" baseline="-25000" smtClean="0">
                <a:latin typeface="黑体" panose="02010609060101010101" pitchFamily="49" charset="-122"/>
                <a:ea typeface="黑体" panose="02010609060101010101" pitchFamily="49" charset="-122"/>
              </a:rPr>
              <a:t>i </a:t>
            </a:r>
            <a:r>
              <a:rPr lang="en-US" altLang="zh-CN"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 C</a:t>
            </a:r>
            <a:r>
              <a:rPr lang="en-US" altLang="zh-CN" sz="2200" b="1" i="1" baseline="-25000" smtClean="0">
                <a:latin typeface="黑体" panose="02010609060101010101" pitchFamily="49" charset="-122"/>
                <a:ea typeface="黑体" panose="02010609060101010101" pitchFamily="49" charset="-122"/>
              </a:rPr>
              <a:t>i </a:t>
            </a:r>
            <a:r>
              <a:rPr lang="en-US" altLang="zh-CN"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a:t>
            </a:r>
            <a:r>
              <a:rPr lang="zh-CN" altLang="en-US" sz="2200" b="1" smtClean="0">
                <a:latin typeface="黑体" panose="02010609060101010101" pitchFamily="49" charset="-122"/>
                <a:ea typeface="黑体" panose="02010609060101010101" pitchFamily="49" charset="-122"/>
              </a:rPr>
              <a:t>，</a:t>
            </a:r>
            <a:endParaRPr lang="zh-CN" altLang="en-US" sz="2200" b="1" smtClean="0">
              <a:latin typeface="黑体" panose="02010609060101010101" pitchFamily="49" charset="-122"/>
              <a:ea typeface="黑体" panose="02010609060101010101" pitchFamily="49" charset="-122"/>
            </a:endParaRPr>
          </a:p>
          <a:p>
            <a:pPr marL="0" indent="0" eaLnBrk="1" hangingPunct="1">
              <a:lnSpc>
                <a:spcPct val="140000"/>
              </a:lnSpc>
              <a:buFontTx/>
              <a:buNone/>
            </a:pPr>
            <a:r>
              <a:rPr lang="zh-CN" altLang="en-US" sz="2200" b="1" smtClean="0">
                <a:latin typeface="黑体" panose="02010609060101010101" pitchFamily="49" charset="-122"/>
                <a:ea typeface="黑体" panose="02010609060101010101" pitchFamily="49" charset="-122"/>
              </a:rPr>
              <a:t>其中</a:t>
            </a:r>
            <a:r>
              <a:rPr lang="en-US" altLang="zh-CN" sz="2200" b="1" smtClean="0">
                <a:latin typeface="黑体" panose="02010609060101010101" pitchFamily="49" charset="-122"/>
                <a:ea typeface="黑体" panose="02010609060101010101" pitchFamily="49" charset="-122"/>
              </a:rPr>
              <a:t>sim(</a:t>
            </a:r>
            <a:r>
              <a:rPr lang="en-US" altLang="zh-CN" sz="2200" b="1" i="1" smtClean="0">
                <a:latin typeface="黑体" panose="02010609060101010101" pitchFamily="49" charset="-122"/>
                <a:ea typeface="黑体" panose="02010609060101010101" pitchFamily="49" charset="-122"/>
              </a:rPr>
              <a:t>t</a:t>
            </a:r>
            <a:r>
              <a:rPr lang="zh-CN" altLang="en-US" sz="2200" b="1" smtClean="0">
                <a:latin typeface="黑体" panose="02010609060101010101" pitchFamily="49" charset="-122"/>
                <a:ea typeface="黑体" panose="02010609060101010101" pitchFamily="49" charset="-122"/>
              </a:rPr>
              <a:t>，</a:t>
            </a:r>
            <a:r>
              <a:rPr lang="en-US" altLang="zh-CN" sz="2200" b="1" i="1" smtClean="0">
                <a:latin typeface="黑体" panose="02010609060101010101" pitchFamily="49" charset="-122"/>
                <a:ea typeface="黑体" panose="02010609060101010101" pitchFamily="49" charset="-122"/>
              </a:rPr>
              <a:t>C</a:t>
            </a:r>
            <a:r>
              <a:rPr lang="en-US" altLang="zh-CN" sz="2200" b="1" i="1" baseline="-25000" smtClean="0">
                <a:latin typeface="黑体" panose="02010609060101010101" pitchFamily="49" charset="-122"/>
                <a:ea typeface="黑体" panose="02010609060101010101" pitchFamily="49" charset="-122"/>
              </a:rPr>
              <a:t>j</a:t>
            </a:r>
            <a:r>
              <a:rPr lang="en-US" altLang="zh-CN" sz="2200" b="1" smtClean="0">
                <a:latin typeface="黑体" panose="02010609060101010101" pitchFamily="49" charset="-122"/>
                <a:ea typeface="黑体" panose="02010609060101010101" pitchFamily="49" charset="-122"/>
              </a:rPr>
              <a:t>)</a:t>
            </a:r>
            <a:r>
              <a:rPr lang="zh-CN" altLang="en-US" sz="2200" b="1" smtClean="0">
                <a:latin typeface="黑体" panose="02010609060101010101" pitchFamily="49" charset="-122"/>
                <a:ea typeface="黑体" panose="02010609060101010101" pitchFamily="49" charset="-122"/>
              </a:rPr>
              <a:t>被称为相似性。</a:t>
            </a:r>
            <a:endParaRPr lang="en-US" altLang="zh-CN" sz="2000" b="1" smtClean="0">
              <a:latin typeface="黑体" panose="02010609060101010101" pitchFamily="49" charset="-122"/>
              <a:ea typeface="黑体" panose="02010609060101010101" pitchFamily="49" charset="-122"/>
            </a:endParaRPr>
          </a:p>
          <a:p>
            <a:pPr marL="827405" lvl="1" eaLnBrk="1" hangingPunct="1">
              <a:lnSpc>
                <a:spcPct val="140000"/>
              </a:lnSpc>
              <a:buFont typeface="Wingdings" panose="05000000000000000000" pitchFamily="2" charset="2"/>
              <a:buChar char="ü"/>
            </a:pPr>
            <a:r>
              <a:rPr lang="zh-CN" altLang="en-US" sz="2000" b="1" smtClean="0">
                <a:latin typeface="黑体" panose="02010609060101010101" pitchFamily="49" charset="-122"/>
                <a:ea typeface="黑体" panose="02010609060101010101" pitchFamily="49" charset="-122"/>
              </a:rPr>
              <a:t>在实际的计算中往往用距离来表征，距离越近，相似性越大，距离越远，相似性越小。</a:t>
            </a:r>
            <a:endParaRPr lang="zh-CN" altLang="en-US" sz="2000" b="1" smtClean="0">
              <a:latin typeface="黑体" panose="02010609060101010101" pitchFamily="49" charset="-122"/>
              <a:ea typeface="黑体" panose="02010609060101010101" pitchFamily="49" charset="-122"/>
            </a:endParaRPr>
          </a:p>
          <a:p>
            <a:pPr marL="827405" lvl="1" eaLnBrk="1" hangingPunct="1">
              <a:lnSpc>
                <a:spcPct val="140000"/>
              </a:lnSpc>
              <a:buFont typeface="Wingdings" panose="05000000000000000000" pitchFamily="2" charset="2"/>
              <a:buChar char="ü"/>
            </a:pPr>
            <a:r>
              <a:rPr lang="zh-CN" altLang="en-US" sz="2000" b="1" smtClean="0">
                <a:latin typeface="黑体" panose="02010609060101010101" pitchFamily="49" charset="-122"/>
                <a:ea typeface="黑体" panose="02010609060101010101" pitchFamily="49" charset="-122"/>
              </a:rPr>
              <a:t>距离的计算方法有多种，最常用的是通过计算每个类的中心来完成。</a:t>
            </a:r>
            <a:endParaRPr lang="zh-CN" altLang="en-US" sz="2000" b="1" smtClean="0">
              <a:latin typeface="黑体" panose="02010609060101010101" pitchFamily="49" charset="-122"/>
              <a:ea typeface="黑体" panose="02010609060101010101" pitchFamily="49" charset="-122"/>
            </a:endParaRPr>
          </a:p>
        </p:txBody>
      </p:sp>
      <p:sp>
        <p:nvSpPr>
          <p:cNvPr id="76803" name="标题 1"/>
          <p:cNvSpPr>
            <a:spLocks noGrp="1"/>
          </p:cNvSpPr>
          <p:nvPr>
            <p:ph type="title"/>
          </p:nvPr>
        </p:nvSpPr>
        <p:spPr/>
        <p:txBody>
          <a:bodyPr/>
          <a:lstStyle/>
          <a:p>
            <a:endParaRPr lang="zh-CN" altLang="en-US" smtClean="0"/>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762000" y="981075"/>
            <a:ext cx="5688013" cy="504825"/>
          </a:xfrm>
        </p:spPr>
        <p:txBody>
          <a:bodyPr/>
          <a:lstStyle/>
          <a:p>
            <a:pPr eaLnBrk="1" hangingPunct="1">
              <a:buClr>
                <a:srgbClr val="FF0000"/>
              </a:buClr>
              <a:buFont typeface="Wingdings" panose="05000000000000000000" pitchFamily="2" charset="2"/>
              <a:buChar char="p"/>
            </a:pPr>
            <a:r>
              <a:rPr lang="zh-CN" altLang="en-US" sz="2400" smtClean="0">
                <a:solidFill>
                  <a:srgbClr val="6600FF"/>
                </a:solidFill>
                <a:latin typeface="黑体" panose="02010609060101010101" pitchFamily="49" charset="-122"/>
                <a:ea typeface="黑体" panose="02010609060101010101" pitchFamily="49" charset="-122"/>
              </a:rPr>
              <a:t> 基于距离分类算法的一般性描述</a:t>
            </a:r>
            <a:endParaRPr lang="en-US" altLang="zh-CN" sz="2400" smtClean="0">
              <a:solidFill>
                <a:srgbClr val="6600FF"/>
              </a:solidFill>
              <a:latin typeface="黑体" panose="02010609060101010101" pitchFamily="49" charset="-122"/>
              <a:ea typeface="黑体" panose="02010609060101010101" pitchFamily="49" charset="-122"/>
            </a:endParaRPr>
          </a:p>
        </p:txBody>
      </p:sp>
      <p:sp>
        <p:nvSpPr>
          <p:cNvPr id="78851" name="Rectangle 3"/>
          <p:cNvSpPr>
            <a:spLocks noGrp="1" noChangeArrowheads="1"/>
          </p:cNvSpPr>
          <p:nvPr>
            <p:ph type="body" idx="1"/>
          </p:nvPr>
        </p:nvSpPr>
        <p:spPr>
          <a:xfrm>
            <a:off x="900113" y="5157788"/>
            <a:ext cx="7134225" cy="973137"/>
          </a:xfrm>
        </p:spPr>
        <p:txBody>
          <a:bodyPr/>
          <a:lstStyle/>
          <a:p>
            <a:pPr eaLnBrk="1" hangingPunct="1">
              <a:lnSpc>
                <a:spcPct val="120000"/>
              </a:lnSpc>
            </a:pPr>
            <a:r>
              <a:rPr lang="zh-CN" altLang="en-US" sz="2200" b="1" smtClean="0">
                <a:latin typeface="黑体" panose="02010609060101010101" pitchFamily="49" charset="-122"/>
                <a:ea typeface="黑体" panose="02010609060101010101" pitchFamily="49" charset="-122"/>
              </a:rPr>
              <a:t>算法通过对每个元组和各个类的中心来比较，从而可以找出其最近的类中心，得到确定的类别标记。</a:t>
            </a:r>
            <a:endParaRPr lang="zh-CN" altLang="en-US" sz="2200" smtClean="0">
              <a:latin typeface="黑体" panose="02010609060101010101" pitchFamily="49" charset="-122"/>
              <a:ea typeface="黑体" panose="02010609060101010101" pitchFamily="49" charset="-122"/>
            </a:endParaRPr>
          </a:p>
        </p:txBody>
      </p:sp>
      <p:sp>
        <p:nvSpPr>
          <p:cNvPr id="78852" name="Text Box 4"/>
          <p:cNvSpPr txBox="1">
            <a:spLocks noChangeArrowheads="1"/>
          </p:cNvSpPr>
          <p:nvPr/>
        </p:nvSpPr>
        <p:spPr bwMode="auto">
          <a:xfrm>
            <a:off x="1122363" y="1481138"/>
            <a:ext cx="6480175" cy="374967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20000"/>
              </a:lnSpc>
              <a:spcBef>
                <a:spcPct val="0"/>
              </a:spcBef>
              <a:buClrTx/>
              <a:buSzTx/>
              <a:buFontTx/>
              <a:buNone/>
            </a:pPr>
            <a:r>
              <a:rPr lang="zh-CN" altLang="en-US" sz="2200">
                <a:solidFill>
                  <a:schemeClr val="tx1"/>
                </a:solidFill>
                <a:latin typeface="黑体" panose="02010609060101010101" pitchFamily="49" charset="-122"/>
                <a:ea typeface="黑体" panose="02010609060101010101" pitchFamily="49" charset="-122"/>
              </a:rPr>
              <a:t>算法 </a:t>
            </a:r>
            <a:r>
              <a:rPr lang="en-US" altLang="zh-CN" sz="2200">
                <a:solidFill>
                  <a:schemeClr val="tx1"/>
                </a:solidFill>
                <a:latin typeface="黑体" panose="02010609060101010101" pitchFamily="49" charset="-122"/>
                <a:ea typeface="黑体" panose="02010609060101010101" pitchFamily="49" charset="-122"/>
              </a:rPr>
              <a:t> </a:t>
            </a:r>
            <a:r>
              <a:rPr lang="zh-CN" altLang="en-US" sz="2200">
                <a:solidFill>
                  <a:schemeClr val="tx1"/>
                </a:solidFill>
                <a:latin typeface="黑体" panose="02010609060101010101" pitchFamily="49" charset="-122"/>
                <a:ea typeface="黑体" panose="02010609060101010101" pitchFamily="49" charset="-122"/>
              </a:rPr>
              <a:t>基于距离的分类算法</a:t>
            </a:r>
            <a:endParaRPr lang="zh-CN" altLang="en-US"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en-US" sz="2200">
                <a:solidFill>
                  <a:srgbClr val="FF00FF"/>
                </a:solidFill>
                <a:latin typeface="黑体" panose="02010609060101010101" pitchFamily="49" charset="-122"/>
                <a:ea typeface="黑体" panose="02010609060101010101" pitchFamily="49" charset="-122"/>
              </a:rPr>
              <a:t>输入</a:t>
            </a:r>
            <a:r>
              <a:rPr lang="zh-CN" altLang="en-US" sz="2200">
                <a:solidFill>
                  <a:schemeClr val="tx1"/>
                </a:solidFill>
                <a:latin typeface="黑体" panose="02010609060101010101" pitchFamily="49" charset="-122"/>
                <a:ea typeface="黑体" panose="02010609060101010101" pitchFamily="49" charset="-122"/>
              </a:rPr>
              <a:t>：每个类的中心</a:t>
            </a:r>
            <a:r>
              <a:rPr lang="en-US" altLang="zh-CN" sz="2200" i="1">
                <a:solidFill>
                  <a:schemeClr val="tx1"/>
                </a:solidFill>
                <a:latin typeface="黑体" panose="02010609060101010101" pitchFamily="49" charset="-122"/>
                <a:ea typeface="黑体" panose="02010609060101010101" pitchFamily="49" charset="-122"/>
              </a:rPr>
              <a:t>C</a:t>
            </a:r>
            <a:r>
              <a:rPr lang="en-US" altLang="zh-CN" sz="2200" baseline="-25000">
                <a:solidFill>
                  <a:schemeClr val="tx1"/>
                </a:solidFill>
                <a:latin typeface="黑体" panose="02010609060101010101" pitchFamily="49" charset="-122"/>
                <a:ea typeface="黑体" panose="02010609060101010101" pitchFamily="49" charset="-122"/>
              </a:rPr>
              <a:t>1</a:t>
            </a: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a:t>
            </a:r>
            <a:r>
              <a:rPr lang="zh-CN" altLang="en-US" sz="2200">
                <a:solidFill>
                  <a:schemeClr val="tx1"/>
                </a:solidFill>
                <a:latin typeface="黑体" panose="02010609060101010101" pitchFamily="49" charset="-122"/>
                <a:ea typeface="黑体" panose="02010609060101010101" pitchFamily="49" charset="-122"/>
              </a:rPr>
              <a:t>，</a:t>
            </a:r>
            <a:r>
              <a:rPr lang="en-US" altLang="zh-CN" sz="2200" i="1">
                <a:solidFill>
                  <a:schemeClr val="tx1"/>
                </a:solidFill>
                <a:latin typeface="黑体" panose="02010609060101010101" pitchFamily="49" charset="-122"/>
                <a:ea typeface="黑体" panose="02010609060101010101" pitchFamily="49" charset="-122"/>
              </a:rPr>
              <a:t>C</a:t>
            </a:r>
            <a:r>
              <a:rPr lang="en-US" altLang="zh-CN" sz="2200" baseline="-25000">
                <a:solidFill>
                  <a:schemeClr val="tx1"/>
                </a:solidFill>
                <a:latin typeface="黑体" panose="02010609060101010101" pitchFamily="49" charset="-122"/>
                <a:ea typeface="黑体" panose="02010609060101010101" pitchFamily="49" charset="-122"/>
              </a:rPr>
              <a:t>m</a:t>
            </a:r>
            <a:r>
              <a:rPr lang="zh-CN" altLang="en-US" sz="2200">
                <a:solidFill>
                  <a:schemeClr val="tx1"/>
                </a:solidFill>
                <a:latin typeface="黑体" panose="02010609060101010101" pitchFamily="49" charset="-122"/>
                <a:ea typeface="黑体" panose="02010609060101010101" pitchFamily="49" charset="-122"/>
              </a:rPr>
              <a:t>；待分类的元组</a:t>
            </a:r>
            <a:r>
              <a:rPr lang="en-US" altLang="zh-CN" sz="2200" i="1">
                <a:solidFill>
                  <a:schemeClr val="tx1"/>
                </a:solidFill>
                <a:latin typeface="黑体" panose="02010609060101010101" pitchFamily="49" charset="-122"/>
                <a:ea typeface="黑体" panose="02010609060101010101" pitchFamily="49" charset="-122"/>
              </a:rPr>
              <a:t>t</a:t>
            </a:r>
            <a:r>
              <a:rPr lang="zh-CN" altLang="en-US" sz="2200">
                <a:solidFill>
                  <a:schemeClr val="tx1"/>
                </a:solidFill>
                <a:latin typeface="黑体" panose="02010609060101010101" pitchFamily="49" charset="-122"/>
                <a:ea typeface="黑体" panose="02010609060101010101" pitchFamily="49" charset="-122"/>
              </a:rPr>
              <a:t>。 </a:t>
            </a:r>
            <a:endParaRPr lang="zh-CN" altLang="en-US"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en-US" sz="2200">
                <a:solidFill>
                  <a:srgbClr val="FF00FF"/>
                </a:solidFill>
                <a:latin typeface="黑体" panose="02010609060101010101" pitchFamily="49" charset="-122"/>
                <a:ea typeface="黑体" panose="02010609060101010101" pitchFamily="49" charset="-122"/>
              </a:rPr>
              <a:t>输出</a:t>
            </a:r>
            <a:r>
              <a:rPr lang="zh-CN" altLang="en-US" sz="2200">
                <a:solidFill>
                  <a:schemeClr val="tx1"/>
                </a:solidFill>
                <a:latin typeface="黑体" panose="02010609060101010101" pitchFamily="49" charset="-122"/>
                <a:ea typeface="黑体" panose="02010609060101010101" pitchFamily="49" charset="-122"/>
              </a:rPr>
              <a:t>：输出类别</a:t>
            </a:r>
            <a:r>
              <a:rPr lang="en-US" altLang="zh-CN" sz="2200" i="1">
                <a:solidFill>
                  <a:schemeClr val="tx1"/>
                </a:solidFill>
                <a:latin typeface="黑体" panose="02010609060101010101" pitchFamily="49" charset="-122"/>
                <a:ea typeface="黑体" panose="02010609060101010101" pitchFamily="49" charset="-122"/>
              </a:rPr>
              <a:t>c</a:t>
            </a:r>
            <a:r>
              <a:rPr lang="zh-CN" altLang="en-US" sz="2200">
                <a:solidFill>
                  <a:schemeClr val="tx1"/>
                </a:solidFill>
                <a:latin typeface="黑体" panose="02010609060101010101" pitchFamily="49" charset="-122"/>
                <a:ea typeface="黑体" panose="02010609060101010101" pitchFamily="49" charset="-122"/>
              </a:rPr>
              <a:t>。 </a:t>
            </a:r>
            <a:endParaRPr lang="zh-CN" altLang="en-US"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1</a:t>
            </a: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dist=</a:t>
            </a:r>
            <a:r>
              <a:rPr lang="en-US" altLang="zh-CN" sz="2200" i="1">
                <a:solidFill>
                  <a:schemeClr val="tx1"/>
                </a:solidFill>
                <a:latin typeface="黑体" panose="02010609060101010101" pitchFamily="49" charset="-122"/>
                <a:ea typeface="黑体" panose="02010609060101010101" pitchFamily="49" charset="-122"/>
              </a:rPr>
              <a:t>∞</a:t>
            </a: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a:t>
            </a:r>
            <a:r>
              <a:rPr lang="zh-CN" altLang="en-US" sz="2200">
                <a:solidFill>
                  <a:schemeClr val="tx1"/>
                </a:solidFill>
                <a:latin typeface="黑体" panose="02010609060101010101" pitchFamily="49" charset="-122"/>
                <a:ea typeface="黑体" panose="02010609060101010101" pitchFamily="49" charset="-122"/>
              </a:rPr>
              <a:t>距离初始化</a:t>
            </a:r>
            <a:endParaRPr lang="zh-CN" altLang="en-US"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2</a:t>
            </a: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FOR i:=1 to m DO </a:t>
            </a:r>
            <a:endParaRPr lang="en-US" altLang="zh-CN"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en-US" sz="2200">
                <a:solidFill>
                  <a:schemeClr val="tx1"/>
                </a:solidFill>
                <a:latin typeface="黑体" panose="02010609060101010101" pitchFamily="49" charset="-122"/>
                <a:ea typeface="黑体" panose="02010609060101010101" pitchFamily="49" charset="-122"/>
              </a:rPr>
              <a:t>（</a:t>
            </a:r>
            <a:r>
              <a:rPr lang="en-US" altLang="zh-CN" sz="2200">
                <a:solidFill>
                  <a:schemeClr val="tx1"/>
                </a:solidFill>
                <a:latin typeface="黑体" panose="02010609060101010101" pitchFamily="49" charset="-122"/>
                <a:ea typeface="黑体" panose="02010609060101010101" pitchFamily="49" charset="-122"/>
              </a:rPr>
              <a:t>3</a:t>
            </a:r>
            <a:r>
              <a:rPr lang="zh-CN" altLang="en-US" sz="2200">
                <a:solidFill>
                  <a:schemeClr val="tx1"/>
                </a:solidFill>
                <a:latin typeface="黑体" panose="02010609060101010101" pitchFamily="49" charset="-122"/>
                <a:ea typeface="黑体" panose="02010609060101010101" pitchFamily="49" charset="-122"/>
              </a:rPr>
              <a:t>）	   </a:t>
            </a:r>
            <a:r>
              <a:rPr lang="en-US" altLang="zh-CN" sz="2200">
                <a:solidFill>
                  <a:schemeClr val="tx1"/>
                </a:solidFill>
                <a:latin typeface="黑体" panose="02010609060101010101" pitchFamily="49" charset="-122"/>
                <a:ea typeface="黑体" panose="02010609060101010101" pitchFamily="49" charset="-122"/>
              </a:rPr>
              <a:t>IF </a:t>
            </a:r>
            <a:r>
              <a:rPr lang="en-US" altLang="zh-CN" sz="2200" i="1">
                <a:solidFill>
                  <a:schemeClr val="tx1"/>
                </a:solidFill>
                <a:latin typeface="黑体" panose="02010609060101010101" pitchFamily="49" charset="-122"/>
                <a:ea typeface="黑体" panose="02010609060101010101" pitchFamily="49" charset="-122"/>
              </a:rPr>
              <a:t>dis</a:t>
            </a:r>
            <a:r>
              <a:rPr lang="en-US" altLang="zh-CN" sz="2200">
                <a:solidFill>
                  <a:schemeClr val="tx1"/>
                </a:solidFill>
                <a:latin typeface="黑体" panose="02010609060101010101" pitchFamily="49" charset="-122"/>
                <a:ea typeface="黑体" panose="02010609060101010101" pitchFamily="49" charset="-122"/>
              </a:rPr>
              <a:t>(</a:t>
            </a:r>
            <a:r>
              <a:rPr lang="en-US" altLang="zh-CN" sz="2200" i="1">
                <a:solidFill>
                  <a:schemeClr val="tx1"/>
                </a:solidFill>
                <a:latin typeface="黑体" panose="02010609060101010101" pitchFamily="49" charset="-122"/>
                <a:ea typeface="黑体" panose="02010609060101010101" pitchFamily="49" charset="-122"/>
              </a:rPr>
              <a:t>c</a:t>
            </a:r>
            <a:r>
              <a:rPr lang="en-US" altLang="zh-CN" sz="2200" baseline="-25000">
                <a:solidFill>
                  <a:schemeClr val="tx1"/>
                </a:solidFill>
                <a:latin typeface="黑体" panose="02010609060101010101" pitchFamily="49" charset="-122"/>
                <a:ea typeface="黑体" panose="02010609060101010101" pitchFamily="49" charset="-122"/>
              </a:rPr>
              <a:t>i</a:t>
            </a:r>
            <a:r>
              <a:rPr lang="zh-CN" altLang="en-US" sz="2200">
                <a:solidFill>
                  <a:schemeClr val="tx1"/>
                </a:solidFill>
                <a:latin typeface="黑体" panose="02010609060101010101" pitchFamily="49" charset="-122"/>
                <a:ea typeface="黑体" panose="02010609060101010101" pitchFamily="49" charset="-122"/>
              </a:rPr>
              <a:t>，</a:t>
            </a:r>
            <a:r>
              <a:rPr lang="en-US" altLang="zh-CN" sz="2200" i="1">
                <a:solidFill>
                  <a:schemeClr val="tx1"/>
                </a:solidFill>
                <a:latin typeface="黑体" panose="02010609060101010101" pitchFamily="49" charset="-122"/>
                <a:ea typeface="黑体" panose="02010609060101010101" pitchFamily="49" charset="-122"/>
              </a:rPr>
              <a:t>t</a:t>
            </a:r>
            <a:r>
              <a:rPr lang="en-US" altLang="zh-CN" sz="2200">
                <a:solidFill>
                  <a:schemeClr val="tx1"/>
                </a:solidFill>
                <a:latin typeface="黑体" panose="02010609060101010101" pitchFamily="49" charset="-122"/>
                <a:ea typeface="黑体" panose="02010609060101010101" pitchFamily="49" charset="-122"/>
              </a:rPr>
              <a:t>)&lt;dist THEN BEGIN</a:t>
            </a:r>
            <a:endParaRPr lang="en-US" altLang="zh-CN"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en-US" sz="2200">
                <a:solidFill>
                  <a:schemeClr val="tx1"/>
                </a:solidFill>
                <a:latin typeface="黑体" panose="02010609060101010101" pitchFamily="49" charset="-122"/>
                <a:ea typeface="黑体" panose="02010609060101010101" pitchFamily="49" charset="-122"/>
              </a:rPr>
              <a:t>（</a:t>
            </a:r>
            <a:r>
              <a:rPr lang="da-DK" altLang="zh-CN" sz="2200">
                <a:solidFill>
                  <a:schemeClr val="tx1"/>
                </a:solidFill>
                <a:latin typeface="黑体" panose="02010609060101010101" pitchFamily="49" charset="-122"/>
                <a:ea typeface="黑体" panose="02010609060101010101" pitchFamily="49" charset="-122"/>
              </a:rPr>
              <a:t>4</a:t>
            </a:r>
            <a:r>
              <a:rPr lang="zh-CN" altLang="da-DK" sz="2200">
                <a:solidFill>
                  <a:schemeClr val="tx1"/>
                </a:solidFill>
                <a:latin typeface="黑体" panose="02010609060101010101" pitchFamily="49" charset="-122"/>
                <a:ea typeface="黑体" panose="02010609060101010101" pitchFamily="49" charset="-122"/>
              </a:rPr>
              <a:t>）		</a:t>
            </a:r>
            <a:r>
              <a:rPr lang="da-DK" altLang="zh-CN" sz="2200" i="1">
                <a:solidFill>
                  <a:schemeClr val="tx1"/>
                </a:solidFill>
                <a:latin typeface="黑体" panose="02010609060101010101" pitchFamily="49" charset="-122"/>
                <a:ea typeface="黑体" panose="02010609060101010101" pitchFamily="49" charset="-122"/>
              </a:rPr>
              <a:t>c</a:t>
            </a:r>
            <a:r>
              <a:rPr lang="da-DK" altLang="zh-CN" sz="2200">
                <a:solidFill>
                  <a:schemeClr val="tx1"/>
                </a:solidFill>
                <a:latin typeface="黑体" panose="02010609060101010101" pitchFamily="49" charset="-122"/>
                <a:ea typeface="黑体" panose="02010609060101010101" pitchFamily="49" charset="-122"/>
              </a:rPr>
              <a:t>← i</a:t>
            </a:r>
            <a:r>
              <a:rPr lang="zh-CN" altLang="da-DK" sz="2200">
                <a:solidFill>
                  <a:schemeClr val="tx1"/>
                </a:solidFill>
                <a:latin typeface="黑体" panose="02010609060101010101" pitchFamily="49" charset="-122"/>
                <a:ea typeface="黑体" panose="02010609060101010101" pitchFamily="49" charset="-122"/>
              </a:rPr>
              <a:t>；   </a:t>
            </a:r>
            <a:endParaRPr lang="zh-CN" altLang="da-DK"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da-DK" sz="2200">
                <a:solidFill>
                  <a:schemeClr val="tx1"/>
                </a:solidFill>
                <a:latin typeface="黑体" panose="02010609060101010101" pitchFamily="49" charset="-122"/>
                <a:ea typeface="黑体" panose="02010609060101010101" pitchFamily="49" charset="-122"/>
              </a:rPr>
              <a:t>（</a:t>
            </a:r>
            <a:r>
              <a:rPr lang="da-DK" altLang="zh-CN" sz="2200">
                <a:solidFill>
                  <a:schemeClr val="tx1"/>
                </a:solidFill>
                <a:latin typeface="黑体" panose="02010609060101010101" pitchFamily="49" charset="-122"/>
                <a:ea typeface="黑体" panose="02010609060101010101" pitchFamily="49" charset="-122"/>
              </a:rPr>
              <a:t>5</a:t>
            </a:r>
            <a:r>
              <a:rPr lang="zh-CN" altLang="da-DK" sz="2200">
                <a:solidFill>
                  <a:schemeClr val="tx1"/>
                </a:solidFill>
                <a:latin typeface="黑体" panose="02010609060101010101" pitchFamily="49" charset="-122"/>
                <a:ea typeface="黑体" panose="02010609060101010101" pitchFamily="49" charset="-122"/>
              </a:rPr>
              <a:t>）		</a:t>
            </a:r>
            <a:r>
              <a:rPr lang="da-DK" altLang="zh-CN" sz="2200">
                <a:solidFill>
                  <a:schemeClr val="tx1"/>
                </a:solidFill>
                <a:latin typeface="黑体" panose="02010609060101010101" pitchFamily="49" charset="-122"/>
                <a:ea typeface="黑体" panose="02010609060101010101" pitchFamily="49" charset="-122"/>
              </a:rPr>
              <a:t>dist←dist(</a:t>
            </a:r>
            <a:r>
              <a:rPr lang="da-DK" altLang="zh-CN" sz="2200" i="1">
                <a:solidFill>
                  <a:schemeClr val="tx1"/>
                </a:solidFill>
                <a:latin typeface="黑体" panose="02010609060101010101" pitchFamily="49" charset="-122"/>
                <a:ea typeface="黑体" panose="02010609060101010101" pitchFamily="49" charset="-122"/>
              </a:rPr>
              <a:t>c</a:t>
            </a:r>
            <a:r>
              <a:rPr lang="da-DK" altLang="zh-CN" sz="2200" baseline="-25000">
                <a:solidFill>
                  <a:schemeClr val="tx1"/>
                </a:solidFill>
                <a:latin typeface="黑体" panose="02010609060101010101" pitchFamily="49" charset="-122"/>
                <a:ea typeface="黑体" panose="02010609060101010101" pitchFamily="49" charset="-122"/>
              </a:rPr>
              <a:t>i</a:t>
            </a:r>
            <a:r>
              <a:rPr lang="zh-CN" altLang="da-DK" sz="2200">
                <a:solidFill>
                  <a:schemeClr val="tx1"/>
                </a:solidFill>
                <a:latin typeface="黑体" panose="02010609060101010101" pitchFamily="49" charset="-122"/>
                <a:ea typeface="黑体" panose="02010609060101010101" pitchFamily="49" charset="-122"/>
              </a:rPr>
              <a:t>，</a:t>
            </a:r>
            <a:r>
              <a:rPr lang="da-DK" altLang="zh-CN" sz="2200" i="1">
                <a:solidFill>
                  <a:schemeClr val="tx1"/>
                </a:solidFill>
                <a:latin typeface="黑体" panose="02010609060101010101" pitchFamily="49" charset="-122"/>
                <a:ea typeface="黑体" panose="02010609060101010101" pitchFamily="49" charset="-122"/>
              </a:rPr>
              <a:t>t</a:t>
            </a:r>
            <a:r>
              <a:rPr lang="da-DK" altLang="zh-CN" sz="2200">
                <a:solidFill>
                  <a:schemeClr val="tx1"/>
                </a:solidFill>
                <a:latin typeface="黑体" panose="02010609060101010101" pitchFamily="49" charset="-122"/>
                <a:ea typeface="黑体" panose="02010609060101010101" pitchFamily="49" charset="-122"/>
              </a:rPr>
              <a:t>)</a:t>
            </a:r>
            <a:r>
              <a:rPr lang="zh-CN" altLang="da-DK" sz="2200">
                <a:solidFill>
                  <a:schemeClr val="tx1"/>
                </a:solidFill>
                <a:latin typeface="黑体" panose="02010609060101010101" pitchFamily="49" charset="-122"/>
                <a:ea typeface="黑体" panose="02010609060101010101" pitchFamily="49" charset="-122"/>
              </a:rPr>
              <a:t>；    </a:t>
            </a:r>
            <a:endParaRPr lang="zh-CN" altLang="da-DK" sz="2200">
              <a:solidFill>
                <a:schemeClr val="tx1"/>
              </a:solidFill>
              <a:latin typeface="黑体" panose="02010609060101010101" pitchFamily="49" charset="-122"/>
              <a:ea typeface="黑体" panose="02010609060101010101" pitchFamily="49" charset="-122"/>
            </a:endParaRPr>
          </a:p>
          <a:p>
            <a:pPr algn="l">
              <a:lnSpc>
                <a:spcPct val="120000"/>
              </a:lnSpc>
              <a:spcBef>
                <a:spcPct val="0"/>
              </a:spcBef>
              <a:buClrTx/>
              <a:buSzTx/>
              <a:buFontTx/>
              <a:buNone/>
            </a:pPr>
            <a:r>
              <a:rPr lang="zh-CN" altLang="da-DK" sz="2200">
                <a:solidFill>
                  <a:schemeClr val="tx1"/>
                </a:solidFill>
                <a:latin typeface="黑体" panose="02010609060101010101" pitchFamily="49" charset="-122"/>
                <a:ea typeface="黑体" panose="02010609060101010101" pitchFamily="49" charset="-122"/>
              </a:rPr>
              <a:t>（</a:t>
            </a:r>
            <a:r>
              <a:rPr lang="da-DK" altLang="zh-CN" sz="2200">
                <a:solidFill>
                  <a:schemeClr val="tx1"/>
                </a:solidFill>
                <a:latin typeface="黑体" panose="02010609060101010101" pitchFamily="49" charset="-122"/>
                <a:ea typeface="黑体" panose="02010609060101010101" pitchFamily="49" charset="-122"/>
              </a:rPr>
              <a:t>6</a:t>
            </a:r>
            <a:r>
              <a:rPr lang="zh-CN" altLang="da-DK" sz="2200">
                <a:solidFill>
                  <a:schemeClr val="tx1"/>
                </a:solidFill>
                <a:latin typeface="黑体" panose="02010609060101010101" pitchFamily="49" charset="-122"/>
                <a:ea typeface="黑体" panose="02010609060101010101" pitchFamily="49" charset="-122"/>
              </a:rPr>
              <a:t>）	   </a:t>
            </a:r>
            <a:r>
              <a:rPr lang="da-DK" altLang="zh-CN" sz="2200">
                <a:solidFill>
                  <a:schemeClr val="tx1"/>
                </a:solidFill>
                <a:latin typeface="黑体" panose="02010609060101010101" pitchFamily="49" charset="-122"/>
                <a:ea typeface="黑体" panose="02010609060101010101" pitchFamily="49" charset="-122"/>
              </a:rPr>
              <a:t>END</a:t>
            </a:r>
            <a:endParaRPr lang="zh-CN" altLang="en-US" sz="220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187450" y="908050"/>
            <a:ext cx="4897438" cy="522288"/>
          </a:xfrm>
        </p:spPr>
        <p:txBody>
          <a:bodyPr/>
          <a:lstStyle/>
          <a:p>
            <a:pPr eaLnBrk="1" hangingPunct="1">
              <a:buClr>
                <a:srgbClr val="FF0000"/>
              </a:buClr>
              <a:buFont typeface="Wingdings" panose="05000000000000000000" pitchFamily="2" charset="2"/>
              <a:buChar char="p"/>
            </a:pPr>
            <a:r>
              <a:rPr lang="zh-CN" altLang="en-US" sz="2400" smtClean="0">
                <a:solidFill>
                  <a:srgbClr val="6600FF"/>
                </a:solidFill>
                <a:latin typeface="黑体" panose="02010609060101010101" pitchFamily="49" charset="-122"/>
                <a:ea typeface="黑体" panose="02010609060101010101" pitchFamily="49" charset="-122"/>
              </a:rPr>
              <a:t>基于距离的分类方法的直观解释</a:t>
            </a:r>
            <a:endParaRPr lang="en-US" altLang="zh-CN" sz="2400" smtClean="0">
              <a:solidFill>
                <a:srgbClr val="6600FF"/>
              </a:solidFill>
              <a:latin typeface="黑体" panose="02010609060101010101" pitchFamily="49" charset="-122"/>
              <a:ea typeface="黑体" panose="02010609060101010101" pitchFamily="49" charset="-122"/>
            </a:endParaRPr>
          </a:p>
        </p:txBody>
      </p:sp>
      <p:sp>
        <p:nvSpPr>
          <p:cNvPr id="80899" name="Rectangle 3"/>
          <p:cNvSpPr>
            <a:spLocks noGrp="1" noChangeArrowheads="1"/>
          </p:cNvSpPr>
          <p:nvPr>
            <p:ph type="body" idx="1"/>
          </p:nvPr>
        </p:nvSpPr>
        <p:spPr>
          <a:xfrm>
            <a:off x="722313" y="1484313"/>
            <a:ext cx="7450137" cy="1223962"/>
          </a:xfrm>
        </p:spPr>
        <p:txBody>
          <a:bodyPr/>
          <a:lstStyle/>
          <a:p>
            <a:pPr eaLnBrk="1" hangingPunct="1">
              <a:lnSpc>
                <a:spcPct val="120000"/>
              </a:lnSpc>
              <a:buFontTx/>
              <a:buNone/>
            </a:pPr>
            <a:r>
              <a:rPr lang="zh-CN" altLang="en-US" sz="2000" b="1" smtClean="0">
                <a:latin typeface="黑体" panose="02010609060101010101" pitchFamily="49" charset="-122"/>
                <a:ea typeface="黑体" panose="02010609060101010101" pitchFamily="49" charset="-122"/>
              </a:rPr>
              <a:t>例：有</a:t>
            </a:r>
            <a:r>
              <a:rPr lang="en-US" altLang="zh-CN" sz="2000" b="1" smtClean="0">
                <a:latin typeface="黑体" panose="02010609060101010101" pitchFamily="49" charset="-122"/>
                <a:ea typeface="黑体" panose="02010609060101010101" pitchFamily="49" charset="-122"/>
              </a:rPr>
              <a:t>A</a:t>
            </a:r>
            <a:r>
              <a:rPr lang="zh-CN" altLang="en-US" sz="2000" b="1" smtClean="0">
                <a:latin typeface="黑体" panose="02010609060101010101" pitchFamily="49" charset="-122"/>
                <a:ea typeface="黑体" panose="02010609060101010101" pitchFamily="49" charset="-122"/>
              </a:rPr>
              <a:t>，</a:t>
            </a:r>
            <a:r>
              <a:rPr lang="en-US" altLang="zh-CN" sz="2000" b="1" smtClean="0">
                <a:latin typeface="黑体" panose="02010609060101010101" pitchFamily="49" charset="-122"/>
                <a:ea typeface="黑体" panose="02010609060101010101" pitchFamily="49" charset="-122"/>
              </a:rPr>
              <a:t>B</a:t>
            </a:r>
            <a:r>
              <a:rPr lang="zh-CN" altLang="en-US" sz="2000" b="1" smtClean="0">
                <a:latin typeface="黑体" panose="02010609060101010101" pitchFamily="49" charset="-122"/>
                <a:ea typeface="黑体" panose="02010609060101010101" pitchFamily="49" charset="-122"/>
              </a:rPr>
              <a:t>，</a:t>
            </a:r>
            <a:r>
              <a:rPr lang="en-US" altLang="zh-CN" sz="2000" b="1" smtClean="0">
                <a:latin typeface="黑体" panose="02010609060101010101" pitchFamily="49" charset="-122"/>
                <a:ea typeface="黑体" panose="02010609060101010101" pitchFamily="49" charset="-122"/>
              </a:rPr>
              <a:t>C</a:t>
            </a:r>
            <a:r>
              <a:rPr lang="zh-CN" altLang="en-US" sz="2000" b="1" smtClean="0">
                <a:latin typeface="黑体" panose="02010609060101010101" pitchFamily="49" charset="-122"/>
                <a:ea typeface="黑体" panose="02010609060101010101" pitchFamily="49" charset="-122"/>
              </a:rPr>
              <a:t>三个类；有</a:t>
            </a:r>
            <a:r>
              <a:rPr lang="en-US" altLang="zh-CN" sz="2000" b="1" smtClean="0">
                <a:latin typeface="黑体" panose="02010609060101010101" pitchFamily="49" charset="-122"/>
                <a:ea typeface="黑体" panose="02010609060101010101" pitchFamily="49" charset="-122"/>
              </a:rPr>
              <a:t>18</a:t>
            </a:r>
            <a:r>
              <a:rPr lang="zh-CN" altLang="en-US" sz="2000" b="1" smtClean="0">
                <a:latin typeface="黑体" panose="02010609060101010101" pitchFamily="49" charset="-122"/>
                <a:ea typeface="黑体" panose="02010609060101010101" pitchFamily="49" charset="-122"/>
              </a:rPr>
              <a:t>个待分类的样例；通过计算每个类代表区域的中心来确定每个类的分类中心</a:t>
            </a:r>
            <a:r>
              <a:rPr lang="en-US" altLang="zh-CN" sz="2000" b="1" i="1" smtClean="0">
                <a:latin typeface="黑体" panose="02010609060101010101" pitchFamily="49" charset="-122"/>
                <a:ea typeface="黑体" panose="02010609060101010101" pitchFamily="49" charset="-122"/>
              </a:rPr>
              <a:t>C</a:t>
            </a:r>
            <a:r>
              <a:rPr lang="en-US" altLang="zh-CN" sz="2000" b="1" i="1" baseline="-25000" smtClean="0">
                <a:latin typeface="黑体" panose="02010609060101010101" pitchFamily="49" charset="-122"/>
                <a:ea typeface="黑体" panose="02010609060101010101" pitchFamily="49" charset="-122"/>
              </a:rPr>
              <a:t>A</a:t>
            </a:r>
            <a:r>
              <a:rPr lang="zh-CN" altLang="en-US" sz="2000" b="1" smtClean="0">
                <a:latin typeface="黑体" panose="02010609060101010101" pitchFamily="49" charset="-122"/>
                <a:ea typeface="黑体" panose="02010609060101010101" pitchFamily="49" charset="-122"/>
              </a:rPr>
              <a:t>，</a:t>
            </a:r>
            <a:r>
              <a:rPr lang="en-US" altLang="zh-CN" sz="2000" b="1" i="1" smtClean="0">
                <a:latin typeface="黑体" panose="02010609060101010101" pitchFamily="49" charset="-122"/>
                <a:ea typeface="黑体" panose="02010609060101010101" pitchFamily="49" charset="-122"/>
              </a:rPr>
              <a:t>C</a:t>
            </a:r>
            <a:r>
              <a:rPr lang="en-US" altLang="zh-CN" sz="2000" b="1" i="1" baseline="-25000" smtClean="0">
                <a:latin typeface="黑体" panose="02010609060101010101" pitchFamily="49" charset="-122"/>
                <a:ea typeface="黑体" panose="02010609060101010101" pitchFamily="49" charset="-122"/>
              </a:rPr>
              <a:t>B</a:t>
            </a:r>
            <a:r>
              <a:rPr lang="zh-CN" altLang="en-US" sz="2000" b="1" smtClean="0">
                <a:latin typeface="黑体" panose="02010609060101010101" pitchFamily="49" charset="-122"/>
                <a:ea typeface="黑体" panose="02010609060101010101" pitchFamily="49" charset="-122"/>
              </a:rPr>
              <a:t>，</a:t>
            </a:r>
            <a:r>
              <a:rPr lang="en-US" altLang="zh-CN" sz="2000" b="1" i="1" smtClean="0">
                <a:latin typeface="黑体" panose="02010609060101010101" pitchFamily="49" charset="-122"/>
                <a:ea typeface="黑体" panose="02010609060101010101" pitchFamily="49" charset="-122"/>
              </a:rPr>
              <a:t>C</a:t>
            </a:r>
            <a:r>
              <a:rPr lang="en-US" altLang="zh-CN" sz="2000" b="1" i="1" baseline="-25000" smtClean="0">
                <a:latin typeface="黑体" panose="02010609060101010101" pitchFamily="49" charset="-122"/>
                <a:ea typeface="黑体" panose="02010609060101010101" pitchFamily="49" charset="-122"/>
              </a:rPr>
              <a:t>C</a:t>
            </a:r>
            <a:r>
              <a:rPr lang="zh-CN" altLang="en-US" sz="2000" b="1" smtClean="0">
                <a:latin typeface="黑体" panose="02010609060101010101" pitchFamily="49" charset="-122"/>
                <a:ea typeface="黑体" panose="02010609060101010101" pitchFamily="49" charset="-122"/>
              </a:rPr>
              <a:t>；通过计算待分类的样例到每个分类中心的距离就可以找出最相似的类。</a:t>
            </a:r>
            <a:endParaRPr lang="en-US" altLang="zh-CN" sz="2000" b="1" smtClean="0">
              <a:latin typeface="黑体" panose="02010609060101010101" pitchFamily="49" charset="-122"/>
              <a:ea typeface="黑体" panose="02010609060101010101" pitchFamily="49" charset="-122"/>
            </a:endParaRPr>
          </a:p>
        </p:txBody>
      </p:sp>
      <p:sp>
        <p:nvSpPr>
          <p:cNvPr id="80900" name="Rectangle 8"/>
          <p:cNvSpPr>
            <a:spLocks noChangeArrowheads="1"/>
          </p:cNvSpPr>
          <p:nvPr/>
        </p:nvSpPr>
        <p:spPr bwMode="auto">
          <a:xfrm>
            <a:off x="0" y="-228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latin typeface="Times New Roman" panose="02020603050405020304" pitchFamily="18" charset="0"/>
            </a:endParaRPr>
          </a:p>
        </p:txBody>
      </p:sp>
      <p:pic>
        <p:nvPicPr>
          <p:cNvPr id="80901" name="Picture 3" descr="ZHOU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363" y="2968625"/>
            <a:ext cx="2667000" cy="2608263"/>
          </a:xfrm>
          <a:prstGeom prst="rect">
            <a:avLst/>
          </a:prstGeom>
          <a:solidFill>
            <a:schemeClr val="accent2"/>
          </a:solidFill>
          <a:ln w="9525">
            <a:solidFill>
              <a:schemeClr val="tx1"/>
            </a:solidFill>
            <a:bevel/>
          </a:ln>
        </p:spPr>
      </p:pic>
      <p:pic>
        <p:nvPicPr>
          <p:cNvPr id="80902" name="Picture 4" descr="ZHOU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963" y="2968625"/>
            <a:ext cx="2667000" cy="2608263"/>
          </a:xfrm>
          <a:prstGeom prst="rect">
            <a:avLst/>
          </a:prstGeom>
          <a:noFill/>
          <a:ln w="9525">
            <a:solidFill>
              <a:schemeClr val="tx1"/>
            </a:solidFill>
            <a:bevel/>
          </a:ln>
          <a:extLst>
            <a:ext uri="{909E8E84-426E-40DD-AFC4-6F175D3DCCD1}">
              <a14:hiddenFill xmlns:a14="http://schemas.microsoft.com/office/drawing/2010/main">
                <a:solidFill>
                  <a:srgbClr val="FFFFFF"/>
                </a:solidFill>
              </a14:hiddenFill>
            </a:ext>
          </a:extLst>
        </p:spPr>
      </p:pic>
      <p:pic>
        <p:nvPicPr>
          <p:cNvPr id="80903" name="Picture 5" descr="ZHOU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563" y="2968625"/>
            <a:ext cx="2667000" cy="2608263"/>
          </a:xfrm>
          <a:prstGeom prst="rect">
            <a:avLst/>
          </a:prstGeom>
          <a:noFill/>
          <a:ln w="9525">
            <a:solidFill>
              <a:schemeClr val="tx1"/>
            </a:solidFill>
            <a:bevel/>
          </a:ln>
          <a:extLst>
            <a:ext uri="{909E8E84-426E-40DD-AFC4-6F175D3DCCD1}">
              <a14:hiddenFill xmlns:a14="http://schemas.microsoft.com/office/drawing/2010/main">
                <a:solidFill>
                  <a:srgbClr val="FFFFFF"/>
                </a:solidFill>
              </a14:hiddenFill>
            </a:ext>
          </a:extLst>
        </p:spPr>
      </p:pic>
      <p:sp>
        <p:nvSpPr>
          <p:cNvPr id="80904" name="Text Box 6"/>
          <p:cNvSpPr txBox="1">
            <a:spLocks noChangeArrowheads="1"/>
          </p:cNvSpPr>
          <p:nvPr/>
        </p:nvSpPr>
        <p:spPr bwMode="auto">
          <a:xfrm>
            <a:off x="1000125" y="5903913"/>
            <a:ext cx="12112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(1) 类定义</a:t>
            </a:r>
            <a:endParaRPr lang="zh-CN" altLang="en-US" sz="1800">
              <a:solidFill>
                <a:schemeClr val="tx1"/>
              </a:solidFill>
            </a:endParaRPr>
          </a:p>
        </p:txBody>
      </p:sp>
      <p:sp>
        <p:nvSpPr>
          <p:cNvPr id="80905" name="Text Box 7"/>
          <p:cNvSpPr txBox="1">
            <a:spLocks noChangeArrowheads="1"/>
          </p:cNvSpPr>
          <p:nvPr/>
        </p:nvSpPr>
        <p:spPr bwMode="auto">
          <a:xfrm>
            <a:off x="3862388" y="5903913"/>
            <a:ext cx="1668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(2) 待分类样本</a:t>
            </a:r>
            <a:endParaRPr lang="zh-CN" altLang="en-US" sz="1800">
              <a:solidFill>
                <a:schemeClr val="tx1"/>
              </a:solidFill>
            </a:endParaRPr>
          </a:p>
        </p:txBody>
      </p:sp>
      <p:sp>
        <p:nvSpPr>
          <p:cNvPr id="80906" name="Text Box 8"/>
          <p:cNvSpPr txBox="1">
            <a:spLocks noChangeArrowheads="1"/>
          </p:cNvSpPr>
          <p:nvPr/>
        </p:nvSpPr>
        <p:spPr bwMode="auto">
          <a:xfrm>
            <a:off x="6883400" y="5903913"/>
            <a:ext cx="1439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(3) 分类结果</a:t>
            </a:r>
            <a:endParaRPr lang="zh-CN" altLang="en-US" sz="1800">
              <a:solidFill>
                <a:schemeClr val="tx1"/>
              </a:solidFill>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mtClean="0"/>
              <a:t>k-最近邻算法</a:t>
            </a:r>
            <a:endParaRPr lang="zh-CN" altLang="en-US" smtClean="0"/>
          </a:p>
        </p:txBody>
      </p:sp>
      <p:sp>
        <p:nvSpPr>
          <p:cNvPr id="82947" name="Rectangle 3"/>
          <p:cNvSpPr>
            <a:spLocks noGrp="1" noChangeArrowheads="1"/>
          </p:cNvSpPr>
          <p:nvPr>
            <p:ph type="body" idx="1"/>
          </p:nvPr>
        </p:nvSpPr>
        <p:spPr/>
        <p:txBody>
          <a:bodyPr/>
          <a:lstStyle/>
          <a:p>
            <a:pPr eaLnBrk="1" hangingPunct="1"/>
            <a:r>
              <a:rPr lang="zh-CN" altLang="en-US" smtClean="0"/>
              <a:t>k-最近邻算法，kNN，</a:t>
            </a:r>
            <a:r>
              <a:rPr lang="zh-CN" altLang="en-US" smtClean="0">
                <a:solidFill>
                  <a:srgbClr val="FF9900"/>
                </a:solidFill>
              </a:rPr>
              <a:t>k</a:t>
            </a:r>
            <a:r>
              <a:rPr lang="zh-CN" altLang="en-US" smtClean="0"/>
              <a:t>-</a:t>
            </a:r>
            <a:r>
              <a:rPr lang="zh-CN" altLang="en-US" smtClean="0">
                <a:solidFill>
                  <a:srgbClr val="FF9900"/>
                </a:solidFill>
              </a:rPr>
              <a:t>N</a:t>
            </a:r>
            <a:r>
              <a:rPr lang="zh-CN" altLang="en-US" smtClean="0"/>
              <a:t>earest </a:t>
            </a:r>
            <a:r>
              <a:rPr lang="zh-CN" altLang="en-US" smtClean="0">
                <a:solidFill>
                  <a:srgbClr val="FF9900"/>
                </a:solidFill>
              </a:rPr>
              <a:t>N</a:t>
            </a:r>
            <a:r>
              <a:rPr lang="zh-CN" altLang="en-US" smtClean="0"/>
              <a:t>eighbor</a:t>
            </a:r>
            <a:endParaRPr lang="zh-CN" altLang="en-US" smtClean="0"/>
          </a:p>
          <a:p>
            <a:pPr eaLnBrk="1" hangingPunct="1"/>
            <a:r>
              <a:rPr lang="zh-CN" altLang="en-US" smtClean="0"/>
              <a:t>十大数据挖掘算法之一</a:t>
            </a:r>
            <a:endParaRPr lang="zh-CN" altLang="en-US" smtClean="0"/>
          </a:p>
        </p:txBody>
      </p:sp>
      <p:sp>
        <p:nvSpPr>
          <p:cNvPr id="82948" name="TextBox 12"/>
          <p:cNvSpPr txBox="1">
            <a:spLocks noChangeArrowheads="1"/>
          </p:cNvSpPr>
          <p:nvPr/>
        </p:nvSpPr>
        <p:spPr bwMode="auto">
          <a:xfrm>
            <a:off x="1389063" y="3378200"/>
            <a:ext cx="663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C4.5</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49" name="TextBox 13"/>
          <p:cNvSpPr txBox="1">
            <a:spLocks noChangeArrowheads="1"/>
          </p:cNvSpPr>
          <p:nvPr/>
        </p:nvSpPr>
        <p:spPr bwMode="auto">
          <a:xfrm>
            <a:off x="2711450" y="32893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b="1">
                <a:solidFill>
                  <a:srgbClr val="FF5050"/>
                </a:solidFill>
                <a:latin typeface="微软雅黑" panose="020B0503020204020204" pitchFamily="34" charset="-122"/>
                <a:ea typeface="微软雅黑" panose="020B0503020204020204" pitchFamily="34" charset="-122"/>
              </a:rPr>
              <a:t>k-Means</a:t>
            </a:r>
            <a:endParaRPr lang="en-US" altLang="zh-CN" b="1">
              <a:solidFill>
                <a:srgbClr val="FF5050"/>
              </a:solidFill>
              <a:latin typeface="微软雅黑" panose="020B0503020204020204" pitchFamily="34" charset="-122"/>
              <a:ea typeface="微软雅黑" panose="020B0503020204020204" pitchFamily="34" charset="-122"/>
            </a:endParaRPr>
          </a:p>
        </p:txBody>
      </p:sp>
      <p:sp>
        <p:nvSpPr>
          <p:cNvPr id="82950" name="TextBox 14"/>
          <p:cNvSpPr txBox="1">
            <a:spLocks noChangeArrowheads="1"/>
          </p:cNvSpPr>
          <p:nvPr/>
        </p:nvSpPr>
        <p:spPr bwMode="auto">
          <a:xfrm>
            <a:off x="4678363" y="3422650"/>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SVM</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51" name="TextBox 15"/>
          <p:cNvSpPr txBox="1">
            <a:spLocks noChangeArrowheads="1"/>
          </p:cNvSpPr>
          <p:nvPr/>
        </p:nvSpPr>
        <p:spPr bwMode="auto">
          <a:xfrm>
            <a:off x="6145213" y="3378200"/>
            <a:ext cx="93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Apriori</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52" name="TextBox 16"/>
          <p:cNvSpPr txBox="1">
            <a:spLocks noChangeArrowheads="1"/>
          </p:cNvSpPr>
          <p:nvPr/>
        </p:nvSpPr>
        <p:spPr bwMode="auto">
          <a:xfrm>
            <a:off x="2174875" y="4162425"/>
            <a:ext cx="536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EM</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53" name="TextBox 17"/>
          <p:cNvSpPr txBox="1">
            <a:spLocks noChangeArrowheads="1"/>
          </p:cNvSpPr>
          <p:nvPr/>
        </p:nvSpPr>
        <p:spPr bwMode="auto">
          <a:xfrm>
            <a:off x="3246438" y="4521200"/>
            <a:ext cx="1271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PageRank</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54" name="TextBox 19"/>
          <p:cNvSpPr txBox="1">
            <a:spLocks noChangeArrowheads="1"/>
          </p:cNvSpPr>
          <p:nvPr/>
        </p:nvSpPr>
        <p:spPr bwMode="auto">
          <a:xfrm>
            <a:off x="5027613" y="4162425"/>
            <a:ext cx="12557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AdaBoost</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55" name="TextBox 20"/>
          <p:cNvSpPr txBox="1">
            <a:spLocks noChangeArrowheads="1"/>
          </p:cNvSpPr>
          <p:nvPr/>
        </p:nvSpPr>
        <p:spPr bwMode="auto">
          <a:xfrm>
            <a:off x="7175500" y="4521200"/>
            <a:ext cx="88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b="1">
                <a:solidFill>
                  <a:srgbClr val="FF9900"/>
                </a:solidFill>
                <a:latin typeface="微软雅黑" panose="020B0503020204020204" pitchFamily="34" charset="-122"/>
                <a:ea typeface="微软雅黑" panose="020B0503020204020204" pitchFamily="34" charset="-122"/>
              </a:rPr>
              <a:t>kNN</a:t>
            </a:r>
            <a:endParaRPr lang="en-US" altLang="zh-CN" b="1">
              <a:solidFill>
                <a:srgbClr val="FF9900"/>
              </a:solidFill>
              <a:latin typeface="微软雅黑" panose="020B0503020204020204" pitchFamily="34" charset="-122"/>
              <a:ea typeface="微软雅黑" panose="020B0503020204020204" pitchFamily="34" charset="-122"/>
            </a:endParaRPr>
          </a:p>
        </p:txBody>
      </p:sp>
      <p:sp>
        <p:nvSpPr>
          <p:cNvPr id="82956" name="TextBox 21"/>
          <p:cNvSpPr txBox="1">
            <a:spLocks noChangeArrowheads="1"/>
          </p:cNvSpPr>
          <p:nvPr/>
        </p:nvSpPr>
        <p:spPr bwMode="auto">
          <a:xfrm>
            <a:off x="1295400" y="4835525"/>
            <a:ext cx="1514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Naïve Bayes</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82957" name="TextBox 22"/>
          <p:cNvSpPr txBox="1">
            <a:spLocks noChangeArrowheads="1"/>
          </p:cNvSpPr>
          <p:nvPr/>
        </p:nvSpPr>
        <p:spPr bwMode="auto">
          <a:xfrm>
            <a:off x="4675188" y="5019675"/>
            <a:ext cx="7778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1800">
                <a:solidFill>
                  <a:schemeClr val="hlink"/>
                </a:solidFill>
                <a:latin typeface="微软雅黑" panose="020B0503020204020204" pitchFamily="34" charset="-122"/>
                <a:ea typeface="微软雅黑" panose="020B0503020204020204" pitchFamily="34" charset="-122"/>
              </a:rPr>
              <a:t>CART</a:t>
            </a:r>
            <a:endParaRPr lang="en-US" altLang="zh-CN" sz="1800">
              <a:solidFill>
                <a:schemeClr val="hlin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684213" y="490538"/>
            <a:ext cx="5975350" cy="503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smtClean="0"/>
          </a:p>
        </p:txBody>
      </p:sp>
      <p:sp>
        <p:nvSpPr>
          <p:cNvPr id="6" name="TextBox 5"/>
          <p:cNvSpPr txBox="1"/>
          <p:nvPr/>
        </p:nvSpPr>
        <p:spPr>
          <a:xfrm>
            <a:off x="684210" y="876553"/>
            <a:ext cx="7794769" cy="830263"/>
          </a:xfrm>
          <a:prstGeom prst="rect">
            <a:avLst/>
          </a:prstGeom>
          <a:noFill/>
        </p:spPr>
        <p:txBody>
          <a:bodyPr wrap="square">
            <a:spAutoFit/>
          </a:bodyPr>
          <a:lstStyle/>
          <a:p>
            <a:pPr algn="just">
              <a:defRPr/>
            </a:pPr>
            <a:r>
              <a:rPr lang="zh-CN" altLang="en-US" sz="2400" b="1" dirty="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想一想：下面图片中只有三种豆，有三个豆是未知的种类，如何判定他们的种类？</a:t>
            </a:r>
            <a:endParaRPr lang="zh-CN" altLang="en-US" sz="2400" b="1" dirty="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Picture 4" descr="C:\Users\Administrator\Desktop\2284031_093426186103_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908410"/>
            <a:ext cx="7599363"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61874" y="5497411"/>
            <a:ext cx="8430666" cy="400110"/>
          </a:xfrm>
          <a:prstGeom prst="rect">
            <a:avLst/>
          </a:prstGeom>
        </p:spPr>
        <p:txBody>
          <a:bodyPr wrap="square">
            <a:spAutoFit/>
          </a:bodyPr>
          <a:lstStyle/>
          <a:p>
            <a:r>
              <a:rPr lang="zh-CN" altLang="en-US" sz="2000" b="1" dirty="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提供一种</a:t>
            </a:r>
            <a:r>
              <a:rPr lang="zh-CN" altLang="en-US" sz="20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思路：</a:t>
            </a:r>
            <a:r>
              <a:rPr lang="zh-CN" altLang="en-US" sz="2000" b="1" dirty="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未知的豆离哪种豆最近就认为未知豆和该豆是同一种类。</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noChangeArrowheads="1"/>
          </p:cNvSpPr>
          <p:nvPr/>
        </p:nvSpPr>
        <p:spPr>
          <a:xfrm>
            <a:off x="63082" y="908682"/>
            <a:ext cx="8889171" cy="11038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K</a:t>
            </a:r>
            <a:r>
              <a:rPr lang="zh-CN" altLang="en-US"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近邻算法</a:t>
            </a:r>
            <a:br>
              <a:rPr lang="en-US" altLang="zh-CN"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br>
            <a:r>
              <a:rPr lang="zh-CN" altLang="en-US"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K-Nearest Neighbor algorithm</a:t>
            </a:r>
            <a:r>
              <a:rPr lang="zh-CN" altLang="en-US"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KNN</a:t>
            </a:r>
            <a:r>
              <a:rPr lang="zh-CN" altLang="en-US" sz="3600" b="1" dirty="0" smtClean="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3600" b="1" dirty="0">
              <a:solidFill>
                <a:schemeClr val="tx1">
                  <a:lumMod val="90000"/>
                  <a:lumOff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矩形 3"/>
          <p:cNvSpPr/>
          <p:nvPr/>
        </p:nvSpPr>
        <p:spPr>
          <a:xfrm>
            <a:off x="307301" y="2399810"/>
            <a:ext cx="8400732" cy="2830195"/>
          </a:xfrm>
          <a:prstGeom prst="rect">
            <a:avLst/>
          </a:prstGeom>
        </p:spPr>
        <p:txBody>
          <a:bodyPr wrap="square">
            <a:spAutoFit/>
          </a:bodyPr>
          <a:lstStyle/>
          <a:p>
            <a:pPr>
              <a:spcBef>
                <a:spcPts val="600"/>
              </a:spcBef>
              <a:spcAft>
                <a:spcPts val="600"/>
              </a:spcAft>
            </a:pPr>
            <a:r>
              <a:rPr lang="en-US" altLang="zh-CN" sz="2800" dirty="0" smtClean="0"/>
              <a:t>    KNN</a:t>
            </a:r>
            <a:r>
              <a:rPr lang="zh-CN" altLang="en-US" sz="2800" dirty="0"/>
              <a:t>算法是著名的模式识别统计学方法，是最好的文本分类算法之一，</a:t>
            </a:r>
            <a:r>
              <a:rPr lang="zh-CN" altLang="en-US" sz="2800" dirty="0">
                <a:sym typeface="+mn-ea"/>
              </a:rPr>
              <a:t>是最简单的机器学习算法之一，</a:t>
            </a:r>
            <a:r>
              <a:rPr lang="zh-CN" altLang="en-US" sz="2800" dirty="0"/>
              <a:t>在机器学习分类算法中占有相当大的地位</a:t>
            </a:r>
            <a:r>
              <a:rPr lang="zh-CN" altLang="en-US" sz="2800" dirty="0" smtClean="0"/>
              <a:t>。</a:t>
            </a:r>
            <a:r>
              <a:rPr lang="en-US" altLang="zh-CN" sz="2800" dirty="0" smtClean="0"/>
              <a:t>Cover和Hart在1968年提出了最初的邻近算法。</a:t>
            </a:r>
            <a:r>
              <a:rPr lang="zh-CN" altLang="en-US" sz="2800" dirty="0" smtClean="0">
                <a:solidFill>
                  <a:srgbClr val="FF0000"/>
                </a:solidFill>
              </a:rPr>
              <a:t>          </a:t>
            </a:r>
            <a:endParaRPr lang="zh-CN" altLang="en-US" sz="2800" dirty="0" smtClean="0">
              <a:solidFill>
                <a:srgbClr val="FF0000"/>
              </a:solidFill>
            </a:endParaRPr>
          </a:p>
          <a:p>
            <a:pPr>
              <a:spcBef>
                <a:spcPts val="600"/>
              </a:spcBef>
              <a:spcAft>
                <a:spcPts val="600"/>
              </a:spcAft>
            </a:pPr>
            <a:r>
              <a:rPr lang="zh-CN" altLang="en-US" sz="2800" dirty="0" smtClean="0">
                <a:solidFill>
                  <a:srgbClr val="FF0000"/>
                </a:solidFill>
              </a:rPr>
              <a:t> </a:t>
            </a:r>
            <a:r>
              <a:rPr lang="en-US" altLang="zh-CN" sz="2800" dirty="0" smtClean="0">
                <a:solidFill>
                  <a:srgbClr val="FF0000"/>
                </a:solidFill>
              </a:rPr>
              <a:t>   </a:t>
            </a:r>
            <a:r>
              <a:rPr lang="zh-CN" altLang="en-US" sz="2800" dirty="0" smtClean="0">
                <a:solidFill>
                  <a:srgbClr val="FF0000"/>
                </a:solidFill>
              </a:rPr>
              <a:t>现已经广泛应用于文本分类、模式识别、图像及空间分类等领域。</a:t>
            </a:r>
            <a:endParaRPr lang="zh-CN" altLang="en-US" sz="2800" dirty="0">
              <a:solidFill>
                <a:srgbClr val="FF0000"/>
              </a:solidFill>
            </a:endParaRPr>
          </a:p>
        </p:txBody>
      </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854443" y="1118480"/>
            <a:ext cx="3240088" cy="609600"/>
          </a:xfrm>
          <a:prstGeom prst="rect">
            <a:avLst/>
          </a:prstGeom>
        </p:spPr>
        <p:txBody>
          <a:bodyPr vert="horz" lIns="91440" tIns="45720" rIns="91440" bIns="45720" rtlCol="0" anchor="ctr">
            <a:normAutofit/>
          </a:bodyPr>
          <a:lstStyle>
            <a:defPPr>
              <a:defRPr lang="zh-CN"/>
            </a:defPPr>
            <a:lvl1pPr defTabSz="914400" eaLnBrk="1" fontAlgn="auto" latinLnBrk="0" hangingPunct="1">
              <a:lnSpc>
                <a:spcPct val="90000"/>
              </a:lnSpc>
              <a:spcAft>
                <a:spcPts val="0"/>
              </a:spcAft>
              <a:buClr>
                <a:srgbClr val="FF0000"/>
              </a:buClr>
              <a:buNone/>
              <a:defRPr sz="3200" i="1">
                <a:solidFill>
                  <a:srgbClr val="6600FF"/>
                </a:solidFill>
                <a:latin typeface="黑体" panose="02010609060101010101" pitchFamily="49" charset="-122"/>
                <a:ea typeface="黑体" panose="02010609060101010101" pitchFamily="49" charset="-122"/>
                <a:cs typeface="+mj-cs"/>
              </a:defRPr>
            </a:lvl1pPr>
          </a:lstStyle>
          <a:p>
            <a:r>
              <a:rPr lang="en-US" altLang="zh-CN"/>
              <a:t>k-</a:t>
            </a:r>
            <a:r>
              <a:rPr lang="zh-CN" altLang="en-US"/>
              <a:t>近邻算法思想</a:t>
            </a:r>
            <a:endParaRPr lang="zh-CN" altLang="en-US" dirty="0"/>
          </a:p>
        </p:txBody>
      </p:sp>
      <p:sp>
        <p:nvSpPr>
          <p:cNvPr id="9" name="Rectangle 3"/>
          <p:cNvSpPr txBox="1">
            <a:spLocks noChangeArrowheads="1"/>
          </p:cNvSpPr>
          <p:nvPr/>
        </p:nvSpPr>
        <p:spPr>
          <a:xfrm>
            <a:off x="658137" y="1786475"/>
            <a:ext cx="7632700" cy="3600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200000"/>
              </a:lnSpc>
              <a:spcAft>
                <a:spcPts val="0"/>
              </a:spcAft>
            </a:pPr>
            <a:r>
              <a:rPr lang="en-US" altLang="zh-CN" sz="2400" b="1" i="1" smtClean="0">
                <a:latin typeface="黑体" panose="02010609060101010101" pitchFamily="49" charset="-122"/>
                <a:ea typeface="黑体" panose="02010609060101010101" pitchFamily="49" charset="-122"/>
              </a:rPr>
              <a:t>k</a:t>
            </a:r>
            <a:r>
              <a:rPr lang="en-US" altLang="zh-CN" sz="2400" b="1" smtClean="0">
                <a:latin typeface="黑体" panose="02010609060101010101" pitchFamily="49" charset="-122"/>
                <a:ea typeface="黑体" panose="02010609060101010101" pitchFamily="49" charset="-122"/>
              </a:rPr>
              <a:t>-</a:t>
            </a:r>
            <a:r>
              <a:rPr lang="zh-CN" altLang="en-US" sz="2400" b="1" smtClean="0">
                <a:latin typeface="黑体" panose="02010609060101010101" pitchFamily="49" charset="-122"/>
                <a:ea typeface="黑体" panose="02010609060101010101" pitchFamily="49" charset="-122"/>
              </a:rPr>
              <a:t>近邻算法（</a:t>
            </a:r>
            <a:r>
              <a:rPr lang="en-US" altLang="zh-CN" sz="2400" b="1" i="1" smtClean="0">
                <a:latin typeface="黑体" panose="02010609060101010101" pitchFamily="49" charset="-122"/>
                <a:ea typeface="黑体" panose="02010609060101010101" pitchFamily="49" charset="-122"/>
              </a:rPr>
              <a:t>k</a:t>
            </a:r>
            <a:r>
              <a:rPr lang="en-US" altLang="zh-CN" sz="2400" b="1" smtClean="0">
                <a:latin typeface="黑体" panose="02010609060101010101" pitchFamily="49" charset="-122"/>
                <a:ea typeface="黑体" panose="02010609060101010101" pitchFamily="49" charset="-122"/>
              </a:rPr>
              <a:t> Nearest Neighbors</a:t>
            </a:r>
            <a:r>
              <a:rPr lang="zh-CN" altLang="en-US" sz="2400" b="1" smtClean="0">
                <a:latin typeface="黑体" panose="02010609060101010101" pitchFamily="49" charset="-122"/>
                <a:ea typeface="黑体" panose="02010609060101010101" pitchFamily="49" charset="-122"/>
              </a:rPr>
              <a:t>，简称</a:t>
            </a:r>
            <a:r>
              <a:rPr lang="en-US" altLang="zh-CN" sz="2400" b="1" i="1" smtClean="0">
                <a:latin typeface="黑体" panose="02010609060101010101" pitchFamily="49" charset="-122"/>
                <a:ea typeface="黑体" panose="02010609060101010101" pitchFamily="49" charset="-122"/>
              </a:rPr>
              <a:t>k</a:t>
            </a:r>
            <a:r>
              <a:rPr lang="en-US" altLang="zh-CN" sz="2400" b="1" smtClean="0">
                <a:latin typeface="黑体" panose="02010609060101010101" pitchFamily="49" charset="-122"/>
                <a:ea typeface="黑体" panose="02010609060101010101" pitchFamily="49" charset="-122"/>
              </a:rPr>
              <a:t>NN</a:t>
            </a:r>
            <a:r>
              <a:rPr lang="zh-CN" altLang="en-US" sz="2400" b="1" smtClean="0">
                <a:latin typeface="黑体" panose="02010609060101010101" pitchFamily="49" charset="-122"/>
                <a:ea typeface="黑体" panose="02010609060101010101" pitchFamily="49" charset="-122"/>
              </a:rPr>
              <a:t>）</a:t>
            </a:r>
            <a:r>
              <a:rPr lang="zh-CN" altLang="en-GB" sz="2400" b="1" smtClean="0">
                <a:latin typeface="黑体" panose="02010609060101010101" pitchFamily="49" charset="-122"/>
                <a:ea typeface="黑体" panose="02010609060101010101" pitchFamily="49" charset="-122"/>
              </a:rPr>
              <a:t>计算</a:t>
            </a:r>
            <a:r>
              <a:rPr lang="zh-CN" altLang="en-GB" sz="2400" b="1" smtClean="0">
                <a:solidFill>
                  <a:srgbClr val="0000FF"/>
                </a:solidFill>
                <a:latin typeface="黑体" panose="02010609060101010101" pitchFamily="49" charset="-122"/>
                <a:ea typeface="黑体" panose="02010609060101010101" pitchFamily="49" charset="-122"/>
              </a:rPr>
              <a:t>新样本</a:t>
            </a:r>
            <a:r>
              <a:rPr lang="zh-CN" altLang="en-GB" sz="2400" b="1" smtClean="0">
                <a:latin typeface="黑体" panose="02010609060101010101" pitchFamily="49" charset="-122"/>
                <a:ea typeface="黑体" panose="02010609060101010101" pitchFamily="49" charset="-122"/>
              </a:rPr>
              <a:t>与</a:t>
            </a:r>
            <a:r>
              <a:rPr lang="zh-CN" altLang="en-GB" sz="2400" b="1" smtClean="0">
                <a:solidFill>
                  <a:srgbClr val="0000FF"/>
                </a:solidFill>
                <a:latin typeface="黑体" panose="02010609060101010101" pitchFamily="49" charset="-122"/>
                <a:ea typeface="黑体" panose="02010609060101010101" pitchFamily="49" charset="-122"/>
              </a:rPr>
              <a:t>训练样本</a:t>
            </a:r>
            <a:r>
              <a:rPr lang="zh-CN" altLang="en-GB" sz="2400" b="1" smtClean="0">
                <a:latin typeface="黑体" panose="02010609060101010101" pitchFamily="49" charset="-122"/>
                <a:ea typeface="黑体" panose="02010609060101010101" pitchFamily="49" charset="-122"/>
              </a:rPr>
              <a:t>之间的距离，找到距离最近的</a:t>
            </a:r>
            <a:r>
              <a:rPr lang="en-US" altLang="zh-CN" sz="2400" b="1" smtClean="0">
                <a:solidFill>
                  <a:srgbClr val="FF0000"/>
                </a:solidFill>
                <a:latin typeface="黑体" panose="02010609060101010101" pitchFamily="49" charset="-122"/>
                <a:ea typeface="黑体" panose="02010609060101010101" pitchFamily="49" charset="-122"/>
              </a:rPr>
              <a:t>K</a:t>
            </a:r>
            <a:r>
              <a:rPr lang="zh-CN" altLang="en-GB" sz="2400" b="1" smtClean="0">
                <a:solidFill>
                  <a:srgbClr val="FF0000"/>
                </a:solidFill>
                <a:latin typeface="黑体" panose="02010609060101010101" pitchFamily="49" charset="-122"/>
                <a:ea typeface="黑体" panose="02010609060101010101" pitchFamily="49" charset="-122"/>
              </a:rPr>
              <a:t>个邻居</a:t>
            </a:r>
            <a:r>
              <a:rPr lang="zh-CN" altLang="en-US" sz="2400" b="1" smtClean="0">
                <a:latin typeface="黑体" panose="02010609060101010101" pitchFamily="49" charset="-122"/>
                <a:ea typeface="黑体" panose="02010609060101010101" pitchFamily="49" charset="-122"/>
              </a:rPr>
              <a:t>，</a:t>
            </a:r>
            <a:r>
              <a:rPr lang="zh-CN" altLang="en-GB" sz="2400" b="1" smtClean="0">
                <a:latin typeface="黑体" panose="02010609060101010101" pitchFamily="49" charset="-122"/>
                <a:ea typeface="黑体" panose="02010609060101010101" pitchFamily="49" charset="-122"/>
              </a:rPr>
              <a:t>根据这些邻居所属的类别来判定新样本的类别，如果属于同一个类别，那么新样本也属于这个类</a:t>
            </a:r>
            <a:r>
              <a:rPr lang="zh-CN" altLang="en-US" sz="2400" b="1" smtClean="0">
                <a:latin typeface="黑体" panose="02010609060101010101" pitchFamily="49" charset="-122"/>
                <a:ea typeface="黑体" panose="02010609060101010101" pitchFamily="49" charset="-122"/>
              </a:rPr>
              <a:t>；</a:t>
            </a:r>
            <a:r>
              <a:rPr lang="zh-CN" altLang="en-GB" sz="2400" b="1" smtClean="0">
                <a:latin typeface="黑体" panose="02010609060101010101" pitchFamily="49" charset="-122"/>
                <a:ea typeface="黑体" panose="02010609060101010101" pitchFamily="49" charset="-122"/>
              </a:rPr>
              <a:t>否则，对每个候选类别进行</a:t>
            </a:r>
            <a:r>
              <a:rPr lang="zh-CN" altLang="en-GB" sz="2400" b="1" smtClean="0">
                <a:solidFill>
                  <a:srgbClr val="FF0000"/>
                </a:solidFill>
                <a:latin typeface="黑体" panose="02010609060101010101" pitchFamily="49" charset="-122"/>
                <a:ea typeface="黑体" panose="02010609060101010101" pitchFamily="49" charset="-122"/>
              </a:rPr>
              <a:t>评分</a:t>
            </a:r>
            <a:r>
              <a:rPr lang="zh-CN" altLang="en-GB" sz="2400" b="1" smtClean="0">
                <a:latin typeface="黑体" panose="02010609060101010101" pitchFamily="49" charset="-122"/>
                <a:ea typeface="黑体" panose="02010609060101010101" pitchFamily="49" charset="-122"/>
              </a:rPr>
              <a:t>，按照某种规则确定新样本的类别</a:t>
            </a:r>
            <a:r>
              <a:rPr lang="zh-CN" altLang="en-US" sz="2400" b="1" smtClean="0">
                <a:latin typeface="黑体" panose="02010609060101010101" pitchFamily="49" charset="-122"/>
                <a:ea typeface="黑体" panose="02010609060101010101" pitchFamily="49" charset="-122"/>
              </a:rPr>
              <a:t>。</a:t>
            </a:r>
            <a:endParaRPr lang="zh-CN" altLang="en-GB" sz="2400" b="1" smtClean="0">
              <a:latin typeface="黑体" panose="02010609060101010101" pitchFamily="49" charset="-122"/>
              <a:ea typeface="黑体" panose="02010609060101010101" pitchFamily="49" charset="-122"/>
            </a:endParaRPr>
          </a:p>
          <a:p>
            <a:pPr fontAlgn="auto">
              <a:lnSpc>
                <a:spcPct val="200000"/>
              </a:lnSpc>
              <a:spcAft>
                <a:spcPts val="0"/>
              </a:spcAft>
            </a:pPr>
            <a:endParaRPr lang="zh-CN" altLang="en-US" sz="2400" b="1" dirty="0" smtClean="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07988" y="1638935"/>
            <a:ext cx="8736012" cy="5273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30000"/>
              </a:lnSpc>
              <a:spcAft>
                <a:spcPts val="0"/>
              </a:spcAft>
            </a:pPr>
            <a:r>
              <a:rPr lang="zh-CN" altLang="en-US" sz="220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输入</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：训练数据集</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D={(X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,Y</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),1</a:t>
            </a:r>
            <a:r>
              <a:rPr lang="en-US" altLang="en-US" sz="220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i</a:t>
            </a:r>
            <a:r>
              <a:rPr lang="en-US" altLang="en-US" sz="220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N}</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是第</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个样本的条件属性，</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Y</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是类别，新样本</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，距离函数</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d</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200" smtClean="0">
              <a:latin typeface="Times New Roman" panose="02020603050405020304" pitchFamily="18" charset="0"/>
              <a:ea typeface="黑体" panose="02010609060101010101" pitchFamily="49" charset="-122"/>
              <a:cs typeface="Times New Roman" panose="02020603050405020304" pitchFamily="18" charset="0"/>
            </a:endParaRPr>
          </a:p>
          <a:p>
            <a:pPr fontAlgn="auto">
              <a:lnSpc>
                <a:spcPct val="130000"/>
              </a:lnSpc>
              <a:spcAft>
                <a:spcPts val="0"/>
              </a:spcAft>
            </a:pPr>
            <a:r>
              <a:rPr lang="zh-CN" altLang="en-US" sz="220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输出</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的类别</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Y</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smtClean="0">
              <a:latin typeface="Times New Roman" panose="02020603050405020304" pitchFamily="18" charset="0"/>
              <a:ea typeface="黑体" panose="02010609060101010101" pitchFamily="49" charset="-122"/>
              <a:cs typeface="Times New Roman" panose="02020603050405020304" pitchFamily="18" charset="0"/>
            </a:endParaRPr>
          </a:p>
          <a:p>
            <a:pPr fontAlgn="auto">
              <a:lnSpc>
                <a:spcPct val="130000"/>
              </a:lnSpc>
              <a:spcAft>
                <a:spcPts val="0"/>
              </a:spcAft>
              <a:buFont typeface="Wingdings" panose="05000000000000000000" pitchFamily="2" charset="2"/>
              <a:buNone/>
            </a:pP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smtClean="0">
                <a:latin typeface="Times New Roman" panose="02020603050405020304" pitchFamily="18" charset="0"/>
                <a:ea typeface="黑体" panose="02010609060101010101" pitchFamily="49" charset="-122"/>
                <a:cs typeface="Times New Roman" panose="02020603050405020304" pitchFamily="18" charset="0"/>
              </a:rPr>
              <a:t>for </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i = 1 to N </a:t>
            </a:r>
            <a:r>
              <a:rPr lang="en-US" altLang="zh-CN" sz="2200" b="1" smtClean="0">
                <a:latin typeface="Times New Roman" panose="02020603050405020304" pitchFamily="18" charset="0"/>
                <a:ea typeface="黑体" panose="02010609060101010101" pitchFamily="49" charset="-122"/>
                <a:cs typeface="Times New Roman" panose="02020603050405020304" pitchFamily="18" charset="0"/>
              </a:rPr>
              <a:t>do </a:t>
            </a:r>
            <a:endParaRPr lang="en-US" altLang="zh-CN" sz="2200" b="1" smtClean="0">
              <a:latin typeface="Times New Roman" panose="02020603050405020304" pitchFamily="18" charset="0"/>
              <a:ea typeface="黑体" panose="02010609060101010101" pitchFamily="49" charset="-122"/>
              <a:cs typeface="Times New Roman" panose="02020603050405020304" pitchFamily="18" charset="0"/>
            </a:endParaRPr>
          </a:p>
          <a:p>
            <a:pPr fontAlgn="auto">
              <a:lnSpc>
                <a:spcPct val="130000"/>
              </a:lnSpc>
              <a:spcAft>
                <a:spcPts val="0"/>
              </a:spcAft>
              <a:buFont typeface="Wingdings" panose="05000000000000000000" pitchFamily="2" charset="2"/>
              <a:buNone/>
            </a:pP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计算</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之间的距离</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d(X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smtClean="0">
              <a:latin typeface="Times New Roman" panose="02020603050405020304" pitchFamily="18" charset="0"/>
              <a:ea typeface="黑体" panose="02010609060101010101" pitchFamily="49" charset="-122"/>
              <a:cs typeface="Times New Roman" panose="02020603050405020304" pitchFamily="18" charset="0"/>
            </a:endParaRPr>
          </a:p>
          <a:p>
            <a:pPr fontAlgn="auto">
              <a:lnSpc>
                <a:spcPct val="130000"/>
              </a:lnSpc>
              <a:spcAft>
                <a:spcPts val="0"/>
              </a:spcAft>
              <a:buFont typeface="Wingdings" panose="05000000000000000000" pitchFamily="2" charset="2"/>
              <a:buNone/>
            </a:pP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smtClean="0">
                <a:latin typeface="Times New Roman" panose="02020603050405020304" pitchFamily="18" charset="0"/>
                <a:ea typeface="黑体" panose="02010609060101010101" pitchFamily="49" charset="-122"/>
                <a:cs typeface="Times New Roman" panose="02020603050405020304" pitchFamily="18" charset="0"/>
              </a:rPr>
              <a:t>end for</a:t>
            </a:r>
            <a:endParaRPr lang="en-US" altLang="zh-CN" sz="2200" smtClean="0">
              <a:latin typeface="Times New Roman" panose="02020603050405020304" pitchFamily="18" charset="0"/>
              <a:ea typeface="黑体" panose="02010609060101010101" pitchFamily="49" charset="-122"/>
              <a:cs typeface="Times New Roman" panose="02020603050405020304" pitchFamily="18" charset="0"/>
            </a:endParaRPr>
          </a:p>
          <a:p>
            <a:pPr fontAlgn="auto">
              <a:lnSpc>
                <a:spcPct val="130000"/>
              </a:lnSpc>
              <a:spcAft>
                <a:spcPts val="0"/>
              </a:spcAft>
            </a:pP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对距离排序，得到</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d(X,X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i1</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d(X,X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i2</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 ... </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d(X,X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iN</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选择前</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K</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个样本：</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S={(X</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i1</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,Y</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i1</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),...,(Xi</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,Yi</a:t>
            </a:r>
            <a:r>
              <a:rPr lang="en-US" altLang="zh-CN" sz="2200" baseline="-2500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smtClean="0">
              <a:latin typeface="Times New Roman" panose="02020603050405020304" pitchFamily="18" charset="0"/>
              <a:ea typeface="黑体" panose="02010609060101010101" pitchFamily="49" charset="-122"/>
              <a:cs typeface="Times New Roman" panose="02020603050405020304" pitchFamily="18" charset="0"/>
            </a:endParaRPr>
          </a:p>
          <a:p>
            <a:pPr fontAlgn="auto">
              <a:lnSpc>
                <a:spcPct val="130000"/>
              </a:lnSpc>
              <a:spcAft>
                <a:spcPts val="0"/>
              </a:spcAft>
            </a:pP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统计</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S</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中每个类别出现的</a:t>
            </a:r>
            <a:r>
              <a:rPr lang="zh-CN" altLang="en-US" sz="2200" smtClean="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次数</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，确定</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的类别</a:t>
            </a:r>
            <a:r>
              <a:rPr lang="en-US" altLang="zh-CN" sz="2200" smtClean="0">
                <a:latin typeface="Times New Roman" panose="02020603050405020304" pitchFamily="18" charset="0"/>
                <a:ea typeface="黑体" panose="02010609060101010101" pitchFamily="49" charset="-122"/>
                <a:cs typeface="Times New Roman" panose="02020603050405020304" pitchFamily="18" charset="0"/>
              </a:rPr>
              <a:t>Y</a:t>
            </a:r>
            <a:r>
              <a:rPr lang="zh-CN" altLang="en-US" sz="220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2"/>
          <p:cNvSpPr txBox="1">
            <a:spLocks noChangeArrowheads="1"/>
          </p:cNvSpPr>
          <p:nvPr/>
        </p:nvSpPr>
        <p:spPr>
          <a:xfrm>
            <a:off x="2990664" y="758084"/>
            <a:ext cx="3240088"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
                <a:srgbClr val="FF0000"/>
              </a:buClr>
            </a:pPr>
            <a:r>
              <a:rPr lang="en-US" altLang="zh-CN" sz="3200" i="1" dirty="0" smtClean="0">
                <a:solidFill>
                  <a:srgbClr val="6600FF"/>
                </a:solidFill>
                <a:latin typeface="黑体" panose="02010609060101010101" pitchFamily="49" charset="-122"/>
                <a:ea typeface="黑体" panose="02010609060101010101" pitchFamily="49" charset="-122"/>
              </a:rPr>
              <a:t>k</a:t>
            </a:r>
            <a:r>
              <a:rPr lang="en-US" altLang="zh-CN" sz="3200" dirty="0" smtClean="0">
                <a:solidFill>
                  <a:srgbClr val="6600FF"/>
                </a:solidFill>
                <a:latin typeface="黑体" panose="02010609060101010101" pitchFamily="49" charset="-122"/>
                <a:ea typeface="黑体" panose="02010609060101010101" pitchFamily="49" charset="-122"/>
              </a:rPr>
              <a:t>-</a:t>
            </a:r>
            <a:r>
              <a:rPr lang="zh-CN" altLang="en-US" sz="3200" dirty="0" smtClean="0">
                <a:solidFill>
                  <a:srgbClr val="6600FF"/>
                </a:solidFill>
                <a:latin typeface="黑体" panose="02010609060101010101" pitchFamily="49" charset="-122"/>
                <a:ea typeface="黑体" panose="02010609060101010101" pitchFamily="49" charset="-122"/>
              </a:rPr>
              <a:t>近邻算法描述</a:t>
            </a:r>
            <a:endParaRPr lang="zh-CN" altLang="en-US" sz="3200" dirty="0" smtClean="0">
              <a:solidFill>
                <a:srgbClr val="6600FF"/>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3"/>
          <p:cNvSpPr txBox="1"/>
          <p:nvPr/>
        </p:nvSpPr>
        <p:spPr>
          <a:xfrm>
            <a:off x="2946617" y="855959"/>
            <a:ext cx="4889077" cy="535531"/>
          </a:xfrm>
          <a:prstGeom prst="rect">
            <a:avLst/>
          </a:prstGeom>
        </p:spPr>
        <p:txBody>
          <a:bodyPr vert="horz" lIns="91440" tIns="45720" rIns="91440" bIns="45720" rtlCol="0" anchor="ctr">
            <a:normAutofit/>
          </a:bodyPr>
          <a:lstStyle>
            <a:defPPr>
              <a:defRPr lang="zh-CN"/>
            </a:defPPr>
            <a:lvl1pPr defTabSz="914400" eaLnBrk="1" fontAlgn="auto" latinLnBrk="0" hangingPunct="1">
              <a:lnSpc>
                <a:spcPct val="90000"/>
              </a:lnSpc>
              <a:spcAft>
                <a:spcPts val="0"/>
              </a:spcAft>
              <a:buClr>
                <a:srgbClr val="FF0000"/>
              </a:buClr>
              <a:buNone/>
              <a:defRPr sz="3200" i="1">
                <a:solidFill>
                  <a:srgbClr val="6600FF"/>
                </a:solidFill>
                <a:latin typeface="黑体" panose="02010609060101010101" pitchFamily="49" charset="-122"/>
                <a:ea typeface="黑体" panose="02010609060101010101" pitchFamily="49" charset="-122"/>
                <a:cs typeface="+mj-cs"/>
              </a:defRPr>
            </a:lvl1pPr>
          </a:lstStyle>
          <a:p>
            <a:r>
              <a:rPr lang="en-US" altLang="zh-CN" dirty="0" err="1">
                <a:sym typeface="+mn-ea"/>
              </a:rPr>
              <a:t>KNN算法</a:t>
            </a:r>
            <a:r>
              <a:rPr lang="zh-CN" altLang="en-US" dirty="0">
                <a:sym typeface="+mn-ea"/>
              </a:rPr>
              <a:t>步骤</a:t>
            </a:r>
            <a:endParaRPr lang="zh-CN" altLang="en-US" dirty="0"/>
          </a:p>
        </p:txBody>
      </p:sp>
      <p:sp>
        <p:nvSpPr>
          <p:cNvPr id="4" name="矩形 3"/>
          <p:cNvSpPr/>
          <p:nvPr/>
        </p:nvSpPr>
        <p:spPr>
          <a:xfrm>
            <a:off x="0" y="3030925"/>
            <a:ext cx="9068269" cy="2438400"/>
          </a:xfrm>
          <a:prstGeom prst="rect">
            <a:avLst/>
          </a:prstGeom>
          <a:gradFill flip="none" rotWithShape="1">
            <a:gsLst>
              <a:gs pos="0">
                <a:srgbClr val="62C4BC">
                  <a:tint val="66000"/>
                  <a:satMod val="160000"/>
                </a:srgbClr>
              </a:gs>
              <a:gs pos="50000">
                <a:srgbClr val="62C4BC">
                  <a:tint val="44500"/>
                  <a:satMod val="160000"/>
                </a:srgbClr>
              </a:gs>
              <a:gs pos="100000">
                <a:srgbClr val="62C4BC">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77987" y="1861569"/>
            <a:ext cx="2188029" cy="463731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96183" y="2363269"/>
            <a:ext cx="1937657" cy="3730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10164" y="2363269"/>
            <a:ext cx="1937657" cy="3730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133841" y="2363269"/>
            <a:ext cx="179342" cy="667657"/>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3133841" y="5469325"/>
            <a:ext cx="179342" cy="624115"/>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H="1">
            <a:off x="5830822" y="2363269"/>
            <a:ext cx="179342" cy="667657"/>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flipV="1">
            <a:off x="5830822" y="5469325"/>
            <a:ext cx="179342" cy="624115"/>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5"/>
          <p:cNvSpPr txBox="1"/>
          <p:nvPr/>
        </p:nvSpPr>
        <p:spPr>
          <a:xfrm>
            <a:off x="1268382" y="2725681"/>
            <a:ext cx="714375" cy="769441"/>
          </a:xfrm>
          <a:prstGeom prst="rect">
            <a:avLst/>
          </a:prstGeom>
          <a:noFill/>
        </p:spPr>
        <p:txBody>
          <a:bodyPr wrap="square" rtlCol="0">
            <a:spAutoFit/>
          </a:bodyPr>
          <a:lstStyle/>
          <a:p>
            <a:r>
              <a:rPr lang="en-US" altLang="zh-CN" sz="4400" dirty="0" smtClean="0">
                <a:latin typeface="Franklin Gothic Demi Cond" panose="020B0706030402020204" pitchFamily="34" charset="0"/>
                <a:ea typeface="汉仪特细等线简" panose="02010604000101010101" pitchFamily="2" charset="-122"/>
              </a:rPr>
              <a:t>1.</a:t>
            </a:r>
            <a:endParaRPr lang="zh-CN" altLang="en-US" sz="4400" dirty="0">
              <a:latin typeface="Franklin Gothic Demi Cond" panose="020B0706030402020204" pitchFamily="34" charset="0"/>
              <a:ea typeface="汉仪特细等线简" panose="02010604000101010101" pitchFamily="2" charset="-122"/>
            </a:endParaRPr>
          </a:p>
        </p:txBody>
      </p:sp>
      <p:sp>
        <p:nvSpPr>
          <p:cNvPr id="13" name="文本框 17"/>
          <p:cNvSpPr txBox="1"/>
          <p:nvPr/>
        </p:nvSpPr>
        <p:spPr>
          <a:xfrm>
            <a:off x="1383507" y="3572542"/>
            <a:ext cx="1563110" cy="1631216"/>
          </a:xfrm>
          <a:prstGeom prst="rect">
            <a:avLst/>
          </a:prstGeom>
          <a:noFill/>
        </p:spPr>
        <p:txBody>
          <a:bodyPr wrap="square" rtlCol="0">
            <a:spAutoFit/>
          </a:bodyPr>
          <a:lstStyle/>
          <a:p>
            <a:r>
              <a:rPr lang="zh-CN" altLang="en-US" sz="2000" dirty="0"/>
              <a:t>给定测试对象，计算它与训练集中的每个对象的距离</a:t>
            </a:r>
            <a:endParaRPr lang="zh-CN" altLang="en-US" sz="2000" dirty="0"/>
          </a:p>
        </p:txBody>
      </p:sp>
      <p:sp>
        <p:nvSpPr>
          <p:cNvPr id="14" name="文本框 18"/>
          <p:cNvSpPr txBox="1"/>
          <p:nvPr/>
        </p:nvSpPr>
        <p:spPr>
          <a:xfrm>
            <a:off x="6137648" y="2725681"/>
            <a:ext cx="714375" cy="769441"/>
          </a:xfrm>
          <a:prstGeom prst="rect">
            <a:avLst/>
          </a:prstGeom>
          <a:noFill/>
        </p:spPr>
        <p:txBody>
          <a:bodyPr wrap="square" rtlCol="0">
            <a:spAutoFit/>
          </a:bodyPr>
          <a:lstStyle/>
          <a:p>
            <a:r>
              <a:rPr lang="en-US" altLang="zh-CN" sz="4400" dirty="0">
                <a:latin typeface="Franklin Gothic Demi Cond" panose="020B0706030402020204" pitchFamily="34" charset="0"/>
                <a:ea typeface="汉仪特细等线简" panose="02010604000101010101" pitchFamily="2" charset="-122"/>
              </a:rPr>
              <a:t>3</a:t>
            </a:r>
            <a:r>
              <a:rPr lang="en-US" altLang="zh-CN" sz="4400" dirty="0" smtClean="0">
                <a:latin typeface="Franklin Gothic Demi Cond" panose="020B0706030402020204" pitchFamily="34" charset="0"/>
                <a:ea typeface="汉仪特细等线简" panose="02010604000101010101" pitchFamily="2" charset="-122"/>
              </a:rPr>
              <a:t>.</a:t>
            </a:r>
            <a:endParaRPr lang="zh-CN" altLang="en-US" sz="4400" dirty="0">
              <a:latin typeface="Franklin Gothic Demi Cond" panose="020B0706030402020204" pitchFamily="34" charset="0"/>
              <a:ea typeface="汉仪特细等线简" panose="02010604000101010101" pitchFamily="2" charset="-122"/>
            </a:endParaRPr>
          </a:p>
        </p:txBody>
      </p:sp>
      <p:sp>
        <p:nvSpPr>
          <p:cNvPr id="15" name="文本框 20"/>
          <p:cNvSpPr txBox="1"/>
          <p:nvPr/>
        </p:nvSpPr>
        <p:spPr>
          <a:xfrm>
            <a:off x="6323178" y="3572542"/>
            <a:ext cx="1563110" cy="1631216"/>
          </a:xfrm>
          <a:prstGeom prst="rect">
            <a:avLst/>
          </a:prstGeom>
          <a:noFill/>
        </p:spPr>
        <p:txBody>
          <a:bodyPr wrap="square" rtlCol="0">
            <a:spAutoFit/>
          </a:bodyPr>
          <a:lstStyle/>
          <a:p>
            <a:r>
              <a:rPr lang="zh-CN" altLang="en-US" sz="2000" dirty="0"/>
              <a:t>根据</a:t>
            </a:r>
            <a:r>
              <a:rPr lang="zh-CN" altLang="en-US" sz="2000" dirty="0" smtClean="0"/>
              <a:t>这</a:t>
            </a:r>
            <a:r>
              <a:rPr lang="en-US" altLang="zh-CN" sz="2000" dirty="0"/>
              <a:t>K</a:t>
            </a:r>
            <a:r>
              <a:rPr lang="zh-CN" altLang="en-US" sz="2000" dirty="0" smtClean="0"/>
              <a:t>个</a:t>
            </a:r>
            <a:r>
              <a:rPr lang="zh-CN" altLang="en-US" sz="2000" dirty="0"/>
              <a:t>近邻归属的主要类别，来对测试对象分类</a:t>
            </a:r>
            <a:endParaRPr lang="zh-CN" altLang="en-US" sz="2000" dirty="0"/>
          </a:p>
        </p:txBody>
      </p:sp>
      <p:sp>
        <p:nvSpPr>
          <p:cNvPr id="16" name="文本框 21"/>
          <p:cNvSpPr txBox="1"/>
          <p:nvPr/>
        </p:nvSpPr>
        <p:spPr>
          <a:xfrm>
            <a:off x="3693387" y="2725681"/>
            <a:ext cx="714375" cy="769441"/>
          </a:xfrm>
          <a:prstGeom prst="rect">
            <a:avLst/>
          </a:prstGeom>
          <a:noFill/>
        </p:spPr>
        <p:txBody>
          <a:bodyPr wrap="square" rtlCol="0">
            <a:spAutoFit/>
          </a:bodyPr>
          <a:lstStyle/>
          <a:p>
            <a:r>
              <a:rPr lang="en-US" altLang="zh-CN" sz="4400" dirty="0">
                <a:solidFill>
                  <a:schemeClr val="bg1">
                    <a:lumMod val="95000"/>
                  </a:schemeClr>
                </a:solidFill>
                <a:latin typeface="Franklin Gothic Demi Cond" panose="020B0706030402020204" pitchFamily="34" charset="0"/>
                <a:ea typeface="汉仪特细等线简" panose="02010604000101010101" pitchFamily="2" charset="-122"/>
              </a:rPr>
              <a:t>2</a:t>
            </a:r>
            <a:r>
              <a:rPr lang="en-US" altLang="zh-CN" sz="4400" dirty="0" smtClean="0">
                <a:solidFill>
                  <a:schemeClr val="bg1">
                    <a:lumMod val="95000"/>
                  </a:schemeClr>
                </a:solidFill>
                <a:latin typeface="Franklin Gothic Demi Cond" panose="020B0706030402020204" pitchFamily="34" charset="0"/>
                <a:ea typeface="汉仪特细等线简" panose="02010604000101010101" pitchFamily="2" charset="-122"/>
              </a:rPr>
              <a:t>.</a:t>
            </a:r>
            <a:endParaRPr lang="zh-CN" altLang="en-US" sz="4400" dirty="0">
              <a:solidFill>
                <a:schemeClr val="bg1">
                  <a:lumMod val="95000"/>
                </a:schemeClr>
              </a:solidFill>
              <a:latin typeface="Franklin Gothic Demi Cond" panose="020B0706030402020204" pitchFamily="34" charset="0"/>
              <a:ea typeface="汉仪特细等线简" panose="02010604000101010101" pitchFamily="2" charset="-122"/>
            </a:endParaRPr>
          </a:p>
        </p:txBody>
      </p:sp>
      <p:sp>
        <p:nvSpPr>
          <p:cNvPr id="17" name="文本框 23"/>
          <p:cNvSpPr txBox="1"/>
          <p:nvPr/>
        </p:nvSpPr>
        <p:spPr>
          <a:xfrm>
            <a:off x="3900787" y="3572542"/>
            <a:ext cx="1563110" cy="2092881"/>
          </a:xfrm>
          <a:prstGeom prst="rect">
            <a:avLst/>
          </a:prstGeom>
          <a:noFill/>
        </p:spPr>
        <p:txBody>
          <a:bodyPr wrap="square" rtlCol="0">
            <a:spAutoFit/>
          </a:bodyPr>
          <a:lstStyle/>
          <a:p>
            <a:pPr>
              <a:lnSpc>
                <a:spcPct val="130000"/>
              </a:lnSpc>
            </a:pPr>
            <a:r>
              <a:rPr lang="zh-CN" altLang="en-US" sz="2000" dirty="0"/>
              <a:t>圈定距离最近</a:t>
            </a:r>
            <a:r>
              <a:rPr lang="zh-CN" altLang="en-US" sz="2000" dirty="0" smtClean="0"/>
              <a:t>的</a:t>
            </a:r>
            <a:r>
              <a:rPr lang="en-US" altLang="zh-CN" sz="2000" dirty="0" smtClean="0"/>
              <a:t>K</a:t>
            </a:r>
            <a:r>
              <a:rPr lang="zh-CN" altLang="en-US" sz="2000" dirty="0" smtClean="0"/>
              <a:t>个</a:t>
            </a:r>
            <a:r>
              <a:rPr lang="zh-CN" altLang="en-US" sz="2000" dirty="0"/>
              <a:t>训练对象，作为测试对象的近邻</a:t>
            </a:r>
            <a:endParaRPr lang="en-US" altLang="zh-CN" sz="2000" dirty="0" smtClean="0">
              <a:solidFill>
                <a:schemeClr val="bg1">
                  <a:lumMod val="65000"/>
                </a:schemeClr>
              </a:solidFill>
              <a:latin typeface="汉仪特细等线简" panose="02010604000101010101" pitchFamily="2" charset="-122"/>
              <a:ea typeface="汉仪特细等线简" panose="02010604000101010101" pitchFamily="2" charset="-122"/>
            </a:endParaRPr>
          </a:p>
        </p:txBody>
      </p:sp>
      <p:sp>
        <p:nvSpPr>
          <p:cNvPr id="19" name="矩形 18"/>
          <p:cNvSpPr/>
          <p:nvPr/>
        </p:nvSpPr>
        <p:spPr>
          <a:xfrm>
            <a:off x="1679924" y="2865631"/>
            <a:ext cx="1266693" cy="523220"/>
          </a:xfrm>
          <a:prstGeom prst="rect">
            <a:avLst/>
          </a:prstGeom>
        </p:spPr>
        <p:txBody>
          <a:bodyPr wrap="none">
            <a:spAutoFit/>
          </a:bodyPr>
          <a:lstStyle/>
          <a:p>
            <a:r>
              <a:rPr lang="zh-CN" altLang="en-US" sz="2800" b="1" dirty="0"/>
              <a:t>算距离</a:t>
            </a:r>
            <a:endParaRPr lang="zh-CN" altLang="en-US" sz="2800" b="1" dirty="0"/>
          </a:p>
        </p:txBody>
      </p:sp>
      <p:sp>
        <p:nvSpPr>
          <p:cNvPr id="20" name="矩形 19"/>
          <p:cNvSpPr/>
          <p:nvPr/>
        </p:nvSpPr>
        <p:spPr>
          <a:xfrm>
            <a:off x="4179084" y="2865631"/>
            <a:ext cx="1266693" cy="523220"/>
          </a:xfrm>
          <a:prstGeom prst="rect">
            <a:avLst/>
          </a:prstGeom>
        </p:spPr>
        <p:txBody>
          <a:bodyPr wrap="none">
            <a:spAutoFit/>
          </a:bodyPr>
          <a:lstStyle/>
          <a:p>
            <a:r>
              <a:rPr lang="zh-CN" altLang="en-US" sz="2800" b="1" dirty="0"/>
              <a:t>找邻居</a:t>
            </a:r>
            <a:endParaRPr lang="zh-CN" altLang="en-US" sz="2800" b="1" dirty="0"/>
          </a:p>
        </p:txBody>
      </p:sp>
      <p:sp>
        <p:nvSpPr>
          <p:cNvPr id="21" name="矩形 20"/>
          <p:cNvSpPr/>
          <p:nvPr/>
        </p:nvSpPr>
        <p:spPr>
          <a:xfrm>
            <a:off x="6551598" y="2901132"/>
            <a:ext cx="1266693" cy="523220"/>
          </a:xfrm>
          <a:prstGeom prst="rect">
            <a:avLst/>
          </a:prstGeom>
        </p:spPr>
        <p:txBody>
          <a:bodyPr wrap="none">
            <a:spAutoFit/>
          </a:bodyPr>
          <a:lstStyle/>
          <a:p>
            <a:r>
              <a:rPr lang="zh-CN" altLang="en-US" sz="2800" b="1" dirty="0"/>
              <a:t>做分类</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randombar(horizontal)">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randombar(horizontal)">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randombar(horizontal)">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328613" y="642938"/>
            <a:ext cx="84296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分类与预测</a:t>
            </a:r>
            <a:endParaRPr lang="en-US" altLang="zh-CN" sz="2400">
              <a:latin typeface="微软雅黑" panose="020B0503020204020204" pitchFamily="34" charset="-122"/>
              <a:ea typeface="微软雅黑" panose="020B0503020204020204" pitchFamily="34" charset="-122"/>
            </a:endParaRPr>
          </a:p>
        </p:txBody>
      </p:sp>
      <p:sp>
        <p:nvSpPr>
          <p:cNvPr id="32771" name="직사각형 46"/>
          <p:cNvSpPr/>
          <p:nvPr/>
        </p:nvSpPr>
        <p:spPr bwMode="auto">
          <a:xfrm>
            <a:off x="322263" y="1268413"/>
            <a:ext cx="8786812" cy="5113337"/>
          </a:xfrm>
          <a:prstGeom prst="rect">
            <a:avLst/>
          </a:prstGeom>
          <a:solidFill>
            <a:srgbClr val="F2F2F2"/>
          </a:solidFill>
          <a:ln w="6350">
            <a:solidFill>
              <a:srgbClr val="BFBFBF"/>
            </a:solidFill>
            <a:miter lim="800000"/>
          </a:ln>
        </p:spPr>
        <p:txBody>
          <a:bodyPr lIns="92857" tIns="46429" rIns="92857" bIns="46429"/>
          <a:lstStyle>
            <a:lvl1pPr marL="225425" indent="-225425"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BF0B25"/>
              </a:buClr>
              <a:buSzPct val="80000"/>
              <a:buFont typeface="Wingdings" panose="05000000000000000000" pitchFamily="2" charset="2"/>
              <a:buChar char="n"/>
            </a:pPr>
            <a:endParaRPr lang="zh-CN" altLang="zh-CN" sz="1200" b="1" i="1">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32772" name="Rectangle 4"/>
          <p:cNvSpPr>
            <a:spLocks noChangeArrowheads="1"/>
          </p:cNvSpPr>
          <p:nvPr/>
        </p:nvSpPr>
        <p:spPr bwMode="auto">
          <a:xfrm>
            <a:off x="334963" y="1989138"/>
            <a:ext cx="8512175" cy="4392612"/>
          </a:xfrm>
          <a:prstGeom prst="rect">
            <a:avLst/>
          </a:prstGeom>
          <a:noFill/>
          <a:ln w="6350">
            <a:solidFill>
              <a:srgbClr val="808080"/>
            </a:solidFill>
            <a:miter lim="800000"/>
          </a:ln>
          <a:extLst>
            <a:ext uri="{909E8E84-426E-40DD-AFC4-6F175D3DCCD1}">
              <a14:hiddenFill xmlns:a14="http://schemas.microsoft.com/office/drawing/2010/main">
                <a:solidFill>
                  <a:srgbClr val="FFFFFF"/>
                </a:solidFill>
              </a14:hiddenFill>
            </a:ext>
          </a:extLst>
        </p:spPr>
        <p:txBody>
          <a:bodyPr tIns="180000" bIns="180000"/>
          <a:lstStyle>
            <a:lvl1pPr marL="371475" indent="-219075"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 typeface="BatangChe" pitchFamily="49" charset="-127"/>
              <a:buNone/>
            </a:pPr>
            <a:endParaRPr lang="zh-CN" altLang="zh-CN" sz="1200" i="1">
              <a:solidFill>
                <a:schemeClr val="tx1"/>
              </a:solidFill>
              <a:latin typeface="微软雅黑" panose="020B0503020204020204" pitchFamily="34" charset="-122"/>
              <a:ea typeface="Gulim" pitchFamily="34" charset="-127"/>
              <a:cs typeface="Arial" panose="020B0604020202020204" pitchFamily="34" charset="0"/>
              <a:sym typeface="Arial" panose="020B0604020202020204" pitchFamily="34" charset="0"/>
            </a:endParaRPr>
          </a:p>
        </p:txBody>
      </p:sp>
      <p:sp>
        <p:nvSpPr>
          <p:cNvPr id="86" name="内容占位符 2"/>
          <p:cNvSpPr>
            <a:spLocks noChangeArrowheads="1"/>
          </p:cNvSpPr>
          <p:nvPr/>
        </p:nvSpPr>
        <p:spPr bwMode="auto">
          <a:xfrm>
            <a:off x="334963" y="1412875"/>
            <a:ext cx="8291512" cy="557213"/>
          </a:xfrm>
          <a:prstGeom prst="rect">
            <a:avLst/>
          </a:prstGeom>
          <a:noFill/>
          <a:ln>
            <a:noFill/>
          </a:ln>
        </p:spPr>
        <p:txBody>
          <a:bodyPr/>
          <a:lstStyle>
            <a:lvl1pPr marL="231775" eaLnBrk="0" hangingPunct="0">
              <a:tabLst>
                <a:tab pos="718820" algn="l"/>
              </a:tabLst>
              <a:defRPr sz="2400" b="1" i="1">
                <a:solidFill>
                  <a:schemeClr val="tx1"/>
                </a:solidFill>
                <a:latin typeface="Arial" panose="020B0604020202020204" pitchFamily="34" charset="0"/>
                <a:cs typeface="Arial" panose="020B0604020202020204" pitchFamily="34" charset="0"/>
              </a:defRPr>
            </a:lvl1pPr>
            <a:lvl2pPr eaLnBrk="0" hangingPunct="0">
              <a:tabLst>
                <a:tab pos="718820" algn="l"/>
              </a:tabLst>
              <a:defRPr sz="2400" b="1" i="1">
                <a:solidFill>
                  <a:schemeClr val="tx1"/>
                </a:solidFill>
                <a:latin typeface="Arial" panose="020B0604020202020204" pitchFamily="34" charset="0"/>
                <a:cs typeface="Arial" panose="020B0604020202020204" pitchFamily="34" charset="0"/>
              </a:defRPr>
            </a:lvl2pPr>
            <a:lvl3pPr eaLnBrk="0" hangingPunct="0">
              <a:tabLst>
                <a:tab pos="718820" algn="l"/>
              </a:tabLst>
              <a:defRPr sz="2400" b="1" i="1">
                <a:solidFill>
                  <a:schemeClr val="tx1"/>
                </a:solidFill>
                <a:latin typeface="Arial" panose="020B0604020202020204" pitchFamily="34" charset="0"/>
                <a:cs typeface="Arial" panose="020B0604020202020204" pitchFamily="34" charset="0"/>
              </a:defRPr>
            </a:lvl3pPr>
            <a:lvl4pPr eaLnBrk="0" hangingPunct="0">
              <a:tabLst>
                <a:tab pos="718820" algn="l"/>
              </a:tabLst>
              <a:defRPr sz="2400" b="1" i="1">
                <a:solidFill>
                  <a:schemeClr val="tx1"/>
                </a:solidFill>
                <a:latin typeface="Arial" panose="020B0604020202020204" pitchFamily="34" charset="0"/>
                <a:cs typeface="Arial" panose="020B0604020202020204" pitchFamily="34" charset="0"/>
              </a:defRPr>
            </a:lvl4pPr>
            <a:lvl5pPr eaLnBrk="0" hangingPunct="0">
              <a:tabLst>
                <a:tab pos="718820" algn="l"/>
              </a:tabLst>
              <a:defRPr sz="2400" b="1" i="1">
                <a:solidFill>
                  <a:schemeClr val="tx1"/>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9pPr>
          </a:lstStyle>
          <a:p>
            <a:pPr eaLnBrk="1" fontAlgn="ctr" hangingPunct="1">
              <a:lnSpc>
                <a:spcPct val="150000"/>
              </a:lnSpc>
              <a:spcBef>
                <a:spcPts val="1300"/>
              </a:spcBef>
              <a:buClr>
                <a:srgbClr val="B90000"/>
              </a:buClr>
              <a:defRPr/>
            </a:pPr>
            <a:r>
              <a:rPr lang="zh-CN" altLang="en-US" sz="1800" i="0" dirty="0" smtClean="0">
                <a:latin typeface="华文楷体" panose="02010600040101010101" pitchFamily="2" charset="-122"/>
                <a:ea typeface="华文楷体" panose="02010600040101010101" pitchFamily="2" charset="-122"/>
                <a:cs typeface="+mn-cs"/>
                <a:sym typeface="微软雅黑" panose="020B0503020204020204" pitchFamily="34" charset="-122"/>
              </a:rPr>
              <a:t>有目标的对事物进行分类预测，如：客户流失预测、偷窃电用户识别等。</a:t>
            </a:r>
            <a:endParaRPr lang="en-US" sz="1800" i="0" dirty="0" smtClean="0">
              <a:latin typeface="华文楷体" panose="02010600040101010101" pitchFamily="2" charset="-122"/>
              <a:ea typeface="华文楷体" panose="02010600040101010101" pitchFamily="2" charset="-122"/>
              <a:cs typeface="+mn-cs"/>
            </a:endParaRPr>
          </a:p>
        </p:txBody>
      </p:sp>
      <p:pic>
        <p:nvPicPr>
          <p:cNvPr id="32774" name="Picture 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3675" y="2432050"/>
            <a:ext cx="20828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5" name="Group 9"/>
          <p:cNvGrpSpPr>
            <a:grpSpLocks noChangeAspect="1"/>
          </p:cNvGrpSpPr>
          <p:nvPr/>
        </p:nvGrpSpPr>
        <p:grpSpPr bwMode="auto">
          <a:xfrm>
            <a:off x="711200" y="3463925"/>
            <a:ext cx="2378075" cy="1717675"/>
            <a:chOff x="0" y="0"/>
            <a:chExt cx="4802" cy="3189"/>
          </a:xfrm>
        </p:grpSpPr>
        <p:pic>
          <p:nvPicPr>
            <p:cNvPr id="328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 y="48"/>
              <a:ext cx="72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2" y="48"/>
              <a:ext cx="72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8" y="0"/>
              <a:ext cx="72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1"/>
              <a:ext cx="771"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9" y="1022"/>
              <a:ext cx="723"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5" y="681"/>
              <a:ext cx="723"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1968"/>
              <a:ext cx="723"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 y="1488"/>
              <a:ext cx="723"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0" y="1440"/>
              <a:ext cx="726"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7"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 y="1344"/>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2" y="2352"/>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9"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6" y="1488"/>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5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 y="2400"/>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76" name="Group 23"/>
          <p:cNvGrpSpPr/>
          <p:nvPr/>
        </p:nvGrpSpPr>
        <p:grpSpPr bwMode="auto">
          <a:xfrm>
            <a:off x="3705225" y="2619375"/>
            <a:ext cx="2616200" cy="3101975"/>
            <a:chOff x="0" y="0"/>
            <a:chExt cx="2616989" cy="2609694"/>
          </a:xfrm>
        </p:grpSpPr>
        <p:sp>
          <p:nvSpPr>
            <p:cNvPr id="32781" name="Rectangle 18"/>
            <p:cNvSpPr>
              <a:spLocks noChangeArrowheads="1"/>
            </p:cNvSpPr>
            <p:nvPr/>
          </p:nvSpPr>
          <p:spPr bwMode="auto">
            <a:xfrm>
              <a:off x="659151" y="0"/>
              <a:ext cx="800219"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E1004B"/>
                </a:buClr>
                <a:buFont typeface="Times" panose="02020603050405020304" pitchFamily="18" charset="0"/>
                <a:buNone/>
              </a:pP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教育程度</a:t>
              </a:r>
              <a:endParaRPr lang="zh-CN" altLang="en-US"/>
            </a:p>
          </p:txBody>
        </p:sp>
        <p:grpSp>
          <p:nvGrpSpPr>
            <p:cNvPr id="32782" name="Group 25"/>
            <p:cNvGrpSpPr>
              <a:grpSpLocks noChangeAspect="1"/>
            </p:cNvGrpSpPr>
            <p:nvPr/>
          </p:nvGrpSpPr>
          <p:grpSpPr bwMode="auto">
            <a:xfrm>
              <a:off x="213435" y="984330"/>
              <a:ext cx="605797" cy="305717"/>
              <a:chOff x="0" y="0"/>
              <a:chExt cx="1584" cy="1056"/>
            </a:xfrm>
          </p:grpSpPr>
          <p:pic>
            <p:nvPicPr>
              <p:cNvPr id="32835"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92"/>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6"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 y="0"/>
                <a:ext cx="576"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7"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6" y="240"/>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83" name="Rectangle 24"/>
            <p:cNvSpPr>
              <a:spLocks noChangeArrowheads="1"/>
            </p:cNvSpPr>
            <p:nvPr/>
          </p:nvSpPr>
          <p:spPr bwMode="auto">
            <a:xfrm>
              <a:off x="199284" y="936104"/>
              <a:ext cx="652456" cy="338554"/>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784" name="Group 30"/>
            <p:cNvGrpSpPr>
              <a:grpSpLocks noChangeAspect="1"/>
            </p:cNvGrpSpPr>
            <p:nvPr/>
          </p:nvGrpSpPr>
          <p:grpSpPr bwMode="auto">
            <a:xfrm>
              <a:off x="1183135" y="938583"/>
              <a:ext cx="672456" cy="351405"/>
              <a:chOff x="0" y="0"/>
              <a:chExt cx="2400" cy="1920"/>
            </a:xfrm>
          </p:grpSpPr>
          <p:pic>
            <p:nvPicPr>
              <p:cNvPr id="32821"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 y="1104"/>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2"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2" y="1104"/>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823" name="Group 33"/>
              <p:cNvGrpSpPr>
                <a:grpSpLocks noChangeAspect="1"/>
              </p:cNvGrpSpPr>
              <p:nvPr/>
            </p:nvGrpSpPr>
            <p:grpSpPr bwMode="auto">
              <a:xfrm>
                <a:off x="0" y="0"/>
                <a:ext cx="768" cy="1104"/>
                <a:chOff x="0" y="0"/>
                <a:chExt cx="866" cy="1653"/>
              </a:xfrm>
            </p:grpSpPr>
            <p:pic>
              <p:nvPicPr>
                <p:cNvPr id="32833" name="Picture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723"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4" name="Picture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6" y="663"/>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824" name="Group 36"/>
              <p:cNvGrpSpPr>
                <a:grpSpLocks noChangeAspect="1"/>
              </p:cNvGrpSpPr>
              <p:nvPr/>
            </p:nvGrpSpPr>
            <p:grpSpPr bwMode="auto">
              <a:xfrm>
                <a:off x="816" y="0"/>
                <a:ext cx="816" cy="1104"/>
                <a:chOff x="0" y="0"/>
                <a:chExt cx="866" cy="1701"/>
              </a:xfrm>
            </p:grpSpPr>
            <p:pic>
              <p:nvPicPr>
                <p:cNvPr id="32831" name="Picture 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678"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2" name="Picture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 y="693"/>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825" name="Group 39"/>
              <p:cNvGrpSpPr>
                <a:grpSpLocks noChangeAspect="1"/>
              </p:cNvGrpSpPr>
              <p:nvPr/>
            </p:nvGrpSpPr>
            <p:grpSpPr bwMode="auto">
              <a:xfrm>
                <a:off x="1488" y="1104"/>
                <a:ext cx="624" cy="816"/>
                <a:chOff x="0" y="0"/>
                <a:chExt cx="917" cy="1263"/>
              </a:xfrm>
            </p:grpSpPr>
            <p:pic>
              <p:nvPicPr>
                <p:cNvPr id="32829" name="Picture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723"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0" name="Picture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7" y="466"/>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826" name="Group 42"/>
              <p:cNvGrpSpPr>
                <a:grpSpLocks noChangeAspect="1"/>
              </p:cNvGrpSpPr>
              <p:nvPr/>
            </p:nvGrpSpPr>
            <p:grpSpPr bwMode="auto">
              <a:xfrm>
                <a:off x="1680" y="0"/>
                <a:ext cx="720" cy="1125"/>
                <a:chOff x="0" y="0"/>
                <a:chExt cx="869" cy="1701"/>
              </a:xfrm>
            </p:grpSpPr>
            <p:pic>
              <p:nvPicPr>
                <p:cNvPr id="32827" name="Picture 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723"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8" name="Picture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9" y="746"/>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2785" name="Rectangle 41"/>
            <p:cNvSpPr>
              <a:spLocks noChangeArrowheads="1"/>
            </p:cNvSpPr>
            <p:nvPr/>
          </p:nvSpPr>
          <p:spPr bwMode="auto">
            <a:xfrm>
              <a:off x="1124433" y="936104"/>
              <a:ext cx="828078" cy="338554"/>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6" name="Line 42"/>
            <p:cNvSpPr>
              <a:spLocks noChangeShapeType="1"/>
            </p:cNvSpPr>
            <p:nvPr/>
          </p:nvSpPr>
          <p:spPr bwMode="auto">
            <a:xfrm flipV="1">
              <a:off x="510048" y="504056"/>
              <a:ext cx="1" cy="6099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87" name="Line 43"/>
            <p:cNvSpPr>
              <a:spLocks noChangeShapeType="1"/>
            </p:cNvSpPr>
            <p:nvPr/>
          </p:nvSpPr>
          <p:spPr bwMode="auto">
            <a:xfrm>
              <a:off x="510049" y="432048"/>
              <a:ext cx="1085685" cy="87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2788" name="Line 44"/>
            <p:cNvSpPr>
              <a:spLocks noChangeShapeType="1"/>
            </p:cNvSpPr>
            <p:nvPr/>
          </p:nvSpPr>
          <p:spPr bwMode="auto">
            <a:xfrm flipV="1">
              <a:off x="1046389" y="288032"/>
              <a:ext cx="812" cy="10019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89" name="Rectangle 45"/>
            <p:cNvSpPr>
              <a:spLocks noChangeArrowheads="1"/>
            </p:cNvSpPr>
            <p:nvPr/>
          </p:nvSpPr>
          <p:spPr bwMode="auto">
            <a:xfrm>
              <a:off x="0" y="576064"/>
              <a:ext cx="954107"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E1004B"/>
                </a:buClr>
                <a:buFont typeface="Times" panose="02020603050405020304" pitchFamily="18" charset="0"/>
                <a:buNone/>
              </a:pP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非大学毕业</a:t>
              </a:r>
              <a:endParaRPr lang="zh-CN" altLang="en-US"/>
            </a:p>
          </p:txBody>
        </p:sp>
        <p:sp>
          <p:nvSpPr>
            <p:cNvPr id="32790" name="Rectangle 46"/>
            <p:cNvSpPr>
              <a:spLocks noChangeArrowheads="1"/>
            </p:cNvSpPr>
            <p:nvPr/>
          </p:nvSpPr>
          <p:spPr bwMode="auto">
            <a:xfrm>
              <a:off x="1224136" y="576064"/>
              <a:ext cx="800219"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E1004B"/>
                </a:buClr>
                <a:buFont typeface="Times" panose="02020603050405020304" pitchFamily="18" charset="0"/>
                <a:buNone/>
              </a:pP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大学毕业</a:t>
              </a:r>
              <a:endParaRPr lang="zh-CN" altLang="en-US"/>
            </a:p>
          </p:txBody>
        </p:sp>
        <p:sp>
          <p:nvSpPr>
            <p:cNvPr id="32791" name="Line 47"/>
            <p:cNvSpPr>
              <a:spLocks noChangeShapeType="1"/>
            </p:cNvSpPr>
            <p:nvPr/>
          </p:nvSpPr>
          <p:spPr bwMode="auto">
            <a:xfrm flipV="1">
              <a:off x="510048" y="432048"/>
              <a:ext cx="1" cy="6011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92" name="Line 48"/>
            <p:cNvSpPr>
              <a:spLocks noChangeShapeType="1"/>
            </p:cNvSpPr>
            <p:nvPr/>
          </p:nvSpPr>
          <p:spPr bwMode="auto">
            <a:xfrm flipV="1">
              <a:off x="1602234" y="432048"/>
              <a:ext cx="1" cy="6011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93" name="Line 49"/>
            <p:cNvSpPr>
              <a:spLocks noChangeShapeType="1"/>
            </p:cNvSpPr>
            <p:nvPr/>
          </p:nvSpPr>
          <p:spPr bwMode="auto">
            <a:xfrm flipV="1">
              <a:off x="1602234" y="504056"/>
              <a:ext cx="1" cy="6099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94" name="Rectangle 50"/>
            <p:cNvSpPr>
              <a:spLocks noChangeArrowheads="1"/>
            </p:cNvSpPr>
            <p:nvPr/>
          </p:nvSpPr>
          <p:spPr bwMode="auto">
            <a:xfrm>
              <a:off x="1296144" y="1368152"/>
              <a:ext cx="36162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E1004B"/>
                </a:buClr>
                <a:buFont typeface="Times" panose="02020603050405020304" pitchFamily="18" charset="0"/>
                <a:buNone/>
              </a:pP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收入</a:t>
              </a:r>
              <a:endParaRPr lang="zh-CN" altLang="en-US"/>
            </a:p>
          </p:txBody>
        </p:sp>
        <p:grpSp>
          <p:nvGrpSpPr>
            <p:cNvPr id="32795" name="Group 55"/>
            <p:cNvGrpSpPr/>
            <p:nvPr/>
          </p:nvGrpSpPr>
          <p:grpSpPr bwMode="auto">
            <a:xfrm>
              <a:off x="832665" y="2268555"/>
              <a:ext cx="353498" cy="338438"/>
              <a:chOff x="0" y="0"/>
              <a:chExt cx="1152" cy="1090"/>
            </a:xfrm>
          </p:grpSpPr>
          <p:sp>
            <p:nvSpPr>
              <p:cNvPr id="32818" name="Rectangle 52"/>
              <p:cNvSpPr>
                <a:spLocks noChangeArrowheads="1"/>
              </p:cNvSpPr>
              <p:nvPr/>
            </p:nvSpPr>
            <p:spPr bwMode="auto">
              <a:xfrm>
                <a:off x="0" y="0"/>
                <a:ext cx="1152" cy="109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2819" name="Picture 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 y="236"/>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0" name="Picture 5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6" y="236"/>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96" name="Group 59"/>
            <p:cNvGrpSpPr/>
            <p:nvPr/>
          </p:nvGrpSpPr>
          <p:grpSpPr bwMode="auto">
            <a:xfrm>
              <a:off x="1656184" y="2271252"/>
              <a:ext cx="960805" cy="338442"/>
              <a:chOff x="0" y="0"/>
              <a:chExt cx="3360" cy="1237"/>
            </a:xfrm>
          </p:grpSpPr>
          <p:grpSp>
            <p:nvGrpSpPr>
              <p:cNvPr id="32805" name="Group 60"/>
              <p:cNvGrpSpPr>
                <a:grpSpLocks noChangeAspect="1"/>
              </p:cNvGrpSpPr>
              <p:nvPr/>
            </p:nvGrpSpPr>
            <p:grpSpPr bwMode="auto">
              <a:xfrm>
                <a:off x="0" y="80"/>
                <a:ext cx="768" cy="1104"/>
                <a:chOff x="0" y="0"/>
                <a:chExt cx="866" cy="1653"/>
              </a:xfrm>
            </p:grpSpPr>
            <p:pic>
              <p:nvPicPr>
                <p:cNvPr id="32816" name="Picture 5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723"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7" name="Picture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6" y="663"/>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806" name="Group 63"/>
              <p:cNvGrpSpPr>
                <a:grpSpLocks noChangeAspect="1"/>
              </p:cNvGrpSpPr>
              <p:nvPr/>
            </p:nvGrpSpPr>
            <p:grpSpPr bwMode="auto">
              <a:xfrm>
                <a:off x="816" y="80"/>
                <a:ext cx="816" cy="1104"/>
                <a:chOff x="0" y="0"/>
                <a:chExt cx="866" cy="1701"/>
              </a:xfrm>
            </p:grpSpPr>
            <p:pic>
              <p:nvPicPr>
                <p:cNvPr id="32814" name="Picture 6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678"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5" name="Picture 6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6" y="693"/>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807" name="Group 66"/>
              <p:cNvGrpSpPr>
                <a:grpSpLocks noChangeAspect="1"/>
              </p:cNvGrpSpPr>
              <p:nvPr/>
            </p:nvGrpSpPr>
            <p:grpSpPr bwMode="auto">
              <a:xfrm>
                <a:off x="1776" y="320"/>
                <a:ext cx="624" cy="816"/>
                <a:chOff x="0" y="0"/>
                <a:chExt cx="917" cy="1263"/>
              </a:xfrm>
            </p:grpSpPr>
            <p:pic>
              <p:nvPicPr>
                <p:cNvPr id="32812" name="Picture 6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723"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3" name="Picture 6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 y="466"/>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808" name="Group 69"/>
              <p:cNvGrpSpPr>
                <a:grpSpLocks noChangeAspect="1"/>
              </p:cNvGrpSpPr>
              <p:nvPr/>
            </p:nvGrpSpPr>
            <p:grpSpPr bwMode="auto">
              <a:xfrm>
                <a:off x="2544" y="80"/>
                <a:ext cx="720" cy="1077"/>
                <a:chOff x="0" y="0"/>
                <a:chExt cx="869" cy="1701"/>
              </a:xfrm>
            </p:grpSpPr>
            <p:pic>
              <p:nvPicPr>
                <p:cNvPr id="32810" name="Picture 6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723"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1" name="Picture 6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9" y="746"/>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809" name="Rectangle 68"/>
              <p:cNvSpPr>
                <a:spLocks noChangeArrowheads="1"/>
              </p:cNvSpPr>
              <p:nvPr/>
            </p:nvSpPr>
            <p:spPr bwMode="auto">
              <a:xfrm>
                <a:off x="0" y="0"/>
                <a:ext cx="3360" cy="1237"/>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2797" name="Line 69"/>
            <p:cNvSpPr>
              <a:spLocks noChangeShapeType="1"/>
            </p:cNvSpPr>
            <p:nvPr/>
          </p:nvSpPr>
          <p:spPr bwMode="auto">
            <a:xfrm flipV="1">
              <a:off x="1030137" y="1924616"/>
              <a:ext cx="967039" cy="261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98" name="Line 70"/>
            <p:cNvSpPr>
              <a:spLocks noChangeShapeType="1"/>
            </p:cNvSpPr>
            <p:nvPr/>
          </p:nvSpPr>
          <p:spPr bwMode="auto">
            <a:xfrm flipV="1">
              <a:off x="1524221" y="1779983"/>
              <a:ext cx="812" cy="9409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799" name="Rectangle 71"/>
            <p:cNvSpPr>
              <a:spLocks noChangeArrowheads="1"/>
            </p:cNvSpPr>
            <p:nvPr/>
          </p:nvSpPr>
          <p:spPr bwMode="auto">
            <a:xfrm>
              <a:off x="1728192" y="2016224"/>
              <a:ext cx="6463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E1004B"/>
                </a:buClr>
                <a:buFont typeface="Times" panose="02020603050405020304" pitchFamily="18" charset="0"/>
                <a:buNone/>
              </a:pP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高收入</a:t>
              </a:r>
              <a:endParaRPr lang="zh-CN" altLang="en-US"/>
            </a:p>
          </p:txBody>
        </p:sp>
        <p:sp>
          <p:nvSpPr>
            <p:cNvPr id="32800" name="Rectangle 72"/>
            <p:cNvSpPr>
              <a:spLocks noChangeArrowheads="1"/>
            </p:cNvSpPr>
            <p:nvPr/>
          </p:nvSpPr>
          <p:spPr bwMode="auto">
            <a:xfrm>
              <a:off x="576064" y="2016224"/>
              <a:ext cx="6463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E1004B"/>
                </a:buClr>
                <a:buFont typeface="Times" panose="02020603050405020304" pitchFamily="18" charset="0"/>
                <a:buNone/>
              </a:pPr>
              <a:r>
                <a:rPr lang="zh-CN" altLang="en-US" sz="1200">
                  <a:latin typeface="微软雅黑" panose="020B0503020204020204" pitchFamily="34" charset="-122"/>
                  <a:ea typeface="微软雅黑" panose="020B0503020204020204" pitchFamily="34" charset="-122"/>
                  <a:sym typeface="微软雅黑" panose="020B0503020204020204" pitchFamily="34" charset="-122"/>
                </a:rPr>
                <a:t>低收入</a:t>
              </a:r>
              <a:endParaRPr lang="zh-CN" altLang="en-US"/>
            </a:p>
          </p:txBody>
        </p:sp>
        <p:sp>
          <p:nvSpPr>
            <p:cNvPr id="32801" name="Line 73"/>
            <p:cNvSpPr>
              <a:spLocks noChangeShapeType="1"/>
            </p:cNvSpPr>
            <p:nvPr/>
          </p:nvSpPr>
          <p:spPr bwMode="auto">
            <a:xfrm flipV="1">
              <a:off x="1030137" y="1927231"/>
              <a:ext cx="812" cy="4007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802" name="Line 74"/>
            <p:cNvSpPr>
              <a:spLocks noChangeShapeType="1"/>
            </p:cNvSpPr>
            <p:nvPr/>
          </p:nvSpPr>
          <p:spPr bwMode="auto">
            <a:xfrm flipH="1" flipV="1">
              <a:off x="1993113" y="1932458"/>
              <a:ext cx="812" cy="4966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803" name="Line 75"/>
            <p:cNvSpPr>
              <a:spLocks noChangeShapeType="1"/>
            </p:cNvSpPr>
            <p:nvPr/>
          </p:nvSpPr>
          <p:spPr bwMode="auto">
            <a:xfrm flipV="1">
              <a:off x="1030137" y="1944216"/>
              <a:ext cx="812" cy="4007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804" name="Line 76"/>
            <p:cNvSpPr>
              <a:spLocks noChangeShapeType="1"/>
            </p:cNvSpPr>
            <p:nvPr/>
          </p:nvSpPr>
          <p:spPr bwMode="auto">
            <a:xfrm flipV="1">
              <a:off x="2015412" y="2016224"/>
              <a:ext cx="812" cy="4007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2777" name="椭圆 148"/>
          <p:cNvSpPr>
            <a:spLocks noChangeArrowheads="1"/>
          </p:cNvSpPr>
          <p:nvPr/>
        </p:nvSpPr>
        <p:spPr bwMode="auto">
          <a:xfrm>
            <a:off x="501650" y="3086100"/>
            <a:ext cx="2922588" cy="2574925"/>
          </a:xfrm>
          <a:prstGeom prst="ellipse">
            <a:avLst/>
          </a:prstGeom>
          <a:noFill/>
          <a:ln w="25400">
            <a:solidFill>
              <a:srgbClr val="6D6D6D"/>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8" name="TextBox 39"/>
          <p:cNvSpPr>
            <a:spLocks noChangeArrowheads="1"/>
          </p:cNvSpPr>
          <p:nvPr/>
        </p:nvSpPr>
        <p:spPr bwMode="auto">
          <a:xfrm>
            <a:off x="3730625" y="2349500"/>
            <a:ext cx="5040313" cy="3455988"/>
          </a:xfrm>
          <a:prstGeom prst="rect">
            <a:avLst/>
          </a:prstGeom>
          <a:noFill/>
          <a:ln w="12700">
            <a:solidFill>
              <a:srgbClr val="70707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50000"/>
              </a:spcBef>
              <a:spcAft>
                <a:spcPct val="17000"/>
              </a:spcAft>
              <a:buClr>
                <a:schemeClr val="tx1"/>
              </a:buClr>
              <a:buFont typeface="Wingdings" panose="05000000000000000000" pitchFamily="2" charset="2"/>
              <a:buNone/>
            </a:pPr>
            <a:endParaRPr lang="en-GB" altLang="zh-CN"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9" name="AutoShape 15"/>
          <p:cNvSpPr>
            <a:spLocks noChangeArrowheads="1"/>
          </p:cNvSpPr>
          <p:nvPr/>
        </p:nvSpPr>
        <p:spPr bwMode="auto">
          <a:xfrm rot="16200000" flipV="1">
            <a:off x="2816225" y="4270375"/>
            <a:ext cx="1612900" cy="215900"/>
          </a:xfrm>
          <a:prstGeom prst="upArrow">
            <a:avLst>
              <a:gd name="adj1" fmla="val 61370"/>
              <a:gd name="adj2" fmla="val 100000"/>
            </a:avLst>
          </a:prstGeom>
          <a:gradFill rotWithShape="1">
            <a:gsLst>
              <a:gs pos="0">
                <a:srgbClr val="F9D0BD"/>
              </a:gs>
              <a:gs pos="100000">
                <a:srgbClr val="C4184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20000"/>
              </a:spcBef>
              <a:spcAft>
                <a:spcPct val="10000"/>
              </a:spcAft>
              <a:buClr>
                <a:srgbClr val="52A145"/>
              </a:buClr>
              <a:buFont typeface="Wingdings" panose="05000000000000000000" pitchFamily="2" charset="2"/>
              <a:buNone/>
            </a:pPr>
            <a:r>
              <a:rPr lang="en-US" altLang="zh-CN" sz="1600">
                <a:latin typeface="微软雅黑" panose="020B0503020204020204" pitchFamily="34" charset="-122"/>
                <a:ea typeface="微软雅黑" panose="020B0503020204020204" pitchFamily="34" charset="-122"/>
                <a:sym typeface="Arial" panose="020B0604020202020204" pitchFamily="34" charset="0"/>
              </a:rPr>
              <a:t> </a:t>
            </a:r>
            <a:endParaRPr lang="zh-CN" altLang="en-US"/>
          </a:p>
        </p:txBody>
      </p:sp>
      <p:sp>
        <p:nvSpPr>
          <p:cNvPr id="32780" name="标题 3"/>
          <p:cNvSpPr>
            <a:spLocks noGrp="1"/>
          </p:cNvSpPr>
          <p:nvPr>
            <p:ph type="title"/>
          </p:nvPr>
        </p:nvSpPr>
        <p:spPr>
          <a:xfrm>
            <a:off x="142875" y="153988"/>
            <a:ext cx="8316913" cy="431800"/>
          </a:xfrm>
        </p:spPr>
        <p:txBody>
          <a:bodyPr/>
          <a:lstStyle/>
          <a:p>
            <a:r>
              <a:rPr lang="zh-CN" altLang="en-US" smtClean="0"/>
              <a:t>数据挖掘的基本任务</a:t>
            </a:r>
            <a:endParaRPr lang="zh-CN" altLang="en-US" smtClean="0"/>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68293" y="1204487"/>
            <a:ext cx="5975350" cy="5032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mn-lt"/>
                <a:ea typeface="+mn-ea"/>
                <a:cs typeface="+mn-cs"/>
              </a:rPr>
              <a:t>1. </a:t>
            </a:r>
            <a:r>
              <a:rPr lang="zh-CN" altLang="en-US" sz="3200" dirty="0" smtClean="0">
                <a:latin typeface="+mn-lt"/>
                <a:ea typeface="+mn-ea"/>
                <a:cs typeface="+mn-cs"/>
              </a:rPr>
              <a:t>距离度量</a:t>
            </a:r>
            <a:endParaRPr lang="zh-CN" altLang="en-US" sz="3200" dirty="0">
              <a:latin typeface="+mn-lt"/>
              <a:ea typeface="+mn-ea"/>
              <a:cs typeface="+mn-cs"/>
            </a:endParaRPr>
          </a:p>
        </p:txBody>
      </p:sp>
      <p:sp>
        <p:nvSpPr>
          <p:cNvPr id="3" name="文本框 213"/>
          <p:cNvSpPr txBox="1"/>
          <p:nvPr/>
        </p:nvSpPr>
        <p:spPr>
          <a:xfrm>
            <a:off x="3306374" y="6193756"/>
            <a:ext cx="4889077" cy="535531"/>
          </a:xfrm>
          <a:prstGeom prst="rect">
            <a:avLst/>
          </a:prstGeom>
        </p:spPr>
        <p:txBody>
          <a:bodyPr vert="horz" lIns="91440" tIns="45720" rIns="91440" bIns="45720" rtlCol="0" anchor="ctr">
            <a:normAutofit/>
          </a:bodyPr>
          <a:lstStyle>
            <a:defPPr>
              <a:defRPr lang="zh-CN"/>
            </a:defPPr>
            <a:lvl1pPr defTabSz="914400" eaLnBrk="1" fontAlgn="auto" latinLnBrk="0" hangingPunct="1">
              <a:lnSpc>
                <a:spcPct val="90000"/>
              </a:lnSpc>
              <a:spcAft>
                <a:spcPts val="0"/>
              </a:spcAft>
              <a:buClr>
                <a:srgbClr val="FF0000"/>
              </a:buClr>
              <a:buNone/>
              <a:defRPr sz="3200" i="1">
                <a:solidFill>
                  <a:srgbClr val="6600FF"/>
                </a:solidFill>
                <a:latin typeface="黑体" panose="02010609060101010101" pitchFamily="49" charset="-122"/>
                <a:ea typeface="黑体" panose="02010609060101010101" pitchFamily="49" charset="-122"/>
                <a:cs typeface="+mj-cs"/>
              </a:defRPr>
            </a:lvl1pPr>
          </a:lstStyle>
          <a:p>
            <a:r>
              <a:rPr lang="en-US" altLang="zh-CN" dirty="0" err="1">
                <a:sym typeface="+mn-ea"/>
              </a:rPr>
              <a:t>KNN算法</a:t>
            </a:r>
            <a:r>
              <a:rPr lang="zh-CN" altLang="en-US" dirty="0">
                <a:sym typeface="+mn-ea"/>
              </a:rPr>
              <a:t>要素</a:t>
            </a:r>
            <a:endParaRPr lang="zh-CN" altLang="en-US" dirty="0"/>
          </a:p>
        </p:txBody>
      </p:sp>
      <p:sp>
        <p:nvSpPr>
          <p:cNvPr id="6" name="矩形 5"/>
          <p:cNvSpPr/>
          <p:nvPr/>
        </p:nvSpPr>
        <p:spPr>
          <a:xfrm>
            <a:off x="983853" y="3002131"/>
            <a:ext cx="3428503" cy="369332"/>
          </a:xfrm>
          <a:prstGeom prst="rect">
            <a:avLst/>
          </a:prstGeom>
        </p:spPr>
        <p:txBody>
          <a:bodyPr wrap="none">
            <a:spAutoFit/>
          </a:bodyPr>
          <a:lstStyle/>
          <a:p>
            <a:r>
              <a:rPr lang="zh-CN" altLang="zh-CN" b="1" dirty="0"/>
              <a:t>曼哈顿距离</a:t>
            </a:r>
            <a:r>
              <a:rPr lang="en-US" altLang="zh-CN" b="1" dirty="0"/>
              <a:t>(Manhattan Distance)</a:t>
            </a:r>
            <a:endParaRPr lang="zh-CN" altLang="zh-CN" dirty="0"/>
          </a:p>
        </p:txBody>
      </p:sp>
      <p:pic>
        <p:nvPicPr>
          <p:cNvPr id="7" name="Picture 2" descr="201103082323135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9893" y="2739150"/>
            <a:ext cx="2519362"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729317" y="895774"/>
            <a:ext cx="4970207" cy="646331"/>
          </a:xfrm>
          <a:prstGeom prst="rect">
            <a:avLst/>
          </a:prstGeom>
        </p:spPr>
        <p:txBody>
          <a:bodyPr wrap="square">
            <a:spAutoFit/>
          </a:bodyPr>
          <a:lstStyle/>
          <a:p>
            <a:r>
              <a:rPr lang="zh-CN" altLang="en-US" dirty="0"/>
              <a:t> 两个</a:t>
            </a:r>
            <a:r>
              <a:rPr lang="en-US" altLang="zh-CN" dirty="0"/>
              <a:t>n</a:t>
            </a:r>
            <a:r>
              <a:rPr lang="zh-CN" altLang="en-US" dirty="0"/>
              <a:t>维向量</a:t>
            </a:r>
            <a:r>
              <a:rPr lang="en-US" altLang="zh-CN" dirty="0"/>
              <a:t>a(x11,x12,…,x1n)</a:t>
            </a:r>
            <a:r>
              <a:rPr lang="zh-CN" altLang="en-US" dirty="0"/>
              <a:t>与 </a:t>
            </a:r>
            <a:r>
              <a:rPr lang="en-US" altLang="zh-CN" dirty="0"/>
              <a:t>b(x21,x22,…,x2n)</a:t>
            </a:r>
            <a:r>
              <a:rPr lang="zh-CN" altLang="en-US" dirty="0"/>
              <a:t>间</a:t>
            </a:r>
            <a:r>
              <a:rPr lang="zh-CN" altLang="en-US" dirty="0" smtClean="0"/>
              <a:t>的距离</a:t>
            </a:r>
            <a:r>
              <a:rPr lang="zh-CN" altLang="en-US" dirty="0"/>
              <a:t>：</a:t>
            </a:r>
            <a:endParaRPr lang="zh-CN" altLang="en-US" dirty="0"/>
          </a:p>
        </p:txBody>
      </p:sp>
      <p:sp>
        <p:nvSpPr>
          <p:cNvPr id="10" name="矩形 9"/>
          <p:cNvSpPr/>
          <p:nvPr/>
        </p:nvSpPr>
        <p:spPr>
          <a:xfrm>
            <a:off x="983853" y="2072633"/>
            <a:ext cx="3544801" cy="369332"/>
          </a:xfrm>
          <a:prstGeom prst="rect">
            <a:avLst/>
          </a:prstGeom>
        </p:spPr>
        <p:txBody>
          <a:bodyPr wrap="square">
            <a:spAutoFit/>
          </a:bodyPr>
          <a:lstStyle/>
          <a:p>
            <a:pPr lvl="0"/>
            <a:r>
              <a:rPr lang="en-US" altLang="zh-CN" b="1" dirty="0">
                <a:solidFill>
                  <a:prstClr val="black"/>
                </a:solidFill>
              </a:rPr>
              <a:t> </a:t>
            </a:r>
            <a:r>
              <a:rPr lang="zh-CN" altLang="zh-CN" b="1" dirty="0">
                <a:solidFill>
                  <a:prstClr val="black"/>
                </a:solidFill>
              </a:rPr>
              <a:t>欧氏距离</a:t>
            </a:r>
            <a:r>
              <a:rPr lang="en-US" altLang="zh-CN" b="1" dirty="0">
                <a:solidFill>
                  <a:prstClr val="black"/>
                </a:solidFill>
              </a:rPr>
              <a:t>(Euclidean Distance)</a:t>
            </a:r>
            <a:endParaRPr lang="zh-CN" altLang="zh-CN" dirty="0">
              <a:solidFill>
                <a:prstClr val="black"/>
              </a:solidFill>
            </a:endParaRPr>
          </a:p>
        </p:txBody>
      </p:sp>
      <p:pic>
        <p:nvPicPr>
          <p:cNvPr id="11" name="Picture 2" descr="20110308232054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228" y="1580275"/>
            <a:ext cx="245745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983853" y="4061227"/>
            <a:ext cx="3781163" cy="369332"/>
          </a:xfrm>
          <a:prstGeom prst="rect">
            <a:avLst/>
          </a:prstGeom>
        </p:spPr>
        <p:txBody>
          <a:bodyPr wrap="none">
            <a:spAutoFit/>
          </a:bodyPr>
          <a:lstStyle/>
          <a:p>
            <a:r>
              <a:rPr lang="zh-CN" altLang="zh-CN" b="1" dirty="0"/>
              <a:t>切比雪夫距离</a:t>
            </a:r>
            <a:r>
              <a:rPr lang="en-US" altLang="zh-CN" b="1" dirty="0"/>
              <a:t> ( </a:t>
            </a:r>
            <a:r>
              <a:rPr lang="en-US" altLang="zh-CN" b="1" dirty="0" err="1"/>
              <a:t>Chebyshev</a:t>
            </a:r>
            <a:r>
              <a:rPr lang="en-US" altLang="zh-CN" b="1" dirty="0"/>
              <a:t> Distance )</a:t>
            </a:r>
            <a:endParaRPr lang="zh-CN" altLang="zh-CN" dirty="0"/>
          </a:p>
        </p:txBody>
      </p:sp>
      <p:pic>
        <p:nvPicPr>
          <p:cNvPr id="13" name="Picture 2" descr="20110308232358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228" y="3956187"/>
            <a:ext cx="259238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387842" y="2525077"/>
            <a:ext cx="396013" cy="1323439"/>
          </a:xfrm>
          <a:prstGeom prst="rect">
            <a:avLst/>
          </a:prstGeom>
          <a:noFill/>
        </p:spPr>
        <p:txBody>
          <a:bodyPr wrap="square" rtlCol="0">
            <a:spAutoFit/>
          </a:bodyPr>
          <a:lstStyle/>
          <a:p>
            <a:r>
              <a:rPr lang="zh-CN" altLang="en-US" sz="2000" b="1" dirty="0" smtClean="0">
                <a:solidFill>
                  <a:srgbClr val="FFC000"/>
                </a:solidFill>
              </a:rPr>
              <a:t>简单应用</a:t>
            </a:r>
            <a:endParaRPr lang="zh-CN" altLang="en-US" sz="2000" b="1" dirty="0">
              <a:solidFill>
                <a:srgbClr val="FFC000"/>
              </a:solidFill>
            </a:endParaRPr>
          </a:p>
        </p:txBody>
      </p:sp>
      <p:sp>
        <p:nvSpPr>
          <p:cNvPr id="18" name="TextBox 17"/>
          <p:cNvSpPr txBox="1"/>
          <p:nvPr/>
        </p:nvSpPr>
        <p:spPr>
          <a:xfrm rot="5400000">
            <a:off x="874890" y="4381484"/>
            <a:ext cx="492443" cy="1323439"/>
          </a:xfrm>
          <a:prstGeom prst="rect">
            <a:avLst/>
          </a:prstGeom>
          <a:noFill/>
        </p:spPr>
        <p:txBody>
          <a:bodyPr vert="vert270" wrap="square" rtlCol="0">
            <a:spAutoFit/>
          </a:bodyPr>
          <a:lstStyle/>
          <a:p>
            <a:r>
              <a:rPr lang="zh-CN" altLang="en-US" sz="2000" b="1" dirty="0" smtClean="0">
                <a:solidFill>
                  <a:srgbClr val="FFC000"/>
                </a:solidFill>
              </a:rPr>
              <a:t>文本分类</a:t>
            </a:r>
            <a:endParaRPr lang="zh-CN" altLang="en-US" sz="2000" b="1" dirty="0">
              <a:solidFill>
                <a:srgbClr val="FFC000"/>
              </a:solidFill>
            </a:endParaRPr>
          </a:p>
        </p:txBody>
      </p:sp>
      <p:sp>
        <p:nvSpPr>
          <p:cNvPr id="19" name="矩形 18"/>
          <p:cNvSpPr/>
          <p:nvPr/>
        </p:nvSpPr>
        <p:spPr>
          <a:xfrm>
            <a:off x="983853" y="5393507"/>
            <a:ext cx="3169457" cy="369332"/>
          </a:xfrm>
          <a:prstGeom prst="rect">
            <a:avLst/>
          </a:prstGeom>
        </p:spPr>
        <p:txBody>
          <a:bodyPr wrap="none">
            <a:spAutoFit/>
          </a:bodyPr>
          <a:lstStyle/>
          <a:p>
            <a:r>
              <a:rPr lang="zh-CN" altLang="en-US" b="1" dirty="0" smtClean="0"/>
              <a:t>余弦相似度</a:t>
            </a:r>
            <a:r>
              <a:rPr lang="en-US" altLang="zh-CN" b="1" dirty="0"/>
              <a:t> (Cosine similarity )</a:t>
            </a:r>
            <a:endParaRPr lang="zh-CN" altLang="zh-CN" b="1" dirty="0"/>
          </a:p>
        </p:txBody>
      </p:sp>
      <p:pic>
        <p:nvPicPr>
          <p:cNvPr id="56322" name="Picture 2" descr="https://gss0.bdstatic.com/94o3dSag_xI4khGkpoWK1HF6hhy/baike/s%3D394/sign=20b5db49b7a1cd1101b674298d13c8b0/ac4bd11373f0820282c6ae4646fbfbedab641b7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356" y="5177457"/>
            <a:ext cx="4271150" cy="943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6322"/>
                                        </p:tgtEl>
                                        <p:attrNameLst>
                                          <p:attrName>style.visibility</p:attrName>
                                        </p:attrNameLst>
                                      </p:cBhvr>
                                      <p:to>
                                        <p:strVal val="visible"/>
                                      </p:to>
                                    </p:set>
                                    <p:animEffect transition="in" filter="fade">
                                      <p:cBhvr>
                                        <p:cTn id="52" dur="1000"/>
                                        <p:tgtEl>
                                          <p:spTgt spid="56322"/>
                                        </p:tgtEl>
                                      </p:cBhvr>
                                    </p:animEffect>
                                    <p:anim calcmode="lin" valueType="num">
                                      <p:cBhvr>
                                        <p:cTn id="53" dur="1000" fill="hold"/>
                                        <p:tgtEl>
                                          <p:spTgt spid="56322"/>
                                        </p:tgtEl>
                                        <p:attrNameLst>
                                          <p:attrName>ppt_x</p:attrName>
                                        </p:attrNameLst>
                                      </p:cBhvr>
                                      <p:tavLst>
                                        <p:tav tm="0">
                                          <p:val>
                                            <p:strVal val="#ppt_x"/>
                                          </p:val>
                                        </p:tav>
                                        <p:tav tm="100000">
                                          <p:val>
                                            <p:strVal val="#ppt_x"/>
                                          </p:val>
                                        </p:tav>
                                      </p:tavLst>
                                    </p:anim>
                                    <p:anim calcmode="lin" valueType="num">
                                      <p:cBhvr>
                                        <p:cTn id="54" dur="1000" fill="hold"/>
                                        <p:tgtEl>
                                          <p:spTgt spid="56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8" grpId="0"/>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53085" y="1200150"/>
            <a:ext cx="2178050" cy="2174240"/>
          </a:xfrm>
          <a:prstGeom prst="rect">
            <a:avLst/>
          </a:prstGeom>
        </p:spPr>
      </p:pic>
      <p:sp>
        <p:nvSpPr>
          <p:cNvPr id="3" name="文本框 2"/>
          <p:cNvSpPr txBox="1"/>
          <p:nvPr/>
        </p:nvSpPr>
        <p:spPr>
          <a:xfrm>
            <a:off x="2921000" y="1200150"/>
            <a:ext cx="6022340" cy="645160"/>
          </a:xfrm>
          <a:prstGeom prst="rect">
            <a:avLst/>
          </a:prstGeom>
          <a:noFill/>
        </p:spPr>
        <p:txBody>
          <a:bodyPr wrap="square" rtlCol="0" anchor="t">
            <a:spAutoFit/>
          </a:bodyPr>
          <a:p>
            <a:r>
              <a:rPr lang="zh-CN" altLang="en-US"/>
              <a:t>最常见的距离测量开始，即欧氏距离。它是一种最好的距离测量方法，可以解释为连接两点的线段长度。</a:t>
            </a:r>
            <a:endParaRPr lang="zh-CN" altLang="en-US"/>
          </a:p>
        </p:txBody>
      </p:sp>
      <p:pic>
        <p:nvPicPr>
          <p:cNvPr id="4" name="图片 3"/>
          <p:cNvPicPr>
            <a:picLocks noChangeAspect="1"/>
          </p:cNvPicPr>
          <p:nvPr/>
        </p:nvPicPr>
        <p:blipFill>
          <a:blip r:embed="rId2"/>
          <a:stretch>
            <a:fillRect/>
          </a:stretch>
        </p:blipFill>
        <p:spPr>
          <a:xfrm>
            <a:off x="4366895" y="2132965"/>
            <a:ext cx="2314575" cy="781050"/>
          </a:xfrm>
          <a:prstGeom prst="rect">
            <a:avLst/>
          </a:prstGeom>
        </p:spPr>
      </p:pic>
      <p:sp>
        <p:nvSpPr>
          <p:cNvPr id="5" name="文本框 4"/>
          <p:cNvSpPr txBox="1"/>
          <p:nvPr/>
        </p:nvSpPr>
        <p:spPr>
          <a:xfrm>
            <a:off x="7185025" y="2914015"/>
            <a:ext cx="1503045" cy="460375"/>
          </a:xfrm>
          <a:prstGeom prst="rect">
            <a:avLst/>
          </a:prstGeom>
          <a:noFill/>
        </p:spPr>
        <p:txBody>
          <a:bodyPr wrap="square" rtlCol="0" anchor="t">
            <a:spAutoFit/>
            <a:scene3d>
              <a:camera prst="orthographicFront"/>
              <a:lightRig rig="threePt" dir="t"/>
            </a:scene3d>
          </a:bodyPr>
          <a:p>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欧式距离</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文本框 5"/>
          <p:cNvSpPr txBox="1"/>
          <p:nvPr/>
        </p:nvSpPr>
        <p:spPr>
          <a:xfrm>
            <a:off x="553085" y="3833495"/>
            <a:ext cx="8292465" cy="2584450"/>
          </a:xfrm>
          <a:prstGeom prst="rect">
            <a:avLst/>
          </a:prstGeom>
          <a:noFill/>
        </p:spPr>
        <p:txBody>
          <a:bodyPr wrap="square" rtlCol="0" anchor="t">
            <a:spAutoFit/>
          </a:bodyPr>
          <a:p>
            <a:r>
              <a:rPr lang="zh-CN" altLang="en-US"/>
              <a:t>欧几里得距离并不是尺度不变的，通常情况下，在使用这种距离测量之前，需要对数据进行归一化。此外，随着数据维度的增加，欧几里得距离的作用就越小。</a:t>
            </a:r>
            <a:endParaRPr lang="zh-CN" altLang="en-US"/>
          </a:p>
          <a:p>
            <a:endParaRPr lang="zh-CN" altLang="en-US"/>
          </a:p>
          <a:p>
            <a:r>
              <a:rPr lang="zh-CN" altLang="en-US"/>
              <a:t>当你有低维数据，并且向量的大小很重要，需要测量时，欧氏距离的效果非常好。如果在低维数据上使用欧氏距离，kNN和HDBSCAN等方法就会显示出很好的效果。</a:t>
            </a:r>
            <a:endParaRPr lang="zh-CN" altLang="en-US"/>
          </a:p>
          <a:p>
            <a:endParaRPr lang="zh-CN" altLang="en-US"/>
          </a:p>
          <a:p>
            <a:r>
              <a:rPr lang="zh-CN" altLang="en-US"/>
              <a:t>使用起来非常直观，实现起来也很简单，并且在许多用例中都显示出了很好的效果。</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08685" y="821690"/>
            <a:ext cx="2540000" cy="460375"/>
          </a:xfrm>
          <a:prstGeom prst="rect">
            <a:avLst/>
          </a:prstGeom>
          <a:noFill/>
        </p:spPr>
        <p:txBody>
          <a:bodyPr wrap="square" rtlCol="0" anchor="t">
            <a:spAutoFit/>
            <a:scene3d>
              <a:camera prst="orthographicFront"/>
              <a:lightRig rig="threePt" dir="t"/>
            </a:scene3d>
          </a:bodyPr>
          <a:p>
            <a:pPr lvl="0" algn="l">
              <a:buClrTx/>
              <a:buSzTx/>
              <a:buFontTx/>
            </a:pP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余弦相似</a:t>
            </a: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度</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pic>
        <p:nvPicPr>
          <p:cNvPr id="3" name="图片 2"/>
          <p:cNvPicPr>
            <a:picLocks noChangeAspect="1"/>
          </p:cNvPicPr>
          <p:nvPr/>
        </p:nvPicPr>
        <p:blipFill>
          <a:blip r:embed="rId1"/>
          <a:stretch>
            <a:fillRect/>
          </a:stretch>
        </p:blipFill>
        <p:spPr>
          <a:xfrm>
            <a:off x="739140" y="1314450"/>
            <a:ext cx="2075180" cy="2070735"/>
          </a:xfrm>
          <a:prstGeom prst="rect">
            <a:avLst/>
          </a:prstGeom>
        </p:spPr>
      </p:pic>
      <p:sp>
        <p:nvSpPr>
          <p:cNvPr id="4" name="文本框 3"/>
          <p:cNvSpPr txBox="1"/>
          <p:nvPr/>
        </p:nvSpPr>
        <p:spPr>
          <a:xfrm>
            <a:off x="3093085" y="1090295"/>
            <a:ext cx="5799455" cy="1476375"/>
          </a:xfrm>
          <a:prstGeom prst="rect">
            <a:avLst/>
          </a:prstGeom>
          <a:noFill/>
        </p:spPr>
        <p:txBody>
          <a:bodyPr wrap="square" rtlCol="0" anchor="t">
            <a:spAutoFit/>
          </a:bodyPr>
          <a:p>
            <a:r>
              <a:rPr lang="zh-CN" altLang="en-US"/>
              <a:t>余弦相似度经常被用来抵消欧几里得距离的高维度问题。余弦相似度</a:t>
            </a:r>
            <a:r>
              <a:rPr lang="zh-CN" altLang="en-US"/>
              <a:t>只是两个向量之间角度的余弦。如果将它们归一化为长度为1的向量，它的内积也相同。两个方向完全相同的向量的余弦相似度为1，而两个方向截然相反的向量的相似度为-1，余弦相似度公式为：</a:t>
            </a:r>
            <a:endParaRPr lang="zh-CN" altLang="en-US"/>
          </a:p>
        </p:txBody>
      </p:sp>
      <p:pic>
        <p:nvPicPr>
          <p:cNvPr id="5" name="图片 4"/>
          <p:cNvPicPr>
            <a:picLocks noChangeAspect="1"/>
          </p:cNvPicPr>
          <p:nvPr/>
        </p:nvPicPr>
        <p:blipFill>
          <a:blip r:embed="rId2"/>
          <a:stretch>
            <a:fillRect/>
          </a:stretch>
        </p:blipFill>
        <p:spPr>
          <a:xfrm>
            <a:off x="4432935" y="2708910"/>
            <a:ext cx="3120390" cy="676275"/>
          </a:xfrm>
          <a:prstGeom prst="rect">
            <a:avLst/>
          </a:prstGeom>
        </p:spPr>
      </p:pic>
      <p:sp>
        <p:nvSpPr>
          <p:cNvPr id="6" name="文本框 5"/>
          <p:cNvSpPr txBox="1"/>
          <p:nvPr/>
        </p:nvSpPr>
        <p:spPr>
          <a:xfrm>
            <a:off x="431800" y="3803650"/>
            <a:ext cx="8280400" cy="2861310"/>
          </a:xfrm>
          <a:prstGeom prst="rect">
            <a:avLst/>
          </a:prstGeom>
          <a:noFill/>
        </p:spPr>
        <p:txBody>
          <a:bodyPr wrap="square" rtlCol="0" anchor="t">
            <a:spAutoFit/>
          </a:bodyPr>
          <a:p>
            <a:r>
              <a:rPr lang="zh-CN" altLang="en-US"/>
              <a:t>余弦相似度的一个主要缺点是不考虑向量的大小，只考虑其方向。在实际应用中，这意味着值的差异没有被完全考虑。以推荐系统为例，那么余弦相似度</a:t>
            </a:r>
            <a:r>
              <a:rPr lang="zh-CN" altLang="en-US"/>
              <a:t>并没有考虑到不同用户之间的评分等级差异。</a:t>
            </a:r>
            <a:endParaRPr lang="zh-CN" altLang="en-US"/>
          </a:p>
          <a:p>
            <a:r>
              <a:rPr lang="zh-CN" altLang="en-US"/>
              <a:t> </a:t>
            </a:r>
            <a:endParaRPr lang="zh-CN" altLang="en-US"/>
          </a:p>
          <a:p>
            <a:r>
              <a:rPr lang="zh-CN" altLang="en-US"/>
              <a:t>当有高维数据且向量的大小并不重要时，经常使用余弦相似度。对于文本分析来说，当数据用字数来表示时，这种测量方法是很常用的。</a:t>
            </a:r>
            <a:endParaRPr lang="zh-CN" altLang="en-US"/>
          </a:p>
          <a:p>
            <a:endParaRPr lang="zh-CN" altLang="en-US"/>
          </a:p>
          <a:p>
            <a:r>
              <a:rPr lang="zh-CN" altLang="en-US"/>
              <a:t>例如，当一个词在一个文档中出现的频率高于另一个文档时，这并不一定意味着一个文档与该词的关系更大。可能是文档的长度不均匀，计数的大小就不那么重要了。那么，最好是使用不考虑大小的余弦相似度</a:t>
            </a:r>
            <a:r>
              <a:rPr lang="zh-CN" altLang="en-US"/>
              <a:t>。</a:t>
            </a: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106035" y="920750"/>
            <a:ext cx="2540000" cy="368300"/>
          </a:xfrm>
          <a:prstGeom prst="rect">
            <a:avLst/>
          </a:prstGeom>
          <a:noFill/>
        </p:spPr>
        <p:txBody>
          <a:bodyPr wrap="square" rtlCol="0" anchor="t">
            <a:spAutoFit/>
            <a:scene3d>
              <a:camera prst="orthographicFront"/>
              <a:lightRig rig="threePt" dir="t"/>
            </a:scene3d>
          </a:bodyPr>
          <a:p>
            <a:pPr lvl="0" algn="l">
              <a:buClrTx/>
              <a:buSzTx/>
              <a:buFontTx/>
            </a:pP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汉明距离</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sp>
        <p:nvSpPr>
          <p:cNvPr id="3" name="文本框 2"/>
          <p:cNvSpPr txBox="1"/>
          <p:nvPr/>
        </p:nvSpPr>
        <p:spPr>
          <a:xfrm>
            <a:off x="3526790" y="1432560"/>
            <a:ext cx="4818380" cy="1938020"/>
          </a:xfrm>
          <a:prstGeom prst="rect">
            <a:avLst/>
          </a:prstGeom>
          <a:noFill/>
        </p:spPr>
        <p:txBody>
          <a:bodyPr wrap="square" rtlCol="0" anchor="t">
            <a:spAutoFit/>
          </a:bodyPr>
          <a:p>
            <a:r>
              <a:rPr lang="zh-CN" altLang="en-US" sz="2400"/>
              <a:t>汉明距离是指两个向量之间相差的数值。它通常用于比较两个长度相等的二进制字符串。它也可以用来比较字符串之间的相似度，计算彼此不同的字符数。</a:t>
            </a:r>
            <a:endParaRPr lang="zh-CN" altLang="en-US" sz="2400"/>
          </a:p>
        </p:txBody>
      </p:sp>
      <p:pic>
        <p:nvPicPr>
          <p:cNvPr id="4" name="图片 3"/>
          <p:cNvPicPr>
            <a:picLocks noChangeAspect="1"/>
          </p:cNvPicPr>
          <p:nvPr/>
        </p:nvPicPr>
        <p:blipFill>
          <a:blip r:embed="rId1"/>
          <a:stretch>
            <a:fillRect/>
          </a:stretch>
        </p:blipFill>
        <p:spPr>
          <a:xfrm>
            <a:off x="659765" y="920750"/>
            <a:ext cx="2630170" cy="2642235"/>
          </a:xfrm>
          <a:prstGeom prst="rect">
            <a:avLst/>
          </a:prstGeom>
        </p:spPr>
      </p:pic>
      <p:sp>
        <p:nvSpPr>
          <p:cNvPr id="5" name="文本框 4"/>
          <p:cNvSpPr txBox="1"/>
          <p:nvPr/>
        </p:nvSpPr>
        <p:spPr>
          <a:xfrm>
            <a:off x="324485" y="3845560"/>
            <a:ext cx="8495030" cy="2579370"/>
          </a:xfrm>
          <a:prstGeom prst="rect">
            <a:avLst/>
          </a:prstGeom>
          <a:noFill/>
        </p:spPr>
        <p:txBody>
          <a:bodyPr wrap="square" rtlCol="0" anchor="t">
            <a:spAutoFit/>
          </a:bodyPr>
          <a:p>
            <a:pPr>
              <a:lnSpc>
                <a:spcPct val="90000"/>
              </a:lnSpc>
            </a:pPr>
            <a:r>
              <a:rPr lang="zh-CN" altLang="en-US"/>
              <a:t>当两个向量的长度不相等时，汉明距离很难使用。你会希望将相同长度的向量相互比较，以了解哪些位置不匹配。</a:t>
            </a:r>
            <a:endParaRPr lang="zh-CN" altLang="en-US"/>
          </a:p>
          <a:p>
            <a:pPr>
              <a:lnSpc>
                <a:spcPct val="90000"/>
              </a:lnSpc>
            </a:pPr>
            <a:endParaRPr lang="zh-CN" altLang="en-US"/>
          </a:p>
          <a:p>
            <a:pPr>
              <a:lnSpc>
                <a:spcPct val="90000"/>
              </a:lnSpc>
            </a:pPr>
            <a:r>
              <a:rPr lang="zh-CN" altLang="en-US"/>
              <a:t>而且，只要它们不同或相等，它就不考虑实际值。因此，当幅度是一个重要的衡量标准时，不建议使用这个距离衡量。</a:t>
            </a:r>
            <a:endParaRPr lang="zh-CN" altLang="en-US"/>
          </a:p>
          <a:p>
            <a:pPr>
              <a:lnSpc>
                <a:spcPct val="90000"/>
              </a:lnSpc>
            </a:pPr>
            <a:endParaRPr lang="zh-CN" altLang="en-US"/>
          </a:p>
          <a:p>
            <a:pPr>
              <a:lnSpc>
                <a:spcPct val="90000"/>
              </a:lnSpc>
            </a:pPr>
            <a:r>
              <a:rPr lang="zh-CN" altLang="en-US"/>
              <a:t>典型的使用情况包括在计算机网络上传输数据时的纠错/检测。它可以用来确定二进制字中的失真位数，以此来估计错误。</a:t>
            </a:r>
            <a:endParaRPr lang="zh-CN" altLang="en-US"/>
          </a:p>
          <a:p>
            <a:pPr>
              <a:lnSpc>
                <a:spcPct val="90000"/>
              </a:lnSpc>
            </a:pPr>
            <a:endParaRPr lang="zh-CN" altLang="en-US"/>
          </a:p>
          <a:p>
            <a:pPr>
              <a:lnSpc>
                <a:spcPct val="90000"/>
              </a:lnSpc>
            </a:pPr>
            <a:r>
              <a:rPr lang="zh-CN" altLang="en-US"/>
              <a:t>此外，还可以使用汉明距离来测量分类变量之间的距离。</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66470" y="842010"/>
            <a:ext cx="2540000" cy="368300"/>
          </a:xfrm>
          <a:prstGeom prst="rect">
            <a:avLst/>
          </a:prstGeom>
          <a:noFill/>
        </p:spPr>
        <p:txBody>
          <a:bodyPr wrap="square" rtlCol="0" anchor="t">
            <a:spAutoFit/>
            <a:scene3d>
              <a:camera prst="orthographicFront"/>
              <a:lightRig rig="threePt" dir="t"/>
            </a:scene3d>
          </a:bodyPr>
          <a:p>
            <a:pPr lvl="0" algn="l">
              <a:buClrTx/>
              <a:buSzTx/>
              <a:buFontTx/>
            </a:pP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曼哈顿距离</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pic>
        <p:nvPicPr>
          <p:cNvPr id="3" name="图片 2"/>
          <p:cNvPicPr>
            <a:picLocks noChangeAspect="1"/>
          </p:cNvPicPr>
          <p:nvPr/>
        </p:nvPicPr>
        <p:blipFill>
          <a:blip r:embed="rId1"/>
          <a:stretch>
            <a:fillRect/>
          </a:stretch>
        </p:blipFill>
        <p:spPr>
          <a:xfrm>
            <a:off x="617220" y="1523365"/>
            <a:ext cx="2710180" cy="2692400"/>
          </a:xfrm>
          <a:prstGeom prst="rect">
            <a:avLst/>
          </a:prstGeom>
        </p:spPr>
      </p:pic>
      <p:sp>
        <p:nvSpPr>
          <p:cNvPr id="4" name="文本框 3"/>
          <p:cNvSpPr txBox="1"/>
          <p:nvPr/>
        </p:nvSpPr>
        <p:spPr>
          <a:xfrm>
            <a:off x="3696970" y="1289050"/>
            <a:ext cx="5020945" cy="1753235"/>
          </a:xfrm>
          <a:prstGeom prst="rect">
            <a:avLst/>
          </a:prstGeom>
          <a:noFill/>
        </p:spPr>
        <p:txBody>
          <a:bodyPr wrap="square" rtlCol="0" anchor="t">
            <a:spAutoFit/>
          </a:bodyPr>
          <a:p>
            <a:r>
              <a:rPr lang="zh-CN" altLang="en-US"/>
              <a:t>曼哈顿距离，通常被称为出租车距离或城市街区距离，计算实值向量之间的距离。想象一下，在统一的网格上描述物体的向量，如棋盘。曼哈顿距离则是指两个向量之间的距离，如果它们只能移动直角。计算距离时不涉及对角线的移动。曼哈顿距离公式为：</a:t>
            </a:r>
            <a:endParaRPr lang="zh-CN" altLang="en-US"/>
          </a:p>
        </p:txBody>
      </p:sp>
      <p:pic>
        <p:nvPicPr>
          <p:cNvPr id="5" name="图片 4"/>
          <p:cNvPicPr>
            <a:picLocks noChangeAspect="1"/>
          </p:cNvPicPr>
          <p:nvPr/>
        </p:nvPicPr>
        <p:blipFill>
          <a:blip r:embed="rId2"/>
          <a:stretch>
            <a:fillRect/>
          </a:stretch>
        </p:blipFill>
        <p:spPr>
          <a:xfrm>
            <a:off x="5311140" y="3319780"/>
            <a:ext cx="2085975" cy="647700"/>
          </a:xfrm>
          <a:prstGeom prst="rect">
            <a:avLst/>
          </a:prstGeom>
        </p:spPr>
      </p:pic>
      <p:sp>
        <p:nvSpPr>
          <p:cNvPr id="6" name="文本框 5"/>
          <p:cNvSpPr txBox="1"/>
          <p:nvPr/>
        </p:nvSpPr>
        <p:spPr>
          <a:xfrm>
            <a:off x="330200" y="4354195"/>
            <a:ext cx="8483600" cy="2030095"/>
          </a:xfrm>
          <a:prstGeom prst="rect">
            <a:avLst/>
          </a:prstGeom>
          <a:noFill/>
        </p:spPr>
        <p:txBody>
          <a:bodyPr wrap="square" rtlCol="0" anchor="t">
            <a:spAutoFit/>
          </a:bodyPr>
          <a:p>
            <a:r>
              <a:rPr lang="zh-CN" altLang="en-US"/>
              <a:t>虽然曼哈顿距离对于高维数据似乎还不错，但它是一个比欧几里得距离更不直观的测量方法，尤其是在高维数据中使用时。而且，它比欧几里得距离更容易给出一个更高的距离值，因为它不可能是最短路径。</a:t>
            </a:r>
            <a:endParaRPr lang="zh-CN" altLang="en-US"/>
          </a:p>
          <a:p>
            <a:endParaRPr lang="zh-CN" altLang="en-US"/>
          </a:p>
          <a:p>
            <a:r>
              <a:rPr lang="zh-CN" altLang="en-US"/>
              <a:t>当数据集有离散和/或二进制属性时，曼哈顿似乎很好用，因为它考虑到了现实中在这些属性值内可以采取的路径。以欧氏距离为例，会在两个向量之间创建一条直线，而在现实中这可能实际上是不可能的。</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785" y="763905"/>
            <a:ext cx="2055495" cy="460375"/>
          </a:xfrm>
          <a:prstGeom prst="rect">
            <a:avLst/>
          </a:prstGeom>
          <a:noFill/>
        </p:spPr>
        <p:txBody>
          <a:bodyPr wrap="square" rtlCol="0" anchor="t">
            <a:spAutoFit/>
            <a:scene3d>
              <a:camera prst="orthographicFront"/>
              <a:lightRig rig="threePt" dir="t"/>
            </a:scene3d>
          </a:bodyPr>
          <a:p>
            <a:pPr lvl="0" algn="l">
              <a:buClrTx/>
              <a:buSzTx/>
              <a:buFontTx/>
            </a:pP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切比雪夫距离</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pic>
        <p:nvPicPr>
          <p:cNvPr id="3" name="图片 2"/>
          <p:cNvPicPr>
            <a:picLocks noChangeAspect="1"/>
          </p:cNvPicPr>
          <p:nvPr/>
        </p:nvPicPr>
        <p:blipFill>
          <a:blip r:embed="rId1"/>
          <a:stretch>
            <a:fillRect/>
          </a:stretch>
        </p:blipFill>
        <p:spPr>
          <a:xfrm>
            <a:off x="621030" y="1224280"/>
            <a:ext cx="2452370" cy="2405380"/>
          </a:xfrm>
          <a:prstGeom prst="rect">
            <a:avLst/>
          </a:prstGeom>
        </p:spPr>
      </p:pic>
      <p:sp>
        <p:nvSpPr>
          <p:cNvPr id="4" name="文本框 3"/>
          <p:cNvSpPr txBox="1"/>
          <p:nvPr/>
        </p:nvSpPr>
        <p:spPr>
          <a:xfrm>
            <a:off x="3302000" y="1224280"/>
            <a:ext cx="5313680" cy="1476375"/>
          </a:xfrm>
          <a:prstGeom prst="rect">
            <a:avLst/>
          </a:prstGeom>
          <a:noFill/>
        </p:spPr>
        <p:txBody>
          <a:bodyPr wrap="square" rtlCol="0" anchor="t">
            <a:spAutoFit/>
          </a:bodyPr>
          <a:p>
            <a:r>
              <a:rPr lang="zh-CN" altLang="en-US"/>
              <a:t>切比雪夫距离被定义为沿任何坐标维度的两个向量之间的最大差异。换句话说，它是沿着一个轴线的最大距离。由于它的性质，它经常被称为棋盘距离，因为国王从一个方格走到另一个方格所需的最少步数等于切比雪夫距离。切比雪夫距离公式为：</a:t>
            </a:r>
            <a:endParaRPr lang="zh-CN" altLang="en-US"/>
          </a:p>
        </p:txBody>
      </p:sp>
      <p:pic>
        <p:nvPicPr>
          <p:cNvPr id="5" name="图片 4"/>
          <p:cNvPicPr>
            <a:picLocks noChangeAspect="1"/>
          </p:cNvPicPr>
          <p:nvPr/>
        </p:nvPicPr>
        <p:blipFill>
          <a:blip r:embed="rId2"/>
          <a:stretch>
            <a:fillRect/>
          </a:stretch>
        </p:blipFill>
        <p:spPr>
          <a:xfrm>
            <a:off x="4480560" y="2813050"/>
            <a:ext cx="2956560" cy="657225"/>
          </a:xfrm>
          <a:prstGeom prst="rect">
            <a:avLst/>
          </a:prstGeom>
        </p:spPr>
      </p:pic>
      <p:sp>
        <p:nvSpPr>
          <p:cNvPr id="6" name="文本框 5"/>
          <p:cNvSpPr txBox="1"/>
          <p:nvPr/>
        </p:nvSpPr>
        <p:spPr>
          <a:xfrm>
            <a:off x="285115" y="3838575"/>
            <a:ext cx="8574405" cy="2584450"/>
          </a:xfrm>
          <a:prstGeom prst="rect">
            <a:avLst/>
          </a:prstGeom>
          <a:noFill/>
        </p:spPr>
        <p:txBody>
          <a:bodyPr wrap="square" rtlCol="0" anchor="t">
            <a:spAutoFit/>
          </a:bodyPr>
          <a:p>
            <a:r>
              <a:rPr lang="zh-CN" altLang="en-US"/>
              <a:t>切比雪夫通常用于非常特殊的使用情况，这使得它很难像欧几里得距离或余弦相似性那样作为一个通用的距离度量。出于这个原因，只有当你绝对确定它适合你的使用情况时才使用它。</a:t>
            </a:r>
            <a:endParaRPr lang="zh-CN" altLang="en-US"/>
          </a:p>
          <a:p>
            <a:endParaRPr lang="zh-CN" altLang="en-US"/>
          </a:p>
          <a:p>
            <a:r>
              <a:rPr lang="zh-CN" altLang="en-US"/>
              <a:t>如前所述，切比雪夫距离可以用来提取从一个方格到另一个方格所需的最少步数。此外，在允许无限制的8向移动的棋局中，它也是一个有用的测量方法。</a:t>
            </a:r>
            <a:endParaRPr lang="zh-CN" altLang="en-US"/>
          </a:p>
          <a:p>
            <a:endParaRPr lang="zh-CN" altLang="en-US"/>
          </a:p>
          <a:p>
            <a:r>
              <a:rPr lang="zh-CN" altLang="en-US"/>
              <a:t>在实践中，切比雪夫距离经常被用于仓库物流，因为它很像天车移动一个物体所需的时间。</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5525" y="761365"/>
            <a:ext cx="2540000" cy="368300"/>
          </a:xfrm>
          <a:prstGeom prst="rect">
            <a:avLst/>
          </a:prstGeom>
          <a:noFill/>
        </p:spPr>
        <p:txBody>
          <a:bodyPr wrap="square" rtlCol="0" anchor="t">
            <a:spAutoFit/>
            <a:scene3d>
              <a:camera prst="orthographicFront"/>
              <a:lightRig rig="threePt" dir="t"/>
            </a:scene3d>
          </a:bodyPr>
          <a:p>
            <a:pPr lvl="0" algn="l">
              <a:buClrTx/>
              <a:buSzTx/>
              <a:buFontTx/>
            </a:pP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闵可夫斯基距离</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pic>
        <p:nvPicPr>
          <p:cNvPr id="3" name="图片 2"/>
          <p:cNvPicPr>
            <a:picLocks noChangeAspect="1"/>
          </p:cNvPicPr>
          <p:nvPr/>
        </p:nvPicPr>
        <p:blipFill>
          <a:blip r:embed="rId1"/>
          <a:stretch>
            <a:fillRect/>
          </a:stretch>
        </p:blipFill>
        <p:spPr>
          <a:xfrm>
            <a:off x="920750" y="1210310"/>
            <a:ext cx="2588260" cy="2571750"/>
          </a:xfrm>
          <a:prstGeom prst="rect">
            <a:avLst/>
          </a:prstGeom>
        </p:spPr>
      </p:pic>
      <p:sp>
        <p:nvSpPr>
          <p:cNvPr id="4" name="文本框 3"/>
          <p:cNvSpPr txBox="1"/>
          <p:nvPr/>
        </p:nvSpPr>
        <p:spPr>
          <a:xfrm>
            <a:off x="3787140" y="1210310"/>
            <a:ext cx="4479925" cy="2306955"/>
          </a:xfrm>
          <a:prstGeom prst="rect">
            <a:avLst/>
          </a:prstGeom>
          <a:noFill/>
        </p:spPr>
        <p:txBody>
          <a:bodyPr wrap="square" rtlCol="0" anchor="t">
            <a:spAutoFit/>
          </a:bodyPr>
          <a:p>
            <a:r>
              <a:rPr lang="zh-CN" altLang="en-US"/>
              <a:t>闵可夫斯基距离是一个相对复杂的度量方法。它是在规范向量空间（n维实空间）中使用的一种度量方法，这意味着它可以在表示为一个有长度的向量空间中使用。</a:t>
            </a:r>
            <a:r>
              <a:rPr lang="zh-CN" altLang="en-US">
                <a:sym typeface="+mn-ea"/>
              </a:rPr>
              <a:t>闵可夫斯基距离的公式如下:</a:t>
            </a:r>
            <a:endParaRPr lang="zh-CN" altLang="en-US"/>
          </a:p>
          <a:p>
            <a:r>
              <a:rPr lang="zh-CN" altLang="en-US">
                <a:sym typeface="+mn-ea"/>
              </a:rPr>
              <a:t>可以用参数</a:t>
            </a:r>
            <a:r>
              <a:rPr lang="en-US" altLang="zh-CN">
                <a:sym typeface="+mn-ea"/>
              </a:rPr>
              <a:t>p</a:t>
            </a:r>
            <a:r>
              <a:rPr lang="zh-CN" altLang="en-US">
                <a:sym typeface="+mn-ea"/>
              </a:rPr>
              <a:t>来操作距离度量，使之与其它度量方法非常相似。</a:t>
            </a:r>
            <a:endParaRPr lang="zh-CN" altLang="en-US"/>
          </a:p>
          <a:p>
            <a:endParaRPr lang="zh-CN" altLang="en-US"/>
          </a:p>
        </p:txBody>
      </p:sp>
      <p:sp>
        <p:nvSpPr>
          <p:cNvPr id="5" name="文本框 4"/>
          <p:cNvSpPr txBox="1"/>
          <p:nvPr/>
        </p:nvSpPr>
        <p:spPr>
          <a:xfrm>
            <a:off x="381000" y="3937000"/>
            <a:ext cx="8382000" cy="2861310"/>
          </a:xfrm>
          <a:prstGeom prst="rect">
            <a:avLst/>
          </a:prstGeom>
          <a:noFill/>
        </p:spPr>
        <p:txBody>
          <a:bodyPr wrap="square" rtlCol="0" anchor="t">
            <a:spAutoFit/>
          </a:bodyPr>
          <a:p>
            <a:r>
              <a:rPr lang="zh-CN" altLang="en-US"/>
              <a:t>p的常见值有：</a:t>
            </a:r>
            <a:endParaRPr lang="zh-CN" altLang="en-US"/>
          </a:p>
          <a:p>
            <a:r>
              <a:rPr lang="zh-CN" altLang="en-US"/>
              <a:t> - 曼哈顿距离；</a:t>
            </a:r>
            <a:endParaRPr lang="zh-CN" altLang="en-US"/>
          </a:p>
          <a:p>
            <a:r>
              <a:rPr lang="zh-CN" altLang="en-US"/>
              <a:t> - 欧氏距离；</a:t>
            </a:r>
            <a:endParaRPr lang="zh-CN" altLang="en-US"/>
          </a:p>
          <a:p>
            <a:r>
              <a:rPr lang="zh-CN" altLang="en-US"/>
              <a:t> -切比雪夫距离。</a:t>
            </a:r>
            <a:endParaRPr lang="zh-CN" altLang="en-US"/>
          </a:p>
          <a:p>
            <a:endParaRPr lang="zh-CN" altLang="en-US"/>
          </a:p>
          <a:p>
            <a:r>
              <a:rPr lang="zh-CN" altLang="en-US"/>
              <a:t>参数 p 实际上在工作中可能会很麻烦，因为根据用例，找到正确的值可能会在计算上相当低效。</a:t>
            </a:r>
            <a:endParaRPr lang="zh-CN" altLang="en-US"/>
          </a:p>
          <a:p>
            <a:r>
              <a:rPr lang="zh-CN" altLang="en-US"/>
              <a:t>p的优点是可以对它进行迭代，找到最适合的使用情况的距离度量。它允许在距离度量上有很大的灵活性，如果对p和许多距离度量非常熟悉，这将是一个巨大的好处。</a:t>
            </a:r>
            <a:endParaRPr lang="zh-CN" altLang="en-US"/>
          </a:p>
        </p:txBody>
      </p:sp>
      <p:pic>
        <p:nvPicPr>
          <p:cNvPr id="6" name="图片 5"/>
          <p:cNvPicPr>
            <a:picLocks noChangeAspect="1"/>
          </p:cNvPicPr>
          <p:nvPr/>
        </p:nvPicPr>
        <p:blipFill>
          <a:blip r:embed="rId2"/>
          <a:stretch>
            <a:fillRect/>
          </a:stretch>
        </p:blipFill>
        <p:spPr>
          <a:xfrm>
            <a:off x="4530090" y="3277870"/>
            <a:ext cx="2648585" cy="8972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5525" y="761365"/>
            <a:ext cx="2540000" cy="460375"/>
          </a:xfrm>
          <a:prstGeom prst="rect">
            <a:avLst/>
          </a:prstGeom>
          <a:noFill/>
        </p:spPr>
        <p:txBody>
          <a:bodyPr wrap="square" rtlCol="0" anchor="t">
            <a:spAutoFit/>
            <a:scene3d>
              <a:camera prst="orthographicFront"/>
              <a:lightRig rig="threePt" dir="t"/>
            </a:scene3d>
          </a:bodyPr>
          <a:p>
            <a:pPr lvl="0" algn="l">
              <a:buClrTx/>
              <a:buSzTx/>
              <a:buFontTx/>
            </a:pPr>
            <a:r>
              <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Jaccard指数</a:t>
            </a:r>
            <a:endParaRPr lang="zh-CN" altLang="en-US" sz="2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sp>
        <p:nvSpPr>
          <p:cNvPr id="4" name="文本框 3"/>
          <p:cNvSpPr txBox="1"/>
          <p:nvPr/>
        </p:nvSpPr>
        <p:spPr>
          <a:xfrm>
            <a:off x="3565525" y="1063625"/>
            <a:ext cx="5292090" cy="2306955"/>
          </a:xfrm>
          <a:prstGeom prst="rect">
            <a:avLst/>
          </a:prstGeom>
          <a:noFill/>
        </p:spPr>
        <p:txBody>
          <a:bodyPr wrap="square" rtlCol="0" anchor="t">
            <a:spAutoFit/>
          </a:bodyPr>
          <a:p>
            <a:r>
              <a:rPr lang="zh-CN" altLang="en-US"/>
              <a:t>Jaccard指数（或称交集比联合）是一种用于计算样本集相似性和多样性的度量。它是交集的大小除以样本集的联合大小。在实践中，它是集合之间相似实体的总数除以实体的总数。例如，如果两个集合有1个共同的实体，而总共有5个不同的实体，那么Jaccard指数将是</a:t>
            </a:r>
            <a:r>
              <a:rPr lang="en-US" altLang="zh-CN"/>
              <a:t>1/5=0.2</a:t>
            </a:r>
            <a:r>
              <a:rPr lang="zh-CN" altLang="en-US"/>
              <a:t>。要计算Jaccard距离，我们只需将Jaccard指数从1中减去。Jaccard距离公式为：</a:t>
            </a:r>
            <a:endParaRPr lang="zh-CN" altLang="en-US"/>
          </a:p>
        </p:txBody>
      </p:sp>
      <p:sp>
        <p:nvSpPr>
          <p:cNvPr id="5" name="文本框 4"/>
          <p:cNvSpPr txBox="1"/>
          <p:nvPr/>
        </p:nvSpPr>
        <p:spPr>
          <a:xfrm>
            <a:off x="381000" y="4140200"/>
            <a:ext cx="8382000" cy="2030095"/>
          </a:xfrm>
          <a:prstGeom prst="rect">
            <a:avLst/>
          </a:prstGeom>
          <a:noFill/>
        </p:spPr>
        <p:txBody>
          <a:bodyPr wrap="square" rtlCol="0" anchor="t">
            <a:spAutoFit/>
          </a:bodyPr>
          <a:p>
            <a:r>
              <a:rPr lang="zh-CN" altLang="en-US"/>
              <a:t>Jaccard指数的一个主要缺点是，它受数据大小的影响很大。大的数据集会对指数产生很大的影响，因为它可以在保持相似的交叉点的同时显著增加联合。</a:t>
            </a:r>
            <a:endParaRPr lang="zh-CN" altLang="en-US"/>
          </a:p>
          <a:p>
            <a:endParaRPr lang="zh-CN" altLang="en-US"/>
          </a:p>
          <a:p>
            <a:r>
              <a:rPr lang="zh-CN" altLang="en-US"/>
              <a:t>Jaccard指数经常用于使用二进制或二值化数据的应用中。当有一个深度学习模型预测图像的片段时，例如，一辆汽车，Jaccard指数就可以用来计算给定真实标签的预测片段的准确度。同样，它也可以用于文本相似性分析，以衡量文档之间的选词重叠程度。因此，它可以用来比较模式的集合。</a:t>
            </a:r>
            <a:endParaRPr lang="zh-CN" altLang="en-US"/>
          </a:p>
        </p:txBody>
      </p:sp>
      <p:pic>
        <p:nvPicPr>
          <p:cNvPr id="7" name="图片 6"/>
          <p:cNvPicPr>
            <a:picLocks noChangeAspect="1"/>
          </p:cNvPicPr>
          <p:nvPr/>
        </p:nvPicPr>
        <p:blipFill>
          <a:blip r:embed="rId1"/>
          <a:stretch>
            <a:fillRect/>
          </a:stretch>
        </p:blipFill>
        <p:spPr>
          <a:xfrm>
            <a:off x="564515" y="1221740"/>
            <a:ext cx="2780665" cy="2799080"/>
          </a:xfrm>
          <a:prstGeom prst="rect">
            <a:avLst/>
          </a:prstGeom>
        </p:spPr>
      </p:pic>
      <p:pic>
        <p:nvPicPr>
          <p:cNvPr id="8" name="图片 7"/>
          <p:cNvPicPr>
            <a:picLocks noChangeAspect="1"/>
          </p:cNvPicPr>
          <p:nvPr/>
        </p:nvPicPr>
        <p:blipFill>
          <a:blip r:embed="rId2"/>
          <a:stretch>
            <a:fillRect/>
          </a:stretch>
        </p:blipFill>
        <p:spPr>
          <a:xfrm>
            <a:off x="5101590" y="3239770"/>
            <a:ext cx="2438400" cy="7810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68293" y="1204487"/>
            <a:ext cx="5975350" cy="5032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mn-lt"/>
                <a:ea typeface="+mn-ea"/>
                <a:cs typeface="+mn-cs"/>
              </a:rPr>
              <a:t>2. K</a:t>
            </a:r>
            <a:r>
              <a:rPr lang="zh-CN" altLang="en-US" sz="3200" dirty="0" smtClean="0">
                <a:latin typeface="+mn-lt"/>
                <a:ea typeface="+mn-ea"/>
                <a:cs typeface="+mn-cs"/>
              </a:rPr>
              <a:t>值选择</a:t>
            </a:r>
            <a:endParaRPr lang="zh-CN" altLang="en-US" sz="3200" dirty="0">
              <a:latin typeface="+mn-lt"/>
              <a:ea typeface="+mn-ea"/>
              <a:cs typeface="+mn-cs"/>
            </a:endParaRPr>
          </a:p>
        </p:txBody>
      </p:sp>
      <p:sp>
        <p:nvSpPr>
          <p:cNvPr id="3" name="文本框 213"/>
          <p:cNvSpPr txBox="1"/>
          <p:nvPr/>
        </p:nvSpPr>
        <p:spPr>
          <a:xfrm>
            <a:off x="3357695" y="6245379"/>
            <a:ext cx="4889077" cy="535531"/>
          </a:xfrm>
          <a:prstGeom prst="rect">
            <a:avLst/>
          </a:prstGeom>
        </p:spPr>
        <p:txBody>
          <a:bodyPr vert="horz" lIns="91440" tIns="45720" rIns="91440" bIns="45720" rtlCol="0" anchor="ctr">
            <a:normAutofit/>
          </a:bodyPr>
          <a:lstStyle>
            <a:defPPr>
              <a:defRPr lang="zh-CN"/>
            </a:defPPr>
            <a:lvl1pPr defTabSz="914400" eaLnBrk="1" fontAlgn="auto" latinLnBrk="0" hangingPunct="1">
              <a:lnSpc>
                <a:spcPct val="90000"/>
              </a:lnSpc>
              <a:spcAft>
                <a:spcPts val="0"/>
              </a:spcAft>
              <a:buClr>
                <a:srgbClr val="FF0000"/>
              </a:buClr>
              <a:buNone/>
              <a:defRPr sz="3200" i="1">
                <a:solidFill>
                  <a:srgbClr val="6600FF"/>
                </a:solidFill>
                <a:latin typeface="黑体" panose="02010609060101010101" pitchFamily="49" charset="-122"/>
                <a:ea typeface="黑体" panose="02010609060101010101" pitchFamily="49" charset="-122"/>
                <a:cs typeface="+mj-cs"/>
              </a:defRPr>
            </a:lvl1pPr>
          </a:lstStyle>
          <a:p>
            <a:r>
              <a:rPr lang="en-US" altLang="zh-CN" dirty="0" err="1">
                <a:sym typeface="+mn-ea"/>
              </a:rPr>
              <a:t>KNN算法</a:t>
            </a:r>
            <a:r>
              <a:rPr lang="zh-CN" altLang="en-US" dirty="0">
                <a:sym typeface="+mn-ea"/>
              </a:rPr>
              <a:t>要素</a:t>
            </a:r>
            <a:endParaRPr lang="zh-CN" altLang="en-US" dirty="0"/>
          </a:p>
        </p:txBody>
      </p:sp>
      <p:sp>
        <p:nvSpPr>
          <p:cNvPr id="21" name="Rectangle 3"/>
          <p:cNvSpPr txBox="1">
            <a:spLocks noChangeArrowheads="1"/>
          </p:cNvSpPr>
          <p:nvPr/>
        </p:nvSpPr>
        <p:spPr>
          <a:xfrm>
            <a:off x="238125" y="3279140"/>
            <a:ext cx="8905875" cy="31362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t>邻居的个数对分类的结果有一定的影响。</a:t>
            </a:r>
            <a:endParaRPr lang="zh-CN" altLang="en-US" sz="2400" dirty="0" smtClean="0"/>
          </a:p>
          <a:p>
            <a:r>
              <a:rPr lang="zh-CN" altLang="en-US" sz="2400" dirty="0" smtClean="0"/>
              <a:t>如果</a:t>
            </a:r>
            <a:r>
              <a:rPr lang="zh-CN" altLang="en-US" sz="2400" dirty="0" smtClean="0">
                <a:sym typeface="Arial" panose="020B0604020202020204" pitchFamily="34" charset="0"/>
              </a:rPr>
              <a:t>K</a:t>
            </a:r>
            <a:r>
              <a:rPr lang="zh-CN" altLang="en-US" sz="2400" dirty="0" smtClean="0"/>
              <a:t>过于小，那么将会对数据中存在的噪声过于敏感</a:t>
            </a:r>
            <a:endParaRPr lang="zh-CN" altLang="en-US" sz="2400" dirty="0" smtClean="0"/>
          </a:p>
          <a:p>
            <a:pPr algn="l">
              <a:buClrTx/>
              <a:buSzTx/>
            </a:pPr>
            <a:r>
              <a:rPr lang="zh-CN" altLang="en-US" sz="2400" dirty="0" smtClean="0"/>
              <a:t>如果</a:t>
            </a:r>
            <a:r>
              <a:rPr lang="zh-CN" altLang="en-US" sz="2400" dirty="0" smtClean="0">
                <a:sym typeface="Arial" panose="020B0604020202020204" pitchFamily="34" charset="0"/>
              </a:rPr>
              <a:t>K</a:t>
            </a:r>
            <a:r>
              <a:rPr lang="zh-CN" altLang="en-US" sz="2400" dirty="0" smtClean="0"/>
              <a:t>过大，邻居中可能包含太多其他类的点</a:t>
            </a:r>
            <a:endParaRPr lang="zh-CN" altLang="en-US" sz="2400" dirty="0" smtClean="0"/>
          </a:p>
          <a:p>
            <a:pPr algn="l">
              <a:buClrTx/>
              <a:buSzTx/>
            </a:pPr>
            <a:r>
              <a:rPr lang="zh-CN" altLang="en-US" sz="2400" dirty="0" smtClean="0">
                <a:sym typeface="+mn-ea"/>
              </a:rPr>
              <a:t>K的取值尽量要取奇数，以保证最后会产生一个较多的类别</a:t>
            </a:r>
            <a:endParaRPr lang="zh-CN" altLang="en-US" sz="2400" dirty="0" smtClean="0">
              <a:sym typeface="+mn-ea"/>
            </a:endParaRPr>
          </a:p>
          <a:p>
            <a:pPr algn="l">
              <a:buClrTx/>
              <a:buSzTx/>
            </a:pPr>
            <a:r>
              <a:rPr lang="zh-CN" altLang="en-US" sz="2400" dirty="0" smtClean="0"/>
              <a:t>一个经验的取值法则为 k≤      ，q为训练实例的数目</a:t>
            </a:r>
            <a:endParaRPr lang="zh-CN" altLang="en-US" sz="2400" dirty="0" smtClean="0"/>
          </a:p>
          <a:p>
            <a:pPr algn="l">
              <a:buClrTx/>
              <a:buSzTx/>
            </a:pPr>
            <a:r>
              <a:rPr lang="zh-CN" altLang="en-US" sz="2400" dirty="0" smtClean="0">
                <a:sym typeface="Arial" panose="020B0604020202020204" pitchFamily="34" charset="0"/>
              </a:rPr>
              <a:t>K值通常是采用</a:t>
            </a:r>
            <a:r>
              <a:rPr lang="en-US" altLang="zh-CN" sz="2400" dirty="0" err="1" smtClean="0">
                <a:sym typeface="Arial" panose="020B0604020202020204" pitchFamily="34" charset="0"/>
              </a:rPr>
              <a:t>交叉检验来确定</a:t>
            </a:r>
            <a:r>
              <a:rPr lang="en-US" altLang="zh-CN" sz="2400" dirty="0" err="1">
                <a:sym typeface="Arial" panose="020B0604020202020204" pitchFamily="34" charset="0"/>
              </a:rPr>
              <a:t>（</a:t>
            </a:r>
            <a:r>
              <a:rPr lang="en-US" altLang="zh-CN" sz="2400" dirty="0" err="1" smtClean="0">
                <a:sym typeface="Arial" panose="020B0604020202020204" pitchFamily="34" charset="0"/>
              </a:rPr>
              <a:t>以K</a:t>
            </a:r>
            <a:r>
              <a:rPr lang="en-US" altLang="zh-CN" sz="2400" dirty="0" smtClean="0">
                <a:sym typeface="Arial" panose="020B0604020202020204" pitchFamily="34" charset="0"/>
              </a:rPr>
              <a:t>=1</a:t>
            </a:r>
            <a:r>
              <a:rPr lang="en-US" altLang="zh-CN" sz="2400" dirty="0">
                <a:sym typeface="Arial" panose="020B0604020202020204" pitchFamily="34" charset="0"/>
              </a:rPr>
              <a:t>为基准）</a:t>
            </a:r>
            <a:endParaRPr lang="en-US" altLang="zh-CN" sz="2400" dirty="0">
              <a:sym typeface="Arial" panose="020B0604020202020204" pitchFamily="34" charset="0"/>
            </a:endParaRPr>
          </a:p>
        </p:txBody>
      </p:sp>
      <p:graphicFrame>
        <p:nvGraphicFramePr>
          <p:cNvPr id="22" name="Object 4"/>
          <p:cNvGraphicFramePr>
            <a:graphicFrameLocks noChangeAspect="1"/>
          </p:cNvGraphicFramePr>
          <p:nvPr/>
        </p:nvGraphicFramePr>
        <p:xfrm>
          <a:off x="3992804" y="4924482"/>
          <a:ext cx="515938" cy="542925"/>
        </p:xfrm>
        <a:graphic>
          <a:graphicData uri="http://schemas.openxmlformats.org/presentationml/2006/ole">
            <mc:AlternateContent xmlns:mc="http://schemas.openxmlformats.org/markup-compatibility/2006">
              <mc:Choice xmlns:v="urn:schemas-microsoft-com:vml" Requires="v">
                <p:oleObj spid="_x0000_s296996" name="" r:id="rId1" imgW="241300" imgH="254000" progId="Equation.3">
                  <p:embed/>
                </p:oleObj>
              </mc:Choice>
              <mc:Fallback>
                <p:oleObj name="" r:id="rId1" imgW="241300" imgH="254000" progId="Equation.3">
                  <p:embed/>
                  <p:pic>
                    <p:nvPicPr>
                      <p:cNvPr id="0" name="图片 2969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804" y="4924482"/>
                        <a:ext cx="5159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Oval 5"/>
          <p:cNvSpPr>
            <a:spLocks noChangeArrowheads="1"/>
          </p:cNvSpPr>
          <p:nvPr/>
        </p:nvSpPr>
        <p:spPr bwMode="auto">
          <a:xfrm>
            <a:off x="6072109" y="1404513"/>
            <a:ext cx="179388" cy="179387"/>
          </a:xfrm>
          <a:prstGeom prst="ellipse">
            <a:avLst/>
          </a:prstGeom>
          <a:solidFill>
            <a:schemeClr val="hlink"/>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6" name="Oval 6"/>
          <p:cNvSpPr>
            <a:spLocks noChangeArrowheads="1"/>
          </p:cNvSpPr>
          <p:nvPr/>
        </p:nvSpPr>
        <p:spPr bwMode="auto">
          <a:xfrm>
            <a:off x="5983209" y="1733125"/>
            <a:ext cx="179388" cy="179388"/>
          </a:xfrm>
          <a:prstGeom prst="ellipse">
            <a:avLst/>
          </a:prstGeom>
          <a:solidFill>
            <a:schemeClr val="hlink"/>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7" name="Oval 7"/>
          <p:cNvSpPr>
            <a:spLocks noChangeArrowheads="1"/>
          </p:cNvSpPr>
          <p:nvPr/>
        </p:nvSpPr>
        <p:spPr bwMode="auto">
          <a:xfrm>
            <a:off x="6400722" y="1606125"/>
            <a:ext cx="179387" cy="179388"/>
          </a:xfrm>
          <a:prstGeom prst="ellipse">
            <a:avLst/>
          </a:prstGeom>
          <a:solidFill>
            <a:srgbClr val="FF9900"/>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8" name="Oval 8"/>
          <p:cNvSpPr>
            <a:spLocks noChangeArrowheads="1"/>
          </p:cNvSpPr>
          <p:nvPr/>
        </p:nvSpPr>
        <p:spPr bwMode="auto">
          <a:xfrm>
            <a:off x="6400722" y="1912513"/>
            <a:ext cx="179387" cy="179387"/>
          </a:xfrm>
          <a:prstGeom prst="ellipse">
            <a:avLst/>
          </a:prstGeom>
          <a:solidFill>
            <a:schemeClr val="hlink"/>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9" name="Oval 9"/>
          <p:cNvSpPr>
            <a:spLocks noChangeArrowheads="1"/>
          </p:cNvSpPr>
          <p:nvPr/>
        </p:nvSpPr>
        <p:spPr bwMode="auto">
          <a:xfrm>
            <a:off x="5802234" y="3114250"/>
            <a:ext cx="180975" cy="179388"/>
          </a:xfrm>
          <a:prstGeom prst="ellipse">
            <a:avLst/>
          </a:prstGeom>
          <a:solidFill>
            <a:srgbClr val="FF5050"/>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0" name="Oval 10"/>
          <p:cNvSpPr>
            <a:spLocks noChangeArrowheads="1"/>
          </p:cNvSpPr>
          <p:nvPr/>
        </p:nvSpPr>
        <p:spPr bwMode="auto">
          <a:xfrm>
            <a:off x="6162597" y="2491950"/>
            <a:ext cx="179387" cy="179388"/>
          </a:xfrm>
          <a:prstGeom prst="ellipse">
            <a:avLst/>
          </a:prstGeom>
          <a:solidFill>
            <a:srgbClr val="FF5050"/>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1" name="Oval 11"/>
          <p:cNvSpPr>
            <a:spLocks noChangeArrowheads="1"/>
          </p:cNvSpPr>
          <p:nvPr/>
        </p:nvSpPr>
        <p:spPr bwMode="auto">
          <a:xfrm>
            <a:off x="6400722" y="2844375"/>
            <a:ext cx="179387" cy="179388"/>
          </a:xfrm>
          <a:prstGeom prst="ellipse">
            <a:avLst/>
          </a:prstGeom>
          <a:solidFill>
            <a:srgbClr val="FF5050"/>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2" name="Oval 12"/>
          <p:cNvSpPr>
            <a:spLocks noChangeArrowheads="1"/>
          </p:cNvSpPr>
          <p:nvPr/>
        </p:nvSpPr>
        <p:spPr bwMode="auto">
          <a:xfrm>
            <a:off x="7967584" y="1785513"/>
            <a:ext cx="179388" cy="179387"/>
          </a:xfrm>
          <a:prstGeom prst="ellipse">
            <a:avLst/>
          </a:prstGeom>
          <a:solidFill>
            <a:srgbClr val="FFFFCC"/>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3" name="Oval 13"/>
          <p:cNvSpPr>
            <a:spLocks noChangeArrowheads="1"/>
          </p:cNvSpPr>
          <p:nvPr/>
        </p:nvSpPr>
        <p:spPr bwMode="auto">
          <a:xfrm>
            <a:off x="8386684" y="2003000"/>
            <a:ext cx="180975" cy="179388"/>
          </a:xfrm>
          <a:prstGeom prst="ellipse">
            <a:avLst/>
          </a:prstGeom>
          <a:solidFill>
            <a:srgbClr val="FFFFCC"/>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4" name="Oval 14"/>
          <p:cNvSpPr>
            <a:spLocks noChangeArrowheads="1"/>
          </p:cNvSpPr>
          <p:nvPr/>
        </p:nvSpPr>
        <p:spPr bwMode="auto">
          <a:xfrm>
            <a:off x="8477172" y="1315613"/>
            <a:ext cx="179387" cy="179387"/>
          </a:xfrm>
          <a:prstGeom prst="ellipse">
            <a:avLst/>
          </a:prstGeom>
          <a:solidFill>
            <a:srgbClr val="FFFFCC"/>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5" name="AutoShape 15"/>
          <p:cNvSpPr>
            <a:spLocks noChangeArrowheads="1"/>
          </p:cNvSpPr>
          <p:nvPr/>
        </p:nvSpPr>
        <p:spPr bwMode="auto">
          <a:xfrm>
            <a:off x="5891134" y="1099713"/>
            <a:ext cx="1181100" cy="1169987"/>
          </a:xfrm>
          <a:prstGeom prst="flowChartConnector">
            <a:avLst/>
          </a:prstGeom>
          <a:noFill/>
          <a:ln w="9525">
            <a:solidFill>
              <a:schemeClr val="hlink"/>
            </a:solidFill>
            <a:prstDash val="lgDash"/>
            <a:round/>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6" name="AutoShape 16"/>
          <p:cNvSpPr>
            <a:spLocks noChangeArrowheads="1"/>
          </p:cNvSpPr>
          <p:nvPr/>
        </p:nvSpPr>
        <p:spPr bwMode="auto">
          <a:xfrm>
            <a:off x="5079922" y="301200"/>
            <a:ext cx="2820987" cy="2813050"/>
          </a:xfrm>
          <a:prstGeom prst="flowChartConnector">
            <a:avLst/>
          </a:prstGeom>
          <a:noFill/>
          <a:ln w="9525">
            <a:solidFill>
              <a:srgbClr val="FF5050"/>
            </a:solidFill>
            <a:prstDash val="lgDash"/>
            <a:bevel/>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 calcmode="lin" valueType="num">
                                      <p:cBhvr additive="base">
                                        <p:cTn id="12"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linds(horizontal)">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 calcmode="lin" valueType="num">
                                      <p:cBhvr additive="base">
                                        <p:cTn id="23"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xEl>
                                              <p:pRg st="3" end="3"/>
                                            </p:txEl>
                                          </p:spTgt>
                                        </p:tgtEl>
                                        <p:attrNameLst>
                                          <p:attrName>style.visibility</p:attrName>
                                        </p:attrNameLst>
                                      </p:cBhvr>
                                      <p:to>
                                        <p:strVal val="visible"/>
                                      </p:to>
                                    </p:set>
                                    <p:anim calcmode="lin" valueType="num">
                                      <p:cBhvr additive="base">
                                        <p:cTn id="29"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 calcmode="lin" valueType="num">
                                      <p:cBhvr additive="base">
                                        <p:cTn id="35"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
                                            <p:txEl>
                                              <p:pRg st="4" end="4"/>
                                            </p:txEl>
                                          </p:spTgt>
                                        </p:tgtEl>
                                        <p:attrNameLst>
                                          <p:attrName>ppt_y</p:attrName>
                                        </p:attrNameLst>
                                      </p:cBhvr>
                                      <p:tavLst>
                                        <p:tav tm="0">
                                          <p:val>
                                            <p:strVal val="1+#ppt_h/2"/>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1">
                                            <p:txEl>
                                              <p:pRg st="5" end="5"/>
                                            </p:txEl>
                                          </p:spTgt>
                                        </p:tgtEl>
                                        <p:attrNameLst>
                                          <p:attrName>style.visibility</p:attrName>
                                        </p:attrNameLst>
                                      </p:cBhvr>
                                      <p:to>
                                        <p:strVal val="visible"/>
                                      </p:to>
                                    </p:set>
                                    <p:anim calcmode="lin" valueType="num">
                                      <p:cBhvr additive="base">
                                        <p:cTn id="46"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68293" y="1204487"/>
            <a:ext cx="5975350" cy="5032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latin typeface="+mn-lt"/>
                <a:ea typeface="+mn-ea"/>
                <a:cs typeface="+mn-cs"/>
              </a:rPr>
              <a:t>3. </a:t>
            </a:r>
            <a:r>
              <a:rPr lang="zh-CN" altLang="en-US" sz="3200" dirty="0" smtClean="0">
                <a:latin typeface="+mn-lt"/>
                <a:ea typeface="+mn-ea"/>
                <a:cs typeface="+mn-cs"/>
              </a:rPr>
              <a:t>分类决策规则</a:t>
            </a:r>
            <a:endParaRPr lang="zh-CN" altLang="en-US" sz="3200" dirty="0">
              <a:latin typeface="+mn-lt"/>
              <a:ea typeface="+mn-ea"/>
              <a:cs typeface="+mn-cs"/>
            </a:endParaRPr>
          </a:p>
        </p:txBody>
      </p:sp>
      <p:sp>
        <p:nvSpPr>
          <p:cNvPr id="3" name="文本框 213"/>
          <p:cNvSpPr txBox="1"/>
          <p:nvPr/>
        </p:nvSpPr>
        <p:spPr>
          <a:xfrm>
            <a:off x="3466394" y="6265469"/>
            <a:ext cx="4889077" cy="535531"/>
          </a:xfrm>
          <a:prstGeom prst="rect">
            <a:avLst/>
          </a:prstGeom>
        </p:spPr>
        <p:txBody>
          <a:bodyPr vert="horz" lIns="91440" tIns="45720" rIns="91440" bIns="45720" rtlCol="0" anchor="ctr">
            <a:normAutofit/>
          </a:bodyPr>
          <a:lstStyle>
            <a:defPPr>
              <a:defRPr lang="zh-CN"/>
            </a:defPPr>
            <a:lvl1pPr defTabSz="914400" eaLnBrk="1" fontAlgn="auto" latinLnBrk="0" hangingPunct="1">
              <a:lnSpc>
                <a:spcPct val="90000"/>
              </a:lnSpc>
              <a:spcAft>
                <a:spcPts val="0"/>
              </a:spcAft>
              <a:buClr>
                <a:srgbClr val="FF0000"/>
              </a:buClr>
              <a:buNone/>
              <a:defRPr sz="3200" i="1">
                <a:solidFill>
                  <a:srgbClr val="6600FF"/>
                </a:solidFill>
                <a:latin typeface="黑体" panose="02010609060101010101" pitchFamily="49" charset="-122"/>
                <a:ea typeface="黑体" panose="02010609060101010101" pitchFamily="49" charset="-122"/>
                <a:cs typeface="+mj-cs"/>
              </a:defRPr>
            </a:lvl1pPr>
          </a:lstStyle>
          <a:p>
            <a:r>
              <a:rPr lang="en-US" altLang="zh-CN" dirty="0" err="1">
                <a:sym typeface="+mn-ea"/>
              </a:rPr>
              <a:t>KNN算法</a:t>
            </a:r>
            <a:r>
              <a:rPr lang="zh-CN" altLang="en-US" dirty="0">
                <a:sym typeface="+mn-ea"/>
              </a:rPr>
              <a:t>要素</a:t>
            </a:r>
            <a:endParaRPr lang="zh-CN" altLang="en-US" dirty="0"/>
          </a:p>
        </p:txBody>
      </p:sp>
      <p:sp>
        <p:nvSpPr>
          <p:cNvPr id="19" name="文本占位符 2"/>
          <p:cNvSpPr txBox="1">
            <a:spLocks noChangeArrowheads="1"/>
          </p:cNvSpPr>
          <p:nvPr/>
        </p:nvSpPr>
        <p:spPr>
          <a:xfrm>
            <a:off x="668292" y="2000940"/>
            <a:ext cx="8008937" cy="45088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srgbClr val="AC5129"/>
                </a:solidFill>
              </a:rPr>
              <a:t>简单投票法：</a:t>
            </a:r>
            <a:r>
              <a:rPr lang="zh-CN" altLang="en-US" dirty="0" smtClean="0"/>
              <a:t>少数服从多数，近邻中哪个类别的点最多就分为该类。</a:t>
            </a:r>
            <a:endParaRPr lang="zh-CN" altLang="en-US" dirty="0" smtClean="0"/>
          </a:p>
          <a:p>
            <a:pPr lvl="1"/>
            <a:r>
              <a:rPr lang="zh-CN" altLang="en-US" dirty="0">
                <a:latin typeface="华文楷体" panose="02010600040101010101" pitchFamily="2" charset="-122"/>
                <a:ea typeface="华文楷体" panose="02010600040101010101" pitchFamily="2" charset="-122"/>
              </a:rPr>
              <a:t>选出k个最近的邻居中的数量最多的类标号</a:t>
            </a:r>
            <a:r>
              <a:rPr lang="zh-CN" altLang="en-US" dirty="0">
                <a:latin typeface="华文楷体" panose="02010600040101010101" pitchFamily="2" charset="-122"/>
                <a:ea typeface="华文楷体" panose="02010600040101010101" pitchFamily="2" charset="-122"/>
                <a:sym typeface="Arial" panose="020B0604020202020204" pitchFamily="34" charset="0"/>
              </a:rPr>
              <a:t>。</a:t>
            </a:r>
            <a:endParaRPr lang="zh-CN" altLang="en-US" dirty="0">
              <a:latin typeface="华文楷体" panose="02010600040101010101" pitchFamily="2" charset="-122"/>
              <a:ea typeface="华文楷体" panose="02010600040101010101" pitchFamily="2" charset="-122"/>
            </a:endParaRPr>
          </a:p>
          <a:p>
            <a:r>
              <a:rPr lang="zh-CN" altLang="en-US" b="1" dirty="0">
                <a:solidFill>
                  <a:srgbClr val="AC5129"/>
                </a:solidFill>
              </a:rPr>
              <a:t>加权投票法：</a:t>
            </a:r>
            <a:r>
              <a:rPr lang="zh-CN" altLang="en-US" dirty="0" smtClean="0"/>
              <a:t>根据距离的远近，对近邻的投票进行加权，距离越近则权重越大</a:t>
            </a:r>
            <a:endParaRPr lang="zh-CN" altLang="en-US" dirty="0" smtClean="0"/>
          </a:p>
          <a:p>
            <a:pPr lvl="1"/>
            <a:r>
              <a:rPr lang="zh-CN" altLang="en-US" dirty="0">
                <a:latin typeface="华文楷体" panose="02010600040101010101" pitchFamily="2" charset="-122"/>
                <a:ea typeface="华文楷体" panose="02010600040101010101" pitchFamily="2" charset="-122"/>
              </a:rPr>
              <a:t>k个最近邻居分别按距离计算权重，权重最大的类标号获胜。</a:t>
            </a:r>
            <a:endParaRPr lang="zh-CN" altLang="en-US" dirty="0">
              <a:latin typeface="华文楷体" panose="02010600040101010101" pitchFamily="2" charset="-122"/>
              <a:ea typeface="华文楷体" panose="02010600040101010101" pitchFamily="2" charset="-122"/>
            </a:endParaRPr>
          </a:p>
          <a:p>
            <a:pPr lvl="1"/>
            <a:r>
              <a:rPr lang="zh-CN" altLang="en-US" dirty="0">
                <a:latin typeface="华文楷体" panose="02010600040101010101" pitchFamily="2" charset="-122"/>
                <a:ea typeface="华文楷体" panose="02010600040101010101" pitchFamily="2" charset="-122"/>
              </a:rPr>
              <a:t>权重可以采用 1 / (d</a:t>
            </a:r>
            <a:r>
              <a:rPr lang="zh-CN" altLang="en-US" baseline="30000"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 + 1) 来计算，其中d为某个最近邻居到待分类实例的距离。</a:t>
            </a:r>
            <a:endParaRPr lang="zh-CN" altLang="en-US" dirty="0">
              <a:latin typeface="华文楷体" panose="02010600040101010101" pitchFamily="2" charset="-122"/>
              <a:ea typeface="华文楷体" panose="02010600040101010101" pitchFamily="2" charset="-122"/>
            </a:endParaRPr>
          </a:p>
        </p:txBody>
      </p:sp>
      <p:sp>
        <p:nvSpPr>
          <p:cNvPr id="20" name="AutoShape 4"/>
          <p:cNvSpPr>
            <a:spLocks noChangeArrowheads="1"/>
          </p:cNvSpPr>
          <p:nvPr/>
        </p:nvSpPr>
        <p:spPr bwMode="auto">
          <a:xfrm>
            <a:off x="4327012" y="4255371"/>
            <a:ext cx="4609953" cy="1472570"/>
          </a:xfrm>
          <a:prstGeom prst="wedgeRectCallout">
            <a:avLst>
              <a:gd name="adj1" fmla="val -56213"/>
              <a:gd name="adj2" fmla="val 79991"/>
            </a:avLst>
          </a:prstGeom>
          <a:solidFill>
            <a:schemeClr val="bg2"/>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30000"/>
              </a:lnSpc>
              <a:spcBef>
                <a:spcPct val="0"/>
              </a:spcBef>
              <a:buClrTx/>
              <a:buSzTx/>
              <a:buFont typeface="Arial" panose="020B0604020202020204" pitchFamily="34" charset="0"/>
              <a:buNone/>
            </a:pPr>
            <a:r>
              <a:rPr lang="zh-CN" altLang="en-US" sz="2000" dirty="0">
                <a:solidFill>
                  <a:srgbClr val="C00000"/>
                </a:solidFill>
              </a:rPr>
              <a:t>可采用其它权重计算方式，只要满足</a:t>
            </a:r>
            <a:endParaRPr lang="zh-CN" altLang="en-US" sz="2000" dirty="0">
              <a:solidFill>
                <a:srgbClr val="C00000"/>
              </a:solidFill>
            </a:endParaRPr>
          </a:p>
          <a:p>
            <a:pPr algn="ctr" eaLnBrk="1" hangingPunct="1">
              <a:lnSpc>
                <a:spcPct val="130000"/>
              </a:lnSpc>
              <a:spcBef>
                <a:spcPct val="0"/>
              </a:spcBef>
              <a:buClrTx/>
              <a:buSzTx/>
              <a:buFont typeface="Arial" panose="020B0604020202020204" pitchFamily="34" charset="0"/>
              <a:buNone/>
            </a:pPr>
            <a:r>
              <a:rPr lang="zh-CN" altLang="en-US" sz="2000" dirty="0">
                <a:solidFill>
                  <a:srgbClr val="C00000"/>
                </a:solidFill>
              </a:rPr>
              <a:t>到待分类实例的距离越近权重值越大，</a:t>
            </a:r>
            <a:endParaRPr lang="zh-CN" altLang="en-US" sz="2000" dirty="0">
              <a:solidFill>
                <a:srgbClr val="C00000"/>
              </a:solidFill>
            </a:endParaRPr>
          </a:p>
          <a:p>
            <a:pPr algn="ctr" eaLnBrk="1" hangingPunct="1">
              <a:lnSpc>
                <a:spcPct val="130000"/>
              </a:lnSpc>
              <a:spcBef>
                <a:spcPct val="0"/>
              </a:spcBef>
              <a:buClrTx/>
              <a:buSzTx/>
              <a:buFont typeface="Arial" panose="020B0604020202020204" pitchFamily="34" charset="0"/>
              <a:buNone/>
            </a:pPr>
            <a:r>
              <a:rPr lang="zh-CN" altLang="en-US" sz="2000" dirty="0">
                <a:solidFill>
                  <a:srgbClr val="C00000"/>
                </a:solidFill>
              </a:rPr>
              <a:t>到待分类实例的距离越远权重值越小即可</a:t>
            </a:r>
            <a:endParaRPr lang="zh-CN" altLang="en-US" sz="20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additive="base">
                                        <p:cTn id="2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additive="base">
                                        <p:cTn id="31"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95288" y="115888"/>
            <a:ext cx="8424862" cy="1655762"/>
          </a:xfrm>
        </p:spPr>
        <p:txBody>
          <a:bodyPr/>
          <a:lstStyle/>
          <a:p>
            <a:pPr marL="762000" indent="-762000" algn="ctr" eaLnBrk="1" hangingPunct="1"/>
            <a:r>
              <a:rPr lang="zh-CN" altLang="en-US" b="1" smtClean="0"/>
              <a:t>分类方法</a:t>
            </a:r>
            <a:r>
              <a:rPr lang="zh-CN" altLang="en-US" smtClean="0"/>
              <a:t> </a:t>
            </a:r>
            <a:br>
              <a:rPr lang="zh-CN" altLang="en-US" b="1" smtClean="0"/>
            </a:br>
            <a:r>
              <a:rPr lang="zh-CN" altLang="en-US" smtClean="0"/>
              <a:t> </a:t>
            </a:r>
            <a:r>
              <a:rPr lang="zh-CN" altLang="en-US" b="1" smtClean="0"/>
              <a:t>                        </a:t>
            </a:r>
            <a:r>
              <a:rPr lang="zh-CN" altLang="en-US" sz="2400" b="1" smtClean="0">
                <a:latin typeface="华文新魏" panose="02010800040101010101" pitchFamily="2" charset="-122"/>
                <a:ea typeface="华文新魏" panose="02010800040101010101" pitchFamily="2" charset="-122"/>
              </a:rPr>
              <a:t>内容提要</a:t>
            </a:r>
            <a:endParaRPr lang="en-US" altLang="zh-CN" sz="2400" b="1" smtClean="0">
              <a:latin typeface="华文新魏" panose="02010800040101010101" pitchFamily="2" charset="-122"/>
              <a:ea typeface="华文新魏" panose="02010800040101010101" pitchFamily="2" charset="-122"/>
            </a:endParaRPr>
          </a:p>
        </p:txBody>
      </p:sp>
      <p:sp>
        <p:nvSpPr>
          <p:cNvPr id="43011" name="Rectangle 3"/>
          <p:cNvSpPr>
            <a:spLocks noGrp="1" noChangeArrowheads="1"/>
          </p:cNvSpPr>
          <p:nvPr>
            <p:ph type="body" idx="1"/>
          </p:nvPr>
        </p:nvSpPr>
        <p:spPr>
          <a:xfrm>
            <a:off x="469900" y="1917700"/>
            <a:ext cx="8278813" cy="4391025"/>
          </a:xfrm>
        </p:spPr>
        <p:txBody>
          <a:bodyPr/>
          <a:lstStyle/>
          <a:p>
            <a:pPr marL="533400" indent="-533400" eaLnBrk="1" hangingPunct="1">
              <a:spcBef>
                <a:spcPct val="30000"/>
              </a:spcBef>
              <a:tabLst>
                <a:tab pos="6178550" algn="l"/>
              </a:tabLst>
            </a:pPr>
            <a:r>
              <a:rPr lang="zh-CN" altLang="en-US" smtClean="0">
                <a:latin typeface="隶书" panose="02010509060101010101" pitchFamily="49" charset="-122"/>
                <a:ea typeface="隶书" panose="02010509060101010101" pitchFamily="49" charset="-122"/>
              </a:rPr>
              <a:t>分类的基本概念与步骤 </a:t>
            </a:r>
            <a:endParaRPr lang="en-US" altLang="zh-CN" smtClean="0">
              <a:latin typeface="隶书" panose="02010509060101010101" pitchFamily="49" charset="-122"/>
              <a:ea typeface="隶书" panose="02010509060101010101" pitchFamily="49" charset="-122"/>
            </a:endParaRPr>
          </a:p>
          <a:p>
            <a:pPr marL="533400" indent="-533400" eaLnBrk="1" hangingPunct="1">
              <a:spcBef>
                <a:spcPct val="30000"/>
              </a:spcBef>
              <a:tabLst>
                <a:tab pos="6178550" algn="l"/>
              </a:tabLst>
            </a:pPr>
            <a:r>
              <a:rPr lang="zh-CN" altLang="en-US" smtClean="0">
                <a:latin typeface="隶书" panose="02010509060101010101" pitchFamily="49" charset="-122"/>
                <a:ea typeface="隶书" panose="02010509060101010101" pitchFamily="49" charset="-122"/>
              </a:rPr>
              <a:t>基于距离的分类算法 </a:t>
            </a:r>
            <a:endParaRPr lang="zh-CN" altLang="en-US" smtClean="0">
              <a:latin typeface="隶书" panose="02010509060101010101" pitchFamily="49" charset="-122"/>
              <a:ea typeface="隶书" panose="02010509060101010101" pitchFamily="49" charset="-122"/>
            </a:endParaRPr>
          </a:p>
          <a:p>
            <a:pPr marL="533400" indent="-533400" eaLnBrk="1" hangingPunct="1">
              <a:spcBef>
                <a:spcPct val="30000"/>
              </a:spcBef>
              <a:tabLst>
                <a:tab pos="6178550" algn="l"/>
              </a:tabLst>
            </a:pPr>
            <a:r>
              <a:rPr lang="zh-CN" altLang="en-US" smtClean="0">
                <a:latin typeface="隶书" panose="02010509060101010101" pitchFamily="49" charset="-122"/>
                <a:ea typeface="隶书" panose="02010509060101010101" pitchFamily="49" charset="-122"/>
              </a:rPr>
              <a:t>决策树分类方法 </a:t>
            </a:r>
            <a:endParaRPr lang="zh-CN" altLang="en-US" smtClean="0">
              <a:latin typeface="隶书" panose="02010509060101010101" pitchFamily="49" charset="-122"/>
              <a:ea typeface="隶书" panose="02010509060101010101" pitchFamily="49" charset="-122"/>
            </a:endParaRPr>
          </a:p>
          <a:p>
            <a:pPr marL="533400" indent="-533400" eaLnBrk="1" hangingPunct="1">
              <a:spcBef>
                <a:spcPct val="30000"/>
              </a:spcBef>
              <a:tabLst>
                <a:tab pos="6178550" algn="l"/>
              </a:tabLst>
            </a:pPr>
            <a:r>
              <a:rPr lang="zh-CN" altLang="en-US" smtClean="0">
                <a:latin typeface="隶书" panose="02010509060101010101" pitchFamily="49" charset="-122"/>
                <a:ea typeface="隶书" panose="02010509060101010101" pitchFamily="49" charset="-122"/>
              </a:rPr>
              <a:t>贝叶斯分类 </a:t>
            </a:r>
            <a:endParaRPr lang="zh-CN" altLang="en-US" smtClean="0">
              <a:latin typeface="隶书" panose="02010509060101010101" pitchFamily="49" charset="-122"/>
              <a:ea typeface="隶书" panose="02010509060101010101" pitchFamily="49" charset="-122"/>
            </a:endParaRPr>
          </a:p>
          <a:p>
            <a:pPr marL="533400" indent="-533400" eaLnBrk="1" hangingPunct="1">
              <a:spcBef>
                <a:spcPct val="30000"/>
              </a:spcBef>
              <a:tabLst>
                <a:tab pos="6178550" algn="l"/>
              </a:tabLst>
            </a:pPr>
            <a:r>
              <a:rPr lang="zh-CN" altLang="en-US" smtClean="0">
                <a:latin typeface="隶书" panose="02010509060101010101" pitchFamily="49" charset="-122"/>
                <a:ea typeface="隶书" panose="02010509060101010101" pitchFamily="49" charset="-122"/>
              </a:rPr>
              <a:t>规则归纳 </a:t>
            </a:r>
            <a:endParaRPr lang="zh-CN" altLang="en-US" smtClean="0">
              <a:latin typeface="隶书" panose="02010509060101010101" pitchFamily="49" charset="-122"/>
              <a:ea typeface="隶书" panose="02010509060101010101" pitchFamily="49" charset="-122"/>
            </a:endParaRPr>
          </a:p>
          <a:p>
            <a:pPr marL="533400" indent="-533400" eaLnBrk="1" hangingPunct="1">
              <a:spcBef>
                <a:spcPct val="30000"/>
              </a:spcBef>
              <a:tabLst>
                <a:tab pos="6178550" algn="l"/>
              </a:tabLst>
            </a:pPr>
            <a:r>
              <a:rPr lang="zh-CN" altLang="en-US" smtClean="0">
                <a:latin typeface="隶书" panose="02010509060101010101" pitchFamily="49" charset="-122"/>
                <a:ea typeface="隶书" panose="02010509060101010101" pitchFamily="49" charset="-122"/>
              </a:rPr>
              <a:t>与分类有关的问题 </a:t>
            </a:r>
            <a:endParaRPr lang="zh-CN" altLang="en-US" smtClean="0">
              <a:latin typeface="隶书" panose="02010509060101010101" pitchFamily="49" charset="-122"/>
              <a:ea typeface="隶书" panose="02010509060101010101" pitchFamily="49" charset="-122"/>
            </a:endParaRPr>
          </a:p>
          <a:p>
            <a:pPr marL="533400" indent="-533400" eaLnBrk="1" hangingPunct="1">
              <a:buFont typeface="Wingdings" panose="05000000000000000000" pitchFamily="2" charset="2"/>
              <a:buNone/>
              <a:tabLst>
                <a:tab pos="6178550" algn="l"/>
              </a:tabLst>
            </a:pPr>
            <a:endParaRPr lang="en-US" altLang="zh-CN" smtClean="0">
              <a:latin typeface="隶书" panose="02010509060101010101" pitchFamily="49" charset="-122"/>
              <a:ea typeface="隶书" panose="02010509060101010101" pitchFamily="49" charset="-122"/>
            </a:endParaRPr>
          </a:p>
        </p:txBody>
      </p:sp>
      <p:pic>
        <p:nvPicPr>
          <p:cNvPr id="43012" name="Picture 7" descr="j023770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26100" y="3068638"/>
            <a:ext cx="286702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65" name="Group 21"/>
          <p:cNvGraphicFramePr>
            <a:graphicFrameLocks noGrp="1"/>
          </p:cNvGraphicFramePr>
          <p:nvPr>
            <p:ph type="tbl" idx="4294967295"/>
          </p:nvPr>
        </p:nvGraphicFramePr>
        <p:xfrm>
          <a:off x="6021388" y="1839913"/>
          <a:ext cx="3122612" cy="3805239"/>
        </p:xfrm>
        <a:graphic>
          <a:graphicData uri="http://schemas.openxmlformats.org/drawingml/2006/table">
            <a:tbl>
              <a:tblPr/>
              <a:tblGrid>
                <a:gridCol w="1560512"/>
                <a:gridCol w="1562100"/>
              </a:tblGrid>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A)</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4663">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B)</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C)</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D)</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4663">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E)</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F)</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G)</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4663">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H)</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1824" name="Object 80"/>
          <p:cNvGraphicFramePr>
            <a:graphicFrameLocks noChangeAspect="1"/>
          </p:cNvGraphicFramePr>
          <p:nvPr/>
        </p:nvGraphicFramePr>
        <p:xfrm>
          <a:off x="7731125" y="1873250"/>
          <a:ext cx="439738" cy="393700"/>
        </p:xfrm>
        <a:graphic>
          <a:graphicData uri="http://schemas.openxmlformats.org/presentationml/2006/ole">
            <mc:AlternateContent xmlns:mc="http://schemas.openxmlformats.org/markup-compatibility/2006">
              <mc:Choice xmlns:v="urn:schemas-microsoft-com:vml" Requires="v">
                <p:oleObj spid="_x0000_s298258" name="" r:id="rId1" imgW="241300" imgH="215900" progId="Equation.3">
                  <p:embed/>
                </p:oleObj>
              </mc:Choice>
              <mc:Fallback>
                <p:oleObj name="" r:id="rId1" imgW="241300" imgH="215900" progId="Equation.3">
                  <p:embed/>
                  <p:pic>
                    <p:nvPicPr>
                      <p:cNvPr id="0" name="图片 2982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25" y="1873250"/>
                        <a:ext cx="4397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825" name="Object 81"/>
          <p:cNvGraphicFramePr>
            <a:graphicFrameLocks noChangeAspect="1"/>
          </p:cNvGraphicFramePr>
          <p:nvPr/>
        </p:nvGraphicFramePr>
        <p:xfrm>
          <a:off x="7731125" y="2349500"/>
          <a:ext cx="393700" cy="393700"/>
        </p:xfrm>
        <a:graphic>
          <a:graphicData uri="http://schemas.openxmlformats.org/presentationml/2006/ole">
            <mc:AlternateContent xmlns:mc="http://schemas.openxmlformats.org/markup-compatibility/2006">
              <mc:Choice xmlns:v="urn:schemas-microsoft-com:vml" Requires="v">
                <p:oleObj spid="_x0000_s298259" name="" r:id="rId3" imgW="215900" imgH="215900" progId="Equation.3">
                  <p:embed/>
                </p:oleObj>
              </mc:Choice>
              <mc:Fallback>
                <p:oleObj name="" r:id="rId3" imgW="215900" imgH="215900" progId="Equation.3">
                  <p:embed/>
                  <p:pic>
                    <p:nvPicPr>
                      <p:cNvPr id="0" name="图片 2982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25" y="2349500"/>
                        <a:ext cx="393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6" name="Object 82"/>
          <p:cNvGraphicFramePr>
            <a:graphicFrameLocks noChangeAspect="1"/>
          </p:cNvGraphicFramePr>
          <p:nvPr/>
        </p:nvGraphicFramePr>
        <p:xfrm>
          <a:off x="7686675" y="2828925"/>
          <a:ext cx="438150" cy="393700"/>
        </p:xfrm>
        <a:graphic>
          <a:graphicData uri="http://schemas.openxmlformats.org/presentationml/2006/ole">
            <mc:AlternateContent xmlns:mc="http://schemas.openxmlformats.org/markup-compatibility/2006">
              <mc:Choice xmlns:v="urn:schemas-microsoft-com:vml" Requires="v">
                <p:oleObj spid="_x0000_s298260" name="" r:id="rId5" imgW="241300" imgH="215900" progId="Equation.3">
                  <p:embed/>
                </p:oleObj>
              </mc:Choice>
              <mc:Fallback>
                <p:oleObj name="" r:id="rId5" imgW="241300" imgH="215900" progId="Equation.3">
                  <p:embed/>
                  <p:pic>
                    <p:nvPicPr>
                      <p:cNvPr id="0" name="图片 2982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5" y="2828925"/>
                        <a:ext cx="43815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7" name="Object 83"/>
          <p:cNvGraphicFramePr>
            <a:graphicFrameLocks noChangeAspect="1"/>
          </p:cNvGraphicFramePr>
          <p:nvPr/>
        </p:nvGraphicFramePr>
        <p:xfrm>
          <a:off x="7691438" y="3303588"/>
          <a:ext cx="439737" cy="393700"/>
        </p:xfrm>
        <a:graphic>
          <a:graphicData uri="http://schemas.openxmlformats.org/presentationml/2006/ole">
            <mc:AlternateContent xmlns:mc="http://schemas.openxmlformats.org/markup-compatibility/2006">
              <mc:Choice xmlns:v="urn:schemas-microsoft-com:vml" Requires="v">
                <p:oleObj spid="_x0000_s298261" name="" r:id="rId6" imgW="241300" imgH="215900" progId="Equation.3">
                  <p:embed/>
                </p:oleObj>
              </mc:Choice>
              <mc:Fallback>
                <p:oleObj name="" r:id="rId6" imgW="241300" imgH="215900" progId="Equation.3">
                  <p:embed/>
                  <p:pic>
                    <p:nvPicPr>
                      <p:cNvPr id="0" name="图片 2982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3303588"/>
                        <a:ext cx="43973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8" name="Object 84"/>
          <p:cNvGraphicFramePr>
            <a:graphicFrameLocks noChangeAspect="1"/>
          </p:cNvGraphicFramePr>
          <p:nvPr/>
        </p:nvGraphicFramePr>
        <p:xfrm>
          <a:off x="7666038" y="3787775"/>
          <a:ext cx="415925" cy="417513"/>
        </p:xfrm>
        <a:graphic>
          <a:graphicData uri="http://schemas.openxmlformats.org/presentationml/2006/ole">
            <mc:AlternateContent xmlns:mc="http://schemas.openxmlformats.org/markup-compatibility/2006">
              <mc:Choice xmlns:v="urn:schemas-microsoft-com:vml" Requires="v">
                <p:oleObj spid="_x0000_s298262" name="" r:id="rId8" imgW="229235" imgH="229235" progId="Equation.3">
                  <p:embed/>
                </p:oleObj>
              </mc:Choice>
              <mc:Fallback>
                <p:oleObj name="" r:id="rId8" imgW="229235" imgH="229235" progId="Equation.3">
                  <p:embed/>
                  <p:pic>
                    <p:nvPicPr>
                      <p:cNvPr id="0" name="图片 2982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6038" y="3787775"/>
                        <a:ext cx="4159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9" name="Object 85"/>
          <p:cNvGraphicFramePr>
            <a:graphicFrameLocks noChangeAspect="1"/>
          </p:cNvGraphicFramePr>
          <p:nvPr/>
        </p:nvGraphicFramePr>
        <p:xfrm>
          <a:off x="7654925" y="4256088"/>
          <a:ext cx="417513" cy="417512"/>
        </p:xfrm>
        <a:graphic>
          <a:graphicData uri="http://schemas.openxmlformats.org/presentationml/2006/ole">
            <mc:AlternateContent xmlns:mc="http://schemas.openxmlformats.org/markup-compatibility/2006">
              <mc:Choice xmlns:v="urn:schemas-microsoft-com:vml" Requires="v">
                <p:oleObj spid="_x0000_s298263" name="" r:id="rId10" imgW="229235" imgH="229235" progId="Equation.3">
                  <p:embed/>
                </p:oleObj>
              </mc:Choice>
              <mc:Fallback>
                <p:oleObj name="" r:id="rId10" imgW="229235" imgH="229235" progId="Equation.3">
                  <p:embed/>
                  <p:pic>
                    <p:nvPicPr>
                      <p:cNvPr id="0" name="图片 2982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54925" y="4256088"/>
                        <a:ext cx="4175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0" name="Object 86"/>
          <p:cNvGraphicFramePr>
            <a:graphicFrameLocks noChangeAspect="1"/>
          </p:cNvGraphicFramePr>
          <p:nvPr/>
        </p:nvGraphicFramePr>
        <p:xfrm>
          <a:off x="7632700" y="4724400"/>
          <a:ext cx="555625" cy="415925"/>
        </p:xfrm>
        <a:graphic>
          <a:graphicData uri="http://schemas.openxmlformats.org/presentationml/2006/ole">
            <mc:AlternateContent xmlns:mc="http://schemas.openxmlformats.org/markup-compatibility/2006">
              <mc:Choice xmlns:v="urn:schemas-microsoft-com:vml" Requires="v">
                <p:oleObj spid="_x0000_s298264" name="" r:id="rId12" imgW="304800" imgH="228600" progId="Equation.3">
                  <p:embed/>
                </p:oleObj>
              </mc:Choice>
              <mc:Fallback>
                <p:oleObj name="" r:id="rId12" imgW="304800" imgH="228600" progId="Equation.3">
                  <p:embed/>
                  <p:pic>
                    <p:nvPicPr>
                      <p:cNvPr id="0" name="图片 2982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32700" y="4724400"/>
                        <a:ext cx="5556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1" name="Object 87"/>
          <p:cNvGraphicFramePr>
            <a:graphicFrameLocks noChangeAspect="1"/>
          </p:cNvGraphicFramePr>
          <p:nvPr/>
        </p:nvGraphicFramePr>
        <p:xfrm>
          <a:off x="7624763" y="5211763"/>
          <a:ext cx="555625" cy="417512"/>
        </p:xfrm>
        <a:graphic>
          <a:graphicData uri="http://schemas.openxmlformats.org/presentationml/2006/ole">
            <mc:AlternateContent xmlns:mc="http://schemas.openxmlformats.org/markup-compatibility/2006">
              <mc:Choice xmlns:v="urn:schemas-microsoft-com:vml" Requires="v">
                <p:oleObj spid="_x0000_s298265" name="" r:id="rId14" imgW="304800" imgH="228600" progId="Equation.3">
                  <p:embed/>
                </p:oleObj>
              </mc:Choice>
              <mc:Fallback>
                <p:oleObj name="" r:id="rId14" imgW="304800" imgH="228600" progId="Equation.3">
                  <p:embed/>
                  <p:pic>
                    <p:nvPicPr>
                      <p:cNvPr id="0" name="图片 2982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4763" y="5211763"/>
                        <a:ext cx="55562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32" name="Text Box 88"/>
          <p:cNvSpPr txBox="1">
            <a:spLocks noChangeArrowheads="1"/>
          </p:cNvSpPr>
          <p:nvPr/>
        </p:nvSpPr>
        <p:spPr bwMode="auto">
          <a:xfrm>
            <a:off x="5643563" y="697735"/>
            <a:ext cx="33201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2200" dirty="0" smtClean="0">
                <a:solidFill>
                  <a:srgbClr val="C00000"/>
                </a:solidFill>
              </a:rPr>
              <a:t>1. </a:t>
            </a:r>
            <a:r>
              <a:rPr lang="zh-CN" altLang="en-US" sz="2200" dirty="0" smtClean="0">
                <a:solidFill>
                  <a:srgbClr val="C00000"/>
                </a:solidFill>
              </a:rPr>
              <a:t>算距离：使用</a:t>
            </a:r>
            <a:r>
              <a:rPr lang="zh-CN" altLang="en-US" sz="2200" dirty="0">
                <a:solidFill>
                  <a:srgbClr val="C00000"/>
                </a:solidFill>
              </a:rPr>
              <a:t>欧氏距离</a:t>
            </a:r>
            <a:endParaRPr lang="zh-CN" altLang="en-US" sz="2200" dirty="0">
              <a:solidFill>
                <a:srgbClr val="C00000"/>
              </a:solidFill>
            </a:endParaRPr>
          </a:p>
        </p:txBody>
      </p:sp>
      <p:sp>
        <p:nvSpPr>
          <p:cNvPr id="31833" name="Rectangle 89"/>
          <p:cNvSpPr>
            <a:spLocks noChangeArrowheads="1"/>
          </p:cNvSpPr>
          <p:nvPr/>
        </p:nvSpPr>
        <p:spPr bwMode="auto">
          <a:xfrm>
            <a:off x="5668963" y="1844675"/>
            <a:ext cx="3122612" cy="442913"/>
          </a:xfrm>
          <a:prstGeom prst="rect">
            <a:avLst/>
          </a:prstGeom>
          <a:noFill/>
          <a:ln w="38100">
            <a:solidFill>
              <a:srgbClr val="FF5050"/>
            </a:solidFill>
            <a:miter lim="800000"/>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1834" name="Rectangle 90"/>
          <p:cNvSpPr>
            <a:spLocks noChangeArrowheads="1"/>
          </p:cNvSpPr>
          <p:nvPr/>
        </p:nvSpPr>
        <p:spPr bwMode="auto">
          <a:xfrm>
            <a:off x="5668963" y="2325688"/>
            <a:ext cx="3122612" cy="442912"/>
          </a:xfrm>
          <a:prstGeom prst="rect">
            <a:avLst/>
          </a:prstGeom>
          <a:noFill/>
          <a:ln w="38100">
            <a:solidFill>
              <a:srgbClr val="FF5050"/>
            </a:solidFill>
            <a:bevel/>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1835" name="Rectangle 91"/>
          <p:cNvSpPr>
            <a:spLocks noChangeArrowheads="1"/>
          </p:cNvSpPr>
          <p:nvPr/>
        </p:nvSpPr>
        <p:spPr bwMode="auto">
          <a:xfrm>
            <a:off x="5668963" y="2806700"/>
            <a:ext cx="3122612" cy="441325"/>
          </a:xfrm>
          <a:prstGeom prst="rect">
            <a:avLst/>
          </a:prstGeom>
          <a:noFill/>
          <a:ln w="38100">
            <a:solidFill>
              <a:srgbClr val="FF5050"/>
            </a:solidFill>
            <a:bevel/>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1836" name="Rectangle 92"/>
          <p:cNvSpPr>
            <a:spLocks noChangeArrowheads="1"/>
          </p:cNvSpPr>
          <p:nvPr/>
        </p:nvSpPr>
        <p:spPr bwMode="auto">
          <a:xfrm>
            <a:off x="5668963" y="3282950"/>
            <a:ext cx="3122612" cy="442913"/>
          </a:xfrm>
          <a:prstGeom prst="rect">
            <a:avLst/>
          </a:prstGeom>
          <a:noFill/>
          <a:ln w="38100">
            <a:solidFill>
              <a:srgbClr val="FF5050"/>
            </a:solidFill>
            <a:bevel/>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1837" name="Rectangle 93"/>
          <p:cNvSpPr>
            <a:spLocks noChangeArrowheads="1"/>
          </p:cNvSpPr>
          <p:nvPr/>
        </p:nvSpPr>
        <p:spPr bwMode="auto">
          <a:xfrm>
            <a:off x="5668963" y="4225925"/>
            <a:ext cx="3122612" cy="441325"/>
          </a:xfrm>
          <a:prstGeom prst="rect">
            <a:avLst/>
          </a:prstGeom>
          <a:noFill/>
          <a:ln w="38100">
            <a:solidFill>
              <a:srgbClr val="FF5050"/>
            </a:solidFill>
            <a:bevel/>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1838" name="AutoShape 94"/>
          <p:cNvSpPr>
            <a:spLocks noChangeArrowheads="1"/>
          </p:cNvSpPr>
          <p:nvPr/>
        </p:nvSpPr>
        <p:spPr bwMode="auto">
          <a:xfrm>
            <a:off x="1311215" y="4205288"/>
            <a:ext cx="3705285" cy="1177595"/>
          </a:xfrm>
          <a:prstGeom prst="wedgeRectCallout">
            <a:avLst>
              <a:gd name="adj1" fmla="val 61375"/>
              <a:gd name="adj2" fmla="val -36037"/>
            </a:avLst>
          </a:prstGeom>
          <a:solidFill>
            <a:schemeClr val="bg2"/>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20000"/>
              </a:lnSpc>
              <a:spcBef>
                <a:spcPct val="0"/>
              </a:spcBef>
              <a:buClrTx/>
              <a:buSzTx/>
              <a:buFont typeface="Arial" panose="020B0604020202020204" pitchFamily="34" charset="0"/>
              <a:buNone/>
            </a:pPr>
            <a:r>
              <a:rPr lang="zh-CN" altLang="en-US" sz="2000" dirty="0">
                <a:solidFill>
                  <a:schemeClr val="tx1"/>
                </a:solidFill>
              </a:rPr>
              <a:t>M的k个近邻中，</a:t>
            </a:r>
            <a:endParaRPr lang="zh-CN" altLang="en-US" sz="2000" dirty="0">
              <a:solidFill>
                <a:schemeClr val="tx1"/>
              </a:solidFill>
            </a:endParaRPr>
          </a:p>
          <a:p>
            <a:pPr algn="ctr" eaLnBrk="1" hangingPunct="1">
              <a:lnSpc>
                <a:spcPct val="120000"/>
              </a:lnSpc>
              <a:spcBef>
                <a:spcPct val="0"/>
              </a:spcBef>
              <a:buClrTx/>
              <a:buSzTx/>
              <a:buFont typeface="Arial" panose="020B0604020202020204" pitchFamily="34" charset="0"/>
              <a:buNone/>
            </a:pPr>
            <a:r>
              <a:rPr lang="zh-CN" altLang="en-US" sz="2000" dirty="0">
                <a:solidFill>
                  <a:schemeClr val="tx1"/>
                </a:solidFill>
              </a:rPr>
              <a:t>蓝色有4个，黄色有1个，</a:t>
            </a:r>
            <a:endParaRPr lang="zh-CN" altLang="en-US" sz="2000" dirty="0">
              <a:solidFill>
                <a:schemeClr val="tx1"/>
              </a:solidFill>
            </a:endParaRPr>
          </a:p>
          <a:p>
            <a:pPr algn="ctr" eaLnBrk="1" hangingPunct="1">
              <a:lnSpc>
                <a:spcPct val="120000"/>
              </a:lnSpc>
              <a:spcBef>
                <a:spcPct val="0"/>
              </a:spcBef>
              <a:buClrTx/>
              <a:buSzTx/>
              <a:buFont typeface="Arial" panose="020B0604020202020204" pitchFamily="34" charset="0"/>
              <a:buNone/>
            </a:pPr>
            <a:r>
              <a:rPr lang="zh-CN" altLang="en-US" sz="2000" dirty="0">
                <a:solidFill>
                  <a:schemeClr val="tx1"/>
                </a:solidFill>
              </a:rPr>
              <a:t>因此M的分类结果为蓝色</a:t>
            </a:r>
            <a:endParaRPr lang="zh-CN" altLang="en-US" sz="2000" dirty="0">
              <a:solidFill>
                <a:schemeClr val="tx1"/>
              </a:solidFill>
            </a:endParaRPr>
          </a:p>
        </p:txBody>
      </p:sp>
      <p:sp>
        <p:nvSpPr>
          <p:cNvPr id="34" name="AutoShape 3"/>
          <p:cNvSpPr>
            <a:spLocks noChangeArrowheads="1"/>
          </p:cNvSpPr>
          <p:nvPr/>
        </p:nvSpPr>
        <p:spPr bwMode="auto">
          <a:xfrm>
            <a:off x="779463" y="3181350"/>
            <a:ext cx="179387" cy="180975"/>
          </a:xfrm>
          <a:prstGeom prst="flowChartConnector">
            <a:avLst/>
          </a:prstGeom>
          <a:solidFill>
            <a:schemeClr val="hlink"/>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5" name="AutoShape 4"/>
          <p:cNvSpPr>
            <a:spLocks noChangeArrowheads="1"/>
          </p:cNvSpPr>
          <p:nvPr/>
        </p:nvSpPr>
        <p:spPr bwMode="auto">
          <a:xfrm>
            <a:off x="1474788" y="3181350"/>
            <a:ext cx="179387" cy="180975"/>
          </a:xfrm>
          <a:prstGeom prst="flowChartConnector">
            <a:avLst/>
          </a:prstGeom>
          <a:solidFill>
            <a:schemeClr val="hlink"/>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6" name="AutoShape 5"/>
          <p:cNvSpPr>
            <a:spLocks noChangeArrowheads="1"/>
          </p:cNvSpPr>
          <p:nvPr/>
        </p:nvSpPr>
        <p:spPr bwMode="auto">
          <a:xfrm>
            <a:off x="1474788" y="3844925"/>
            <a:ext cx="179387" cy="180975"/>
          </a:xfrm>
          <a:prstGeom prst="flowChartConnector">
            <a:avLst/>
          </a:prstGeom>
          <a:solidFill>
            <a:schemeClr val="hlink"/>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7" name="AutoShape 6"/>
          <p:cNvSpPr>
            <a:spLocks noChangeArrowheads="1"/>
          </p:cNvSpPr>
          <p:nvPr/>
        </p:nvSpPr>
        <p:spPr bwMode="auto">
          <a:xfrm>
            <a:off x="2254250" y="3181350"/>
            <a:ext cx="179388" cy="180975"/>
          </a:xfrm>
          <a:prstGeom prst="flowChartConnector">
            <a:avLst/>
          </a:prstGeom>
          <a:solidFill>
            <a:schemeClr val="hlink"/>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8" name="AutoShape 7"/>
          <p:cNvSpPr>
            <a:spLocks noChangeArrowheads="1"/>
          </p:cNvSpPr>
          <p:nvPr/>
        </p:nvSpPr>
        <p:spPr bwMode="auto">
          <a:xfrm>
            <a:off x="3222625" y="1603375"/>
            <a:ext cx="179388" cy="180975"/>
          </a:xfrm>
          <a:prstGeom prst="flowChartConnector">
            <a:avLst/>
          </a:prstGeom>
          <a:solidFill>
            <a:srgbClr val="FFFFCC"/>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9" name="AutoShape 8"/>
          <p:cNvSpPr>
            <a:spLocks noChangeArrowheads="1"/>
          </p:cNvSpPr>
          <p:nvPr/>
        </p:nvSpPr>
        <p:spPr bwMode="auto">
          <a:xfrm>
            <a:off x="4032250" y="1603375"/>
            <a:ext cx="179388" cy="180975"/>
          </a:xfrm>
          <a:prstGeom prst="flowChartConnector">
            <a:avLst/>
          </a:prstGeom>
          <a:solidFill>
            <a:srgbClr val="FFFFCC"/>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0" name="AutoShape 9"/>
          <p:cNvSpPr>
            <a:spLocks noChangeArrowheads="1"/>
          </p:cNvSpPr>
          <p:nvPr/>
        </p:nvSpPr>
        <p:spPr bwMode="auto">
          <a:xfrm>
            <a:off x="4032250" y="2276475"/>
            <a:ext cx="179388" cy="180975"/>
          </a:xfrm>
          <a:prstGeom prst="flowChartConnector">
            <a:avLst/>
          </a:prstGeom>
          <a:solidFill>
            <a:srgbClr val="FFFFCC"/>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1" name="AutoShape 10"/>
          <p:cNvSpPr>
            <a:spLocks noChangeArrowheads="1"/>
          </p:cNvSpPr>
          <p:nvPr/>
        </p:nvSpPr>
        <p:spPr bwMode="auto">
          <a:xfrm>
            <a:off x="4759325" y="1603375"/>
            <a:ext cx="179388" cy="180975"/>
          </a:xfrm>
          <a:prstGeom prst="flowChartConnector">
            <a:avLst/>
          </a:prstGeom>
          <a:solidFill>
            <a:srgbClr val="FFFFCC"/>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42" name="Text Box 11"/>
          <p:cNvSpPr txBox="1">
            <a:spLocks noChangeArrowheads="1"/>
          </p:cNvSpPr>
          <p:nvPr/>
        </p:nvSpPr>
        <p:spPr bwMode="auto">
          <a:xfrm>
            <a:off x="339725" y="2816225"/>
            <a:ext cx="804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A(1,1)</a:t>
            </a:r>
            <a:endParaRPr lang="zh-CN" altLang="en-US" sz="1800">
              <a:solidFill>
                <a:schemeClr val="tx1"/>
              </a:solidFill>
            </a:endParaRPr>
          </a:p>
        </p:txBody>
      </p:sp>
      <p:sp>
        <p:nvSpPr>
          <p:cNvPr id="43" name="Text Box 12"/>
          <p:cNvSpPr txBox="1">
            <a:spLocks noChangeArrowheads="1"/>
          </p:cNvSpPr>
          <p:nvPr/>
        </p:nvSpPr>
        <p:spPr bwMode="auto">
          <a:xfrm>
            <a:off x="1144588" y="2816225"/>
            <a:ext cx="8048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B(2,1)</a:t>
            </a:r>
            <a:endParaRPr lang="zh-CN" altLang="en-US" sz="1800">
              <a:solidFill>
                <a:schemeClr val="tx1"/>
              </a:solidFill>
            </a:endParaRPr>
          </a:p>
        </p:txBody>
      </p:sp>
      <p:sp>
        <p:nvSpPr>
          <p:cNvPr id="44" name="Text Box 13"/>
          <p:cNvSpPr txBox="1">
            <a:spLocks noChangeArrowheads="1"/>
          </p:cNvSpPr>
          <p:nvPr/>
        </p:nvSpPr>
        <p:spPr bwMode="auto">
          <a:xfrm>
            <a:off x="1131888" y="3479800"/>
            <a:ext cx="8175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D(2,0)</a:t>
            </a:r>
            <a:endParaRPr lang="zh-CN" altLang="en-US" sz="1800">
              <a:solidFill>
                <a:schemeClr val="tx1"/>
              </a:solidFill>
            </a:endParaRPr>
          </a:p>
        </p:txBody>
      </p:sp>
      <p:sp>
        <p:nvSpPr>
          <p:cNvPr id="45" name="Text Box 14"/>
          <p:cNvSpPr txBox="1">
            <a:spLocks noChangeArrowheads="1"/>
          </p:cNvSpPr>
          <p:nvPr/>
        </p:nvSpPr>
        <p:spPr bwMode="auto">
          <a:xfrm>
            <a:off x="2025650" y="2816225"/>
            <a:ext cx="817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C(3,1)</a:t>
            </a:r>
            <a:endParaRPr lang="zh-CN" altLang="en-US" sz="1800">
              <a:solidFill>
                <a:schemeClr val="tx1"/>
              </a:solidFill>
            </a:endParaRPr>
          </a:p>
        </p:txBody>
      </p:sp>
      <p:sp>
        <p:nvSpPr>
          <p:cNvPr id="46" name="Text Box 15"/>
          <p:cNvSpPr txBox="1">
            <a:spLocks noChangeArrowheads="1"/>
          </p:cNvSpPr>
          <p:nvPr/>
        </p:nvSpPr>
        <p:spPr bwMode="auto">
          <a:xfrm>
            <a:off x="4211638" y="2276475"/>
            <a:ext cx="804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E(5,2)</a:t>
            </a:r>
            <a:endParaRPr lang="zh-CN" altLang="en-US" sz="1800">
              <a:solidFill>
                <a:schemeClr val="tx1"/>
              </a:solidFill>
            </a:endParaRPr>
          </a:p>
        </p:txBody>
      </p:sp>
      <p:sp>
        <p:nvSpPr>
          <p:cNvPr id="47" name="Text Box 16"/>
          <p:cNvSpPr txBox="1">
            <a:spLocks noChangeArrowheads="1"/>
          </p:cNvSpPr>
          <p:nvPr/>
        </p:nvSpPr>
        <p:spPr bwMode="auto">
          <a:xfrm>
            <a:off x="2843213" y="1238250"/>
            <a:ext cx="7921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F(4,3)</a:t>
            </a:r>
            <a:endParaRPr lang="zh-CN" altLang="en-US" sz="1800">
              <a:solidFill>
                <a:schemeClr val="tx1"/>
              </a:solidFill>
            </a:endParaRPr>
          </a:p>
        </p:txBody>
      </p:sp>
      <p:sp>
        <p:nvSpPr>
          <p:cNvPr id="48" name="Text Box 17"/>
          <p:cNvSpPr txBox="1">
            <a:spLocks noChangeArrowheads="1"/>
          </p:cNvSpPr>
          <p:nvPr/>
        </p:nvSpPr>
        <p:spPr bwMode="auto">
          <a:xfrm>
            <a:off x="3635375" y="1238250"/>
            <a:ext cx="831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G(5,3)</a:t>
            </a:r>
            <a:endParaRPr lang="zh-CN" altLang="en-US" sz="1800">
              <a:solidFill>
                <a:schemeClr val="tx1"/>
              </a:solidFill>
            </a:endParaRPr>
          </a:p>
        </p:txBody>
      </p:sp>
      <p:sp>
        <p:nvSpPr>
          <p:cNvPr id="49" name="Text Box 18"/>
          <p:cNvSpPr txBox="1">
            <a:spLocks noChangeArrowheads="1"/>
          </p:cNvSpPr>
          <p:nvPr/>
        </p:nvSpPr>
        <p:spPr bwMode="auto">
          <a:xfrm>
            <a:off x="4467225" y="1238250"/>
            <a:ext cx="817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H(6,3)</a:t>
            </a:r>
            <a:endParaRPr lang="zh-CN" altLang="en-US" sz="1800">
              <a:solidFill>
                <a:schemeClr val="tx1"/>
              </a:solidFill>
            </a:endParaRPr>
          </a:p>
        </p:txBody>
      </p:sp>
      <p:sp>
        <p:nvSpPr>
          <p:cNvPr id="50" name="AutoShape 19"/>
          <p:cNvSpPr>
            <a:spLocks noChangeArrowheads="1"/>
          </p:cNvSpPr>
          <p:nvPr/>
        </p:nvSpPr>
        <p:spPr bwMode="auto">
          <a:xfrm>
            <a:off x="1474788" y="2357438"/>
            <a:ext cx="179387" cy="179387"/>
          </a:xfrm>
          <a:prstGeom prst="flowChartConnector">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51" name="Text Box 20"/>
          <p:cNvSpPr txBox="1">
            <a:spLocks noChangeArrowheads="1"/>
          </p:cNvSpPr>
          <p:nvPr/>
        </p:nvSpPr>
        <p:spPr bwMode="auto">
          <a:xfrm>
            <a:off x="1077913" y="1990725"/>
            <a:ext cx="842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rgbClr val="FF9900"/>
                </a:solidFill>
              </a:rPr>
              <a:t>M(2,2)</a:t>
            </a:r>
            <a:endParaRPr lang="zh-CN" altLang="en-US" sz="1800">
              <a:solidFill>
                <a:srgbClr val="FF9900"/>
              </a:solidFill>
            </a:endParaRPr>
          </a:p>
        </p:txBody>
      </p:sp>
      <p:sp>
        <p:nvSpPr>
          <p:cNvPr id="2" name="矩形 1"/>
          <p:cNvSpPr/>
          <p:nvPr/>
        </p:nvSpPr>
        <p:spPr>
          <a:xfrm>
            <a:off x="5643563" y="1256042"/>
            <a:ext cx="2284600" cy="430887"/>
          </a:xfrm>
          <a:prstGeom prst="rect">
            <a:avLst/>
          </a:prstGeom>
        </p:spPr>
        <p:txBody>
          <a:bodyPr wrap="none">
            <a:spAutoFit/>
          </a:bodyPr>
          <a:lstStyle/>
          <a:p>
            <a:r>
              <a:rPr lang="en-US" altLang="zh-CN" sz="2200" dirty="0" smtClean="0">
                <a:solidFill>
                  <a:srgbClr val="C00000"/>
                </a:solidFill>
              </a:rPr>
              <a:t>2. </a:t>
            </a:r>
            <a:r>
              <a:rPr lang="zh-CN" altLang="en-US" sz="2200" dirty="0" smtClean="0">
                <a:solidFill>
                  <a:srgbClr val="C00000"/>
                </a:solidFill>
              </a:rPr>
              <a:t>找邻居，取</a:t>
            </a:r>
            <a:r>
              <a:rPr lang="zh-CN" altLang="en-US" sz="2200" dirty="0">
                <a:solidFill>
                  <a:srgbClr val="C00000"/>
                </a:solidFill>
              </a:rPr>
              <a:t>k=</a:t>
            </a:r>
            <a:r>
              <a:rPr lang="zh-CN" altLang="en-US" sz="2200" dirty="0" smtClean="0">
                <a:solidFill>
                  <a:srgbClr val="C00000"/>
                </a:solidFill>
              </a:rPr>
              <a:t>5</a:t>
            </a:r>
            <a:endParaRPr lang="zh-CN" altLang="en-US" sz="2200" dirty="0">
              <a:solidFill>
                <a:srgbClr val="C00000"/>
              </a:solidFill>
            </a:endParaRPr>
          </a:p>
        </p:txBody>
      </p:sp>
      <p:sp>
        <p:nvSpPr>
          <p:cNvPr id="53" name="矩形 52"/>
          <p:cNvSpPr/>
          <p:nvPr/>
        </p:nvSpPr>
        <p:spPr>
          <a:xfrm>
            <a:off x="1758182" y="5748794"/>
            <a:ext cx="3001143" cy="430887"/>
          </a:xfrm>
          <a:prstGeom prst="rect">
            <a:avLst/>
          </a:prstGeom>
        </p:spPr>
        <p:txBody>
          <a:bodyPr wrap="none">
            <a:spAutoFit/>
          </a:bodyPr>
          <a:lstStyle/>
          <a:p>
            <a:r>
              <a:rPr lang="en-US" altLang="zh-CN" sz="2200" dirty="0" smtClean="0">
                <a:solidFill>
                  <a:srgbClr val="C00000"/>
                </a:solidFill>
              </a:rPr>
              <a:t>3. </a:t>
            </a:r>
            <a:r>
              <a:rPr lang="zh-CN" altLang="en-US" sz="2200" dirty="0" smtClean="0">
                <a:solidFill>
                  <a:srgbClr val="C00000"/>
                </a:solidFill>
              </a:rPr>
              <a:t>做分类：简单投票法</a:t>
            </a:r>
            <a:endParaRPr lang="zh-CN" altLang="en-US" sz="22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832"/>
                                        </p:tgtEl>
                                        <p:attrNameLst>
                                          <p:attrName>style.visibility</p:attrName>
                                        </p:attrNameLst>
                                      </p:cBhvr>
                                      <p:to>
                                        <p:strVal val="visible"/>
                                      </p:to>
                                    </p:set>
                                    <p:animEffect transition="in" filter="blinds(horizontal)">
                                      <p:cBhvr>
                                        <p:cTn id="7" dur="500"/>
                                        <p:tgtEl>
                                          <p:spTgt spid="31832"/>
                                        </p:tgtEl>
                                      </p:cBhvr>
                                    </p:animEffect>
                                  </p:childTnLst>
                                </p:cTn>
                              </p:par>
                              <p:par>
                                <p:cTn id="8" presetID="3" presetClass="entr" presetSubtype="10" fill="hold" nodeType="withEffect">
                                  <p:stCondLst>
                                    <p:cond delay="0"/>
                                  </p:stCondLst>
                                  <p:childTnLst>
                                    <p:set>
                                      <p:cBhvr>
                                        <p:cTn id="9" dur="1" fill="hold">
                                          <p:stCondLst>
                                            <p:cond delay="0"/>
                                          </p:stCondLst>
                                        </p:cTn>
                                        <p:tgtEl>
                                          <p:spTgt spid="31765"/>
                                        </p:tgtEl>
                                        <p:attrNameLst>
                                          <p:attrName>style.visibility</p:attrName>
                                        </p:attrNameLst>
                                      </p:cBhvr>
                                      <p:to>
                                        <p:strVal val="visible"/>
                                      </p:to>
                                    </p:set>
                                    <p:animEffect transition="in" filter="blinds(horizontal)">
                                      <p:cBhvr>
                                        <p:cTn id="10" dur="500"/>
                                        <p:tgtEl>
                                          <p:spTgt spid="3176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824"/>
                                        </p:tgtEl>
                                        <p:attrNameLst>
                                          <p:attrName>style.visibility</p:attrName>
                                        </p:attrNameLst>
                                      </p:cBhvr>
                                      <p:to>
                                        <p:strVal val="visible"/>
                                      </p:to>
                                    </p:set>
                                    <p:animEffect transition="in" filter="blinds(horizontal)">
                                      <p:cBhvr>
                                        <p:cTn id="15" dur="500"/>
                                        <p:tgtEl>
                                          <p:spTgt spid="318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825"/>
                                        </p:tgtEl>
                                        <p:attrNameLst>
                                          <p:attrName>style.visibility</p:attrName>
                                        </p:attrNameLst>
                                      </p:cBhvr>
                                      <p:to>
                                        <p:strVal val="visible"/>
                                      </p:to>
                                    </p:set>
                                    <p:animEffect transition="in" filter="blinds(horizontal)">
                                      <p:cBhvr>
                                        <p:cTn id="20" dur="500"/>
                                        <p:tgtEl>
                                          <p:spTgt spid="318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1826"/>
                                        </p:tgtEl>
                                        <p:attrNameLst>
                                          <p:attrName>style.visibility</p:attrName>
                                        </p:attrNameLst>
                                      </p:cBhvr>
                                      <p:to>
                                        <p:strVal val="visible"/>
                                      </p:to>
                                    </p:set>
                                    <p:animEffect transition="in" filter="blinds(horizontal)">
                                      <p:cBhvr>
                                        <p:cTn id="25" dur="500"/>
                                        <p:tgtEl>
                                          <p:spTgt spid="3182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1827"/>
                                        </p:tgtEl>
                                        <p:attrNameLst>
                                          <p:attrName>style.visibility</p:attrName>
                                        </p:attrNameLst>
                                      </p:cBhvr>
                                      <p:to>
                                        <p:strVal val="visible"/>
                                      </p:to>
                                    </p:set>
                                    <p:animEffect transition="in" filter="blinds(horizontal)">
                                      <p:cBhvr>
                                        <p:cTn id="30" dur="500"/>
                                        <p:tgtEl>
                                          <p:spTgt spid="3182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1828"/>
                                        </p:tgtEl>
                                        <p:attrNameLst>
                                          <p:attrName>style.visibility</p:attrName>
                                        </p:attrNameLst>
                                      </p:cBhvr>
                                      <p:to>
                                        <p:strVal val="visible"/>
                                      </p:to>
                                    </p:set>
                                    <p:animEffect transition="in" filter="blinds(horizontal)">
                                      <p:cBhvr>
                                        <p:cTn id="35" dur="500"/>
                                        <p:tgtEl>
                                          <p:spTgt spid="3182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1829"/>
                                        </p:tgtEl>
                                        <p:attrNameLst>
                                          <p:attrName>style.visibility</p:attrName>
                                        </p:attrNameLst>
                                      </p:cBhvr>
                                      <p:to>
                                        <p:strVal val="visible"/>
                                      </p:to>
                                    </p:set>
                                    <p:animEffect transition="in" filter="blinds(horizontal)">
                                      <p:cBhvr>
                                        <p:cTn id="40" dur="500"/>
                                        <p:tgtEl>
                                          <p:spTgt spid="3182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1830"/>
                                        </p:tgtEl>
                                        <p:attrNameLst>
                                          <p:attrName>style.visibility</p:attrName>
                                        </p:attrNameLst>
                                      </p:cBhvr>
                                      <p:to>
                                        <p:strVal val="visible"/>
                                      </p:to>
                                    </p:set>
                                    <p:animEffect transition="in" filter="blinds(horizontal)">
                                      <p:cBhvr>
                                        <p:cTn id="45" dur="500"/>
                                        <p:tgtEl>
                                          <p:spTgt spid="3183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1831"/>
                                        </p:tgtEl>
                                        <p:attrNameLst>
                                          <p:attrName>style.visibility</p:attrName>
                                        </p:attrNameLst>
                                      </p:cBhvr>
                                      <p:to>
                                        <p:strVal val="visible"/>
                                      </p:to>
                                    </p:set>
                                    <p:animEffect transition="in" filter="blinds(horizontal)">
                                      <p:cBhvr>
                                        <p:cTn id="50" dur="500"/>
                                        <p:tgtEl>
                                          <p:spTgt spid="31831"/>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1837"/>
                                        </p:tgtEl>
                                        <p:attrNameLst>
                                          <p:attrName>style.visibility</p:attrName>
                                        </p:attrNameLst>
                                      </p:cBhvr>
                                      <p:to>
                                        <p:strVal val="visible"/>
                                      </p:to>
                                    </p:set>
                                    <p:animEffect transition="in" filter="blinds(horizontal)">
                                      <p:cBhvr>
                                        <p:cTn id="62" dur="500"/>
                                        <p:tgtEl>
                                          <p:spTgt spid="3183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1834"/>
                                        </p:tgtEl>
                                        <p:attrNameLst>
                                          <p:attrName>style.visibility</p:attrName>
                                        </p:attrNameLst>
                                      </p:cBhvr>
                                      <p:to>
                                        <p:strVal val="visible"/>
                                      </p:to>
                                    </p:set>
                                    <p:animEffect transition="in" filter="blinds(horizontal)">
                                      <p:cBhvr>
                                        <p:cTn id="65" dur="500"/>
                                        <p:tgtEl>
                                          <p:spTgt spid="3183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1833"/>
                                        </p:tgtEl>
                                        <p:attrNameLst>
                                          <p:attrName>style.visibility</p:attrName>
                                        </p:attrNameLst>
                                      </p:cBhvr>
                                      <p:to>
                                        <p:strVal val="visible"/>
                                      </p:to>
                                    </p:set>
                                    <p:animEffect transition="in" filter="blinds(horizontal)">
                                      <p:cBhvr>
                                        <p:cTn id="68" dur="500"/>
                                        <p:tgtEl>
                                          <p:spTgt spid="3183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1836"/>
                                        </p:tgtEl>
                                        <p:attrNameLst>
                                          <p:attrName>style.visibility</p:attrName>
                                        </p:attrNameLst>
                                      </p:cBhvr>
                                      <p:to>
                                        <p:strVal val="visible"/>
                                      </p:to>
                                    </p:set>
                                    <p:animEffect transition="in" filter="blinds(horizontal)">
                                      <p:cBhvr>
                                        <p:cTn id="71" dur="500"/>
                                        <p:tgtEl>
                                          <p:spTgt spid="3183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1835"/>
                                        </p:tgtEl>
                                        <p:attrNameLst>
                                          <p:attrName>style.visibility</p:attrName>
                                        </p:attrNameLst>
                                      </p:cBhvr>
                                      <p:to>
                                        <p:strVal val="visible"/>
                                      </p:to>
                                    </p:set>
                                    <p:animEffect transition="in" filter="blinds(horizontal)">
                                      <p:cBhvr>
                                        <p:cTn id="74" dur="500"/>
                                        <p:tgtEl>
                                          <p:spTgt spid="3183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1838"/>
                                        </p:tgtEl>
                                        <p:attrNameLst>
                                          <p:attrName>style.visibility</p:attrName>
                                        </p:attrNameLst>
                                      </p:cBhvr>
                                      <p:to>
                                        <p:strVal val="visible"/>
                                      </p:to>
                                    </p:set>
                                    <p:animEffect transition="in" filter="blinds(horizontal)">
                                      <p:cBhvr>
                                        <p:cTn id="83" dur="500"/>
                                        <p:tgtEl>
                                          <p:spTgt spid="31838"/>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mph" presetSubtype="2" fill="hold" nodeType="clickEffect">
                                  <p:stCondLst>
                                    <p:cond delay="0"/>
                                  </p:stCondLst>
                                  <p:childTnLst>
                                    <p:animClr clrSpc="rgb" dir="cw">
                                      <p:cBhvr>
                                        <p:cTn id="87" dur="1000" fill="hold"/>
                                        <p:tgtEl>
                                          <p:spTgt spid="50">
                                            <p:bg/>
                                          </p:spTgt>
                                        </p:tgtEl>
                                        <p:attrNameLst>
                                          <p:attrName>fillcolor</p:attrName>
                                        </p:attrNameLst>
                                      </p:cBhvr>
                                      <p:to>
                                        <a:schemeClr val="hlink"/>
                                      </p:to>
                                    </p:animClr>
                                    <p:set>
                                      <p:cBhvr>
                                        <p:cTn id="88" dur="1000" fill="hold"/>
                                        <p:tgtEl>
                                          <p:spTgt spid="50">
                                            <p:bg/>
                                          </p:spTgt>
                                        </p:tgtEl>
                                        <p:attrNameLst>
                                          <p:attrName>fill.type</p:attrName>
                                        </p:attrNameLst>
                                      </p:cBhvr>
                                      <p:to>
                                        <p:strVal val="solid"/>
                                      </p:to>
                                    </p:set>
                                    <p:set>
                                      <p:cBhvr>
                                        <p:cTn id="89" dur="1000" fill="hold"/>
                                        <p:tgtEl>
                                          <p:spTgt spid="50">
                                            <p:bg/>
                                          </p:spTgt>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2" presetClass="exit" presetSubtype="4" fill="hold" grpId="1" nodeType="clickEffect">
                                  <p:stCondLst>
                                    <p:cond delay="0"/>
                                  </p:stCondLst>
                                  <p:childTnLst>
                                    <p:anim calcmode="lin" valueType="num">
                                      <p:cBhvr additive="base">
                                        <p:cTn id="93" dur="500"/>
                                        <p:tgtEl>
                                          <p:spTgt spid="53"/>
                                        </p:tgtEl>
                                        <p:attrNameLst>
                                          <p:attrName>ppt_y</p:attrName>
                                        </p:attrNameLst>
                                      </p:cBhvr>
                                      <p:tavLst>
                                        <p:tav tm="0">
                                          <p:val>
                                            <p:strVal val="#ppt_y"/>
                                          </p:val>
                                        </p:tav>
                                        <p:tav tm="100000">
                                          <p:val>
                                            <p:strVal val="#ppt_y+#ppt_h*1.125000"/>
                                          </p:val>
                                        </p:tav>
                                      </p:tavLst>
                                    </p:anim>
                                    <p:animEffect transition="out" filter="wipe(down)">
                                      <p:cBhvr>
                                        <p:cTn id="94" dur="500"/>
                                        <p:tgtEl>
                                          <p:spTgt spid="53"/>
                                        </p:tgtEl>
                                      </p:cBhvr>
                                    </p:animEffect>
                                    <p:set>
                                      <p:cBhvr>
                                        <p:cTn id="95"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32" grpId="0" bldLvl="0" autoUpdateAnimBg="0"/>
      <p:bldP spid="31833" grpId="0" animBg="1"/>
      <p:bldP spid="31834" grpId="0" animBg="1"/>
      <p:bldP spid="31835" grpId="0" animBg="1"/>
      <p:bldP spid="31836" grpId="0" animBg="1"/>
      <p:bldP spid="31837" grpId="0" animBg="1"/>
      <p:bldP spid="31838" grpId="0" bldLvl="0" animBg="1" autoUpdateAnimBg="0"/>
      <p:bldP spid="2" grpId="0"/>
      <p:bldP spid="53" grpId="0"/>
      <p:bldP spid="53"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13" name="Group 21"/>
          <p:cNvGraphicFramePr>
            <a:graphicFrameLocks noGrp="1"/>
          </p:cNvGraphicFramePr>
          <p:nvPr>
            <p:ph type="tbl" idx="4294967295"/>
          </p:nvPr>
        </p:nvGraphicFramePr>
        <p:xfrm>
          <a:off x="6021388" y="1844675"/>
          <a:ext cx="3122612" cy="3805239"/>
        </p:xfrm>
        <a:graphic>
          <a:graphicData uri="http://schemas.openxmlformats.org/drawingml/2006/table">
            <a:tbl>
              <a:tblPr/>
              <a:tblGrid>
                <a:gridCol w="1560512"/>
                <a:gridCol w="1562100"/>
              </a:tblGrid>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A)</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4663">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B)</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C)</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D)</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4663">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E)</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F)</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6250">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G)</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74663">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r>
                        <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d(M, H)</a:t>
                      </a:r>
                      <a:endParaRPr kumimoji="0" lang="zh-CN" altLang="en-US" sz="2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ts val="1800"/>
                        </a:spcBef>
                        <a:spcAft>
                          <a:spcPct val="0"/>
                        </a:spcAft>
                        <a:buClr>
                          <a:srgbClr val="227577"/>
                        </a:buClr>
                        <a:buSzPct val="90000"/>
                        <a:buFont typeface="Webdings" panose="05030102010509060703" pitchFamily="18" charset="2"/>
                        <a:buNone/>
                      </a:pPr>
                      <a:endParaRPr kumimoji="0" lang="zh-CN"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
        <p:nvSpPr>
          <p:cNvPr id="92163" name="AutoShape 3"/>
          <p:cNvSpPr>
            <a:spLocks noChangeArrowheads="1"/>
          </p:cNvSpPr>
          <p:nvPr/>
        </p:nvSpPr>
        <p:spPr bwMode="auto">
          <a:xfrm>
            <a:off x="779463" y="3181350"/>
            <a:ext cx="179387" cy="180975"/>
          </a:xfrm>
          <a:prstGeom prst="flowChartConnector">
            <a:avLst/>
          </a:prstGeom>
          <a:solidFill>
            <a:schemeClr val="hlink"/>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64" name="AutoShape 4"/>
          <p:cNvSpPr>
            <a:spLocks noChangeArrowheads="1"/>
          </p:cNvSpPr>
          <p:nvPr/>
        </p:nvSpPr>
        <p:spPr bwMode="auto">
          <a:xfrm>
            <a:off x="1474788" y="3181350"/>
            <a:ext cx="179387" cy="180975"/>
          </a:xfrm>
          <a:prstGeom prst="flowChartConnector">
            <a:avLst/>
          </a:prstGeom>
          <a:solidFill>
            <a:schemeClr val="hlink"/>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65" name="AutoShape 5"/>
          <p:cNvSpPr>
            <a:spLocks noChangeArrowheads="1"/>
          </p:cNvSpPr>
          <p:nvPr/>
        </p:nvSpPr>
        <p:spPr bwMode="auto">
          <a:xfrm>
            <a:off x="1474788" y="3844925"/>
            <a:ext cx="179387" cy="180975"/>
          </a:xfrm>
          <a:prstGeom prst="flowChartConnector">
            <a:avLst/>
          </a:prstGeom>
          <a:solidFill>
            <a:schemeClr val="hlink"/>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66" name="AutoShape 6"/>
          <p:cNvSpPr>
            <a:spLocks noChangeArrowheads="1"/>
          </p:cNvSpPr>
          <p:nvPr/>
        </p:nvSpPr>
        <p:spPr bwMode="auto">
          <a:xfrm>
            <a:off x="2254250" y="3181350"/>
            <a:ext cx="179388" cy="180975"/>
          </a:xfrm>
          <a:prstGeom prst="flowChartConnector">
            <a:avLst/>
          </a:prstGeom>
          <a:solidFill>
            <a:schemeClr val="hlink"/>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67" name="AutoShape 7"/>
          <p:cNvSpPr>
            <a:spLocks noChangeArrowheads="1"/>
          </p:cNvSpPr>
          <p:nvPr/>
        </p:nvSpPr>
        <p:spPr bwMode="auto">
          <a:xfrm>
            <a:off x="3222625" y="1603375"/>
            <a:ext cx="179388" cy="180975"/>
          </a:xfrm>
          <a:prstGeom prst="flowChartConnector">
            <a:avLst/>
          </a:prstGeom>
          <a:solidFill>
            <a:srgbClr val="FFFFCC"/>
          </a:solidFill>
          <a:ln w="9525">
            <a:solidFill>
              <a:schemeClr val="tx1"/>
            </a:solidFill>
            <a:miter lim="800000"/>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68" name="AutoShape 8"/>
          <p:cNvSpPr>
            <a:spLocks noChangeArrowheads="1"/>
          </p:cNvSpPr>
          <p:nvPr/>
        </p:nvSpPr>
        <p:spPr bwMode="auto">
          <a:xfrm>
            <a:off x="4032250" y="1603375"/>
            <a:ext cx="179388" cy="180975"/>
          </a:xfrm>
          <a:prstGeom prst="flowChartConnector">
            <a:avLst/>
          </a:prstGeom>
          <a:solidFill>
            <a:srgbClr val="FFFFCC"/>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69" name="AutoShape 9"/>
          <p:cNvSpPr>
            <a:spLocks noChangeArrowheads="1"/>
          </p:cNvSpPr>
          <p:nvPr/>
        </p:nvSpPr>
        <p:spPr bwMode="auto">
          <a:xfrm>
            <a:off x="4032250" y="2276475"/>
            <a:ext cx="179388" cy="180975"/>
          </a:xfrm>
          <a:prstGeom prst="flowChartConnector">
            <a:avLst/>
          </a:prstGeom>
          <a:solidFill>
            <a:srgbClr val="FFFFCC"/>
          </a:solidFill>
          <a:ln w="9525">
            <a:solidFill>
              <a:schemeClr val="tx1"/>
            </a:solidFill>
            <a:bevel/>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70" name="AutoShape 10"/>
          <p:cNvSpPr>
            <a:spLocks noChangeArrowheads="1"/>
          </p:cNvSpPr>
          <p:nvPr/>
        </p:nvSpPr>
        <p:spPr bwMode="auto">
          <a:xfrm>
            <a:off x="4759325" y="1603375"/>
            <a:ext cx="179388" cy="180975"/>
          </a:xfrm>
          <a:prstGeom prst="flowChartConnector">
            <a:avLst/>
          </a:prstGeom>
          <a:solidFill>
            <a:srgbClr val="FFFFCC"/>
          </a:solidFill>
          <a:ln w="9525">
            <a:solidFill>
              <a:schemeClr val="tx1"/>
            </a:solidFill>
            <a:round/>
          </a:ln>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71" name="Text Box 11"/>
          <p:cNvSpPr txBox="1">
            <a:spLocks noChangeArrowheads="1"/>
          </p:cNvSpPr>
          <p:nvPr/>
        </p:nvSpPr>
        <p:spPr bwMode="auto">
          <a:xfrm>
            <a:off x="339725" y="2816225"/>
            <a:ext cx="804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A(1,1)</a:t>
            </a:r>
            <a:endParaRPr lang="zh-CN" altLang="en-US" sz="1800">
              <a:solidFill>
                <a:schemeClr val="tx1"/>
              </a:solidFill>
            </a:endParaRPr>
          </a:p>
        </p:txBody>
      </p:sp>
      <p:sp>
        <p:nvSpPr>
          <p:cNvPr id="92172" name="Text Box 12"/>
          <p:cNvSpPr txBox="1">
            <a:spLocks noChangeArrowheads="1"/>
          </p:cNvSpPr>
          <p:nvPr/>
        </p:nvSpPr>
        <p:spPr bwMode="auto">
          <a:xfrm>
            <a:off x="1144588" y="2816225"/>
            <a:ext cx="8048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B(2,1)</a:t>
            </a:r>
            <a:endParaRPr lang="zh-CN" altLang="en-US" sz="1800">
              <a:solidFill>
                <a:schemeClr val="tx1"/>
              </a:solidFill>
            </a:endParaRPr>
          </a:p>
        </p:txBody>
      </p:sp>
      <p:sp>
        <p:nvSpPr>
          <p:cNvPr id="92173" name="Text Box 13"/>
          <p:cNvSpPr txBox="1">
            <a:spLocks noChangeArrowheads="1"/>
          </p:cNvSpPr>
          <p:nvPr/>
        </p:nvSpPr>
        <p:spPr bwMode="auto">
          <a:xfrm>
            <a:off x="1131888" y="3479800"/>
            <a:ext cx="8175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D(2,0)</a:t>
            </a:r>
            <a:endParaRPr lang="zh-CN" altLang="en-US" sz="1800">
              <a:solidFill>
                <a:schemeClr val="tx1"/>
              </a:solidFill>
            </a:endParaRPr>
          </a:p>
        </p:txBody>
      </p:sp>
      <p:sp>
        <p:nvSpPr>
          <p:cNvPr id="92174" name="Text Box 14"/>
          <p:cNvSpPr txBox="1">
            <a:spLocks noChangeArrowheads="1"/>
          </p:cNvSpPr>
          <p:nvPr/>
        </p:nvSpPr>
        <p:spPr bwMode="auto">
          <a:xfrm>
            <a:off x="2025650" y="2816225"/>
            <a:ext cx="817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C(3,1)</a:t>
            </a:r>
            <a:endParaRPr lang="zh-CN" altLang="en-US" sz="1800">
              <a:solidFill>
                <a:schemeClr val="tx1"/>
              </a:solidFill>
            </a:endParaRPr>
          </a:p>
        </p:txBody>
      </p:sp>
      <p:sp>
        <p:nvSpPr>
          <p:cNvPr id="92175" name="Text Box 15"/>
          <p:cNvSpPr txBox="1">
            <a:spLocks noChangeArrowheads="1"/>
          </p:cNvSpPr>
          <p:nvPr/>
        </p:nvSpPr>
        <p:spPr bwMode="auto">
          <a:xfrm>
            <a:off x="4211638" y="2276475"/>
            <a:ext cx="804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E(5,2)</a:t>
            </a:r>
            <a:endParaRPr lang="zh-CN" altLang="en-US" sz="1800">
              <a:solidFill>
                <a:schemeClr val="tx1"/>
              </a:solidFill>
            </a:endParaRPr>
          </a:p>
        </p:txBody>
      </p:sp>
      <p:sp>
        <p:nvSpPr>
          <p:cNvPr id="92176" name="Text Box 16"/>
          <p:cNvSpPr txBox="1">
            <a:spLocks noChangeArrowheads="1"/>
          </p:cNvSpPr>
          <p:nvPr/>
        </p:nvSpPr>
        <p:spPr bwMode="auto">
          <a:xfrm>
            <a:off x="2843213" y="1238250"/>
            <a:ext cx="7921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F(4,3)</a:t>
            </a:r>
            <a:endParaRPr lang="zh-CN" altLang="en-US" sz="1800">
              <a:solidFill>
                <a:schemeClr val="tx1"/>
              </a:solidFill>
            </a:endParaRPr>
          </a:p>
        </p:txBody>
      </p:sp>
      <p:sp>
        <p:nvSpPr>
          <p:cNvPr id="92177" name="Text Box 17"/>
          <p:cNvSpPr txBox="1">
            <a:spLocks noChangeArrowheads="1"/>
          </p:cNvSpPr>
          <p:nvPr/>
        </p:nvSpPr>
        <p:spPr bwMode="auto">
          <a:xfrm>
            <a:off x="3635375" y="1238250"/>
            <a:ext cx="831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G(5,3)</a:t>
            </a:r>
            <a:endParaRPr lang="zh-CN" altLang="en-US" sz="1800">
              <a:solidFill>
                <a:schemeClr val="tx1"/>
              </a:solidFill>
            </a:endParaRPr>
          </a:p>
        </p:txBody>
      </p:sp>
      <p:sp>
        <p:nvSpPr>
          <p:cNvPr id="92178" name="Text Box 18"/>
          <p:cNvSpPr txBox="1">
            <a:spLocks noChangeArrowheads="1"/>
          </p:cNvSpPr>
          <p:nvPr/>
        </p:nvSpPr>
        <p:spPr bwMode="auto">
          <a:xfrm>
            <a:off x="4467225" y="1238250"/>
            <a:ext cx="817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chemeClr val="tx1"/>
                </a:solidFill>
              </a:rPr>
              <a:t>H(6,3)</a:t>
            </a:r>
            <a:endParaRPr lang="zh-CN" altLang="en-US" sz="1800">
              <a:solidFill>
                <a:schemeClr val="tx1"/>
              </a:solidFill>
            </a:endParaRPr>
          </a:p>
        </p:txBody>
      </p:sp>
      <p:sp>
        <p:nvSpPr>
          <p:cNvPr id="33811" name="AutoShape 19"/>
          <p:cNvSpPr>
            <a:spLocks noChangeArrowheads="1"/>
          </p:cNvSpPr>
          <p:nvPr/>
        </p:nvSpPr>
        <p:spPr bwMode="auto">
          <a:xfrm>
            <a:off x="1474788" y="2357438"/>
            <a:ext cx="179387" cy="179387"/>
          </a:xfrm>
          <a:prstGeom prst="flowChartConnector">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180" name="Text Box 20"/>
          <p:cNvSpPr txBox="1">
            <a:spLocks noChangeArrowheads="1"/>
          </p:cNvSpPr>
          <p:nvPr/>
        </p:nvSpPr>
        <p:spPr bwMode="auto">
          <a:xfrm>
            <a:off x="1077913" y="1990725"/>
            <a:ext cx="842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800">
                <a:solidFill>
                  <a:srgbClr val="FF9900"/>
                </a:solidFill>
              </a:rPr>
              <a:t>M(2,2)</a:t>
            </a:r>
            <a:endParaRPr lang="zh-CN" altLang="en-US" sz="1800">
              <a:solidFill>
                <a:srgbClr val="FF9900"/>
              </a:solidFill>
            </a:endParaRPr>
          </a:p>
        </p:txBody>
      </p:sp>
      <p:graphicFrame>
        <p:nvGraphicFramePr>
          <p:cNvPr id="92210" name="Object 80"/>
          <p:cNvGraphicFramePr>
            <a:graphicFrameLocks noChangeAspect="1"/>
          </p:cNvGraphicFramePr>
          <p:nvPr/>
        </p:nvGraphicFramePr>
        <p:xfrm>
          <a:off x="7731125" y="1873250"/>
          <a:ext cx="439738" cy="393700"/>
        </p:xfrm>
        <a:graphic>
          <a:graphicData uri="http://schemas.openxmlformats.org/presentationml/2006/ole">
            <mc:AlternateContent xmlns:mc="http://schemas.openxmlformats.org/markup-compatibility/2006">
              <mc:Choice xmlns:v="urn:schemas-microsoft-com:vml" Requires="v">
                <p:oleObj spid="_x0000_s299282" name="" r:id="rId1" imgW="241300" imgH="215900" progId="Equation.3">
                  <p:embed/>
                </p:oleObj>
              </mc:Choice>
              <mc:Fallback>
                <p:oleObj name="" r:id="rId1" imgW="241300" imgH="215900" progId="Equation.3">
                  <p:embed/>
                  <p:pic>
                    <p:nvPicPr>
                      <p:cNvPr id="0" name="图片 2992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25" y="1873250"/>
                        <a:ext cx="4397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1" name="Object 81"/>
          <p:cNvGraphicFramePr>
            <a:graphicFrameLocks noChangeAspect="1"/>
          </p:cNvGraphicFramePr>
          <p:nvPr/>
        </p:nvGraphicFramePr>
        <p:xfrm>
          <a:off x="7731125" y="2349500"/>
          <a:ext cx="393700" cy="393700"/>
        </p:xfrm>
        <a:graphic>
          <a:graphicData uri="http://schemas.openxmlformats.org/presentationml/2006/ole">
            <mc:AlternateContent xmlns:mc="http://schemas.openxmlformats.org/markup-compatibility/2006">
              <mc:Choice xmlns:v="urn:schemas-microsoft-com:vml" Requires="v">
                <p:oleObj spid="_x0000_s299283" name="" r:id="rId3" imgW="215900" imgH="215900" progId="Equation.3">
                  <p:embed/>
                </p:oleObj>
              </mc:Choice>
              <mc:Fallback>
                <p:oleObj name="" r:id="rId3" imgW="215900" imgH="215900" progId="Equation.3">
                  <p:embed/>
                  <p:pic>
                    <p:nvPicPr>
                      <p:cNvPr id="0" name="图片 2992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25" y="2349500"/>
                        <a:ext cx="393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2" name="Object 82"/>
          <p:cNvGraphicFramePr>
            <a:graphicFrameLocks noChangeAspect="1"/>
          </p:cNvGraphicFramePr>
          <p:nvPr/>
        </p:nvGraphicFramePr>
        <p:xfrm>
          <a:off x="7686675" y="2828925"/>
          <a:ext cx="438150" cy="393700"/>
        </p:xfrm>
        <a:graphic>
          <a:graphicData uri="http://schemas.openxmlformats.org/presentationml/2006/ole">
            <mc:AlternateContent xmlns:mc="http://schemas.openxmlformats.org/markup-compatibility/2006">
              <mc:Choice xmlns:v="urn:schemas-microsoft-com:vml" Requires="v">
                <p:oleObj spid="_x0000_s299284" name="" r:id="rId5" imgW="241300" imgH="215900" progId="Equation.3">
                  <p:embed/>
                </p:oleObj>
              </mc:Choice>
              <mc:Fallback>
                <p:oleObj name="" r:id="rId5" imgW="241300" imgH="215900" progId="Equation.3">
                  <p:embed/>
                  <p:pic>
                    <p:nvPicPr>
                      <p:cNvPr id="0" name="图片 2992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5" y="2828925"/>
                        <a:ext cx="43815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3" name="Object 83"/>
          <p:cNvGraphicFramePr>
            <a:graphicFrameLocks noChangeAspect="1"/>
          </p:cNvGraphicFramePr>
          <p:nvPr/>
        </p:nvGraphicFramePr>
        <p:xfrm>
          <a:off x="7691438" y="3303588"/>
          <a:ext cx="439737" cy="393700"/>
        </p:xfrm>
        <a:graphic>
          <a:graphicData uri="http://schemas.openxmlformats.org/presentationml/2006/ole">
            <mc:AlternateContent xmlns:mc="http://schemas.openxmlformats.org/markup-compatibility/2006">
              <mc:Choice xmlns:v="urn:schemas-microsoft-com:vml" Requires="v">
                <p:oleObj spid="_x0000_s299285" name="" r:id="rId6" imgW="241300" imgH="215900" progId="Equation.3">
                  <p:embed/>
                </p:oleObj>
              </mc:Choice>
              <mc:Fallback>
                <p:oleObj name="" r:id="rId6" imgW="241300" imgH="215900" progId="Equation.3">
                  <p:embed/>
                  <p:pic>
                    <p:nvPicPr>
                      <p:cNvPr id="0" name="图片 2992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3303588"/>
                        <a:ext cx="43973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4" name="Object 84"/>
          <p:cNvGraphicFramePr>
            <a:graphicFrameLocks noChangeAspect="1"/>
          </p:cNvGraphicFramePr>
          <p:nvPr/>
        </p:nvGraphicFramePr>
        <p:xfrm>
          <a:off x="7666038" y="3787775"/>
          <a:ext cx="415925" cy="417513"/>
        </p:xfrm>
        <a:graphic>
          <a:graphicData uri="http://schemas.openxmlformats.org/presentationml/2006/ole">
            <mc:AlternateContent xmlns:mc="http://schemas.openxmlformats.org/markup-compatibility/2006">
              <mc:Choice xmlns:v="urn:schemas-microsoft-com:vml" Requires="v">
                <p:oleObj spid="_x0000_s299286" name="" r:id="rId8" imgW="229235" imgH="229235" progId="Equation.3">
                  <p:embed/>
                </p:oleObj>
              </mc:Choice>
              <mc:Fallback>
                <p:oleObj name="" r:id="rId8" imgW="229235" imgH="229235" progId="Equation.3">
                  <p:embed/>
                  <p:pic>
                    <p:nvPicPr>
                      <p:cNvPr id="0" name="图片 299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6038" y="3787775"/>
                        <a:ext cx="4159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5" name="Object 85"/>
          <p:cNvGraphicFramePr>
            <a:graphicFrameLocks noChangeAspect="1"/>
          </p:cNvGraphicFramePr>
          <p:nvPr/>
        </p:nvGraphicFramePr>
        <p:xfrm>
          <a:off x="7654925" y="4256088"/>
          <a:ext cx="417513" cy="417512"/>
        </p:xfrm>
        <a:graphic>
          <a:graphicData uri="http://schemas.openxmlformats.org/presentationml/2006/ole">
            <mc:AlternateContent xmlns:mc="http://schemas.openxmlformats.org/markup-compatibility/2006">
              <mc:Choice xmlns:v="urn:schemas-microsoft-com:vml" Requires="v">
                <p:oleObj spid="_x0000_s299287" name="" r:id="rId10" imgW="229235" imgH="229235" progId="Equation.3">
                  <p:embed/>
                </p:oleObj>
              </mc:Choice>
              <mc:Fallback>
                <p:oleObj name="" r:id="rId10" imgW="229235" imgH="229235" progId="Equation.3">
                  <p:embed/>
                  <p:pic>
                    <p:nvPicPr>
                      <p:cNvPr id="0" name="图片 2992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54925" y="4256088"/>
                        <a:ext cx="4175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6" name="Object 86"/>
          <p:cNvGraphicFramePr>
            <a:graphicFrameLocks noChangeAspect="1"/>
          </p:cNvGraphicFramePr>
          <p:nvPr/>
        </p:nvGraphicFramePr>
        <p:xfrm>
          <a:off x="7632700" y="4724400"/>
          <a:ext cx="555625" cy="415925"/>
        </p:xfrm>
        <a:graphic>
          <a:graphicData uri="http://schemas.openxmlformats.org/presentationml/2006/ole">
            <mc:AlternateContent xmlns:mc="http://schemas.openxmlformats.org/markup-compatibility/2006">
              <mc:Choice xmlns:v="urn:schemas-microsoft-com:vml" Requires="v">
                <p:oleObj spid="_x0000_s299288" name="" r:id="rId12" imgW="304800" imgH="228600" progId="Equation.3">
                  <p:embed/>
                </p:oleObj>
              </mc:Choice>
              <mc:Fallback>
                <p:oleObj name="" r:id="rId12" imgW="304800" imgH="228600" progId="Equation.3">
                  <p:embed/>
                  <p:pic>
                    <p:nvPicPr>
                      <p:cNvPr id="0" name="图片 29928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32700" y="4724400"/>
                        <a:ext cx="5556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7" name="Object 87"/>
          <p:cNvGraphicFramePr>
            <a:graphicFrameLocks noChangeAspect="1"/>
          </p:cNvGraphicFramePr>
          <p:nvPr/>
        </p:nvGraphicFramePr>
        <p:xfrm>
          <a:off x="7624763" y="5211763"/>
          <a:ext cx="555625" cy="417512"/>
        </p:xfrm>
        <a:graphic>
          <a:graphicData uri="http://schemas.openxmlformats.org/presentationml/2006/ole">
            <mc:AlternateContent xmlns:mc="http://schemas.openxmlformats.org/markup-compatibility/2006">
              <mc:Choice xmlns:v="urn:schemas-microsoft-com:vml" Requires="v">
                <p:oleObj spid="_x0000_s299289" name="" r:id="rId14" imgW="304800" imgH="228600" progId="Equation.3">
                  <p:embed/>
                </p:oleObj>
              </mc:Choice>
              <mc:Fallback>
                <p:oleObj name="" r:id="rId14" imgW="304800" imgH="228600" progId="Equation.3">
                  <p:embed/>
                  <p:pic>
                    <p:nvPicPr>
                      <p:cNvPr id="0" name="图片 29928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4763" y="5211763"/>
                        <a:ext cx="55562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9" name="Rectangle 89"/>
          <p:cNvSpPr>
            <a:spLocks noChangeArrowheads="1"/>
          </p:cNvSpPr>
          <p:nvPr/>
        </p:nvSpPr>
        <p:spPr bwMode="auto">
          <a:xfrm>
            <a:off x="5668963" y="1844675"/>
            <a:ext cx="3122612" cy="442913"/>
          </a:xfrm>
          <a:prstGeom prst="rect">
            <a:avLst/>
          </a:prstGeom>
          <a:noFill/>
          <a:ln w="38100">
            <a:solidFill>
              <a:srgbClr val="FF5050"/>
            </a:solidFill>
            <a:miter lim="800000"/>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220" name="Rectangle 90"/>
          <p:cNvSpPr>
            <a:spLocks noChangeArrowheads="1"/>
          </p:cNvSpPr>
          <p:nvPr/>
        </p:nvSpPr>
        <p:spPr bwMode="auto">
          <a:xfrm>
            <a:off x="5668963" y="2325688"/>
            <a:ext cx="3122612" cy="442912"/>
          </a:xfrm>
          <a:prstGeom prst="rect">
            <a:avLst/>
          </a:prstGeom>
          <a:noFill/>
          <a:ln w="38100">
            <a:solidFill>
              <a:srgbClr val="FF5050"/>
            </a:solidFill>
            <a:miter lim="800000"/>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221" name="Rectangle 91"/>
          <p:cNvSpPr>
            <a:spLocks noChangeArrowheads="1"/>
          </p:cNvSpPr>
          <p:nvPr/>
        </p:nvSpPr>
        <p:spPr bwMode="auto">
          <a:xfrm>
            <a:off x="5668963" y="2806700"/>
            <a:ext cx="3122612" cy="441325"/>
          </a:xfrm>
          <a:prstGeom prst="rect">
            <a:avLst/>
          </a:prstGeom>
          <a:noFill/>
          <a:ln w="38100">
            <a:solidFill>
              <a:srgbClr val="FF5050"/>
            </a:solidFill>
            <a:miter lim="800000"/>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222" name="Rectangle 92"/>
          <p:cNvSpPr>
            <a:spLocks noChangeArrowheads="1"/>
          </p:cNvSpPr>
          <p:nvPr/>
        </p:nvSpPr>
        <p:spPr bwMode="auto">
          <a:xfrm>
            <a:off x="5668963" y="3282950"/>
            <a:ext cx="3122612" cy="442913"/>
          </a:xfrm>
          <a:prstGeom prst="rect">
            <a:avLst/>
          </a:prstGeom>
          <a:noFill/>
          <a:ln w="38100">
            <a:solidFill>
              <a:srgbClr val="FF5050"/>
            </a:solidFill>
            <a:miter lim="800000"/>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92223" name="Rectangle 93"/>
          <p:cNvSpPr>
            <a:spLocks noChangeArrowheads="1"/>
          </p:cNvSpPr>
          <p:nvPr/>
        </p:nvSpPr>
        <p:spPr bwMode="auto">
          <a:xfrm>
            <a:off x="5668963" y="4225925"/>
            <a:ext cx="3122612" cy="441325"/>
          </a:xfrm>
          <a:prstGeom prst="rect">
            <a:avLst/>
          </a:prstGeom>
          <a:noFill/>
          <a:ln w="38100">
            <a:solidFill>
              <a:srgbClr val="FF5050"/>
            </a:solidFill>
            <a:miter lim="800000"/>
          </a:ln>
          <a:extLst>
            <a:ext uri="{909E8E84-426E-40DD-AFC4-6F175D3DCCD1}">
              <a14:hiddenFill xmlns:a14="http://schemas.microsoft.com/office/drawing/2010/main">
                <a:solidFill>
                  <a:srgbClr val="FFFFFF"/>
                </a:solidFill>
              </a14:hiddenFill>
            </a:ext>
          </a:extLst>
        </p:spPr>
        <p:txBody>
          <a:bodyPr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endParaRPr lang="zh-CN" altLang="en-US" sz="1800">
              <a:solidFill>
                <a:schemeClr val="tx1"/>
              </a:solidFill>
            </a:endParaRPr>
          </a:p>
        </p:txBody>
      </p:sp>
      <p:sp>
        <p:nvSpPr>
          <p:cNvPr id="33886" name="Text Box 94"/>
          <p:cNvSpPr txBox="1">
            <a:spLocks noChangeArrowheads="1"/>
          </p:cNvSpPr>
          <p:nvPr/>
        </p:nvSpPr>
        <p:spPr bwMode="auto">
          <a:xfrm>
            <a:off x="1949450" y="4084240"/>
            <a:ext cx="32623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spcBef>
                <a:spcPct val="0"/>
              </a:spcBef>
              <a:buClrTx/>
              <a:buSzTx/>
              <a:buFont typeface="Arial" panose="020B0604020202020204" pitchFamily="34" charset="0"/>
              <a:buNone/>
            </a:pPr>
            <a:r>
              <a:rPr lang="zh-CN" altLang="en-US" sz="1800" dirty="0">
                <a:solidFill>
                  <a:schemeClr val="tx1"/>
                </a:solidFill>
              </a:rPr>
              <a:t>   weight(蓝) </a:t>
            </a:r>
            <a:endParaRPr lang="zh-CN" altLang="en-US" sz="1800" dirty="0">
              <a:solidFill>
                <a:schemeClr val="tx1"/>
              </a:solidFill>
            </a:endParaRPr>
          </a:p>
          <a:p>
            <a:pPr algn="l" eaLnBrk="1" hangingPunct="1">
              <a:spcBef>
                <a:spcPct val="0"/>
              </a:spcBef>
              <a:buClrTx/>
              <a:buSzTx/>
              <a:buFont typeface="Arial" panose="020B0604020202020204" pitchFamily="34" charset="0"/>
              <a:buNone/>
            </a:pPr>
            <a:r>
              <a:rPr lang="zh-CN" altLang="en-US" sz="1800" dirty="0">
                <a:solidFill>
                  <a:schemeClr val="tx1"/>
                </a:solidFill>
              </a:rPr>
              <a:t>= 1/3 + 1/2 + 1/3 + 1/5 = 1.367</a:t>
            </a:r>
            <a:endParaRPr lang="zh-CN" altLang="en-US" sz="1800" dirty="0">
              <a:solidFill>
                <a:schemeClr val="tx1"/>
              </a:solidFill>
            </a:endParaRPr>
          </a:p>
          <a:p>
            <a:pPr algn="l" eaLnBrk="1" hangingPunct="1">
              <a:spcBef>
                <a:spcPct val="0"/>
              </a:spcBef>
              <a:buClrTx/>
              <a:buSzTx/>
              <a:buFont typeface="Arial" panose="020B0604020202020204" pitchFamily="34" charset="0"/>
              <a:buNone/>
            </a:pPr>
            <a:endParaRPr lang="zh-CN" altLang="en-US" sz="1800" dirty="0">
              <a:solidFill>
                <a:schemeClr val="tx1"/>
              </a:solidFill>
            </a:endParaRPr>
          </a:p>
          <a:p>
            <a:pPr algn="l" eaLnBrk="1" hangingPunct="1">
              <a:spcBef>
                <a:spcPct val="0"/>
              </a:spcBef>
              <a:buClrTx/>
              <a:buSzTx/>
              <a:buFont typeface="Arial" panose="020B0604020202020204" pitchFamily="34" charset="0"/>
              <a:buNone/>
            </a:pPr>
            <a:r>
              <a:rPr lang="zh-CN" altLang="en-US" sz="1800" dirty="0">
                <a:solidFill>
                  <a:schemeClr val="tx1"/>
                </a:solidFill>
              </a:rPr>
              <a:t>   weight(黄)</a:t>
            </a:r>
            <a:endParaRPr lang="zh-CN" altLang="en-US" sz="1800" dirty="0">
              <a:solidFill>
                <a:schemeClr val="tx1"/>
              </a:solidFill>
            </a:endParaRPr>
          </a:p>
          <a:p>
            <a:pPr algn="l" eaLnBrk="1" hangingPunct="1">
              <a:spcBef>
                <a:spcPct val="0"/>
              </a:spcBef>
              <a:buClrTx/>
              <a:buSzTx/>
              <a:buFont typeface="Arial" panose="020B0604020202020204" pitchFamily="34" charset="0"/>
              <a:buNone/>
            </a:pPr>
            <a:r>
              <a:rPr lang="zh-CN" altLang="en-US" sz="1800" dirty="0">
                <a:solidFill>
                  <a:schemeClr val="tx1"/>
                </a:solidFill>
              </a:rPr>
              <a:t>= 1/6 =  0.167</a:t>
            </a:r>
            <a:endParaRPr lang="zh-CN" altLang="en-US" sz="1800" dirty="0">
              <a:solidFill>
                <a:schemeClr val="tx1"/>
              </a:solidFill>
            </a:endParaRPr>
          </a:p>
        </p:txBody>
      </p:sp>
      <p:sp>
        <p:nvSpPr>
          <p:cNvPr id="36" name="矩形 35"/>
          <p:cNvSpPr/>
          <p:nvPr/>
        </p:nvSpPr>
        <p:spPr>
          <a:xfrm>
            <a:off x="1580989" y="5876130"/>
            <a:ext cx="3001143" cy="430887"/>
          </a:xfrm>
          <a:prstGeom prst="rect">
            <a:avLst/>
          </a:prstGeom>
        </p:spPr>
        <p:txBody>
          <a:bodyPr wrap="none">
            <a:spAutoFit/>
          </a:bodyPr>
          <a:lstStyle/>
          <a:p>
            <a:r>
              <a:rPr lang="en-US" altLang="zh-CN" sz="2200" dirty="0" smtClean="0">
                <a:solidFill>
                  <a:srgbClr val="C00000"/>
                </a:solidFill>
              </a:rPr>
              <a:t>3. </a:t>
            </a:r>
            <a:r>
              <a:rPr lang="zh-CN" altLang="en-US" sz="2200" dirty="0" smtClean="0">
                <a:solidFill>
                  <a:srgbClr val="C00000"/>
                </a:solidFill>
              </a:rPr>
              <a:t>做分类：加权投票法</a:t>
            </a:r>
            <a:endParaRPr lang="zh-CN" altLang="en-US" sz="2200" dirty="0">
              <a:solidFill>
                <a:srgbClr val="C00000"/>
              </a:solidFill>
            </a:endParaRPr>
          </a:p>
        </p:txBody>
      </p:sp>
      <p:sp>
        <p:nvSpPr>
          <p:cNvPr id="37" name="Text Box 88"/>
          <p:cNvSpPr txBox="1">
            <a:spLocks noChangeArrowheads="1"/>
          </p:cNvSpPr>
          <p:nvPr/>
        </p:nvSpPr>
        <p:spPr bwMode="auto">
          <a:xfrm>
            <a:off x="5643563" y="697735"/>
            <a:ext cx="33201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en-US" altLang="zh-CN" sz="2200" dirty="0" smtClean="0">
                <a:solidFill>
                  <a:srgbClr val="C00000"/>
                </a:solidFill>
              </a:rPr>
              <a:t>1. </a:t>
            </a:r>
            <a:r>
              <a:rPr lang="zh-CN" altLang="en-US" sz="2200" dirty="0" smtClean="0">
                <a:solidFill>
                  <a:srgbClr val="C00000"/>
                </a:solidFill>
              </a:rPr>
              <a:t>算距离：使用</a:t>
            </a:r>
            <a:r>
              <a:rPr lang="zh-CN" altLang="en-US" sz="2200" dirty="0">
                <a:solidFill>
                  <a:srgbClr val="C00000"/>
                </a:solidFill>
              </a:rPr>
              <a:t>欧氏距离</a:t>
            </a:r>
            <a:endParaRPr lang="zh-CN" altLang="en-US" sz="2200" dirty="0">
              <a:solidFill>
                <a:srgbClr val="C00000"/>
              </a:solidFill>
            </a:endParaRPr>
          </a:p>
        </p:txBody>
      </p:sp>
      <p:sp>
        <p:nvSpPr>
          <p:cNvPr id="38" name="矩形 37"/>
          <p:cNvSpPr/>
          <p:nvPr/>
        </p:nvSpPr>
        <p:spPr>
          <a:xfrm>
            <a:off x="5643563" y="1256042"/>
            <a:ext cx="2284600" cy="430887"/>
          </a:xfrm>
          <a:prstGeom prst="rect">
            <a:avLst/>
          </a:prstGeom>
        </p:spPr>
        <p:txBody>
          <a:bodyPr wrap="none">
            <a:spAutoFit/>
          </a:bodyPr>
          <a:lstStyle/>
          <a:p>
            <a:r>
              <a:rPr lang="en-US" altLang="zh-CN" sz="2200" dirty="0" smtClean="0">
                <a:solidFill>
                  <a:srgbClr val="C00000"/>
                </a:solidFill>
              </a:rPr>
              <a:t>2. </a:t>
            </a:r>
            <a:r>
              <a:rPr lang="zh-CN" altLang="en-US" sz="2200" dirty="0" smtClean="0">
                <a:solidFill>
                  <a:srgbClr val="C00000"/>
                </a:solidFill>
              </a:rPr>
              <a:t>找邻居，取</a:t>
            </a:r>
            <a:r>
              <a:rPr lang="zh-CN" altLang="en-US" sz="2200" dirty="0">
                <a:solidFill>
                  <a:srgbClr val="C00000"/>
                </a:solidFill>
              </a:rPr>
              <a:t>k=</a:t>
            </a:r>
            <a:r>
              <a:rPr lang="zh-CN" altLang="en-US" sz="2200" dirty="0" smtClean="0">
                <a:solidFill>
                  <a:srgbClr val="C00000"/>
                </a:solidFill>
              </a:rPr>
              <a:t>5</a:t>
            </a:r>
            <a:endParaRPr lang="zh-CN" altLang="en-US" sz="22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3886"/>
                                        </p:tgtEl>
                                        <p:attrNameLst>
                                          <p:attrName>style.visibility</p:attrName>
                                        </p:attrNameLst>
                                      </p:cBhvr>
                                      <p:to>
                                        <p:strVal val="visible"/>
                                      </p:to>
                                    </p:set>
                                    <p:animEffect transition="in" filter="blinds(horizontal)">
                                      <p:cBhvr>
                                        <p:cTn id="13" dur="500"/>
                                        <p:tgtEl>
                                          <p:spTgt spid="3388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33811">
                                            <p:bg/>
                                          </p:spTgt>
                                        </p:tgtEl>
                                        <p:attrNameLst>
                                          <p:attrName>fillcolor</p:attrName>
                                        </p:attrNameLst>
                                      </p:cBhvr>
                                      <p:to>
                                        <a:schemeClr val="hlink"/>
                                      </p:to>
                                    </p:animClr>
                                    <p:set>
                                      <p:cBhvr>
                                        <p:cTn id="18" dur="1000" fill="hold"/>
                                        <p:tgtEl>
                                          <p:spTgt spid="33811">
                                            <p:bg/>
                                          </p:spTgt>
                                        </p:tgtEl>
                                        <p:attrNameLst>
                                          <p:attrName>fill.type</p:attrName>
                                        </p:attrNameLst>
                                      </p:cBhvr>
                                      <p:to>
                                        <p:strVal val="solid"/>
                                      </p:to>
                                    </p:set>
                                    <p:set>
                                      <p:cBhvr>
                                        <p:cTn id="19" dur="1000" fill="hold"/>
                                        <p:tgtEl>
                                          <p:spTgt spid="33811">
                                            <p:bg/>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86" grpId="0" bldLvl="0" autoUpdateAnimBg="0"/>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3344" y="62398"/>
            <a:ext cx="3070225" cy="609600"/>
          </a:xfrm>
          <a:prstGeom prst="rect">
            <a:avLst/>
          </a:prstGeom>
        </p:spPr>
        <p:txBody>
          <a:bodyPr vert="horz" lIns="91440" tIns="45720" rIns="91440" bIns="45720" rtlCol="0" anchor="ctr">
            <a:normAutofit/>
          </a:bodyPr>
          <a:lstStyle>
            <a:defPPr>
              <a:defRPr lang="zh-CN"/>
            </a:defPPr>
            <a:lvl1pPr defTabSz="914400" eaLnBrk="1" fontAlgn="auto" latinLnBrk="0" hangingPunct="1">
              <a:lnSpc>
                <a:spcPct val="90000"/>
              </a:lnSpc>
              <a:spcAft>
                <a:spcPts val="0"/>
              </a:spcAft>
              <a:buClr>
                <a:srgbClr val="FF0000"/>
              </a:buClr>
              <a:buNone/>
              <a:defRPr sz="3200" i="1">
                <a:solidFill>
                  <a:srgbClr val="6600FF"/>
                </a:solidFill>
                <a:latin typeface="黑体" panose="02010609060101010101" pitchFamily="49" charset="-122"/>
                <a:ea typeface="黑体" panose="02010609060101010101" pitchFamily="49" charset="-122"/>
                <a:cs typeface="+mj-cs"/>
              </a:defRPr>
            </a:lvl1pPr>
          </a:lstStyle>
          <a:p>
            <a:pPr eaLnBrk="0" fontAlgn="base" hangingPunct="0">
              <a:spcAft>
                <a:spcPct val="0"/>
              </a:spcAft>
            </a:pPr>
            <a:r>
              <a:rPr lang="en-US" altLang="zh-CN" sz="2800" b="1" i="0" dirty="0">
                <a:solidFill>
                  <a:schemeClr val="bg1"/>
                </a:solidFill>
                <a:latin typeface="+mj-lt"/>
                <a:ea typeface="+mj-ea"/>
              </a:rPr>
              <a:t>KNN</a:t>
            </a:r>
            <a:r>
              <a:rPr lang="zh-CN" altLang="en-US" sz="2800" b="1" i="0" dirty="0">
                <a:solidFill>
                  <a:schemeClr val="bg1"/>
                </a:solidFill>
                <a:latin typeface="+mj-lt"/>
                <a:ea typeface="+mj-ea"/>
              </a:rPr>
              <a:t>算法例子</a:t>
            </a:r>
            <a:endParaRPr lang="en-US" altLang="zh-CN" sz="2800" b="1" i="0" dirty="0">
              <a:solidFill>
                <a:schemeClr val="bg1"/>
              </a:solidFill>
              <a:latin typeface="+mj-lt"/>
              <a:ea typeface="+mj-ea"/>
            </a:endParaRPr>
          </a:p>
        </p:txBody>
      </p:sp>
      <p:sp>
        <p:nvSpPr>
          <p:cNvPr id="3" name="Text Box 6"/>
          <p:cNvSpPr txBox="1">
            <a:spLocks noChangeArrowheads="1"/>
          </p:cNvSpPr>
          <p:nvPr/>
        </p:nvSpPr>
        <p:spPr bwMode="auto">
          <a:xfrm>
            <a:off x="1765301" y="1805094"/>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4" name="Text Box 7"/>
          <p:cNvSpPr txBox="1">
            <a:spLocks noChangeArrowheads="1"/>
          </p:cNvSpPr>
          <p:nvPr/>
        </p:nvSpPr>
        <p:spPr bwMode="auto">
          <a:xfrm>
            <a:off x="37307" y="1284394"/>
            <a:ext cx="2376487" cy="5256213"/>
          </a:xfrm>
          <a:prstGeom prst="rect">
            <a:avLst/>
          </a:prstGeom>
          <a:solidFill>
            <a:schemeClr val="accent1">
              <a:lumMod val="20000"/>
              <a:lumOff val="80000"/>
            </a:schemeClr>
          </a:solidFill>
          <a:ln w="9525">
            <a:solidFill>
              <a:srgbClr val="000000"/>
            </a:solidFill>
            <a:miter lim="800000"/>
          </a:ln>
        </p:spPr>
        <p:txBody>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100" b="1" dirty="0">
                <a:solidFill>
                  <a:schemeClr val="tx1"/>
                </a:solidFill>
                <a:latin typeface="Times New Roman" panose="02020603050405020304" pitchFamily="18" charset="0"/>
              </a:rPr>
              <a:t>姓名	性别  身高</a:t>
            </a:r>
            <a:r>
              <a:rPr lang="en-US" altLang="zh-CN" sz="1100" b="1" dirty="0">
                <a:solidFill>
                  <a:schemeClr val="tx1"/>
                </a:solidFill>
                <a:latin typeface="Times New Roman" panose="02020603050405020304" pitchFamily="18" charset="0"/>
              </a:rPr>
              <a:t>(</a:t>
            </a:r>
            <a:r>
              <a:rPr lang="zh-CN" altLang="en-US" sz="1100" b="1" dirty="0">
                <a:solidFill>
                  <a:schemeClr val="tx1"/>
                </a:solidFill>
                <a:latin typeface="Times New Roman" panose="02020603050405020304" pitchFamily="18" charset="0"/>
              </a:rPr>
              <a:t>米</a:t>
            </a:r>
            <a:r>
              <a:rPr lang="en-US" altLang="zh-CN" sz="1100" b="1" dirty="0">
                <a:solidFill>
                  <a:schemeClr val="tx1"/>
                </a:solidFill>
                <a:latin typeface="Times New Roman" panose="02020603050405020304" pitchFamily="18" charset="0"/>
              </a:rPr>
              <a:t>)	</a:t>
            </a:r>
            <a:r>
              <a:rPr lang="zh-CN" altLang="en-US" sz="1100" b="1" dirty="0">
                <a:solidFill>
                  <a:schemeClr val="tx1"/>
                </a:solidFill>
                <a:latin typeface="Times New Roman" panose="02020603050405020304" pitchFamily="18" charset="0"/>
              </a:rPr>
              <a:t>类别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Kristina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1.6	</a:t>
            </a:r>
            <a:r>
              <a:rPr lang="zh-CN" altLang="en-US" sz="1100" b="1" dirty="0">
                <a:solidFill>
                  <a:schemeClr val="tx1"/>
                </a:solidFill>
                <a:latin typeface="Times New Roman" panose="02020603050405020304" pitchFamily="18" charset="0"/>
              </a:rPr>
              <a:t>矮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Jim	</a:t>
            </a:r>
            <a:r>
              <a:rPr lang="zh-CN" altLang="en-US" sz="1100" b="1" dirty="0">
                <a:solidFill>
                  <a:schemeClr val="tx1"/>
                </a:solidFill>
                <a:latin typeface="Times New Roman" panose="02020603050405020304" pitchFamily="18" charset="0"/>
              </a:rPr>
              <a:t>男      </a:t>
            </a:r>
            <a:r>
              <a:rPr lang="en-US" altLang="zh-CN" sz="1100" b="1" dirty="0">
                <a:solidFill>
                  <a:schemeClr val="tx1"/>
                </a:solidFill>
                <a:latin typeface="Times New Roman" panose="02020603050405020304" pitchFamily="18" charset="0"/>
              </a:rPr>
              <a:t>2	</a:t>
            </a:r>
            <a:r>
              <a:rPr lang="zh-CN" altLang="en-US" sz="1100" b="1" dirty="0">
                <a:solidFill>
                  <a:schemeClr val="tx1"/>
                </a:solidFill>
                <a:latin typeface="Times New Roman" panose="02020603050405020304" pitchFamily="18" charset="0"/>
              </a:rPr>
              <a:t>高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Maggie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1.9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Martha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1.88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Stephanie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1.7	</a:t>
            </a:r>
            <a:r>
              <a:rPr lang="zh-CN" altLang="en-US" sz="1100" b="1" dirty="0">
                <a:solidFill>
                  <a:schemeClr val="tx1"/>
                </a:solidFill>
                <a:latin typeface="Times New Roman" panose="02020603050405020304" pitchFamily="18" charset="0"/>
              </a:rPr>
              <a:t>矮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Bob	</a:t>
            </a:r>
            <a:r>
              <a:rPr lang="zh-CN" altLang="en-US" sz="1100" b="1" dirty="0">
                <a:solidFill>
                  <a:schemeClr val="tx1"/>
                </a:solidFill>
                <a:latin typeface="Times New Roman" panose="02020603050405020304" pitchFamily="18" charset="0"/>
              </a:rPr>
              <a:t>男     </a:t>
            </a:r>
            <a:r>
              <a:rPr lang="en-US" altLang="zh-CN" sz="1100" b="1" dirty="0">
                <a:solidFill>
                  <a:schemeClr val="tx1"/>
                </a:solidFill>
                <a:latin typeface="Times New Roman" panose="02020603050405020304" pitchFamily="18" charset="0"/>
              </a:rPr>
              <a:t>1.85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Kathy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1.6	</a:t>
            </a:r>
            <a:r>
              <a:rPr lang="zh-CN" altLang="en-US" sz="1100" b="1" dirty="0">
                <a:solidFill>
                  <a:schemeClr val="tx1"/>
                </a:solidFill>
                <a:latin typeface="Times New Roman" panose="02020603050405020304" pitchFamily="18" charset="0"/>
              </a:rPr>
              <a:t>矮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Dave	</a:t>
            </a:r>
            <a:r>
              <a:rPr lang="zh-CN" altLang="en-US" sz="1100" b="1" dirty="0">
                <a:solidFill>
                  <a:schemeClr val="tx1"/>
                </a:solidFill>
                <a:latin typeface="Times New Roman" panose="02020603050405020304" pitchFamily="18" charset="0"/>
              </a:rPr>
              <a:t>男     </a:t>
            </a:r>
            <a:r>
              <a:rPr lang="en-US" altLang="zh-CN" sz="1100" b="1" dirty="0">
                <a:solidFill>
                  <a:schemeClr val="tx1"/>
                </a:solidFill>
                <a:latin typeface="Times New Roman" panose="02020603050405020304" pitchFamily="18" charset="0"/>
              </a:rPr>
              <a:t>1.7	</a:t>
            </a:r>
            <a:r>
              <a:rPr lang="zh-CN" altLang="en-US" sz="1100" b="1" dirty="0">
                <a:solidFill>
                  <a:schemeClr val="tx1"/>
                </a:solidFill>
                <a:latin typeface="Times New Roman" panose="02020603050405020304" pitchFamily="18" charset="0"/>
              </a:rPr>
              <a:t>矮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Worth	</a:t>
            </a:r>
            <a:r>
              <a:rPr lang="zh-CN" altLang="en-US" sz="1100" b="1" dirty="0">
                <a:solidFill>
                  <a:schemeClr val="tx1"/>
                </a:solidFill>
                <a:latin typeface="Times New Roman" panose="02020603050405020304" pitchFamily="18" charset="0"/>
              </a:rPr>
              <a:t>男     </a:t>
            </a:r>
            <a:r>
              <a:rPr lang="en-US" altLang="zh-CN" sz="1100" b="1" dirty="0">
                <a:solidFill>
                  <a:schemeClr val="tx1"/>
                </a:solidFill>
                <a:latin typeface="Times New Roman" panose="02020603050405020304" pitchFamily="18" charset="0"/>
              </a:rPr>
              <a:t>2.2	</a:t>
            </a:r>
            <a:r>
              <a:rPr lang="zh-CN" altLang="en-US" sz="1100" b="1" dirty="0">
                <a:solidFill>
                  <a:schemeClr val="tx1"/>
                </a:solidFill>
                <a:latin typeface="Times New Roman" panose="02020603050405020304" pitchFamily="18" charset="0"/>
              </a:rPr>
              <a:t>高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Steven	</a:t>
            </a:r>
            <a:r>
              <a:rPr lang="zh-CN" altLang="en-US" sz="1100" b="1" dirty="0">
                <a:solidFill>
                  <a:schemeClr val="tx1"/>
                </a:solidFill>
                <a:latin typeface="Times New Roman" panose="02020603050405020304" pitchFamily="18" charset="0"/>
              </a:rPr>
              <a:t>男     </a:t>
            </a:r>
            <a:r>
              <a:rPr lang="en-US" altLang="zh-CN" sz="1100" b="1" dirty="0">
                <a:solidFill>
                  <a:schemeClr val="tx1"/>
                </a:solidFill>
                <a:latin typeface="Times New Roman" panose="02020603050405020304" pitchFamily="18" charset="0"/>
              </a:rPr>
              <a:t>2.1	</a:t>
            </a:r>
            <a:r>
              <a:rPr lang="zh-CN" altLang="en-US" sz="1100" b="1" dirty="0">
                <a:solidFill>
                  <a:schemeClr val="tx1"/>
                </a:solidFill>
                <a:latin typeface="Times New Roman" panose="02020603050405020304" pitchFamily="18" charset="0"/>
              </a:rPr>
              <a:t>高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Debbie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1.8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Todd	</a:t>
            </a:r>
            <a:r>
              <a:rPr lang="zh-CN" altLang="en-US" sz="1100" b="1" dirty="0">
                <a:solidFill>
                  <a:schemeClr val="tx1"/>
                </a:solidFill>
                <a:latin typeface="Times New Roman" panose="02020603050405020304" pitchFamily="18" charset="0"/>
              </a:rPr>
              <a:t>男     </a:t>
            </a:r>
            <a:r>
              <a:rPr lang="en-US" altLang="zh-CN" sz="1100" b="1" dirty="0">
                <a:solidFill>
                  <a:schemeClr val="tx1"/>
                </a:solidFill>
                <a:latin typeface="Times New Roman" panose="02020603050405020304" pitchFamily="18" charset="0"/>
              </a:rPr>
              <a:t>1.95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Kim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1.9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a:solidFill>
                  <a:schemeClr val="tx1"/>
                </a:solidFill>
                <a:latin typeface="Times New Roman" panose="02020603050405020304" pitchFamily="18" charset="0"/>
              </a:rPr>
              <a:t>Amy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1.8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r>
              <a:rPr lang="en-US" altLang="zh-CN" sz="1100" b="1" dirty="0" err="1">
                <a:solidFill>
                  <a:schemeClr val="tx1"/>
                </a:solidFill>
                <a:latin typeface="Times New Roman" panose="02020603050405020304" pitchFamily="18" charset="0"/>
              </a:rPr>
              <a:t>Wynette</a:t>
            </a:r>
            <a:r>
              <a:rPr lang="en-US" altLang="zh-CN" sz="1100" b="1" dirty="0">
                <a:solidFill>
                  <a:schemeClr val="tx1"/>
                </a:solidFill>
                <a:latin typeface="Times New Roman" panose="02020603050405020304" pitchFamily="18" charset="0"/>
              </a:rPr>
              <a:t>	</a:t>
            </a:r>
            <a:r>
              <a:rPr lang="zh-CN" altLang="en-US" sz="1100" b="1" dirty="0">
                <a:solidFill>
                  <a:schemeClr val="tx1"/>
                </a:solidFill>
                <a:latin typeface="Times New Roman" panose="02020603050405020304" pitchFamily="18" charset="0"/>
              </a:rPr>
              <a:t>女     </a:t>
            </a:r>
            <a:r>
              <a:rPr lang="en-US" altLang="zh-CN" sz="1100" b="1" dirty="0">
                <a:solidFill>
                  <a:schemeClr val="tx1"/>
                </a:solidFill>
                <a:latin typeface="Times New Roman" panose="02020603050405020304" pitchFamily="18" charset="0"/>
              </a:rPr>
              <a:t>1.75	</a:t>
            </a:r>
            <a:r>
              <a:rPr lang="zh-CN" altLang="en-US" sz="1100" b="1" dirty="0">
                <a:solidFill>
                  <a:schemeClr val="tx1"/>
                </a:solidFill>
                <a:latin typeface="Times New Roman" panose="02020603050405020304" pitchFamily="18" charset="0"/>
              </a:rPr>
              <a:t>中等	</a:t>
            </a:r>
            <a:endParaRPr lang="zh-CN" altLang="en-US" sz="1100" b="1" dirty="0">
              <a:solidFill>
                <a:schemeClr val="tx1"/>
              </a:solidFill>
              <a:latin typeface="Times New Roman" panose="02020603050405020304" pitchFamily="18" charset="0"/>
            </a:endParaRPr>
          </a:p>
          <a:p>
            <a:pPr algn="l">
              <a:lnSpc>
                <a:spcPct val="100000"/>
              </a:lnSpc>
              <a:spcBef>
                <a:spcPct val="0"/>
              </a:spcBef>
              <a:buClrTx/>
              <a:buSzTx/>
              <a:buFontTx/>
              <a:buNone/>
            </a:pPr>
            <a:endParaRPr lang="zh-CN" altLang="en-US" sz="5400" b="1" dirty="0">
              <a:solidFill>
                <a:schemeClr val="tx1"/>
              </a:solidFill>
            </a:endParaRPr>
          </a:p>
        </p:txBody>
      </p:sp>
      <p:sp>
        <p:nvSpPr>
          <p:cNvPr id="5" name="Text Box 10"/>
          <p:cNvSpPr txBox="1">
            <a:spLocks noChangeArrowheads="1"/>
          </p:cNvSpPr>
          <p:nvPr/>
        </p:nvSpPr>
        <p:spPr bwMode="auto">
          <a:xfrm>
            <a:off x="2465388" y="1284394"/>
            <a:ext cx="6657181" cy="5224507"/>
          </a:xfrm>
          <a:prstGeom prst="rect">
            <a:avLst/>
          </a:prstGeom>
          <a:solidFill>
            <a:srgbClr val="EEFB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450" dirty="0">
                <a:solidFill>
                  <a:schemeClr val="hlink"/>
                </a:solidFill>
                <a:latin typeface="Times New Roman" panose="02020603050405020304" pitchFamily="18" charset="0"/>
                <a:cs typeface="Times New Roman" panose="02020603050405020304" pitchFamily="18" charset="0"/>
              </a:rPr>
              <a:t>“高度”用于计算距离，</a:t>
            </a:r>
            <a:r>
              <a:rPr lang="en-US" altLang="zh-CN" sz="1450" dirty="0">
                <a:solidFill>
                  <a:schemeClr val="hlink"/>
                </a:solidFill>
                <a:latin typeface="Times New Roman" panose="02020603050405020304" pitchFamily="18" charset="0"/>
                <a:cs typeface="Times New Roman" panose="02020603050405020304" pitchFamily="18" charset="0"/>
              </a:rPr>
              <a:t>K=5</a:t>
            </a:r>
            <a:r>
              <a:rPr lang="zh-CN" altLang="en-US" sz="1450" dirty="0">
                <a:solidFill>
                  <a:schemeClr val="hlink"/>
                </a:solidFill>
                <a:latin typeface="Times New Roman" panose="02020603050405020304" pitchFamily="18" charset="0"/>
                <a:cs typeface="Times New Roman" panose="02020603050405020304" pitchFamily="18" charset="0"/>
              </a:rPr>
              <a:t>，</a:t>
            </a:r>
            <a:r>
              <a:rPr lang="zh-CN" altLang="en-US" sz="1450" dirty="0">
                <a:solidFill>
                  <a:schemeClr val="hlink"/>
                </a:solidFill>
              </a:rPr>
              <a:t>对</a:t>
            </a:r>
            <a:r>
              <a:rPr lang="en-US" altLang="zh-CN" sz="1450" dirty="0">
                <a:solidFill>
                  <a:schemeClr val="hlink"/>
                </a:solidFill>
              </a:rPr>
              <a:t>&lt;Pat</a:t>
            </a:r>
            <a:r>
              <a:rPr lang="zh-CN" altLang="en-US" sz="1450" dirty="0">
                <a:solidFill>
                  <a:schemeClr val="hlink"/>
                </a:solidFill>
              </a:rPr>
              <a:t>，女，</a:t>
            </a:r>
            <a:r>
              <a:rPr lang="en-US" altLang="zh-CN" sz="1450" dirty="0">
                <a:solidFill>
                  <a:schemeClr val="hlink"/>
                </a:solidFill>
              </a:rPr>
              <a:t>1.6&gt;</a:t>
            </a:r>
            <a:r>
              <a:rPr lang="zh-CN" altLang="en-US" sz="1450" dirty="0">
                <a:solidFill>
                  <a:schemeClr val="hlink"/>
                </a:solidFill>
              </a:rPr>
              <a:t>分类。</a:t>
            </a:r>
            <a:r>
              <a:rPr lang="zh-CN" altLang="en-US" sz="1450" dirty="0">
                <a:solidFill>
                  <a:schemeClr val="tx1"/>
                </a:solidFill>
              </a:rPr>
              <a:t> </a:t>
            </a:r>
            <a:endParaRPr lang="zh-CN" altLang="en-US" sz="1450" dirty="0">
              <a:solidFill>
                <a:srgbClr val="000000"/>
              </a:solidFill>
              <a:latin typeface="Times New Roman" panose="02020603050405020304" pitchFamily="18" charset="0"/>
              <a:cs typeface="Times New Roman" panose="02020603050405020304" pitchFamily="18" charset="0"/>
            </a:endParaRPr>
          </a:p>
          <a:p>
            <a:pPr algn="l">
              <a:lnSpc>
                <a:spcPct val="100000"/>
              </a:lnSpc>
              <a:spcBef>
                <a:spcPct val="0"/>
              </a:spcBef>
              <a:buClrTx/>
              <a:buSzTx/>
              <a:buFontTx/>
              <a:buChar char="•"/>
            </a:pPr>
            <a:r>
              <a:rPr lang="zh-CN" altLang="en-US" sz="1450" dirty="0">
                <a:solidFill>
                  <a:schemeClr val="tx1"/>
                </a:solidFill>
              </a:rPr>
              <a:t>对</a:t>
            </a:r>
            <a:r>
              <a:rPr lang="en-US" altLang="zh-CN" sz="1450" dirty="0">
                <a:solidFill>
                  <a:schemeClr val="tx1"/>
                </a:solidFill>
              </a:rPr>
              <a:t>T</a:t>
            </a:r>
            <a:r>
              <a:rPr lang="zh-CN" altLang="en-US" sz="1450" dirty="0">
                <a:solidFill>
                  <a:schemeClr val="tx1"/>
                </a:solidFill>
              </a:rPr>
              <a:t>前</a:t>
            </a:r>
            <a:r>
              <a:rPr lang="en-US" altLang="zh-CN" sz="1450" dirty="0">
                <a:solidFill>
                  <a:schemeClr val="tx1"/>
                </a:solidFill>
              </a:rPr>
              <a:t>K=5</a:t>
            </a:r>
            <a:r>
              <a:rPr lang="zh-CN" altLang="en-US" sz="1450" dirty="0">
                <a:solidFill>
                  <a:schemeClr val="tx1"/>
                </a:solidFill>
              </a:rPr>
              <a:t>个记录，</a:t>
            </a:r>
            <a:r>
              <a:rPr lang="en-US" altLang="zh-CN" sz="1450" dirty="0">
                <a:solidFill>
                  <a:schemeClr val="tx1"/>
                </a:solidFill>
              </a:rPr>
              <a:t>N={&lt;Kristina</a:t>
            </a:r>
            <a:r>
              <a:rPr lang="zh-CN" altLang="en-US" sz="1450" dirty="0">
                <a:solidFill>
                  <a:schemeClr val="tx1"/>
                </a:solidFill>
              </a:rPr>
              <a:t>，女， </a:t>
            </a:r>
            <a:r>
              <a:rPr lang="en-US" altLang="zh-CN" sz="1450" dirty="0">
                <a:solidFill>
                  <a:schemeClr val="tx1"/>
                </a:solidFill>
              </a:rPr>
              <a:t>1.6&gt;</a:t>
            </a:r>
            <a:r>
              <a:rPr lang="zh-CN" altLang="en-US" sz="1450" dirty="0">
                <a:solidFill>
                  <a:schemeClr val="tx1"/>
                </a:solidFill>
              </a:rPr>
              <a:t>、</a:t>
            </a:r>
            <a:r>
              <a:rPr lang="en-US" altLang="zh-CN" sz="1450" dirty="0">
                <a:solidFill>
                  <a:schemeClr val="tx1"/>
                </a:solidFill>
              </a:rPr>
              <a:t>&lt; Jim</a:t>
            </a:r>
            <a:r>
              <a:rPr lang="zh-CN" altLang="en-US" sz="1450" dirty="0">
                <a:solidFill>
                  <a:schemeClr val="tx1"/>
                </a:solidFill>
              </a:rPr>
              <a:t>，男，</a:t>
            </a:r>
            <a:r>
              <a:rPr lang="en-US" altLang="zh-CN" sz="1450" dirty="0">
                <a:solidFill>
                  <a:schemeClr val="tx1"/>
                </a:solidFill>
              </a:rPr>
              <a:t>2&gt;</a:t>
            </a:r>
            <a:r>
              <a:rPr lang="zh-CN" altLang="en-US" sz="1450" dirty="0">
                <a:solidFill>
                  <a:schemeClr val="tx1"/>
                </a:solidFill>
              </a:rPr>
              <a:t>、</a:t>
            </a:r>
            <a:r>
              <a:rPr lang="en-US" altLang="zh-CN" sz="1450" dirty="0">
                <a:solidFill>
                  <a:schemeClr val="tx1"/>
                </a:solidFill>
              </a:rPr>
              <a:t>&lt; Maggie</a:t>
            </a:r>
            <a:r>
              <a:rPr lang="zh-CN" altLang="en-US" sz="1450" dirty="0">
                <a:solidFill>
                  <a:schemeClr val="tx1"/>
                </a:solidFill>
              </a:rPr>
              <a:t>，女，</a:t>
            </a:r>
            <a:r>
              <a:rPr lang="en-US" altLang="zh-CN" sz="1450" dirty="0">
                <a:solidFill>
                  <a:schemeClr val="tx1"/>
                </a:solidFill>
              </a:rPr>
              <a:t>1.9&gt;</a:t>
            </a:r>
            <a:r>
              <a:rPr lang="zh-CN" altLang="en-US" sz="1450" dirty="0">
                <a:solidFill>
                  <a:schemeClr val="tx1"/>
                </a:solidFill>
              </a:rPr>
              <a:t>、</a:t>
            </a:r>
            <a:r>
              <a:rPr lang="en-US" altLang="zh-CN" sz="1450" dirty="0">
                <a:solidFill>
                  <a:schemeClr val="tx1"/>
                </a:solidFill>
              </a:rPr>
              <a:t>&lt; Martha</a:t>
            </a:r>
            <a:r>
              <a:rPr lang="zh-CN" altLang="en-US" sz="1450" dirty="0">
                <a:solidFill>
                  <a:schemeClr val="tx1"/>
                </a:solidFill>
              </a:rPr>
              <a:t>，女，</a:t>
            </a:r>
            <a:r>
              <a:rPr lang="en-US" altLang="zh-CN" sz="1450" dirty="0">
                <a:solidFill>
                  <a:schemeClr val="tx1"/>
                </a:solidFill>
              </a:rPr>
              <a:t>1.88&gt;</a:t>
            </a:r>
            <a:r>
              <a:rPr lang="zh-CN" altLang="en-US" sz="1450" dirty="0">
                <a:solidFill>
                  <a:schemeClr val="tx1"/>
                </a:solidFill>
              </a:rPr>
              <a:t>和</a:t>
            </a:r>
            <a:r>
              <a:rPr lang="en-US" altLang="zh-CN" sz="1450" dirty="0">
                <a:solidFill>
                  <a:schemeClr val="tx1"/>
                </a:solidFill>
              </a:rPr>
              <a:t>&lt; Stephanie</a:t>
            </a:r>
            <a:r>
              <a:rPr lang="zh-CN" altLang="en-US" sz="1450" dirty="0">
                <a:solidFill>
                  <a:schemeClr val="tx1"/>
                </a:solidFill>
              </a:rPr>
              <a:t>，女，</a:t>
            </a:r>
            <a:r>
              <a:rPr lang="en-US" altLang="zh-CN" sz="1450" dirty="0">
                <a:solidFill>
                  <a:schemeClr val="tx1"/>
                </a:solidFill>
              </a:rPr>
              <a:t>1.7&gt;}</a:t>
            </a:r>
            <a:r>
              <a:rPr lang="zh-CN" altLang="en-US" sz="1450" dirty="0">
                <a:solidFill>
                  <a:schemeClr val="tx1"/>
                </a:solidFill>
              </a:rPr>
              <a:t>。</a:t>
            </a:r>
            <a:endParaRPr lang="zh-CN" altLang="en-US" sz="1450" dirty="0">
              <a:solidFill>
                <a:schemeClr val="tx1"/>
              </a:solidFill>
            </a:endParaRPr>
          </a:p>
          <a:p>
            <a:pPr algn="l">
              <a:lnSpc>
                <a:spcPct val="100000"/>
              </a:lnSpc>
              <a:spcBef>
                <a:spcPct val="0"/>
              </a:spcBef>
              <a:buClrTx/>
              <a:buSzTx/>
              <a:buFontTx/>
              <a:buChar char="•"/>
            </a:pPr>
            <a:r>
              <a:rPr lang="zh-CN" altLang="en-US" sz="1450" dirty="0">
                <a:solidFill>
                  <a:srgbClr val="000066"/>
                </a:solidFill>
              </a:rPr>
              <a:t>对第</a:t>
            </a:r>
            <a:r>
              <a:rPr lang="en-US" altLang="zh-CN" sz="1450" dirty="0">
                <a:solidFill>
                  <a:srgbClr val="000066"/>
                </a:solidFill>
              </a:rPr>
              <a:t>6</a:t>
            </a:r>
            <a:r>
              <a:rPr lang="zh-CN" altLang="en-US" sz="1450" dirty="0">
                <a:solidFill>
                  <a:srgbClr val="000066"/>
                </a:solidFill>
              </a:rPr>
              <a:t>个记录</a:t>
            </a:r>
            <a:r>
              <a:rPr lang="en-US" altLang="zh-CN" sz="1450" dirty="0">
                <a:solidFill>
                  <a:srgbClr val="000066"/>
                </a:solidFill>
              </a:rPr>
              <a:t>d=&lt; Bob</a:t>
            </a:r>
            <a:r>
              <a:rPr lang="zh-CN" altLang="en-US" sz="1450" dirty="0">
                <a:solidFill>
                  <a:srgbClr val="000066"/>
                </a:solidFill>
              </a:rPr>
              <a:t>，男，</a:t>
            </a:r>
            <a:r>
              <a:rPr lang="en-US" altLang="zh-CN" sz="1450" dirty="0">
                <a:solidFill>
                  <a:srgbClr val="000066"/>
                </a:solidFill>
              </a:rPr>
              <a:t>1.85&gt;</a:t>
            </a:r>
            <a:r>
              <a:rPr lang="zh-CN" altLang="en-US" sz="1450" dirty="0">
                <a:solidFill>
                  <a:srgbClr val="000066"/>
                </a:solidFill>
              </a:rPr>
              <a:t>，得到</a:t>
            </a:r>
            <a:r>
              <a:rPr lang="en-US" altLang="zh-CN" sz="1450" dirty="0">
                <a:solidFill>
                  <a:srgbClr val="000066"/>
                </a:solidFill>
              </a:rPr>
              <a:t>N={&lt;Kristina</a:t>
            </a:r>
            <a:r>
              <a:rPr lang="zh-CN" altLang="en-US" sz="1450" dirty="0">
                <a:solidFill>
                  <a:srgbClr val="000066"/>
                </a:solidFill>
              </a:rPr>
              <a:t>，女， </a:t>
            </a:r>
            <a:r>
              <a:rPr lang="en-US" altLang="zh-CN" sz="1450" dirty="0">
                <a:solidFill>
                  <a:srgbClr val="000066"/>
                </a:solidFill>
              </a:rPr>
              <a:t>1.6&gt;</a:t>
            </a:r>
            <a:r>
              <a:rPr lang="zh-CN" altLang="en-US" sz="1450" dirty="0">
                <a:solidFill>
                  <a:srgbClr val="000066"/>
                </a:solidFill>
              </a:rPr>
              <a:t>、</a:t>
            </a:r>
            <a:r>
              <a:rPr lang="en-US" altLang="zh-CN" sz="1450" dirty="0">
                <a:solidFill>
                  <a:srgbClr val="FF0000"/>
                </a:solidFill>
              </a:rPr>
              <a:t>&lt; Bob</a:t>
            </a:r>
            <a:r>
              <a:rPr lang="zh-CN" altLang="en-US" sz="1450" dirty="0">
                <a:solidFill>
                  <a:srgbClr val="FF0000"/>
                </a:solidFill>
              </a:rPr>
              <a:t>，男，</a:t>
            </a:r>
            <a:r>
              <a:rPr lang="en-US" altLang="zh-CN" sz="1450" dirty="0">
                <a:solidFill>
                  <a:srgbClr val="FF0000"/>
                </a:solidFill>
              </a:rPr>
              <a:t>1.85&gt;</a:t>
            </a:r>
            <a:r>
              <a:rPr lang="zh-CN" altLang="en-US" sz="1450" dirty="0">
                <a:solidFill>
                  <a:srgbClr val="000066"/>
                </a:solidFill>
              </a:rPr>
              <a:t>、</a:t>
            </a:r>
            <a:r>
              <a:rPr lang="en-US" altLang="zh-CN" sz="1450" dirty="0">
                <a:solidFill>
                  <a:srgbClr val="000066"/>
                </a:solidFill>
              </a:rPr>
              <a:t>&lt; Maggie</a:t>
            </a:r>
            <a:r>
              <a:rPr lang="zh-CN" altLang="en-US" sz="1450" dirty="0">
                <a:solidFill>
                  <a:srgbClr val="000066"/>
                </a:solidFill>
              </a:rPr>
              <a:t>，女，</a:t>
            </a:r>
            <a:r>
              <a:rPr lang="en-US" altLang="zh-CN" sz="1450" dirty="0">
                <a:solidFill>
                  <a:srgbClr val="000066"/>
                </a:solidFill>
              </a:rPr>
              <a:t>1.9&gt;</a:t>
            </a:r>
            <a:r>
              <a:rPr lang="zh-CN" altLang="en-US" sz="1450" dirty="0">
                <a:solidFill>
                  <a:srgbClr val="000066"/>
                </a:solidFill>
              </a:rPr>
              <a:t>、</a:t>
            </a:r>
            <a:r>
              <a:rPr lang="en-US" altLang="zh-CN" sz="1450" dirty="0">
                <a:solidFill>
                  <a:srgbClr val="000066"/>
                </a:solidFill>
              </a:rPr>
              <a:t>&lt; Martha</a:t>
            </a:r>
            <a:r>
              <a:rPr lang="zh-CN" altLang="en-US" sz="1450" dirty="0">
                <a:solidFill>
                  <a:srgbClr val="000066"/>
                </a:solidFill>
              </a:rPr>
              <a:t>，女，</a:t>
            </a:r>
            <a:r>
              <a:rPr lang="en-US" altLang="zh-CN" sz="1450" dirty="0">
                <a:solidFill>
                  <a:srgbClr val="000066"/>
                </a:solidFill>
              </a:rPr>
              <a:t>1.88&gt;</a:t>
            </a:r>
            <a:r>
              <a:rPr lang="zh-CN" altLang="en-US" sz="1450" dirty="0">
                <a:solidFill>
                  <a:srgbClr val="000066"/>
                </a:solidFill>
              </a:rPr>
              <a:t>和</a:t>
            </a:r>
            <a:r>
              <a:rPr lang="en-US" altLang="zh-CN" sz="1450" dirty="0">
                <a:solidFill>
                  <a:srgbClr val="000066"/>
                </a:solidFill>
              </a:rPr>
              <a:t>&lt; Stephanie</a:t>
            </a:r>
            <a:r>
              <a:rPr lang="zh-CN" altLang="en-US" sz="1450" dirty="0">
                <a:solidFill>
                  <a:srgbClr val="000066"/>
                </a:solidFill>
              </a:rPr>
              <a:t>，女，</a:t>
            </a:r>
            <a:r>
              <a:rPr lang="en-US" altLang="zh-CN" sz="1450" dirty="0">
                <a:solidFill>
                  <a:srgbClr val="000066"/>
                </a:solidFill>
              </a:rPr>
              <a:t>1.7&gt;}</a:t>
            </a:r>
            <a:r>
              <a:rPr lang="zh-CN" altLang="en-US" sz="1450" dirty="0">
                <a:solidFill>
                  <a:srgbClr val="000066"/>
                </a:solidFill>
              </a:rPr>
              <a:t>。</a:t>
            </a:r>
            <a:endParaRPr lang="zh-CN" altLang="en-US" sz="1450" dirty="0">
              <a:solidFill>
                <a:srgbClr val="000066"/>
              </a:solidFill>
            </a:endParaRPr>
          </a:p>
          <a:p>
            <a:pPr algn="l">
              <a:lnSpc>
                <a:spcPct val="100000"/>
              </a:lnSpc>
              <a:spcBef>
                <a:spcPct val="0"/>
              </a:spcBef>
              <a:buClrTx/>
              <a:buSzTx/>
              <a:buFontTx/>
              <a:buChar char="•"/>
            </a:pPr>
            <a:r>
              <a:rPr lang="zh-CN" altLang="en-US" sz="1450" dirty="0">
                <a:solidFill>
                  <a:schemeClr val="tx1"/>
                </a:solidFill>
              </a:rPr>
              <a:t>对第</a:t>
            </a:r>
            <a:r>
              <a:rPr lang="en-US" altLang="zh-CN" sz="1450" dirty="0">
                <a:solidFill>
                  <a:schemeClr val="tx1"/>
                </a:solidFill>
              </a:rPr>
              <a:t>7</a:t>
            </a:r>
            <a:r>
              <a:rPr lang="zh-CN" altLang="en-US" sz="1450" dirty="0">
                <a:solidFill>
                  <a:schemeClr val="tx1"/>
                </a:solidFill>
              </a:rPr>
              <a:t>个记录</a:t>
            </a:r>
            <a:r>
              <a:rPr lang="en-US" altLang="zh-CN" sz="1450" dirty="0">
                <a:solidFill>
                  <a:schemeClr val="tx1"/>
                </a:solidFill>
              </a:rPr>
              <a:t>d=&lt; Kathy</a:t>
            </a:r>
            <a:r>
              <a:rPr lang="zh-CN" altLang="en-US" sz="1450" dirty="0">
                <a:solidFill>
                  <a:schemeClr val="tx1"/>
                </a:solidFill>
              </a:rPr>
              <a:t>，女，</a:t>
            </a:r>
            <a:r>
              <a:rPr lang="en-US" altLang="zh-CN" sz="1450" dirty="0">
                <a:solidFill>
                  <a:schemeClr val="tx1"/>
                </a:solidFill>
              </a:rPr>
              <a:t>1.6&gt;</a:t>
            </a:r>
            <a:r>
              <a:rPr lang="zh-CN" altLang="en-US" sz="1450" dirty="0">
                <a:solidFill>
                  <a:schemeClr val="tx1"/>
                </a:solidFill>
              </a:rPr>
              <a:t>，得到</a:t>
            </a:r>
            <a:r>
              <a:rPr lang="en-US" altLang="zh-CN" sz="1450" dirty="0">
                <a:solidFill>
                  <a:schemeClr val="tx1"/>
                </a:solidFill>
              </a:rPr>
              <a:t>N={&lt;Kristina</a:t>
            </a:r>
            <a:r>
              <a:rPr lang="zh-CN" altLang="en-US" sz="1450" dirty="0">
                <a:solidFill>
                  <a:schemeClr val="tx1"/>
                </a:solidFill>
              </a:rPr>
              <a:t>，女， </a:t>
            </a:r>
            <a:r>
              <a:rPr lang="en-US" altLang="zh-CN" sz="1450" dirty="0">
                <a:solidFill>
                  <a:schemeClr val="tx1"/>
                </a:solidFill>
              </a:rPr>
              <a:t>1.6&gt;</a:t>
            </a:r>
            <a:r>
              <a:rPr lang="zh-CN" altLang="en-US" sz="1450" dirty="0">
                <a:solidFill>
                  <a:schemeClr val="tx1"/>
                </a:solidFill>
              </a:rPr>
              <a:t>、</a:t>
            </a:r>
            <a:r>
              <a:rPr lang="en-US" altLang="zh-CN" sz="1450" dirty="0">
                <a:solidFill>
                  <a:schemeClr val="tx1"/>
                </a:solidFill>
              </a:rPr>
              <a:t>&lt; Bob</a:t>
            </a:r>
            <a:r>
              <a:rPr lang="zh-CN" altLang="en-US" sz="1450" dirty="0">
                <a:solidFill>
                  <a:schemeClr val="tx1"/>
                </a:solidFill>
              </a:rPr>
              <a:t>，男，</a:t>
            </a:r>
            <a:r>
              <a:rPr lang="en-US" altLang="zh-CN" sz="1450" dirty="0">
                <a:solidFill>
                  <a:schemeClr val="tx1"/>
                </a:solidFill>
              </a:rPr>
              <a:t>1.85&gt;</a:t>
            </a:r>
            <a:r>
              <a:rPr lang="zh-CN" altLang="en-US" sz="1450" dirty="0">
                <a:solidFill>
                  <a:schemeClr val="tx1"/>
                </a:solidFill>
              </a:rPr>
              <a:t>、</a:t>
            </a:r>
            <a:r>
              <a:rPr lang="en-US" altLang="zh-CN" sz="1450" dirty="0">
                <a:solidFill>
                  <a:srgbClr val="FF0000"/>
                </a:solidFill>
              </a:rPr>
              <a:t>&lt; Kathy</a:t>
            </a:r>
            <a:r>
              <a:rPr lang="zh-CN" altLang="en-US" sz="1450" dirty="0">
                <a:solidFill>
                  <a:srgbClr val="FF0000"/>
                </a:solidFill>
              </a:rPr>
              <a:t>，女，</a:t>
            </a:r>
            <a:r>
              <a:rPr lang="en-US" altLang="zh-CN" sz="1450" dirty="0">
                <a:solidFill>
                  <a:srgbClr val="FF0000"/>
                </a:solidFill>
              </a:rPr>
              <a:t>1.6&gt;</a:t>
            </a:r>
            <a:r>
              <a:rPr lang="zh-CN" altLang="en-US" sz="1450" dirty="0">
                <a:solidFill>
                  <a:schemeClr val="tx1"/>
                </a:solidFill>
              </a:rPr>
              <a:t>、</a:t>
            </a:r>
            <a:r>
              <a:rPr lang="en-US" altLang="zh-CN" sz="1450" dirty="0">
                <a:solidFill>
                  <a:schemeClr val="tx1"/>
                </a:solidFill>
              </a:rPr>
              <a:t>&lt; Martha</a:t>
            </a:r>
            <a:r>
              <a:rPr lang="zh-CN" altLang="en-US" sz="1450" dirty="0">
                <a:solidFill>
                  <a:schemeClr val="tx1"/>
                </a:solidFill>
              </a:rPr>
              <a:t>，女，</a:t>
            </a:r>
            <a:r>
              <a:rPr lang="en-US" altLang="zh-CN" sz="1450" dirty="0">
                <a:solidFill>
                  <a:schemeClr val="tx1"/>
                </a:solidFill>
              </a:rPr>
              <a:t>1.88&gt;</a:t>
            </a:r>
            <a:r>
              <a:rPr lang="zh-CN" altLang="en-US" sz="1450" dirty="0">
                <a:solidFill>
                  <a:schemeClr val="tx1"/>
                </a:solidFill>
              </a:rPr>
              <a:t>和</a:t>
            </a:r>
            <a:r>
              <a:rPr lang="en-US" altLang="zh-CN" sz="1450" dirty="0">
                <a:solidFill>
                  <a:schemeClr val="tx1"/>
                </a:solidFill>
              </a:rPr>
              <a:t>&lt; Stephanie</a:t>
            </a:r>
            <a:r>
              <a:rPr lang="zh-CN" altLang="en-US" sz="1450" dirty="0">
                <a:solidFill>
                  <a:schemeClr val="tx1"/>
                </a:solidFill>
              </a:rPr>
              <a:t>，女，</a:t>
            </a:r>
            <a:r>
              <a:rPr lang="en-US" altLang="zh-CN" sz="1450" dirty="0">
                <a:solidFill>
                  <a:schemeClr val="tx1"/>
                </a:solidFill>
              </a:rPr>
              <a:t>1.7&gt;}</a:t>
            </a:r>
            <a:r>
              <a:rPr lang="zh-CN" altLang="en-US" sz="1450" dirty="0">
                <a:solidFill>
                  <a:schemeClr val="tx1"/>
                </a:solidFill>
              </a:rPr>
              <a:t>。</a:t>
            </a:r>
            <a:endParaRPr lang="zh-CN" altLang="en-US" sz="1450" dirty="0">
              <a:solidFill>
                <a:schemeClr val="tx1"/>
              </a:solidFill>
            </a:endParaRPr>
          </a:p>
          <a:p>
            <a:pPr algn="l">
              <a:lnSpc>
                <a:spcPct val="100000"/>
              </a:lnSpc>
              <a:spcBef>
                <a:spcPct val="0"/>
              </a:spcBef>
              <a:buClrTx/>
              <a:buSzTx/>
              <a:buFontTx/>
              <a:buChar char="•"/>
            </a:pPr>
            <a:r>
              <a:rPr lang="zh-CN" altLang="en-US" sz="1450" dirty="0">
                <a:solidFill>
                  <a:srgbClr val="000066"/>
                </a:solidFill>
              </a:rPr>
              <a:t>对第</a:t>
            </a:r>
            <a:r>
              <a:rPr lang="en-US" altLang="zh-CN" sz="1450" dirty="0">
                <a:solidFill>
                  <a:srgbClr val="000066"/>
                </a:solidFill>
              </a:rPr>
              <a:t>8</a:t>
            </a:r>
            <a:r>
              <a:rPr lang="zh-CN" altLang="en-US" sz="1450" dirty="0">
                <a:solidFill>
                  <a:srgbClr val="000066"/>
                </a:solidFill>
              </a:rPr>
              <a:t>个记录</a:t>
            </a:r>
            <a:r>
              <a:rPr lang="en-US" altLang="zh-CN" sz="1450" dirty="0">
                <a:solidFill>
                  <a:srgbClr val="000066"/>
                </a:solidFill>
              </a:rPr>
              <a:t>d=&lt; Dave</a:t>
            </a:r>
            <a:r>
              <a:rPr lang="zh-CN" altLang="en-US" sz="1450" dirty="0">
                <a:solidFill>
                  <a:srgbClr val="000066"/>
                </a:solidFill>
              </a:rPr>
              <a:t>，男，</a:t>
            </a:r>
            <a:r>
              <a:rPr lang="en-US" altLang="zh-CN" sz="1450" dirty="0">
                <a:solidFill>
                  <a:srgbClr val="000066"/>
                </a:solidFill>
              </a:rPr>
              <a:t>1.7&gt;</a:t>
            </a:r>
            <a:r>
              <a:rPr lang="zh-CN" altLang="en-US" sz="1450" dirty="0">
                <a:solidFill>
                  <a:srgbClr val="000066"/>
                </a:solidFill>
              </a:rPr>
              <a:t>，得到</a:t>
            </a:r>
            <a:r>
              <a:rPr lang="en-US" altLang="zh-CN" sz="1450" dirty="0">
                <a:solidFill>
                  <a:srgbClr val="000066"/>
                </a:solidFill>
              </a:rPr>
              <a:t>N={&lt;Kristina</a:t>
            </a:r>
            <a:r>
              <a:rPr lang="zh-CN" altLang="en-US" sz="1450" dirty="0">
                <a:solidFill>
                  <a:srgbClr val="000066"/>
                </a:solidFill>
              </a:rPr>
              <a:t>，女， </a:t>
            </a:r>
            <a:r>
              <a:rPr lang="en-US" altLang="zh-CN" sz="1450" dirty="0">
                <a:solidFill>
                  <a:srgbClr val="000066"/>
                </a:solidFill>
              </a:rPr>
              <a:t>1.6&gt;</a:t>
            </a:r>
            <a:r>
              <a:rPr lang="zh-CN" altLang="en-US" sz="1450" dirty="0">
                <a:solidFill>
                  <a:srgbClr val="000066"/>
                </a:solidFill>
              </a:rPr>
              <a:t>、</a:t>
            </a:r>
            <a:r>
              <a:rPr lang="en-US" altLang="zh-CN" sz="1450" dirty="0">
                <a:solidFill>
                  <a:srgbClr val="000066"/>
                </a:solidFill>
              </a:rPr>
              <a:t>&lt; </a:t>
            </a:r>
            <a:r>
              <a:rPr lang="en-US" altLang="zh-CN" sz="1450" dirty="0" smtClean="0">
                <a:solidFill>
                  <a:schemeClr val="tx1"/>
                </a:solidFill>
              </a:rPr>
              <a:t>Bob</a:t>
            </a:r>
            <a:r>
              <a:rPr lang="zh-CN" altLang="en-US" sz="1450" dirty="0">
                <a:solidFill>
                  <a:schemeClr val="tx1"/>
                </a:solidFill>
              </a:rPr>
              <a:t>，男，</a:t>
            </a:r>
            <a:r>
              <a:rPr lang="en-US" altLang="zh-CN" sz="1450" dirty="0">
                <a:solidFill>
                  <a:schemeClr val="tx1"/>
                </a:solidFill>
              </a:rPr>
              <a:t>1.85 </a:t>
            </a:r>
            <a:r>
              <a:rPr lang="en-US" altLang="zh-CN" sz="1450" dirty="0" smtClean="0">
                <a:solidFill>
                  <a:srgbClr val="000066"/>
                </a:solidFill>
              </a:rPr>
              <a:t>&gt;</a:t>
            </a:r>
            <a:r>
              <a:rPr lang="zh-CN" altLang="en-US" sz="1450" dirty="0">
                <a:solidFill>
                  <a:srgbClr val="000066"/>
                </a:solidFill>
              </a:rPr>
              <a:t>、</a:t>
            </a:r>
            <a:r>
              <a:rPr lang="en-US" altLang="zh-CN" sz="1450" dirty="0">
                <a:solidFill>
                  <a:srgbClr val="000066"/>
                </a:solidFill>
              </a:rPr>
              <a:t>&lt; Kathy</a:t>
            </a:r>
            <a:r>
              <a:rPr lang="zh-CN" altLang="en-US" sz="1450" dirty="0">
                <a:solidFill>
                  <a:srgbClr val="000066"/>
                </a:solidFill>
              </a:rPr>
              <a:t>，女，</a:t>
            </a:r>
            <a:r>
              <a:rPr lang="en-US" altLang="zh-CN" sz="1450" dirty="0">
                <a:solidFill>
                  <a:srgbClr val="000066"/>
                </a:solidFill>
              </a:rPr>
              <a:t>1.6&gt;</a:t>
            </a:r>
            <a:r>
              <a:rPr lang="zh-CN" altLang="en-US" sz="1450" dirty="0">
                <a:solidFill>
                  <a:srgbClr val="000066"/>
                </a:solidFill>
              </a:rPr>
              <a:t>、</a:t>
            </a:r>
            <a:r>
              <a:rPr lang="en-US" altLang="zh-CN" sz="1450" dirty="0">
                <a:solidFill>
                  <a:srgbClr val="FF0000"/>
                </a:solidFill>
              </a:rPr>
              <a:t>&lt; </a:t>
            </a:r>
            <a:r>
              <a:rPr lang="en-US" altLang="zh-CN" sz="1450" dirty="0" smtClean="0">
                <a:solidFill>
                  <a:srgbClr val="FF0000"/>
                </a:solidFill>
              </a:rPr>
              <a:t>Dave</a:t>
            </a:r>
            <a:r>
              <a:rPr lang="zh-CN" altLang="en-US" sz="1450" dirty="0">
                <a:solidFill>
                  <a:srgbClr val="FF0000"/>
                </a:solidFill>
              </a:rPr>
              <a:t>，男，</a:t>
            </a:r>
            <a:r>
              <a:rPr lang="en-US" altLang="zh-CN" sz="1450" dirty="0">
                <a:solidFill>
                  <a:srgbClr val="FF0000"/>
                </a:solidFill>
              </a:rPr>
              <a:t>1.7 &gt;</a:t>
            </a:r>
            <a:r>
              <a:rPr lang="zh-CN" altLang="en-US" sz="1450" dirty="0">
                <a:solidFill>
                  <a:srgbClr val="000066"/>
                </a:solidFill>
              </a:rPr>
              <a:t>和</a:t>
            </a:r>
            <a:r>
              <a:rPr lang="en-US" altLang="zh-CN" sz="1450" dirty="0">
                <a:solidFill>
                  <a:srgbClr val="000066"/>
                </a:solidFill>
              </a:rPr>
              <a:t>&lt; Stephanie</a:t>
            </a:r>
            <a:r>
              <a:rPr lang="zh-CN" altLang="en-US" sz="1450" dirty="0">
                <a:solidFill>
                  <a:srgbClr val="000066"/>
                </a:solidFill>
              </a:rPr>
              <a:t>，女，</a:t>
            </a:r>
            <a:r>
              <a:rPr lang="en-US" altLang="zh-CN" sz="1450" dirty="0">
                <a:solidFill>
                  <a:srgbClr val="000066"/>
                </a:solidFill>
              </a:rPr>
              <a:t>1.7&gt;}</a:t>
            </a:r>
            <a:r>
              <a:rPr lang="zh-CN" altLang="en-US" sz="1450" dirty="0">
                <a:solidFill>
                  <a:srgbClr val="000066"/>
                </a:solidFill>
              </a:rPr>
              <a:t>。</a:t>
            </a:r>
            <a:endParaRPr lang="zh-CN" altLang="en-US" sz="1450" dirty="0">
              <a:solidFill>
                <a:srgbClr val="000066"/>
              </a:solidFill>
            </a:endParaRPr>
          </a:p>
          <a:p>
            <a:pPr algn="l">
              <a:lnSpc>
                <a:spcPct val="100000"/>
              </a:lnSpc>
              <a:spcBef>
                <a:spcPct val="0"/>
              </a:spcBef>
              <a:buClrTx/>
              <a:buSzTx/>
              <a:buFontTx/>
              <a:buChar char="•"/>
            </a:pPr>
            <a:r>
              <a:rPr lang="zh-CN" altLang="en-US" sz="1450" dirty="0">
                <a:solidFill>
                  <a:schemeClr val="tx1"/>
                </a:solidFill>
              </a:rPr>
              <a:t>对第</a:t>
            </a:r>
            <a:r>
              <a:rPr lang="en-US" altLang="zh-CN" sz="1450" dirty="0">
                <a:solidFill>
                  <a:schemeClr val="tx1"/>
                </a:solidFill>
              </a:rPr>
              <a:t>9</a:t>
            </a:r>
            <a:r>
              <a:rPr lang="zh-CN" altLang="en-US" sz="1450" dirty="0">
                <a:solidFill>
                  <a:schemeClr val="tx1"/>
                </a:solidFill>
              </a:rPr>
              <a:t>和</a:t>
            </a:r>
            <a:r>
              <a:rPr lang="en-US" altLang="zh-CN" sz="1450" dirty="0">
                <a:solidFill>
                  <a:schemeClr val="tx1"/>
                </a:solidFill>
              </a:rPr>
              <a:t>10</a:t>
            </a:r>
            <a:r>
              <a:rPr lang="zh-CN" altLang="en-US" sz="1450" dirty="0">
                <a:solidFill>
                  <a:schemeClr val="tx1"/>
                </a:solidFill>
              </a:rPr>
              <a:t>个记录，没变化。</a:t>
            </a:r>
            <a:endParaRPr lang="zh-CN" altLang="en-US" sz="1450" dirty="0">
              <a:solidFill>
                <a:schemeClr val="tx1"/>
              </a:solidFill>
            </a:endParaRPr>
          </a:p>
          <a:p>
            <a:pPr algn="l">
              <a:lnSpc>
                <a:spcPct val="100000"/>
              </a:lnSpc>
              <a:spcBef>
                <a:spcPct val="0"/>
              </a:spcBef>
              <a:buClrTx/>
              <a:buSzTx/>
              <a:buFontTx/>
              <a:buChar char="•"/>
            </a:pPr>
            <a:r>
              <a:rPr lang="zh-CN" altLang="en-US" sz="1450" dirty="0">
                <a:solidFill>
                  <a:srgbClr val="000066"/>
                </a:solidFill>
              </a:rPr>
              <a:t>对第</a:t>
            </a:r>
            <a:r>
              <a:rPr lang="en-US" altLang="zh-CN" sz="1450" dirty="0">
                <a:solidFill>
                  <a:srgbClr val="000066"/>
                </a:solidFill>
              </a:rPr>
              <a:t>11</a:t>
            </a:r>
            <a:r>
              <a:rPr lang="zh-CN" altLang="en-US" sz="1450" dirty="0">
                <a:solidFill>
                  <a:srgbClr val="000066"/>
                </a:solidFill>
              </a:rPr>
              <a:t>个记录</a:t>
            </a:r>
            <a:r>
              <a:rPr lang="en-US" altLang="zh-CN" sz="1450" dirty="0">
                <a:solidFill>
                  <a:srgbClr val="000066"/>
                </a:solidFill>
              </a:rPr>
              <a:t>d=&lt; Debbie</a:t>
            </a:r>
            <a:r>
              <a:rPr lang="zh-CN" altLang="en-US" sz="1450" dirty="0">
                <a:solidFill>
                  <a:srgbClr val="000066"/>
                </a:solidFill>
              </a:rPr>
              <a:t>，女，</a:t>
            </a:r>
            <a:r>
              <a:rPr lang="en-US" altLang="zh-CN" sz="1450" dirty="0">
                <a:solidFill>
                  <a:srgbClr val="000066"/>
                </a:solidFill>
              </a:rPr>
              <a:t>1.8&gt;</a:t>
            </a:r>
            <a:r>
              <a:rPr lang="zh-CN" altLang="en-US" sz="1450" dirty="0">
                <a:solidFill>
                  <a:srgbClr val="000066"/>
                </a:solidFill>
              </a:rPr>
              <a:t>，得到</a:t>
            </a:r>
            <a:r>
              <a:rPr lang="en-US" altLang="zh-CN" sz="1450" dirty="0">
                <a:solidFill>
                  <a:srgbClr val="000066"/>
                </a:solidFill>
              </a:rPr>
              <a:t>N={&lt;Kristina</a:t>
            </a:r>
            <a:r>
              <a:rPr lang="zh-CN" altLang="en-US" sz="1450" dirty="0">
                <a:solidFill>
                  <a:srgbClr val="000066"/>
                </a:solidFill>
              </a:rPr>
              <a:t>，女， </a:t>
            </a:r>
            <a:r>
              <a:rPr lang="en-US" altLang="zh-CN" sz="1450" dirty="0">
                <a:solidFill>
                  <a:srgbClr val="000066"/>
                </a:solidFill>
              </a:rPr>
              <a:t>1.6&gt;</a:t>
            </a:r>
            <a:r>
              <a:rPr lang="zh-CN" altLang="en-US" sz="1450" dirty="0">
                <a:solidFill>
                  <a:srgbClr val="000066"/>
                </a:solidFill>
              </a:rPr>
              <a:t>、</a:t>
            </a:r>
            <a:r>
              <a:rPr lang="en-US" altLang="zh-CN" sz="1450" dirty="0">
                <a:solidFill>
                  <a:srgbClr val="FF0000"/>
                </a:solidFill>
              </a:rPr>
              <a:t>&lt; Debbie</a:t>
            </a:r>
            <a:r>
              <a:rPr lang="zh-CN" altLang="en-US" sz="1450" dirty="0">
                <a:solidFill>
                  <a:srgbClr val="FF0000"/>
                </a:solidFill>
              </a:rPr>
              <a:t>，女，</a:t>
            </a:r>
            <a:r>
              <a:rPr lang="en-US" altLang="zh-CN" sz="1450" dirty="0">
                <a:solidFill>
                  <a:srgbClr val="FF0000"/>
                </a:solidFill>
              </a:rPr>
              <a:t>1.8 &gt;</a:t>
            </a:r>
            <a:r>
              <a:rPr lang="zh-CN" altLang="en-US" sz="1450" dirty="0">
                <a:solidFill>
                  <a:srgbClr val="000066"/>
                </a:solidFill>
              </a:rPr>
              <a:t>、</a:t>
            </a:r>
            <a:r>
              <a:rPr lang="en-US" altLang="zh-CN" sz="1450" dirty="0">
                <a:solidFill>
                  <a:srgbClr val="000066"/>
                </a:solidFill>
              </a:rPr>
              <a:t>&lt; Kathy</a:t>
            </a:r>
            <a:r>
              <a:rPr lang="zh-CN" altLang="en-US" sz="1450" dirty="0">
                <a:solidFill>
                  <a:srgbClr val="000066"/>
                </a:solidFill>
              </a:rPr>
              <a:t>，女，</a:t>
            </a:r>
            <a:r>
              <a:rPr lang="en-US" altLang="zh-CN" sz="1450" dirty="0">
                <a:solidFill>
                  <a:srgbClr val="000066"/>
                </a:solidFill>
              </a:rPr>
              <a:t>1.6&gt;</a:t>
            </a:r>
            <a:r>
              <a:rPr lang="zh-CN" altLang="en-US" sz="1450" dirty="0">
                <a:solidFill>
                  <a:srgbClr val="000066"/>
                </a:solidFill>
              </a:rPr>
              <a:t>、</a:t>
            </a:r>
            <a:r>
              <a:rPr lang="en-US" altLang="zh-CN" sz="1450" dirty="0">
                <a:solidFill>
                  <a:srgbClr val="000066"/>
                </a:solidFill>
              </a:rPr>
              <a:t>&lt; Dave</a:t>
            </a:r>
            <a:r>
              <a:rPr lang="zh-CN" altLang="en-US" sz="1450" dirty="0">
                <a:solidFill>
                  <a:srgbClr val="000066"/>
                </a:solidFill>
              </a:rPr>
              <a:t>，男，</a:t>
            </a:r>
            <a:r>
              <a:rPr lang="en-US" altLang="zh-CN" sz="1450" dirty="0">
                <a:solidFill>
                  <a:srgbClr val="000066"/>
                </a:solidFill>
              </a:rPr>
              <a:t>1.7 </a:t>
            </a:r>
            <a:r>
              <a:rPr lang="en-US" altLang="zh-CN" sz="1450" dirty="0" smtClean="0">
                <a:solidFill>
                  <a:srgbClr val="000066"/>
                </a:solidFill>
              </a:rPr>
              <a:t>&gt;</a:t>
            </a:r>
            <a:r>
              <a:rPr lang="zh-CN" altLang="en-US" sz="1450" dirty="0">
                <a:solidFill>
                  <a:srgbClr val="000066"/>
                </a:solidFill>
              </a:rPr>
              <a:t>和</a:t>
            </a:r>
            <a:r>
              <a:rPr lang="en-US" altLang="zh-CN" sz="1450" dirty="0">
                <a:solidFill>
                  <a:srgbClr val="000066"/>
                </a:solidFill>
              </a:rPr>
              <a:t>&lt; Stephanie</a:t>
            </a:r>
            <a:r>
              <a:rPr lang="zh-CN" altLang="en-US" sz="1450" dirty="0">
                <a:solidFill>
                  <a:srgbClr val="000066"/>
                </a:solidFill>
              </a:rPr>
              <a:t>，女，</a:t>
            </a:r>
            <a:r>
              <a:rPr lang="en-US" altLang="zh-CN" sz="1450" dirty="0">
                <a:solidFill>
                  <a:srgbClr val="000066"/>
                </a:solidFill>
              </a:rPr>
              <a:t>1.7&gt;}</a:t>
            </a:r>
            <a:r>
              <a:rPr lang="zh-CN" altLang="en-US" sz="1450" dirty="0">
                <a:solidFill>
                  <a:srgbClr val="000066"/>
                </a:solidFill>
              </a:rPr>
              <a:t>。</a:t>
            </a:r>
            <a:endParaRPr lang="zh-CN" altLang="en-US" sz="1450" dirty="0">
              <a:solidFill>
                <a:srgbClr val="000066"/>
              </a:solidFill>
            </a:endParaRPr>
          </a:p>
          <a:p>
            <a:pPr algn="l">
              <a:lnSpc>
                <a:spcPct val="100000"/>
              </a:lnSpc>
              <a:spcBef>
                <a:spcPct val="0"/>
              </a:spcBef>
              <a:buClrTx/>
              <a:buSzTx/>
              <a:buFontTx/>
              <a:buChar char="•"/>
            </a:pPr>
            <a:r>
              <a:rPr lang="zh-CN" altLang="en-US" sz="1450" dirty="0">
                <a:solidFill>
                  <a:schemeClr val="tx1"/>
                </a:solidFill>
              </a:rPr>
              <a:t>对第</a:t>
            </a:r>
            <a:r>
              <a:rPr lang="en-US" altLang="zh-CN" sz="1450" dirty="0">
                <a:solidFill>
                  <a:schemeClr val="tx1"/>
                </a:solidFill>
              </a:rPr>
              <a:t>12</a:t>
            </a:r>
            <a:r>
              <a:rPr lang="zh-CN" altLang="en-US" sz="1450" dirty="0">
                <a:solidFill>
                  <a:schemeClr val="tx1"/>
                </a:solidFill>
              </a:rPr>
              <a:t>到</a:t>
            </a:r>
            <a:r>
              <a:rPr lang="en-US" altLang="zh-CN" sz="1450" dirty="0">
                <a:solidFill>
                  <a:schemeClr val="tx1"/>
                </a:solidFill>
              </a:rPr>
              <a:t>14</a:t>
            </a:r>
            <a:r>
              <a:rPr lang="zh-CN" altLang="en-US" sz="1450" dirty="0">
                <a:solidFill>
                  <a:schemeClr val="tx1"/>
                </a:solidFill>
              </a:rPr>
              <a:t>个记录，没变化。</a:t>
            </a:r>
            <a:endParaRPr lang="zh-CN" altLang="en-US" sz="1450" dirty="0">
              <a:solidFill>
                <a:schemeClr val="tx1"/>
              </a:solidFill>
            </a:endParaRPr>
          </a:p>
          <a:p>
            <a:pPr algn="l">
              <a:lnSpc>
                <a:spcPct val="100000"/>
              </a:lnSpc>
              <a:spcBef>
                <a:spcPct val="0"/>
              </a:spcBef>
              <a:buClrTx/>
              <a:buSzTx/>
              <a:buFontTx/>
              <a:buChar char="•"/>
            </a:pPr>
            <a:r>
              <a:rPr lang="zh-CN" altLang="en-US" sz="1450" dirty="0">
                <a:solidFill>
                  <a:srgbClr val="000066"/>
                </a:solidFill>
              </a:rPr>
              <a:t>对第</a:t>
            </a:r>
            <a:r>
              <a:rPr lang="en-US" altLang="zh-CN" sz="1450" dirty="0">
                <a:solidFill>
                  <a:srgbClr val="000066"/>
                </a:solidFill>
              </a:rPr>
              <a:t>15</a:t>
            </a:r>
            <a:r>
              <a:rPr lang="zh-CN" altLang="en-US" sz="1450" dirty="0">
                <a:solidFill>
                  <a:srgbClr val="000066"/>
                </a:solidFill>
              </a:rPr>
              <a:t>个记录</a:t>
            </a:r>
            <a:r>
              <a:rPr lang="en-US" altLang="zh-CN" sz="1450" dirty="0">
                <a:solidFill>
                  <a:srgbClr val="000066"/>
                </a:solidFill>
              </a:rPr>
              <a:t>d=&lt; </a:t>
            </a:r>
            <a:r>
              <a:rPr lang="en-US" altLang="zh-CN" sz="1450" dirty="0" err="1">
                <a:solidFill>
                  <a:srgbClr val="000066"/>
                </a:solidFill>
              </a:rPr>
              <a:t>Wynette</a:t>
            </a:r>
            <a:r>
              <a:rPr lang="zh-CN" altLang="en-US" sz="1450" dirty="0">
                <a:solidFill>
                  <a:srgbClr val="000066"/>
                </a:solidFill>
              </a:rPr>
              <a:t>，女，</a:t>
            </a:r>
            <a:r>
              <a:rPr lang="en-US" altLang="zh-CN" sz="1450" dirty="0">
                <a:solidFill>
                  <a:srgbClr val="000066"/>
                </a:solidFill>
              </a:rPr>
              <a:t>1.75&gt;</a:t>
            </a:r>
            <a:r>
              <a:rPr lang="zh-CN" altLang="en-US" sz="1450" dirty="0">
                <a:solidFill>
                  <a:srgbClr val="000066"/>
                </a:solidFill>
              </a:rPr>
              <a:t>，得到</a:t>
            </a:r>
            <a:r>
              <a:rPr lang="en-US" altLang="zh-CN" sz="1450" dirty="0">
                <a:solidFill>
                  <a:srgbClr val="000066"/>
                </a:solidFill>
              </a:rPr>
              <a:t>N={&lt;Kristina</a:t>
            </a:r>
            <a:r>
              <a:rPr lang="zh-CN" altLang="en-US" sz="1450" dirty="0">
                <a:solidFill>
                  <a:srgbClr val="000066"/>
                </a:solidFill>
              </a:rPr>
              <a:t>，女， </a:t>
            </a:r>
            <a:r>
              <a:rPr lang="en-US" altLang="zh-CN" sz="1450" dirty="0">
                <a:solidFill>
                  <a:srgbClr val="000066"/>
                </a:solidFill>
              </a:rPr>
              <a:t>1.6&gt;</a:t>
            </a:r>
            <a:r>
              <a:rPr lang="zh-CN" altLang="en-US" sz="1450" dirty="0">
                <a:solidFill>
                  <a:srgbClr val="000066"/>
                </a:solidFill>
              </a:rPr>
              <a:t>、</a:t>
            </a:r>
            <a:r>
              <a:rPr lang="en-US" altLang="zh-CN" sz="1450" dirty="0" smtClean="0">
                <a:solidFill>
                  <a:srgbClr val="FF0000"/>
                </a:solidFill>
              </a:rPr>
              <a:t>&lt;</a:t>
            </a:r>
            <a:r>
              <a:rPr lang="en-US" altLang="zh-CN" sz="1450" dirty="0" err="1" smtClean="0">
                <a:solidFill>
                  <a:srgbClr val="FF0000"/>
                </a:solidFill>
              </a:rPr>
              <a:t>Wynette</a:t>
            </a:r>
            <a:r>
              <a:rPr lang="zh-CN" altLang="en-US" sz="1450" dirty="0">
                <a:solidFill>
                  <a:srgbClr val="FF0000"/>
                </a:solidFill>
              </a:rPr>
              <a:t>，女，</a:t>
            </a:r>
            <a:r>
              <a:rPr lang="en-US" altLang="zh-CN" sz="1450" dirty="0">
                <a:solidFill>
                  <a:srgbClr val="FF0000"/>
                </a:solidFill>
              </a:rPr>
              <a:t>1.75 &gt;</a:t>
            </a:r>
            <a:r>
              <a:rPr lang="zh-CN" altLang="en-US" sz="1450" dirty="0">
                <a:solidFill>
                  <a:srgbClr val="000066"/>
                </a:solidFill>
              </a:rPr>
              <a:t>、</a:t>
            </a:r>
            <a:r>
              <a:rPr lang="en-US" altLang="zh-CN" sz="1450" dirty="0">
                <a:solidFill>
                  <a:srgbClr val="000066"/>
                </a:solidFill>
              </a:rPr>
              <a:t>&lt; Kathy</a:t>
            </a:r>
            <a:r>
              <a:rPr lang="zh-CN" altLang="en-US" sz="1450" dirty="0">
                <a:solidFill>
                  <a:srgbClr val="000066"/>
                </a:solidFill>
              </a:rPr>
              <a:t>，女，</a:t>
            </a:r>
            <a:r>
              <a:rPr lang="en-US" altLang="zh-CN" sz="1450" dirty="0">
                <a:solidFill>
                  <a:srgbClr val="000066"/>
                </a:solidFill>
              </a:rPr>
              <a:t>1.6&gt;</a:t>
            </a:r>
            <a:r>
              <a:rPr lang="zh-CN" altLang="en-US" sz="1450" dirty="0">
                <a:solidFill>
                  <a:srgbClr val="000066"/>
                </a:solidFill>
              </a:rPr>
              <a:t>、</a:t>
            </a:r>
            <a:r>
              <a:rPr lang="en-US" altLang="zh-CN" sz="1450" dirty="0">
                <a:solidFill>
                  <a:srgbClr val="000066"/>
                </a:solidFill>
              </a:rPr>
              <a:t>&lt; Dave</a:t>
            </a:r>
            <a:r>
              <a:rPr lang="zh-CN" altLang="en-US" sz="1450" dirty="0">
                <a:solidFill>
                  <a:srgbClr val="000066"/>
                </a:solidFill>
              </a:rPr>
              <a:t>，男，</a:t>
            </a:r>
            <a:r>
              <a:rPr lang="en-US" altLang="zh-CN" sz="1450" dirty="0">
                <a:solidFill>
                  <a:srgbClr val="000066"/>
                </a:solidFill>
              </a:rPr>
              <a:t>1.7 &gt;</a:t>
            </a:r>
            <a:r>
              <a:rPr lang="zh-CN" altLang="en-US" sz="1450" dirty="0">
                <a:solidFill>
                  <a:srgbClr val="000066"/>
                </a:solidFill>
              </a:rPr>
              <a:t>和</a:t>
            </a:r>
            <a:r>
              <a:rPr lang="en-US" altLang="zh-CN" sz="1450" dirty="0">
                <a:solidFill>
                  <a:srgbClr val="000066"/>
                </a:solidFill>
              </a:rPr>
              <a:t>&lt; Stephanie</a:t>
            </a:r>
            <a:r>
              <a:rPr lang="zh-CN" altLang="en-US" sz="1450" dirty="0">
                <a:solidFill>
                  <a:srgbClr val="000066"/>
                </a:solidFill>
              </a:rPr>
              <a:t>，女，</a:t>
            </a:r>
            <a:r>
              <a:rPr lang="en-US" altLang="zh-CN" sz="1450" dirty="0">
                <a:solidFill>
                  <a:srgbClr val="000066"/>
                </a:solidFill>
              </a:rPr>
              <a:t>1.7&gt;}</a:t>
            </a:r>
            <a:r>
              <a:rPr lang="zh-CN" altLang="en-US" sz="1450" dirty="0">
                <a:solidFill>
                  <a:srgbClr val="000066"/>
                </a:solidFill>
              </a:rPr>
              <a:t>。</a:t>
            </a:r>
            <a:endParaRPr lang="en-US" altLang="zh-CN" sz="1450" dirty="0">
              <a:solidFill>
                <a:srgbClr val="000066"/>
              </a:solidFill>
            </a:endParaRPr>
          </a:p>
          <a:p>
            <a:pPr algn="l">
              <a:lnSpc>
                <a:spcPct val="100000"/>
              </a:lnSpc>
              <a:spcBef>
                <a:spcPct val="0"/>
              </a:spcBef>
              <a:buClrTx/>
              <a:buSzTx/>
              <a:buFontTx/>
              <a:buChar char="•"/>
            </a:pPr>
            <a:r>
              <a:rPr lang="zh-CN" altLang="en-US" sz="1450" dirty="0">
                <a:solidFill>
                  <a:schemeClr val="tx1"/>
                </a:solidFill>
              </a:rPr>
              <a:t>最后的输出元组是</a:t>
            </a:r>
            <a:r>
              <a:rPr lang="en-US" altLang="zh-CN" sz="1450" dirty="0">
                <a:solidFill>
                  <a:srgbClr val="FF0000"/>
                </a:solidFill>
              </a:rPr>
              <a:t>&lt;Kristina</a:t>
            </a:r>
            <a:r>
              <a:rPr lang="zh-CN" altLang="en-US" sz="1450" dirty="0">
                <a:solidFill>
                  <a:srgbClr val="FF0000"/>
                </a:solidFill>
              </a:rPr>
              <a:t>，女， </a:t>
            </a:r>
            <a:r>
              <a:rPr lang="en-US" altLang="zh-CN" sz="1450" dirty="0">
                <a:solidFill>
                  <a:srgbClr val="FF0000"/>
                </a:solidFill>
              </a:rPr>
              <a:t>1.6&gt;</a:t>
            </a:r>
            <a:r>
              <a:rPr lang="zh-CN" altLang="en-US" sz="1450" dirty="0">
                <a:solidFill>
                  <a:srgbClr val="FF0000"/>
                </a:solidFill>
              </a:rPr>
              <a:t>、</a:t>
            </a:r>
            <a:r>
              <a:rPr lang="en-US" altLang="zh-CN" sz="1450" dirty="0">
                <a:solidFill>
                  <a:srgbClr val="FF0000"/>
                </a:solidFill>
              </a:rPr>
              <a:t>&lt;Kathy</a:t>
            </a:r>
            <a:r>
              <a:rPr lang="zh-CN" altLang="en-US" sz="1450" dirty="0">
                <a:solidFill>
                  <a:srgbClr val="FF0000"/>
                </a:solidFill>
              </a:rPr>
              <a:t>，女，</a:t>
            </a:r>
            <a:r>
              <a:rPr lang="en-US" altLang="zh-CN" sz="1450" dirty="0">
                <a:solidFill>
                  <a:srgbClr val="FF0000"/>
                </a:solidFill>
              </a:rPr>
              <a:t>1.6&gt;</a:t>
            </a:r>
            <a:r>
              <a:rPr lang="zh-CN" altLang="en-US" sz="1450" dirty="0">
                <a:solidFill>
                  <a:srgbClr val="FF0000"/>
                </a:solidFill>
              </a:rPr>
              <a:t>、</a:t>
            </a:r>
            <a:r>
              <a:rPr lang="en-US" altLang="zh-CN" sz="1450" dirty="0">
                <a:solidFill>
                  <a:srgbClr val="FF0000"/>
                </a:solidFill>
              </a:rPr>
              <a:t>&lt;Stephanie</a:t>
            </a:r>
            <a:r>
              <a:rPr lang="zh-CN" altLang="en-US" sz="1450" dirty="0">
                <a:solidFill>
                  <a:srgbClr val="FF0000"/>
                </a:solidFill>
              </a:rPr>
              <a:t>，女，</a:t>
            </a:r>
            <a:r>
              <a:rPr lang="en-US" altLang="zh-CN" sz="1450" dirty="0">
                <a:solidFill>
                  <a:srgbClr val="FF0000"/>
                </a:solidFill>
              </a:rPr>
              <a:t>1.7&gt;</a:t>
            </a:r>
            <a:r>
              <a:rPr lang="zh-CN" altLang="en-US" sz="1450" dirty="0">
                <a:solidFill>
                  <a:srgbClr val="FF0000"/>
                </a:solidFill>
              </a:rPr>
              <a:t>、</a:t>
            </a:r>
            <a:r>
              <a:rPr lang="en-US" altLang="zh-CN" sz="1450" dirty="0">
                <a:solidFill>
                  <a:srgbClr val="FF0000"/>
                </a:solidFill>
              </a:rPr>
              <a:t>&lt;Dave</a:t>
            </a:r>
            <a:r>
              <a:rPr lang="zh-CN" altLang="en-US" sz="1450" dirty="0">
                <a:solidFill>
                  <a:srgbClr val="FF0000"/>
                </a:solidFill>
              </a:rPr>
              <a:t>，男，</a:t>
            </a:r>
            <a:r>
              <a:rPr lang="en-US" altLang="zh-CN" sz="1450" dirty="0">
                <a:solidFill>
                  <a:srgbClr val="FF0000"/>
                </a:solidFill>
              </a:rPr>
              <a:t>1.7&gt;</a:t>
            </a:r>
            <a:r>
              <a:rPr lang="zh-CN" altLang="en-US" sz="1450" dirty="0">
                <a:solidFill>
                  <a:srgbClr val="FF0000"/>
                </a:solidFill>
              </a:rPr>
              <a:t>和</a:t>
            </a:r>
            <a:r>
              <a:rPr lang="en-US" altLang="zh-CN" sz="1450" dirty="0">
                <a:solidFill>
                  <a:srgbClr val="FF0000"/>
                </a:solidFill>
              </a:rPr>
              <a:t>&lt;</a:t>
            </a:r>
            <a:r>
              <a:rPr lang="en-US" altLang="zh-CN" sz="1450" dirty="0" err="1">
                <a:solidFill>
                  <a:srgbClr val="FF0000"/>
                </a:solidFill>
              </a:rPr>
              <a:t>Wynette</a:t>
            </a:r>
            <a:r>
              <a:rPr lang="zh-CN" altLang="en-US" sz="1450" dirty="0">
                <a:solidFill>
                  <a:srgbClr val="FF0000"/>
                </a:solidFill>
              </a:rPr>
              <a:t>，女，</a:t>
            </a:r>
            <a:r>
              <a:rPr lang="en-US" altLang="zh-CN" sz="1450" dirty="0">
                <a:solidFill>
                  <a:srgbClr val="FF0000"/>
                </a:solidFill>
              </a:rPr>
              <a:t>1.75&gt;</a:t>
            </a:r>
            <a:r>
              <a:rPr lang="zh-CN" altLang="en-US" sz="1450" dirty="0">
                <a:solidFill>
                  <a:schemeClr val="tx1"/>
                </a:solidFill>
              </a:rPr>
              <a:t>。在这五项中，四个属于矮个、一个属于中等。最终</a:t>
            </a:r>
            <a:r>
              <a:rPr lang="en-US" altLang="zh-CN" sz="1450" dirty="0">
                <a:solidFill>
                  <a:schemeClr val="tx1"/>
                </a:solidFill>
              </a:rPr>
              <a:t>KNN</a:t>
            </a:r>
            <a:r>
              <a:rPr lang="zh-CN" altLang="en-US" sz="1450" dirty="0">
                <a:solidFill>
                  <a:schemeClr val="tx1"/>
                </a:solidFill>
              </a:rPr>
              <a:t>方法认为</a:t>
            </a:r>
            <a:r>
              <a:rPr lang="en-US" altLang="zh-CN" sz="1450" dirty="0">
                <a:solidFill>
                  <a:schemeClr val="tx1"/>
                </a:solidFill>
              </a:rPr>
              <a:t>Pat</a:t>
            </a:r>
            <a:r>
              <a:rPr lang="zh-CN" altLang="en-US" sz="1450" dirty="0">
                <a:solidFill>
                  <a:schemeClr val="tx1"/>
                </a:solidFill>
              </a:rPr>
              <a:t>为矮</a:t>
            </a:r>
            <a:r>
              <a:rPr lang="zh-CN" altLang="en-US" sz="1450" dirty="0" smtClean="0">
                <a:solidFill>
                  <a:schemeClr val="tx1"/>
                </a:solidFill>
              </a:rPr>
              <a:t>个</a:t>
            </a:r>
            <a:r>
              <a:rPr lang="zh-CN" altLang="en-US" sz="1450" dirty="0" smtClean="0">
                <a:solidFill>
                  <a:srgbClr val="000000"/>
                </a:solidFill>
                <a:latin typeface="Times New Roman" panose="02020603050405020304" pitchFamily="18" charset="0"/>
                <a:cs typeface="Times New Roman" panose="02020603050405020304" pitchFamily="18" charset="0"/>
              </a:rPr>
              <a:t>。</a:t>
            </a:r>
            <a:endParaRPr lang="zh-CN" altLang="en-US" sz="1450" dirty="0">
              <a:solidFill>
                <a:srgbClr val="000000"/>
              </a:solidFill>
              <a:latin typeface="Times New Roman" panose="02020603050405020304" pitchFamily="18" charset="0"/>
              <a:cs typeface="Times New Roman" panose="02020603050405020304" pitchFamily="18" charset="0"/>
            </a:endParaRPr>
          </a:p>
        </p:txBody>
      </p:sp>
      <p:sp>
        <p:nvSpPr>
          <p:cNvPr id="7" name="Text Box 6"/>
          <p:cNvSpPr txBox="1">
            <a:spLocks noChangeArrowheads="1"/>
          </p:cNvSpPr>
          <p:nvPr/>
        </p:nvSpPr>
        <p:spPr bwMode="auto">
          <a:xfrm>
            <a:off x="1154907" y="500421"/>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2800">
              <a:solidFill>
                <a:schemeClr val="tx1"/>
              </a:solidFill>
              <a:latin typeface="Tahoma" panose="020B0604030504040204" pitchFamily="34" charset="0"/>
            </a:endParaRPr>
          </a:p>
        </p:txBody>
      </p:sp>
      <p:sp>
        <p:nvSpPr>
          <p:cNvPr id="8" name="Text Box 153"/>
          <p:cNvSpPr txBox="1">
            <a:spLocks noChangeArrowheads="1"/>
          </p:cNvSpPr>
          <p:nvPr/>
        </p:nvSpPr>
        <p:spPr bwMode="auto">
          <a:xfrm>
            <a:off x="2486819" y="804428"/>
            <a:ext cx="6537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46100" indent="-546100" algn="just">
              <a:lnSpc>
                <a:spcPct val="110000"/>
              </a:lnSpc>
              <a:spcBef>
                <a:spcPts val="1800"/>
              </a:spcBef>
              <a:buClr>
                <a:srgbClr val="227577"/>
              </a:buClr>
              <a:buSzPct val="90000"/>
              <a:buFont typeface="Webdings" panose="05030102010509060703" pitchFamily="18" charset="2"/>
              <a:buChar char=""/>
              <a:tabLst>
                <a:tab pos="1790700" algn="l"/>
                <a:tab pos="1968500" algn="l"/>
              </a:tabLst>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tabLst>
                <a:tab pos="1790700" algn="l"/>
                <a:tab pos="1968500" algn="l"/>
              </a:tabLst>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tabLst>
                <a:tab pos="1790700" algn="l"/>
                <a:tab pos="1968500" algn="l"/>
              </a:tabLst>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tabLst>
                <a:tab pos="1790700" algn="l"/>
                <a:tab pos="1968500" algn="l"/>
              </a:tabLst>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tabLst>
                <a:tab pos="1790700" algn="l"/>
                <a:tab pos="1968500" algn="l"/>
              </a:tabLst>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790700" algn="l"/>
                <a:tab pos="1968500" algn="l"/>
              </a:tabLst>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790700" algn="l"/>
                <a:tab pos="1968500" algn="l"/>
              </a:tabLst>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790700" algn="l"/>
                <a:tab pos="1968500" algn="l"/>
              </a:tabLst>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790700" algn="l"/>
                <a:tab pos="1968500" algn="l"/>
              </a:tabLst>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2200" dirty="0">
                <a:solidFill>
                  <a:schemeClr val="tx1"/>
                </a:solidFill>
                <a:latin typeface="黑体" panose="02010609060101010101" pitchFamily="49" charset="-122"/>
                <a:ea typeface="黑体" panose="02010609060101010101" pitchFamily="49" charset="-122"/>
              </a:rPr>
              <a:t>使用下表中的样本数据，对</a:t>
            </a:r>
            <a:r>
              <a:rPr lang="en-US" altLang="zh-CN" sz="2200" dirty="0">
                <a:solidFill>
                  <a:schemeClr val="tx1"/>
                </a:solidFill>
                <a:latin typeface="黑体" panose="02010609060101010101" pitchFamily="49" charset="-122"/>
                <a:ea typeface="黑体" panose="02010609060101010101" pitchFamily="49" charset="-122"/>
              </a:rPr>
              <a:t>&lt;Pat,</a:t>
            </a:r>
            <a:r>
              <a:rPr lang="zh-CN" altLang="en-US" sz="2200" dirty="0">
                <a:solidFill>
                  <a:schemeClr val="tx1"/>
                </a:solidFill>
                <a:latin typeface="黑体" panose="02010609060101010101" pitchFamily="49" charset="-122"/>
                <a:ea typeface="黑体" panose="02010609060101010101" pitchFamily="49" charset="-122"/>
              </a:rPr>
              <a:t>女</a:t>
            </a:r>
            <a:r>
              <a:rPr lang="en-US" altLang="zh-CN" sz="2200" dirty="0">
                <a:solidFill>
                  <a:schemeClr val="tx1"/>
                </a:solidFill>
                <a:latin typeface="黑体" panose="02010609060101010101" pitchFamily="49" charset="-122"/>
                <a:ea typeface="黑体" panose="02010609060101010101" pitchFamily="49" charset="-122"/>
              </a:rPr>
              <a:t>,1.6&gt;</a:t>
            </a:r>
            <a:r>
              <a:rPr lang="zh-CN" altLang="en-US" sz="2200" dirty="0">
                <a:solidFill>
                  <a:schemeClr val="tx1"/>
                </a:solidFill>
                <a:latin typeface="黑体" panose="02010609060101010101" pitchFamily="49" charset="-122"/>
                <a:ea typeface="黑体" panose="02010609060101010101" pitchFamily="49" charset="-122"/>
              </a:rPr>
              <a:t>进行分类</a:t>
            </a:r>
            <a:endParaRPr lang="zh-CN" altLang="en-US" sz="22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additive="base">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 calcmode="lin" valueType="num">
                                      <p:cBhvr additive="base">
                                        <p:cTn id="3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 calcmode="lin" valueType="num">
                                      <p:cBhvr additive="base">
                                        <p:cTn id="44"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 calcmode="lin" valueType="num">
                                      <p:cBhvr additive="base">
                                        <p:cTn id="5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xEl>
                                              <p:pRg st="8" end="8"/>
                                            </p:txEl>
                                          </p:spTgt>
                                        </p:tgtEl>
                                        <p:attrNameLst>
                                          <p:attrName>style.visibility</p:attrName>
                                        </p:attrNameLst>
                                      </p:cBhvr>
                                      <p:to>
                                        <p:strVal val="visible"/>
                                      </p:to>
                                    </p:set>
                                    <p:anim calcmode="lin" valueType="num">
                                      <p:cBhvr additive="base">
                                        <p:cTn id="56"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
                                            <p:txEl>
                                              <p:pRg st="9" end="9"/>
                                            </p:txEl>
                                          </p:spTgt>
                                        </p:tgtEl>
                                        <p:attrNameLst>
                                          <p:attrName>style.visibility</p:attrName>
                                        </p:attrNameLst>
                                      </p:cBhvr>
                                      <p:to>
                                        <p:strVal val="visible"/>
                                      </p:to>
                                    </p:set>
                                    <p:anim calcmode="lin" valueType="num">
                                      <p:cBhvr additive="base">
                                        <p:cTn id="62"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2210" y="10377"/>
            <a:ext cx="3070225"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hangingPunct="0">
              <a:buClr>
                <a:srgbClr val="FF0000"/>
              </a:buClr>
            </a:pPr>
            <a:r>
              <a:rPr lang="en-US" altLang="zh-CN" sz="2800" b="1" dirty="0">
                <a:solidFill>
                  <a:schemeClr val="bg1"/>
                </a:solidFill>
              </a:rPr>
              <a:t>KNN</a:t>
            </a:r>
            <a:r>
              <a:rPr lang="zh-CN" altLang="en-US" sz="2800" b="1" dirty="0">
                <a:solidFill>
                  <a:schemeClr val="bg1"/>
                </a:solidFill>
              </a:rPr>
              <a:t>算法实现</a:t>
            </a:r>
            <a:endParaRPr lang="en-US" altLang="zh-CN" sz="2800" b="1" dirty="0">
              <a:solidFill>
                <a:schemeClr val="bg1"/>
              </a:solidFill>
            </a:endParaRPr>
          </a:p>
        </p:txBody>
      </p:sp>
      <p:sp>
        <p:nvSpPr>
          <p:cNvPr id="3" name="矩形 2"/>
          <p:cNvSpPr/>
          <p:nvPr/>
        </p:nvSpPr>
        <p:spPr>
          <a:xfrm>
            <a:off x="492250" y="1349224"/>
            <a:ext cx="7448592" cy="461665"/>
          </a:xfrm>
          <a:prstGeom prst="rect">
            <a:avLst/>
          </a:prstGeom>
        </p:spPr>
        <p:txBody>
          <a:bodyPr wrap="square">
            <a:spAutoFit/>
          </a:bodyPr>
          <a:lstStyle/>
          <a:p>
            <a:r>
              <a:rPr lang="zh-CN" altLang="en-US" sz="2400" dirty="0"/>
              <a:t>有以下先验数据，</a:t>
            </a:r>
            <a:r>
              <a:rPr lang="zh-CN" altLang="en-US" sz="2400" dirty="0" smtClean="0"/>
              <a:t>使用</a:t>
            </a:r>
            <a:r>
              <a:rPr lang="en-US" altLang="zh-CN" sz="2400" dirty="0" smtClean="0"/>
              <a:t>KNN</a:t>
            </a:r>
            <a:r>
              <a:rPr lang="zh-CN" altLang="en-US" sz="2400" dirty="0" smtClean="0"/>
              <a:t>算法</a:t>
            </a:r>
            <a:r>
              <a:rPr lang="zh-CN" altLang="en-US" sz="2400" dirty="0"/>
              <a:t>对未知类别数据分类</a:t>
            </a:r>
            <a:endParaRPr lang="zh-CN" altLang="en-US" sz="2400" dirty="0"/>
          </a:p>
        </p:txBody>
      </p:sp>
      <p:graphicFrame>
        <p:nvGraphicFramePr>
          <p:cNvPr id="4" name="表格 3"/>
          <p:cNvGraphicFramePr>
            <a:graphicFrameLocks noGrp="1"/>
          </p:cNvGraphicFramePr>
          <p:nvPr/>
        </p:nvGraphicFramePr>
        <p:xfrm>
          <a:off x="1409178" y="1926389"/>
          <a:ext cx="6096000" cy="1854200"/>
        </p:xfrm>
        <a:graphic>
          <a:graphicData uri="http://schemas.openxmlformats.org/drawingml/2006/table">
            <a:tbl>
              <a:tblPr firstRow="1" bandRow="1">
                <a:tableStyleId>{5C22544A-7EE6-4342-B048-85BDC9FD1C3A}</a:tableStyleId>
              </a:tblPr>
              <a:tblGrid>
                <a:gridCol w="2013284"/>
                <a:gridCol w="2050716"/>
                <a:gridCol w="2032000"/>
              </a:tblGrid>
              <a:tr h="370840">
                <a:tc>
                  <a:txBody>
                    <a:bodyPr/>
                    <a:lstStyle/>
                    <a:p>
                      <a:pPr algn="ctr"/>
                      <a:r>
                        <a:rPr lang="zh-CN" altLang="en-US" dirty="0"/>
                        <a:t>属性</a:t>
                      </a:r>
                      <a:r>
                        <a:rPr lang="en-US" altLang="zh-CN" dirty="0">
                          <a:effectLst/>
                          <a:latin typeface="Calibri" panose="020F0502020204030204"/>
                        </a:rPr>
                        <a:t>1</a:t>
                      </a:r>
                      <a:endParaRPr lang="zh-CN" altLang="en-US" dirty="0"/>
                    </a:p>
                  </a:txBody>
                  <a:tcPr/>
                </a:tc>
                <a:tc>
                  <a:txBody>
                    <a:bodyPr/>
                    <a:lstStyle/>
                    <a:p>
                      <a:pPr algn="ctr"/>
                      <a:r>
                        <a:rPr lang="zh-CN" altLang="en-US"/>
                        <a:t>属性</a:t>
                      </a:r>
                      <a:r>
                        <a:rPr lang="en-US" altLang="zh-CN">
                          <a:effectLst/>
                          <a:latin typeface="Calibri" panose="020F0502020204030204"/>
                        </a:rPr>
                        <a:t>2</a:t>
                      </a:r>
                      <a:endParaRPr lang="zh-CN" altLang="en-US"/>
                    </a:p>
                  </a:txBody>
                  <a:tcPr/>
                </a:tc>
                <a:tc>
                  <a:txBody>
                    <a:bodyPr/>
                    <a:lstStyle/>
                    <a:p>
                      <a:pPr algn="ctr"/>
                      <a:r>
                        <a:rPr lang="zh-CN" altLang="en-US"/>
                        <a:t>类别</a:t>
                      </a:r>
                      <a:endParaRPr lang="zh-CN" altLang="en-US"/>
                    </a:p>
                  </a:txBody>
                  <a:tcPr/>
                </a:tc>
              </a:tr>
              <a:tr h="370840">
                <a:tc>
                  <a:txBody>
                    <a:bodyPr/>
                    <a:lstStyle/>
                    <a:p>
                      <a:pPr algn="ctr"/>
                      <a:r>
                        <a:rPr lang="en-US" altLang="zh-CN"/>
                        <a:t>1.0</a:t>
                      </a:r>
                      <a:endParaRPr lang="en-US" altLang="zh-CN"/>
                    </a:p>
                  </a:txBody>
                  <a:tcPr/>
                </a:tc>
                <a:tc>
                  <a:txBody>
                    <a:bodyPr/>
                    <a:lstStyle/>
                    <a:p>
                      <a:pPr algn="ctr"/>
                      <a:r>
                        <a:rPr lang="en-US" altLang="zh-CN"/>
                        <a:t>0.9</a:t>
                      </a:r>
                      <a:endParaRPr lang="en-US" altLang="zh-CN"/>
                    </a:p>
                  </a:txBody>
                  <a:tcPr/>
                </a:tc>
                <a:tc>
                  <a:txBody>
                    <a:bodyPr/>
                    <a:lstStyle/>
                    <a:p>
                      <a:pPr algn="ctr"/>
                      <a:r>
                        <a:rPr lang="en-US"/>
                        <a:t>A</a:t>
                      </a:r>
                      <a:endParaRPr lang="en-US"/>
                    </a:p>
                  </a:txBody>
                  <a:tcPr/>
                </a:tc>
              </a:tr>
              <a:tr h="370840">
                <a:tc>
                  <a:txBody>
                    <a:bodyPr/>
                    <a:lstStyle/>
                    <a:p>
                      <a:pPr algn="ctr"/>
                      <a:r>
                        <a:rPr lang="en-US" altLang="zh-CN"/>
                        <a:t>1.0</a:t>
                      </a:r>
                      <a:endParaRPr lang="en-US" altLang="zh-CN"/>
                    </a:p>
                  </a:txBody>
                  <a:tcPr/>
                </a:tc>
                <a:tc>
                  <a:txBody>
                    <a:bodyPr/>
                    <a:lstStyle/>
                    <a:p>
                      <a:pPr algn="ctr"/>
                      <a:r>
                        <a:rPr lang="en-US" altLang="zh-CN"/>
                        <a:t>1.0</a:t>
                      </a:r>
                      <a:endParaRPr lang="en-US" altLang="zh-CN"/>
                    </a:p>
                  </a:txBody>
                  <a:tcPr/>
                </a:tc>
                <a:tc>
                  <a:txBody>
                    <a:bodyPr/>
                    <a:lstStyle/>
                    <a:p>
                      <a:pPr algn="ctr"/>
                      <a:r>
                        <a:rPr lang="en-US"/>
                        <a:t>A</a:t>
                      </a:r>
                      <a:endParaRPr lang="en-US"/>
                    </a:p>
                  </a:txBody>
                  <a:tcPr/>
                </a:tc>
              </a:tr>
              <a:tr h="370840">
                <a:tc>
                  <a:txBody>
                    <a:bodyPr/>
                    <a:lstStyle/>
                    <a:p>
                      <a:pPr algn="ctr"/>
                      <a:r>
                        <a:rPr lang="en-US" altLang="zh-CN"/>
                        <a:t>0.1</a:t>
                      </a:r>
                      <a:endParaRPr lang="en-US" altLang="zh-CN"/>
                    </a:p>
                  </a:txBody>
                  <a:tcPr/>
                </a:tc>
                <a:tc>
                  <a:txBody>
                    <a:bodyPr/>
                    <a:lstStyle/>
                    <a:p>
                      <a:pPr algn="ctr"/>
                      <a:r>
                        <a:rPr lang="en-US" altLang="zh-CN"/>
                        <a:t>0.2</a:t>
                      </a:r>
                      <a:endParaRPr lang="en-US" altLang="zh-CN"/>
                    </a:p>
                  </a:txBody>
                  <a:tcPr/>
                </a:tc>
                <a:tc>
                  <a:txBody>
                    <a:bodyPr/>
                    <a:lstStyle/>
                    <a:p>
                      <a:pPr algn="ctr"/>
                      <a:r>
                        <a:rPr lang="en-US"/>
                        <a:t>B</a:t>
                      </a:r>
                      <a:endParaRPr lang="en-US"/>
                    </a:p>
                  </a:txBody>
                  <a:tcPr/>
                </a:tc>
              </a:tr>
              <a:tr h="370840">
                <a:tc>
                  <a:txBody>
                    <a:bodyPr/>
                    <a:lstStyle/>
                    <a:p>
                      <a:pPr algn="ctr"/>
                      <a:r>
                        <a:rPr lang="en-US" altLang="zh-CN"/>
                        <a:t>0.0</a:t>
                      </a:r>
                      <a:endParaRPr lang="en-US" altLang="zh-CN"/>
                    </a:p>
                  </a:txBody>
                  <a:tcPr/>
                </a:tc>
                <a:tc>
                  <a:txBody>
                    <a:bodyPr/>
                    <a:lstStyle/>
                    <a:p>
                      <a:pPr algn="ctr"/>
                      <a:r>
                        <a:rPr lang="en-US" altLang="zh-CN"/>
                        <a:t>0.1</a:t>
                      </a:r>
                      <a:endParaRPr lang="en-US" altLang="zh-CN"/>
                    </a:p>
                  </a:txBody>
                  <a:tcPr/>
                </a:tc>
                <a:tc>
                  <a:txBody>
                    <a:bodyPr/>
                    <a:lstStyle/>
                    <a:p>
                      <a:pPr algn="ctr"/>
                      <a:r>
                        <a:rPr lang="en-US" dirty="0"/>
                        <a:t>B</a:t>
                      </a:r>
                      <a:endParaRPr lang="en-US" dirty="0"/>
                    </a:p>
                  </a:txBody>
                  <a:tcPr/>
                </a:tc>
              </a:tr>
            </a:tbl>
          </a:graphicData>
        </a:graphic>
      </p:graphicFrame>
      <p:sp>
        <p:nvSpPr>
          <p:cNvPr id="5" name="矩形 4"/>
          <p:cNvSpPr/>
          <p:nvPr/>
        </p:nvSpPr>
        <p:spPr>
          <a:xfrm>
            <a:off x="492250" y="4014355"/>
            <a:ext cx="2031325" cy="461665"/>
          </a:xfrm>
          <a:prstGeom prst="rect">
            <a:avLst/>
          </a:prstGeom>
        </p:spPr>
        <p:txBody>
          <a:bodyPr wrap="none">
            <a:spAutoFit/>
          </a:bodyPr>
          <a:lstStyle/>
          <a:p>
            <a:r>
              <a:rPr lang="zh-CN" altLang="en-US" sz="2400" dirty="0"/>
              <a:t>未知类别数据</a:t>
            </a:r>
            <a:endParaRPr lang="zh-CN" altLang="en-US" sz="2400" dirty="0"/>
          </a:p>
        </p:txBody>
      </p:sp>
      <p:graphicFrame>
        <p:nvGraphicFramePr>
          <p:cNvPr id="6" name="表格 5"/>
          <p:cNvGraphicFramePr>
            <a:graphicFrameLocks noGrp="1"/>
          </p:cNvGraphicFramePr>
          <p:nvPr/>
        </p:nvGraphicFramePr>
        <p:xfrm>
          <a:off x="1513452" y="4629484"/>
          <a:ext cx="6096000" cy="1112520"/>
        </p:xfrm>
        <a:graphic>
          <a:graphicData uri="http://schemas.openxmlformats.org/drawingml/2006/table">
            <a:tbl>
              <a:tblPr firstRow="1" bandRow="1">
                <a:tableStyleId>{5C22544A-7EE6-4342-B048-85BDC9FD1C3A}</a:tableStyleId>
              </a:tblPr>
              <a:tblGrid>
                <a:gridCol w="2013284"/>
                <a:gridCol w="2050716"/>
                <a:gridCol w="2032000"/>
              </a:tblGrid>
              <a:tr h="370840">
                <a:tc>
                  <a:txBody>
                    <a:bodyPr/>
                    <a:lstStyle/>
                    <a:p>
                      <a:pPr algn="ctr"/>
                      <a:r>
                        <a:rPr lang="zh-CN" altLang="en-US"/>
                        <a:t>属性</a:t>
                      </a:r>
                      <a:r>
                        <a:rPr lang="en-US" altLang="zh-CN">
                          <a:effectLst/>
                          <a:latin typeface="Calibri" panose="020F0502020204030204"/>
                        </a:rPr>
                        <a:t>1</a:t>
                      </a:r>
                      <a:endParaRPr lang="zh-CN" altLang="en-US"/>
                    </a:p>
                  </a:txBody>
                  <a:tcPr/>
                </a:tc>
                <a:tc>
                  <a:txBody>
                    <a:bodyPr/>
                    <a:lstStyle/>
                    <a:p>
                      <a:pPr algn="ctr"/>
                      <a:r>
                        <a:rPr lang="zh-CN" altLang="en-US"/>
                        <a:t>属性</a:t>
                      </a:r>
                      <a:r>
                        <a:rPr lang="en-US" altLang="zh-CN">
                          <a:effectLst/>
                          <a:latin typeface="Calibri" panose="020F0502020204030204"/>
                        </a:rPr>
                        <a:t>2</a:t>
                      </a:r>
                      <a:endParaRPr lang="zh-CN" altLang="en-US"/>
                    </a:p>
                  </a:txBody>
                  <a:tcPr/>
                </a:tc>
                <a:tc>
                  <a:txBody>
                    <a:bodyPr/>
                    <a:lstStyle/>
                    <a:p>
                      <a:pPr algn="ctr"/>
                      <a:r>
                        <a:rPr lang="zh-CN" altLang="en-US"/>
                        <a:t>类别</a:t>
                      </a:r>
                      <a:endParaRPr lang="zh-CN" altLang="en-US"/>
                    </a:p>
                  </a:txBody>
                  <a:tcPr/>
                </a:tc>
              </a:tr>
              <a:tr h="370840">
                <a:tc>
                  <a:txBody>
                    <a:bodyPr/>
                    <a:lstStyle/>
                    <a:p>
                      <a:pPr algn="ctr"/>
                      <a:r>
                        <a:rPr lang="en-US" altLang="zh-CN"/>
                        <a:t>1.2</a:t>
                      </a:r>
                      <a:endParaRPr lang="en-US" altLang="zh-CN"/>
                    </a:p>
                  </a:txBody>
                  <a:tcPr/>
                </a:tc>
                <a:tc>
                  <a:txBody>
                    <a:bodyPr/>
                    <a:lstStyle/>
                    <a:p>
                      <a:pPr algn="ctr"/>
                      <a:r>
                        <a:rPr lang="en-US" altLang="zh-CN"/>
                        <a:t>1.0</a:t>
                      </a:r>
                      <a:endParaRPr lang="en-US" altLang="zh-CN"/>
                    </a:p>
                  </a:txBody>
                  <a:tcPr/>
                </a:tc>
                <a:tc>
                  <a:txBody>
                    <a:bodyPr/>
                    <a:lstStyle/>
                    <a:p>
                      <a:pPr algn="ctr"/>
                      <a:r>
                        <a:rPr lang="en-US" altLang="zh-CN"/>
                        <a:t>?</a:t>
                      </a:r>
                      <a:endParaRPr lang="en-US" altLang="zh-CN"/>
                    </a:p>
                  </a:txBody>
                  <a:tcPr/>
                </a:tc>
              </a:tr>
              <a:tr h="370840">
                <a:tc>
                  <a:txBody>
                    <a:bodyPr/>
                    <a:lstStyle/>
                    <a:p>
                      <a:pPr algn="ctr"/>
                      <a:r>
                        <a:rPr lang="en-US" altLang="zh-CN"/>
                        <a:t>0.1</a:t>
                      </a:r>
                      <a:endParaRPr lang="en-US" altLang="zh-CN"/>
                    </a:p>
                  </a:txBody>
                  <a:tcPr/>
                </a:tc>
                <a:tc>
                  <a:txBody>
                    <a:bodyPr/>
                    <a:lstStyle/>
                    <a:p>
                      <a:pPr algn="ctr"/>
                      <a:r>
                        <a:rPr lang="en-US" altLang="zh-CN"/>
                        <a:t>0.3</a:t>
                      </a:r>
                      <a:endParaRPr lang="en-US" altLang="zh-CN"/>
                    </a:p>
                  </a:txBody>
                  <a:tcPr/>
                </a:tc>
                <a:tc>
                  <a:txBody>
                    <a:bodyPr/>
                    <a:lstStyle/>
                    <a:p>
                      <a:pPr algn="ctr"/>
                      <a:r>
                        <a:rPr lang="en-US" altLang="zh-CN" dirty="0"/>
                        <a:t>?</a:t>
                      </a:r>
                      <a:endParaRPr lang="en-US" altLang="zh-C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bwMode="auto">
          <a:xfrm>
            <a:off x="288438" y="1121696"/>
            <a:ext cx="8434388"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nSpc>
                <a:spcPct val="100000"/>
              </a:lnSpc>
              <a:spcBef>
                <a:spcPts val="600"/>
              </a:spcBef>
              <a:spcAft>
                <a:spcPts val="0"/>
              </a:spcAft>
              <a:defRPr/>
            </a:pPr>
            <a:r>
              <a:rPr lang="zh-CN" altLang="en-US" kern="0" dirty="0" smtClean="0">
                <a:latin typeface="+mj-ea"/>
                <a:ea typeface="+mj-ea"/>
              </a:rPr>
              <a:t>它跟其他分类算法不同：</a:t>
            </a:r>
            <a:endParaRPr lang="en-US" altLang="zh-CN" kern="0" dirty="0" smtClean="0">
              <a:latin typeface="+mj-ea"/>
              <a:ea typeface="+mj-ea"/>
            </a:endParaRPr>
          </a:p>
          <a:p>
            <a:pPr lvl="1">
              <a:lnSpc>
                <a:spcPct val="100000"/>
              </a:lnSpc>
              <a:spcBef>
                <a:spcPts val="600"/>
              </a:spcBef>
              <a:spcAft>
                <a:spcPts val="0"/>
              </a:spcAft>
              <a:defRPr/>
            </a:pPr>
            <a:r>
              <a:rPr lang="zh-CN" altLang="en-US" kern="0" dirty="0" smtClean="0">
                <a:latin typeface="+mj-ea"/>
                <a:ea typeface="+mj-ea"/>
              </a:rPr>
              <a:t>其他算法都是先根据预分类的训练集来训练模型，然后抛开训练集进行预测。</a:t>
            </a:r>
            <a:endParaRPr lang="en-US" altLang="zh-CN" kern="0" dirty="0" smtClean="0">
              <a:latin typeface="+mj-ea"/>
              <a:ea typeface="+mj-ea"/>
            </a:endParaRPr>
          </a:p>
          <a:p>
            <a:pPr lvl="1">
              <a:lnSpc>
                <a:spcPct val="100000"/>
              </a:lnSpc>
              <a:spcBef>
                <a:spcPts val="600"/>
              </a:spcBef>
              <a:spcAft>
                <a:spcPts val="0"/>
              </a:spcAft>
              <a:defRPr/>
            </a:pPr>
            <a:r>
              <a:rPr lang="zh-CN" altLang="en-US" kern="0" dirty="0" smtClean="0">
                <a:latin typeface="+mj-ea"/>
                <a:ea typeface="+mj-ea"/>
              </a:rPr>
              <a:t>而</a:t>
            </a:r>
            <a:r>
              <a:rPr lang="en-US" altLang="zh-CN" kern="0" dirty="0" smtClean="0">
                <a:latin typeface="+mj-ea"/>
                <a:ea typeface="+mj-ea"/>
              </a:rPr>
              <a:t>KNN</a:t>
            </a:r>
            <a:r>
              <a:rPr lang="zh-CN" altLang="en-US" kern="0" dirty="0" smtClean="0">
                <a:latin typeface="+mj-ea"/>
                <a:ea typeface="+mj-ea"/>
              </a:rPr>
              <a:t>的训练集就是模型本身。</a:t>
            </a:r>
            <a:endParaRPr lang="en-US" altLang="zh-CN" kern="0" dirty="0" smtClean="0">
              <a:latin typeface="+mj-ea"/>
              <a:ea typeface="+mj-ea"/>
            </a:endParaRPr>
          </a:p>
          <a:p>
            <a:pPr>
              <a:lnSpc>
                <a:spcPct val="100000"/>
              </a:lnSpc>
              <a:spcBef>
                <a:spcPts val="600"/>
              </a:spcBef>
              <a:spcAft>
                <a:spcPts val="0"/>
              </a:spcAft>
              <a:defRPr/>
            </a:pPr>
            <a:r>
              <a:rPr lang="zh-CN" altLang="en-US" kern="0" dirty="0" smtClean="0">
                <a:latin typeface="+mj-ea"/>
                <a:ea typeface="+mj-ea"/>
              </a:rPr>
              <a:t>因此，选择正确的训练集是</a:t>
            </a:r>
            <a:r>
              <a:rPr lang="en-US" altLang="zh-CN" kern="0" dirty="0" smtClean="0">
                <a:latin typeface="+mj-ea"/>
                <a:ea typeface="+mj-ea"/>
              </a:rPr>
              <a:t>KNN</a:t>
            </a:r>
            <a:r>
              <a:rPr lang="zh-CN" altLang="en-US" kern="0" dirty="0" smtClean="0">
                <a:latin typeface="+mj-ea"/>
                <a:ea typeface="+mj-ea"/>
              </a:rPr>
              <a:t>的最重要一步。</a:t>
            </a:r>
            <a:endParaRPr lang="en-US" altLang="zh-CN" kern="0" dirty="0" smtClean="0">
              <a:latin typeface="+mj-ea"/>
              <a:ea typeface="+mj-ea"/>
            </a:endParaRPr>
          </a:p>
          <a:p>
            <a:pPr>
              <a:lnSpc>
                <a:spcPct val="100000"/>
              </a:lnSpc>
              <a:spcBef>
                <a:spcPts val="600"/>
              </a:spcBef>
              <a:spcAft>
                <a:spcPts val="0"/>
              </a:spcAft>
              <a:defRPr/>
            </a:pPr>
            <a:r>
              <a:rPr lang="zh-CN" altLang="en-US" kern="0" dirty="0" smtClean="0">
                <a:latin typeface="+mj-ea"/>
                <a:ea typeface="+mj-ea"/>
              </a:rPr>
              <a:t>它要求训练集中各个分类的数量要体现实际当中这些类别出现的概率。例如，在欺诈检测中，我们不能因为类别不平衡，就对非欺诈实例做“欠抽样”。</a:t>
            </a:r>
            <a:endParaRPr lang="en-US" altLang="zh-CN" kern="0" dirty="0" smtClean="0">
              <a:latin typeface="+mj-ea"/>
              <a:ea typeface="+mj-ea"/>
            </a:endParaRPr>
          </a:p>
          <a:p>
            <a:pPr eaLnBrk="1" hangingPunct="1">
              <a:lnSpc>
                <a:spcPct val="100000"/>
              </a:lnSpc>
              <a:spcBef>
                <a:spcPts val="600"/>
              </a:spcBef>
              <a:spcAft>
                <a:spcPts val="0"/>
              </a:spcAft>
              <a:defRPr/>
            </a:pPr>
            <a:r>
              <a:rPr lang="zh-CN" altLang="en-US" dirty="0" smtClean="0"/>
              <a:t>kNN是基于实例的学习算法，训练过程仅是保存训练数据。</a:t>
            </a:r>
            <a:endParaRPr lang="zh-CN" altLang="en-US" dirty="0" smtClean="0"/>
          </a:p>
          <a:p>
            <a:pPr eaLnBrk="1" hangingPunct="1">
              <a:lnSpc>
                <a:spcPct val="100000"/>
              </a:lnSpc>
              <a:spcBef>
                <a:spcPts val="600"/>
              </a:spcBef>
              <a:spcAft>
                <a:spcPts val="0"/>
              </a:spcAft>
              <a:defRPr/>
            </a:pPr>
            <a:r>
              <a:rPr lang="zh-CN" altLang="en-US" dirty="0" smtClean="0"/>
              <a:t>必须保存全部训练数据，如果训练数据集很大，必须使用大量的存储空间。</a:t>
            </a:r>
            <a:endParaRPr lang="zh-CN" altLang="en-US" dirty="0" smtClean="0"/>
          </a:p>
          <a:p>
            <a:pPr eaLnBrk="1" hangingPunct="1">
              <a:lnSpc>
                <a:spcPct val="100000"/>
              </a:lnSpc>
              <a:spcBef>
                <a:spcPts val="600"/>
              </a:spcBef>
              <a:spcAft>
                <a:spcPts val="0"/>
              </a:spcAft>
              <a:defRPr/>
            </a:pPr>
            <a:r>
              <a:rPr lang="zh-CN" altLang="en-US" dirty="0" smtClean="0"/>
              <a:t>在分类时必须对数据集中的每个数据计算距离值，实际使用时可能非常耗时。</a:t>
            </a:r>
            <a:endParaRPr lang="zh-CN" altLang="en-US" kern="0" dirty="0">
              <a:latin typeface="+mj-ea"/>
              <a:ea typeface="+mj-ea"/>
            </a:endParaRPr>
          </a:p>
        </p:txBody>
      </p:sp>
      <p:sp>
        <p:nvSpPr>
          <p:cNvPr id="3" name="矩形 2"/>
          <p:cNvSpPr/>
          <p:nvPr/>
        </p:nvSpPr>
        <p:spPr>
          <a:xfrm>
            <a:off x="288438" y="114229"/>
            <a:ext cx="2526654" cy="480131"/>
          </a:xfrm>
          <a:prstGeom prst="rect">
            <a:avLst/>
          </a:prstGeom>
        </p:spPr>
        <p:txBody>
          <a:bodyPr wrap="none">
            <a:spAutoFit/>
          </a:bodyPr>
          <a:lstStyle/>
          <a:p>
            <a:pPr>
              <a:lnSpc>
                <a:spcPct val="90000"/>
              </a:lnSpc>
              <a:buClr>
                <a:srgbClr val="FF0000"/>
              </a:buClr>
            </a:pPr>
            <a:r>
              <a:rPr lang="en-US" altLang="zh-CN" sz="2800" b="1" dirty="0">
                <a:solidFill>
                  <a:schemeClr val="bg1"/>
                </a:solidFill>
                <a:latin typeface="+mj-lt"/>
                <a:ea typeface="+mj-ea"/>
                <a:cs typeface="+mj-cs"/>
              </a:rPr>
              <a:t>KNN</a:t>
            </a:r>
            <a:r>
              <a:rPr lang="zh-CN" altLang="en-US" sz="2800" b="1" dirty="0" smtClean="0">
                <a:solidFill>
                  <a:schemeClr val="bg1"/>
                </a:solidFill>
                <a:latin typeface="+mj-lt"/>
                <a:ea typeface="+mj-ea"/>
                <a:cs typeface="+mj-cs"/>
              </a:rPr>
              <a:t>算法特点</a:t>
            </a:r>
            <a:endParaRPr lang="zh-CN" altLang="en-US" sz="2800" b="1" dirty="0">
              <a:solidFill>
                <a:schemeClr val="bg1"/>
              </a:solidFill>
              <a:latin typeface="+mj-lt"/>
              <a:ea typeface="+mj-ea"/>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46210" y="7699"/>
            <a:ext cx="6729941"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hangingPunct="0">
              <a:buClr>
                <a:srgbClr val="FF0000"/>
              </a:buClr>
            </a:pPr>
            <a:r>
              <a:rPr lang="en-US" altLang="zh-CN" sz="2800" b="1" dirty="0">
                <a:solidFill>
                  <a:schemeClr val="bg1"/>
                </a:solidFill>
              </a:rPr>
              <a:t>KNN</a:t>
            </a:r>
            <a:r>
              <a:rPr lang="zh-CN" altLang="en-US" sz="2800" b="1" dirty="0">
                <a:solidFill>
                  <a:schemeClr val="bg1"/>
                </a:solidFill>
              </a:rPr>
              <a:t>算法优点</a:t>
            </a:r>
            <a:endParaRPr lang="zh-CN" altLang="en-US" sz="2800" b="1" dirty="0">
              <a:solidFill>
                <a:schemeClr val="bg1"/>
              </a:solidFill>
            </a:endParaRPr>
          </a:p>
        </p:txBody>
      </p:sp>
      <p:sp>
        <p:nvSpPr>
          <p:cNvPr id="7" name="内容占位符 2"/>
          <p:cNvSpPr txBox="1">
            <a:spLocks noChangeArrowheads="1"/>
          </p:cNvSpPr>
          <p:nvPr/>
        </p:nvSpPr>
        <p:spPr>
          <a:xfrm>
            <a:off x="958498" y="2029226"/>
            <a:ext cx="7271101" cy="37782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简单</a:t>
            </a:r>
            <a:r>
              <a:rPr lang="zh-CN" altLang="en-US" dirty="0"/>
              <a:t>，易于理解，易于实现，无需估计参数，无需训练</a:t>
            </a:r>
            <a:endParaRPr lang="zh-CN" altLang="en-US" dirty="0"/>
          </a:p>
          <a:p>
            <a:r>
              <a:rPr lang="zh-CN" altLang="en-US" dirty="0"/>
              <a:t>不需要花费时间做模型的构建</a:t>
            </a:r>
            <a:endParaRPr lang="zh-CN" altLang="en-US" dirty="0"/>
          </a:p>
          <a:p>
            <a:endParaRPr lang="zh-CN" altLang="en-US" dirty="0" smtClean="0">
              <a:ea typeface="宋体" panose="02010600030101010101" pitchFamily="2" charset="-122"/>
            </a:endParaRPr>
          </a:p>
        </p:txBody>
      </p:sp>
      <p:sp>
        <p:nvSpPr>
          <p:cNvPr id="5" name="内容占位符 2"/>
          <p:cNvSpPr txBox="1">
            <a:spLocks noChangeArrowheads="1"/>
          </p:cNvSpPr>
          <p:nvPr/>
        </p:nvSpPr>
        <p:spPr>
          <a:xfrm>
            <a:off x="958498" y="3723933"/>
            <a:ext cx="7671152" cy="2083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nodePh="1">
                                  <p:stCondLst>
                                    <p:cond delay="0"/>
                                  </p:stCondLst>
                                  <p:endCondLst>
                                    <p:cond evt="begin" delay="0">
                                      <p:tn val="15"/>
                                    </p:cond>
                                  </p:end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istrator\Desktop\QQ截图20131014210417副本.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0887" y="1821551"/>
            <a:ext cx="3993733" cy="35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a:xfrm>
            <a:off x="369270" y="114133"/>
            <a:ext cx="5975350" cy="503238"/>
          </a:xfrm>
          <a:prstGeom prst="rect">
            <a:avLst/>
          </a:prstGeom>
        </p:spPr>
        <p:txBody>
          <a:bodyPr vert="horz" lIns="91440" tIns="45720" rIns="91440" bIns="45720" rtlCol="0" anchor="ctr">
            <a:normAutofit/>
          </a:bodyPr>
          <a:lstStyle>
            <a:defPPr>
              <a:defRPr lang="zh-CN"/>
            </a:defPPr>
            <a:lvl1pPr defTabSz="914400" latinLnBrk="0">
              <a:lnSpc>
                <a:spcPct val="90000"/>
              </a:lnSpc>
              <a:buClr>
                <a:srgbClr val="FF0000"/>
              </a:buClr>
              <a:buNone/>
              <a:defRPr sz="2800" b="1">
                <a:solidFill>
                  <a:schemeClr val="bg1"/>
                </a:solidFill>
                <a:latin typeface="+mj-lt"/>
                <a:ea typeface="+mj-ea"/>
                <a:cs typeface="+mj-cs"/>
              </a:defRPr>
            </a:lvl1pPr>
          </a:lstStyle>
          <a:p>
            <a:r>
              <a:rPr lang="en-US" dirty="0"/>
              <a:t>KNN</a:t>
            </a:r>
            <a:r>
              <a:rPr lang="zh-CN" altLang="en-US" dirty="0"/>
              <a:t>算法缺点</a:t>
            </a:r>
            <a:endParaRPr lang="zh-CN" altLang="en-US" dirty="0"/>
          </a:p>
        </p:txBody>
      </p:sp>
      <p:sp>
        <p:nvSpPr>
          <p:cNvPr id="8" name="矩形 7"/>
          <p:cNvSpPr/>
          <p:nvPr/>
        </p:nvSpPr>
        <p:spPr>
          <a:xfrm>
            <a:off x="734838" y="5367618"/>
            <a:ext cx="7910639" cy="954107"/>
          </a:xfrm>
          <a:prstGeom prst="rect">
            <a:avLst/>
          </a:prstGeom>
        </p:spPr>
        <p:txBody>
          <a:bodyPr wrap="square">
            <a:spAutoFit/>
          </a:bodyPr>
          <a:lstStyle/>
          <a:p>
            <a:r>
              <a:rPr lang="zh-CN" altLang="en-US" sz="2800" dirty="0">
                <a:solidFill>
                  <a:srgbClr val="C00000"/>
                </a:solidFill>
              </a:rPr>
              <a:t>改善方法：对此可以采用权值的方法（和该样本距离小的邻居权值大）来改进。</a:t>
            </a:r>
            <a:endParaRPr lang="zh-CN" altLang="en-US" sz="2800" dirty="0">
              <a:solidFill>
                <a:srgbClr val="C00000"/>
              </a:solidFill>
            </a:endParaRPr>
          </a:p>
        </p:txBody>
      </p:sp>
      <p:sp>
        <p:nvSpPr>
          <p:cNvPr id="9" name="矩形 8"/>
          <p:cNvSpPr/>
          <p:nvPr/>
        </p:nvSpPr>
        <p:spPr>
          <a:xfrm>
            <a:off x="419600" y="1349643"/>
            <a:ext cx="5925020" cy="584775"/>
          </a:xfrm>
          <a:prstGeom prst="rect">
            <a:avLst/>
          </a:prstGeom>
        </p:spPr>
        <p:txBody>
          <a:bodyPr wrap="none">
            <a:spAutoFit/>
          </a:bodyPr>
          <a:lstStyle/>
          <a:p>
            <a:r>
              <a:rPr lang="en-US" altLang="zh-CN" sz="3200" dirty="0" smtClean="0"/>
              <a:t>1. </a:t>
            </a:r>
            <a:r>
              <a:rPr lang="zh-CN" altLang="en-US" sz="3200" dirty="0" smtClean="0"/>
              <a:t>样本</a:t>
            </a:r>
            <a:r>
              <a:rPr lang="zh-CN" altLang="en-US" sz="3200" dirty="0"/>
              <a:t>不平衡容易导致结果错误</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1563" y="1214438"/>
            <a:ext cx="6858000" cy="338137"/>
          </a:xfrm>
          <a:prstGeom prst="rect">
            <a:avLst/>
          </a:prstGeom>
          <a:noFill/>
        </p:spPr>
        <p:txBody>
          <a:bodyPr>
            <a:spAutoFit/>
          </a:bodyPr>
          <a:lstStyle/>
          <a:p>
            <a:pPr algn="just">
              <a:defRPr/>
            </a:pPr>
            <a:endParaRPr lang="zh-CN" altLang="en-US" sz="1600" dirty="0">
              <a:solidFill>
                <a:schemeClr val="tx1">
                  <a:lumMod val="90000"/>
                  <a:lumOff val="10000"/>
                </a:schemeClr>
              </a:solidFill>
              <a:ea typeface="微软雅黑" panose="020B0503020204020204" pitchFamily="34" charset="-122"/>
              <a:cs typeface="Arial" panose="020B0604020202020204" pitchFamily="34" charset="0"/>
            </a:endParaRPr>
          </a:p>
        </p:txBody>
      </p:sp>
      <p:sp>
        <p:nvSpPr>
          <p:cNvPr id="7" name="矩形 6"/>
          <p:cNvSpPr/>
          <p:nvPr/>
        </p:nvSpPr>
        <p:spPr>
          <a:xfrm>
            <a:off x="689943" y="1013966"/>
            <a:ext cx="7954379" cy="1077218"/>
          </a:xfrm>
          <a:prstGeom prst="rect">
            <a:avLst/>
          </a:prstGeom>
        </p:spPr>
        <p:txBody>
          <a:bodyPr wrap="square">
            <a:spAutoFit/>
          </a:bodyPr>
          <a:lstStyle/>
          <a:p>
            <a:r>
              <a:rPr lang="en-US" altLang="zh-CN" sz="3200" dirty="0" smtClean="0"/>
              <a:t>2.</a:t>
            </a:r>
            <a:r>
              <a:rPr lang="zh-CN" altLang="en-US" sz="3200" dirty="0"/>
              <a:t>需要存储全部训练样本，内存开销大，计算量较大，评分慢。</a:t>
            </a:r>
            <a:endParaRPr lang="zh-CN" altLang="en-US" sz="3200" dirty="0"/>
          </a:p>
        </p:txBody>
      </p:sp>
      <p:sp>
        <p:nvSpPr>
          <p:cNvPr id="10" name="矩形 9"/>
          <p:cNvSpPr/>
          <p:nvPr/>
        </p:nvSpPr>
        <p:spPr>
          <a:xfrm>
            <a:off x="791844" y="2398912"/>
            <a:ext cx="7852478" cy="2246769"/>
          </a:xfrm>
          <a:prstGeom prst="rect">
            <a:avLst/>
          </a:prstGeom>
        </p:spPr>
        <p:txBody>
          <a:bodyPr wrap="square">
            <a:spAutoFit/>
          </a:bodyPr>
          <a:lstStyle/>
          <a:p>
            <a:r>
              <a:rPr lang="zh-CN" altLang="en-US" sz="2800" dirty="0">
                <a:solidFill>
                  <a:srgbClr val="C00000"/>
                </a:solidFill>
              </a:rPr>
              <a:t>改善方法：事先对已知样本点进行剪辑，事先去除对分类作用不大的样本。</a:t>
            </a:r>
            <a:endParaRPr lang="zh-CN" altLang="en-US" sz="2800" dirty="0">
              <a:solidFill>
                <a:srgbClr val="C00000"/>
              </a:solidFill>
            </a:endParaRPr>
          </a:p>
          <a:p>
            <a:r>
              <a:rPr lang="zh-CN" altLang="en-US" sz="2800" dirty="0">
                <a:solidFill>
                  <a:srgbClr val="C00000"/>
                </a:solidFill>
              </a:rPr>
              <a:t>该方法比较适用于样本容量比较大的类域的分类，而那些样本容量较小的类域采用这种算法比较容易产生误分。</a:t>
            </a:r>
            <a:endParaRPr lang="zh-CN" altLang="en-US" sz="28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a:xfrm>
            <a:off x="308921" y="141776"/>
            <a:ext cx="6684169" cy="12811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rPr>
              <a:t>KNN</a:t>
            </a:r>
            <a:r>
              <a:rPr lang="zh-CN" altLang="en-US" sz="2800" b="1" dirty="0">
                <a:solidFill>
                  <a:schemeClr val="bg1"/>
                </a:solidFill>
              </a:rPr>
              <a:t>算法应用</a:t>
            </a:r>
            <a:endParaRPr lang="zh-CN" altLang="en-US" sz="2800" b="1" dirty="0">
              <a:solidFill>
                <a:schemeClr val="bg1"/>
              </a:solidFill>
            </a:endParaRPr>
          </a:p>
        </p:txBody>
      </p:sp>
      <p:sp>
        <p:nvSpPr>
          <p:cNvPr id="8" name="内容占位符 2"/>
          <p:cNvSpPr txBox="1">
            <a:spLocks noChangeArrowheads="1"/>
          </p:cNvSpPr>
          <p:nvPr/>
        </p:nvSpPr>
        <p:spPr>
          <a:xfrm>
            <a:off x="597175" y="1422888"/>
            <a:ext cx="8089625" cy="493981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0"/>
              </a:spcBef>
            </a:pPr>
            <a:r>
              <a:rPr lang="zh-CN" altLang="en-US" dirty="0" smtClean="0"/>
              <a:t>模式识别，特别是光学字符识别 </a:t>
            </a:r>
            <a:endParaRPr lang="en-US" altLang="zh-CN" dirty="0" smtClean="0"/>
          </a:p>
          <a:p>
            <a:pPr>
              <a:lnSpc>
                <a:spcPct val="140000"/>
              </a:lnSpc>
              <a:spcBef>
                <a:spcPts val="0"/>
              </a:spcBef>
            </a:pPr>
            <a:r>
              <a:rPr lang="zh-CN" altLang="en-US" dirty="0" smtClean="0"/>
              <a:t>数据库，如基于内容的图像检索</a:t>
            </a:r>
            <a:endParaRPr lang="en-US" altLang="zh-CN" dirty="0" smtClean="0"/>
          </a:p>
          <a:p>
            <a:pPr>
              <a:lnSpc>
                <a:spcPct val="140000"/>
              </a:lnSpc>
              <a:spcBef>
                <a:spcPts val="0"/>
              </a:spcBef>
            </a:pPr>
            <a:r>
              <a:rPr lang="zh-CN" altLang="en-US" dirty="0" smtClean="0"/>
              <a:t>编码理论（最大似然编码）</a:t>
            </a:r>
            <a:endParaRPr lang="en-US" altLang="zh-CN" dirty="0" smtClean="0"/>
          </a:p>
          <a:p>
            <a:pPr>
              <a:lnSpc>
                <a:spcPct val="140000"/>
              </a:lnSpc>
              <a:spcBef>
                <a:spcPts val="0"/>
              </a:spcBef>
            </a:pPr>
            <a:r>
              <a:rPr lang="zh-CN" altLang="en-US" dirty="0" smtClean="0"/>
              <a:t>数据压缩（</a:t>
            </a:r>
            <a:r>
              <a:rPr lang="en-US" altLang="zh-CN" dirty="0" smtClean="0"/>
              <a:t>MPEG-2</a:t>
            </a:r>
            <a:r>
              <a:rPr lang="zh-CN" altLang="en-US" dirty="0" smtClean="0"/>
              <a:t>标准）</a:t>
            </a:r>
            <a:endParaRPr lang="en-US" altLang="zh-CN" dirty="0" smtClean="0"/>
          </a:p>
          <a:p>
            <a:pPr>
              <a:lnSpc>
                <a:spcPct val="140000"/>
              </a:lnSpc>
              <a:spcBef>
                <a:spcPts val="0"/>
              </a:spcBef>
            </a:pPr>
            <a:r>
              <a:rPr lang="zh-CN" altLang="en-US" dirty="0" smtClean="0"/>
              <a:t>剽窃侦查；拼写检查，建议正确拼写</a:t>
            </a:r>
            <a:endParaRPr lang="en-US" altLang="zh-CN" dirty="0" smtClean="0"/>
          </a:p>
          <a:p>
            <a:pPr>
              <a:lnSpc>
                <a:spcPct val="140000"/>
              </a:lnSpc>
              <a:spcBef>
                <a:spcPts val="0"/>
              </a:spcBef>
            </a:pPr>
            <a:r>
              <a:rPr lang="zh-CN" altLang="en-US" dirty="0" smtClean="0"/>
              <a:t>相似比分算法，用来推断运动员的职业表现。</a:t>
            </a:r>
            <a:endParaRPr lang="en-US" altLang="zh-CN" dirty="0" smtClean="0"/>
          </a:p>
          <a:p>
            <a:pPr>
              <a:lnSpc>
                <a:spcPct val="140000"/>
              </a:lnSpc>
              <a:spcBef>
                <a:spcPts val="0"/>
              </a:spcBef>
            </a:pPr>
            <a:r>
              <a:rPr lang="zh-CN" altLang="en-US" dirty="0" smtClean="0"/>
              <a:t>客户流失预测、欺诈侦测等（更适合于稀有事件的分类问题）</a:t>
            </a:r>
            <a:endParaRPr lang="zh-CN" altLang="en-US" dirty="0" smtClean="0"/>
          </a:p>
          <a:p>
            <a:pPr>
              <a:lnSpc>
                <a:spcPct val="140000"/>
              </a:lnSpc>
              <a:spcBef>
                <a:spcPts val="0"/>
              </a:spcBef>
            </a:pPr>
            <a:r>
              <a:rPr lang="zh-CN" altLang="en-US" dirty="0" smtClean="0"/>
              <a:t>对垃圾邮件的筛选拦截</a:t>
            </a:r>
            <a:endParaRPr lang="zh-CN" altLang="en-US" dirty="0" smtClean="0"/>
          </a:p>
          <a:p>
            <a:pPr>
              <a:lnSpc>
                <a:spcPct val="140000"/>
              </a:lnSpc>
              <a:spcBef>
                <a:spcPts val="0"/>
              </a:spcBef>
            </a:pPr>
            <a:r>
              <a:rPr lang="zh-CN" altLang="en-US" dirty="0" smtClean="0"/>
              <a:t>可以用于</a:t>
            </a:r>
            <a:r>
              <a:rPr lang="zh-CN" altLang="en-US" b="1" dirty="0" smtClean="0"/>
              <a:t>推荐，</a:t>
            </a:r>
            <a:r>
              <a:rPr lang="zh-CN" altLang="en-US" dirty="0"/>
              <a:t>预测某人是否喜欢推荐电影</a:t>
            </a:r>
            <a:endParaRPr lang="en-US" altLang="zh-CN" dirty="0"/>
          </a:p>
          <a:p>
            <a:pPr>
              <a:lnSpc>
                <a:spcPct val="140000"/>
              </a:lnSpc>
              <a:spcBef>
                <a:spcPts val="0"/>
              </a:spcBef>
            </a:pPr>
            <a:endParaRPr lang="zh-CN" altLang="en-US" dirty="0" smtClean="0"/>
          </a:p>
          <a:p>
            <a:pPr>
              <a:lnSpc>
                <a:spcPct val="140000"/>
              </a:lnSpc>
              <a:spcBef>
                <a:spcPts val="0"/>
              </a:spcBef>
            </a:pPr>
            <a:endParaRPr lang="en-US" altLang="zh-CN" dirty="0" smtClean="0"/>
          </a:p>
          <a:p>
            <a:pPr>
              <a:lnSpc>
                <a:spcPct val="140000"/>
              </a:lnSpc>
              <a:spcBef>
                <a:spcPts val="0"/>
              </a:spcBef>
            </a:pP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1000"/>
                                        <p:tgtEl>
                                          <p:spTgt spid="8">
                                            <p:txEl>
                                              <p:pRg st="7" end="7"/>
                                            </p:txEl>
                                          </p:spTgt>
                                        </p:tgtEl>
                                      </p:cBhvr>
                                    </p:animEffect>
                                    <p:anim calcmode="lin" valueType="num">
                                      <p:cBhvr>
                                        <p:cTn id="5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animEffect transition="in" filter="fade">
                                      <p:cBhvr>
                                        <p:cTn id="63" dur="1000"/>
                                        <p:tgtEl>
                                          <p:spTgt spid="8">
                                            <p:txEl>
                                              <p:pRg st="8" end="8"/>
                                            </p:txEl>
                                          </p:spTgt>
                                        </p:tgtEl>
                                      </p:cBhvr>
                                    </p:animEffect>
                                    <p:anim calcmode="lin" valueType="num">
                                      <p:cBhvr>
                                        <p:cTn id="64"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应用实例：电影观众兴趣发现</a:t>
            </a:r>
            <a:endParaRPr lang="zh-CN" altLang="en-US" dirty="0"/>
          </a:p>
        </p:txBody>
      </p:sp>
      <p:sp>
        <p:nvSpPr>
          <p:cNvPr id="3" name="内容占位符 2"/>
          <p:cNvSpPr>
            <a:spLocks noGrp="1"/>
          </p:cNvSpPr>
          <p:nvPr>
            <p:ph idx="1"/>
          </p:nvPr>
        </p:nvSpPr>
        <p:spPr>
          <a:xfrm>
            <a:off x="323850" y="1079500"/>
            <a:ext cx="8361363" cy="893679"/>
          </a:xfrm>
        </p:spPr>
        <p:txBody>
          <a:bodyPr/>
          <a:lstStyle/>
          <a:p>
            <a:r>
              <a:rPr lang="zh-CN" altLang="en-US" dirty="0" smtClean="0"/>
              <a:t>有</a:t>
            </a:r>
            <a:r>
              <a:rPr lang="en-US" altLang="zh-CN" i="1" dirty="0" smtClean="0"/>
              <a:t>A</a:t>
            </a:r>
            <a:r>
              <a:rPr lang="zh-CN" altLang="en-US" i="1" dirty="0" smtClean="0"/>
              <a:t>、</a:t>
            </a:r>
            <a:r>
              <a:rPr lang="en-US" altLang="zh-CN" i="1" dirty="0" smtClean="0"/>
              <a:t>B</a:t>
            </a:r>
            <a:r>
              <a:rPr lang="zh-CN" altLang="en-US" i="1" dirty="0" smtClean="0"/>
              <a:t>、</a:t>
            </a:r>
            <a:r>
              <a:rPr lang="en-US" altLang="zh-CN" i="1" dirty="0" smtClean="0"/>
              <a:t>C</a:t>
            </a:r>
            <a:r>
              <a:rPr lang="zh-CN" altLang="en-US" i="1" dirty="0" smtClean="0"/>
              <a:t>、</a:t>
            </a:r>
            <a:r>
              <a:rPr lang="en-US" altLang="zh-CN" i="1" dirty="0" smtClean="0"/>
              <a:t>D</a:t>
            </a:r>
            <a:r>
              <a:rPr lang="zh-CN" altLang="en-US" i="1" dirty="0" smtClean="0"/>
              <a:t>、</a:t>
            </a:r>
            <a:r>
              <a:rPr lang="en-US" altLang="zh-CN" i="1" dirty="0" smtClean="0"/>
              <a:t>E</a:t>
            </a:r>
            <a:r>
              <a:rPr lang="zh-CN" altLang="en-US" i="1" dirty="0" smtClean="0"/>
              <a:t>、</a:t>
            </a:r>
            <a:r>
              <a:rPr lang="en-US" altLang="zh-CN" i="1" dirty="0" smtClean="0"/>
              <a:t>F</a:t>
            </a:r>
            <a:r>
              <a:rPr lang="zh-CN" altLang="en-US" dirty="0" smtClean="0"/>
              <a:t>等六位观众，他们互不认识。最近，他们在某电影院观看电影的记录见下表：</a:t>
            </a:r>
            <a:endParaRPr lang="zh-CN" altLang="en-US" dirty="0"/>
          </a:p>
        </p:txBody>
      </p:sp>
      <p:graphicFrame>
        <p:nvGraphicFramePr>
          <p:cNvPr id="4" name="表格 3"/>
          <p:cNvGraphicFramePr>
            <a:graphicFrameLocks noGrp="1"/>
          </p:cNvGraphicFramePr>
          <p:nvPr/>
        </p:nvGraphicFramePr>
        <p:xfrm>
          <a:off x="1475874" y="2178317"/>
          <a:ext cx="6551596" cy="2621280"/>
        </p:xfrm>
        <a:graphic>
          <a:graphicData uri="http://schemas.openxmlformats.org/drawingml/2006/table">
            <a:tbl>
              <a:tblPr firstRow="1" bandRow="1">
                <a:tableStyleId>{5C22544A-7EE6-4342-B048-85BDC9FD1C3A}</a:tableStyleId>
              </a:tblPr>
              <a:tblGrid>
                <a:gridCol w="2706844"/>
                <a:gridCol w="1660887"/>
                <a:gridCol w="2183865"/>
              </a:tblGrid>
              <a:tr h="370840">
                <a:tc>
                  <a:txBody>
                    <a:bodyPr/>
                    <a:lstStyle/>
                    <a:p>
                      <a:pPr algn="ctr"/>
                      <a:r>
                        <a:rPr lang="zh-CN" altLang="en-US" sz="2000" dirty="0" smtClean="0"/>
                        <a:t>电影名称</a:t>
                      </a:r>
                      <a:endParaRPr lang="zh-CN" altLang="en-US" sz="2000" dirty="0"/>
                    </a:p>
                  </a:txBody>
                  <a:tcPr anchor="ctr"/>
                </a:tc>
                <a:tc>
                  <a:txBody>
                    <a:bodyPr/>
                    <a:lstStyle/>
                    <a:p>
                      <a:pPr algn="ctr"/>
                      <a:r>
                        <a:rPr lang="zh-CN" altLang="en-US" sz="2000" dirty="0" smtClean="0"/>
                        <a:t>电影类型</a:t>
                      </a:r>
                      <a:endParaRPr lang="zh-CN" altLang="en-US" sz="2000" dirty="0"/>
                    </a:p>
                  </a:txBody>
                  <a:tcPr anchor="ctr"/>
                </a:tc>
                <a:tc>
                  <a:txBody>
                    <a:bodyPr/>
                    <a:lstStyle/>
                    <a:p>
                      <a:pPr algn="ctr"/>
                      <a:r>
                        <a:rPr lang="zh-CN" altLang="en-US" sz="2000" dirty="0" smtClean="0"/>
                        <a:t>观众</a:t>
                      </a:r>
                      <a:endParaRPr lang="zh-CN" altLang="en-US" sz="2000" dirty="0"/>
                    </a:p>
                  </a:txBody>
                  <a:tcPr anchor="ctr"/>
                </a:tc>
              </a:tr>
              <a:tr h="370840">
                <a:tc>
                  <a:txBody>
                    <a:bodyPr/>
                    <a:lstStyle/>
                    <a:p>
                      <a:pPr algn="ctr"/>
                      <a:r>
                        <a:rPr lang="en-US" altLang="zh-CN" dirty="0" smtClean="0"/>
                        <a:t>《</a:t>
                      </a:r>
                      <a:r>
                        <a:rPr lang="zh-CN" altLang="en-US" dirty="0" smtClean="0"/>
                        <a:t>寒战</a:t>
                      </a:r>
                      <a:r>
                        <a:rPr lang="en-US" altLang="zh-CN" dirty="0" smtClean="0"/>
                        <a:t>2》</a:t>
                      </a:r>
                      <a:endParaRPr lang="zh-CN" altLang="en-US" dirty="0"/>
                    </a:p>
                  </a:txBody>
                  <a:tcPr anchor="ctr"/>
                </a:tc>
                <a:tc>
                  <a:txBody>
                    <a:bodyPr/>
                    <a:lstStyle/>
                    <a:p>
                      <a:pPr algn="ctr"/>
                      <a:r>
                        <a:rPr lang="zh-CN" altLang="en-US" dirty="0" smtClean="0"/>
                        <a:t>动作</a:t>
                      </a:r>
                      <a:endParaRPr lang="zh-CN" altLang="en-US" dirty="0"/>
                    </a:p>
                  </a:txBody>
                  <a:tcPr anchor="ctr"/>
                </a:tc>
                <a:tc>
                  <a:txBody>
                    <a:bodyPr/>
                    <a:lstStyle/>
                    <a:p>
                      <a:pPr algn="ctr"/>
                      <a:r>
                        <a:rPr lang="en-US" altLang="zh-CN" i="1" dirty="0" smtClean="0"/>
                        <a:t>A</a:t>
                      </a:r>
                      <a:r>
                        <a:rPr lang="zh-CN" altLang="en-US" i="1" dirty="0" smtClean="0"/>
                        <a:t>、</a:t>
                      </a:r>
                      <a:r>
                        <a:rPr lang="en-US" altLang="zh-CN" i="1" dirty="0" smtClean="0"/>
                        <a:t>C</a:t>
                      </a:r>
                      <a:r>
                        <a:rPr lang="zh-CN" altLang="en-US" i="1" dirty="0" smtClean="0"/>
                        <a:t>、</a:t>
                      </a:r>
                      <a:r>
                        <a:rPr lang="en-US" altLang="zh-CN" i="1" dirty="0" smtClean="0"/>
                        <a:t>D</a:t>
                      </a:r>
                      <a:endParaRPr lang="zh-CN" altLang="en-US" i="1" dirty="0"/>
                    </a:p>
                  </a:txBody>
                  <a:tcPr anchor="ctr"/>
                </a:tc>
              </a:tr>
              <a:tr h="370840">
                <a:tc>
                  <a:txBody>
                    <a:bodyPr/>
                    <a:lstStyle/>
                    <a:p>
                      <a:pPr algn="ctr"/>
                      <a:r>
                        <a:rPr lang="en-US" altLang="zh-CN" dirty="0" smtClean="0"/>
                        <a:t>《</a:t>
                      </a:r>
                      <a:r>
                        <a:rPr lang="zh-CN" altLang="en-US" dirty="0" smtClean="0"/>
                        <a:t>变形金刚</a:t>
                      </a:r>
                      <a:r>
                        <a:rPr lang="en-US" altLang="zh-CN" dirty="0" smtClean="0"/>
                        <a:t>3》</a:t>
                      </a:r>
                      <a:endParaRPr lang="zh-CN" altLang="en-US" dirty="0"/>
                    </a:p>
                  </a:txBody>
                  <a:tcPr anchor="ctr"/>
                </a:tc>
                <a:tc>
                  <a:txBody>
                    <a:bodyPr/>
                    <a:lstStyle/>
                    <a:p>
                      <a:pPr algn="ctr"/>
                      <a:r>
                        <a:rPr lang="zh-CN" altLang="en-US" dirty="0" smtClean="0"/>
                        <a:t>科幻</a:t>
                      </a:r>
                      <a:endParaRPr lang="zh-CN" altLang="en-US" dirty="0"/>
                    </a:p>
                  </a:txBody>
                  <a:tcPr anchor="ctr"/>
                </a:tc>
                <a:tc>
                  <a:txBody>
                    <a:bodyPr/>
                    <a:lstStyle/>
                    <a:p>
                      <a:pPr algn="ctr"/>
                      <a:r>
                        <a:rPr lang="en-US" altLang="zh-CN" i="1" dirty="0" smtClean="0"/>
                        <a:t>A</a:t>
                      </a:r>
                      <a:r>
                        <a:rPr lang="zh-CN" altLang="en-US" i="1" dirty="0" smtClean="0"/>
                        <a:t>、</a:t>
                      </a:r>
                      <a:r>
                        <a:rPr lang="en-US" altLang="zh-CN" i="1" dirty="0" smtClean="0"/>
                        <a:t>B</a:t>
                      </a:r>
                      <a:r>
                        <a:rPr lang="zh-CN" altLang="en-US" i="1" dirty="0" smtClean="0"/>
                        <a:t>、</a:t>
                      </a:r>
                      <a:r>
                        <a:rPr lang="en-US" altLang="zh-CN" i="1" dirty="0" smtClean="0"/>
                        <a:t>C</a:t>
                      </a:r>
                      <a:endParaRPr lang="zh-CN" altLang="en-US" i="1" dirty="0"/>
                    </a:p>
                  </a:txBody>
                  <a:tcPr anchor="ctr"/>
                </a:tc>
              </a:tr>
              <a:tr h="370840">
                <a:tc>
                  <a:txBody>
                    <a:bodyPr/>
                    <a:lstStyle/>
                    <a:p>
                      <a:pPr algn="ctr"/>
                      <a:r>
                        <a:rPr lang="en-US" altLang="zh-CN" dirty="0" smtClean="0"/>
                        <a:t>《</a:t>
                      </a:r>
                      <a:r>
                        <a:rPr lang="zh-CN" altLang="en-US" dirty="0" smtClean="0"/>
                        <a:t>大鱼海棠</a:t>
                      </a:r>
                      <a:r>
                        <a:rPr lang="en-US" altLang="zh-CN" dirty="0" smtClean="0"/>
                        <a:t>》</a:t>
                      </a:r>
                      <a:endParaRPr lang="zh-CN" altLang="en-US" dirty="0"/>
                    </a:p>
                  </a:txBody>
                  <a:tcPr anchor="ctr"/>
                </a:tc>
                <a:tc>
                  <a:txBody>
                    <a:bodyPr/>
                    <a:lstStyle/>
                    <a:p>
                      <a:pPr algn="ctr"/>
                      <a:r>
                        <a:rPr lang="zh-CN" altLang="en-US" dirty="0" smtClean="0"/>
                        <a:t>动画</a:t>
                      </a:r>
                      <a:endParaRPr lang="zh-CN" altLang="en-US" dirty="0"/>
                    </a:p>
                  </a:txBody>
                  <a:tcPr anchor="ctr"/>
                </a:tc>
                <a:tc>
                  <a:txBody>
                    <a:bodyPr/>
                    <a:lstStyle/>
                    <a:p>
                      <a:pPr algn="ctr"/>
                      <a:r>
                        <a:rPr lang="en-US" altLang="zh-CN" i="1" dirty="0" smtClean="0"/>
                        <a:t>E</a:t>
                      </a:r>
                      <a:r>
                        <a:rPr lang="zh-CN" altLang="en-US" i="1" dirty="0" smtClean="0"/>
                        <a:t>、</a:t>
                      </a:r>
                      <a:r>
                        <a:rPr lang="en-US" altLang="zh-CN" i="1" dirty="0" smtClean="0"/>
                        <a:t>F</a:t>
                      </a:r>
                      <a:endParaRPr lang="zh-CN" altLang="en-US" i="1" dirty="0"/>
                    </a:p>
                  </a:txBody>
                  <a:tcPr anchor="ctr"/>
                </a:tc>
              </a:tr>
              <a:tr h="370840">
                <a:tc>
                  <a:txBody>
                    <a:bodyPr/>
                    <a:lstStyle/>
                    <a:p>
                      <a:pPr algn="ctr"/>
                      <a:r>
                        <a:rPr lang="en-US" altLang="zh-CN" dirty="0" smtClean="0"/>
                        <a:t>《</a:t>
                      </a:r>
                      <a:r>
                        <a:rPr lang="zh-CN" altLang="en-US" dirty="0" smtClean="0"/>
                        <a:t>独立日：卷土重来</a:t>
                      </a:r>
                      <a:r>
                        <a:rPr lang="en-US" altLang="zh-CN" dirty="0" smtClean="0"/>
                        <a:t>》</a:t>
                      </a:r>
                      <a:endParaRPr lang="zh-CN" altLang="en-US" dirty="0"/>
                    </a:p>
                  </a:txBody>
                  <a:tcPr anchor="ctr"/>
                </a:tc>
                <a:tc>
                  <a:txBody>
                    <a:bodyPr/>
                    <a:lstStyle/>
                    <a:p>
                      <a:pPr algn="ctr"/>
                      <a:r>
                        <a:rPr lang="zh-CN" altLang="en-US" dirty="0" smtClean="0"/>
                        <a:t>科幻</a:t>
                      </a:r>
                      <a:endParaRPr lang="zh-CN" altLang="en-US" dirty="0"/>
                    </a:p>
                  </a:txBody>
                  <a:tcPr anchor="ctr"/>
                </a:tc>
                <a:tc>
                  <a:txBody>
                    <a:bodyPr/>
                    <a:lstStyle/>
                    <a:p>
                      <a:pPr algn="ctr"/>
                      <a:r>
                        <a:rPr lang="en-US" altLang="zh-CN" i="1" dirty="0" smtClean="0"/>
                        <a:t>A</a:t>
                      </a:r>
                      <a:r>
                        <a:rPr lang="zh-CN" altLang="en-US" i="1" dirty="0" smtClean="0"/>
                        <a:t>、</a:t>
                      </a:r>
                      <a:r>
                        <a:rPr lang="en-US" altLang="zh-CN" i="1" dirty="0" smtClean="0"/>
                        <a:t>C</a:t>
                      </a:r>
                      <a:r>
                        <a:rPr lang="zh-CN" altLang="en-US" i="1" dirty="0" smtClean="0"/>
                        <a:t>、</a:t>
                      </a:r>
                      <a:r>
                        <a:rPr lang="en-US" altLang="zh-CN" i="1" dirty="0" smtClean="0"/>
                        <a:t>E</a:t>
                      </a:r>
                      <a:endParaRPr lang="zh-CN" altLang="en-US" i="1" dirty="0"/>
                    </a:p>
                  </a:txBody>
                  <a:tcPr anchor="ctr"/>
                </a:tc>
              </a:tr>
              <a:tr h="370840">
                <a:tc>
                  <a:txBody>
                    <a:bodyPr/>
                    <a:lstStyle/>
                    <a:p>
                      <a:pPr algn="ctr"/>
                      <a:r>
                        <a:rPr lang="en-US" altLang="zh-CN" dirty="0" smtClean="0"/>
                        <a:t>《</a:t>
                      </a:r>
                      <a:r>
                        <a:rPr lang="zh-CN" altLang="en-US" dirty="0" smtClean="0"/>
                        <a:t>惊天魔盗团</a:t>
                      </a:r>
                      <a:r>
                        <a:rPr lang="en-US" altLang="zh-CN" dirty="0" smtClean="0"/>
                        <a:t>2》</a:t>
                      </a:r>
                      <a:endParaRPr lang="zh-CN" altLang="en-US" dirty="0"/>
                    </a:p>
                  </a:txBody>
                  <a:tcPr anchor="ctr"/>
                </a:tc>
                <a:tc>
                  <a:txBody>
                    <a:bodyPr/>
                    <a:lstStyle/>
                    <a:p>
                      <a:pPr algn="ctr"/>
                      <a:r>
                        <a:rPr lang="zh-CN" altLang="en-US" dirty="0" smtClean="0"/>
                        <a:t>动作</a:t>
                      </a:r>
                      <a:endParaRPr lang="zh-CN" altLang="en-US" dirty="0"/>
                    </a:p>
                  </a:txBody>
                  <a:tcPr anchor="ctr"/>
                </a:tc>
                <a:tc>
                  <a:txBody>
                    <a:bodyPr/>
                    <a:lstStyle/>
                    <a:p>
                      <a:pPr algn="ctr"/>
                      <a:r>
                        <a:rPr lang="en-US" altLang="zh-CN" i="1" dirty="0" smtClean="0"/>
                        <a:t>B</a:t>
                      </a:r>
                      <a:r>
                        <a:rPr lang="zh-CN" altLang="en-US" i="1" dirty="0" smtClean="0"/>
                        <a:t>、</a:t>
                      </a:r>
                      <a:r>
                        <a:rPr lang="en-US" altLang="zh-CN" i="1" dirty="0" smtClean="0"/>
                        <a:t>D</a:t>
                      </a:r>
                      <a:r>
                        <a:rPr lang="zh-CN" altLang="en-US" i="1" dirty="0" smtClean="0"/>
                        <a:t>、</a:t>
                      </a:r>
                      <a:r>
                        <a:rPr lang="en-US" altLang="zh-CN" i="1" dirty="0" smtClean="0"/>
                        <a:t>F</a:t>
                      </a:r>
                      <a:endParaRPr lang="zh-CN" altLang="en-US" i="1" dirty="0"/>
                    </a:p>
                  </a:txBody>
                  <a:tcPr anchor="ctr"/>
                </a:tc>
              </a:tr>
              <a:tr h="370840">
                <a:tc>
                  <a:txBody>
                    <a:bodyPr/>
                    <a:lstStyle/>
                    <a:p>
                      <a:pPr algn="ctr"/>
                      <a:r>
                        <a:rPr lang="en-US" altLang="zh-CN" dirty="0" smtClean="0"/>
                        <a:t>《</a:t>
                      </a:r>
                      <a:r>
                        <a:rPr lang="zh-CN" altLang="en-US" dirty="0" smtClean="0"/>
                        <a:t>海底总动员</a:t>
                      </a:r>
                      <a:r>
                        <a:rPr lang="en-US" altLang="zh-CN" dirty="0" smtClean="0"/>
                        <a:t>2》</a:t>
                      </a:r>
                      <a:endParaRPr lang="zh-CN" altLang="en-US" dirty="0"/>
                    </a:p>
                  </a:txBody>
                  <a:tcPr anchor="ctr"/>
                </a:tc>
                <a:tc>
                  <a:txBody>
                    <a:bodyPr/>
                    <a:lstStyle/>
                    <a:p>
                      <a:pPr algn="ctr"/>
                      <a:r>
                        <a:rPr lang="zh-CN" altLang="en-US" dirty="0" smtClean="0"/>
                        <a:t>动画</a:t>
                      </a:r>
                      <a:endParaRPr lang="zh-CN" altLang="en-US" dirty="0"/>
                    </a:p>
                  </a:txBody>
                  <a:tcPr anchor="ctr"/>
                </a:tc>
                <a:tc>
                  <a:txBody>
                    <a:bodyPr/>
                    <a:lstStyle/>
                    <a:p>
                      <a:pPr algn="ctr"/>
                      <a:r>
                        <a:rPr lang="en-US" altLang="zh-CN" i="1" dirty="0" smtClean="0"/>
                        <a:t>D</a:t>
                      </a:r>
                      <a:r>
                        <a:rPr lang="zh-CN" altLang="en-US" i="1" dirty="0" smtClean="0"/>
                        <a:t>、</a:t>
                      </a:r>
                      <a:r>
                        <a:rPr lang="en-US" altLang="zh-CN" i="1" dirty="0" smtClean="0"/>
                        <a:t>E</a:t>
                      </a:r>
                      <a:r>
                        <a:rPr lang="zh-CN" altLang="en-US" i="1" dirty="0" smtClean="0"/>
                        <a:t>、</a:t>
                      </a:r>
                      <a:r>
                        <a:rPr lang="en-US" altLang="zh-CN" i="1" dirty="0" smtClean="0"/>
                        <a:t>B</a:t>
                      </a:r>
                      <a:endParaRPr lang="zh-CN" altLang="en-US" i="1" dirty="0"/>
                    </a:p>
                  </a:txBody>
                  <a:tcPr anchor="ctr"/>
                </a:tc>
              </a:tr>
            </a:tbl>
          </a:graphicData>
        </a:graphic>
      </p:graphicFrame>
      <p:sp>
        <p:nvSpPr>
          <p:cNvPr id="5" name="内容占位符 2"/>
          <p:cNvSpPr txBox="1"/>
          <p:nvPr/>
        </p:nvSpPr>
        <p:spPr bwMode="auto">
          <a:xfrm>
            <a:off x="455128" y="5004736"/>
            <a:ext cx="8361363" cy="89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r>
              <a:rPr lang="zh-CN" altLang="en-US" kern="0" dirty="0" smtClean="0"/>
              <a:t>电影院新上映了新的电影</a:t>
            </a:r>
            <a:r>
              <a:rPr lang="en-US" altLang="zh-CN" kern="0" dirty="0" smtClean="0"/>
              <a:t>《</a:t>
            </a:r>
            <a:r>
              <a:rPr lang="zh-CN" altLang="en-US" kern="0" dirty="0" smtClean="0"/>
              <a:t>星球大战：第八部</a:t>
            </a:r>
            <a:r>
              <a:rPr lang="en-US" altLang="zh-CN" kern="0" dirty="0" smtClean="0"/>
              <a:t>》</a:t>
            </a:r>
            <a:r>
              <a:rPr lang="zh-CN" altLang="en-US" kern="0" dirty="0" smtClean="0"/>
              <a:t>，现在观众</a:t>
            </a:r>
            <a:r>
              <a:rPr lang="en-US" altLang="zh-CN" i="1" kern="0" dirty="0" smtClean="0"/>
              <a:t>B</a:t>
            </a:r>
            <a:r>
              <a:rPr lang="zh-CN" altLang="en-US" i="1" kern="0" dirty="0" smtClean="0"/>
              <a:t>、</a:t>
            </a:r>
            <a:r>
              <a:rPr lang="en-US" altLang="zh-CN" i="1" kern="0" dirty="0" smtClean="0"/>
              <a:t>D</a:t>
            </a:r>
            <a:r>
              <a:rPr lang="zh-CN" altLang="en-US" i="1" kern="0" dirty="0" smtClean="0"/>
              <a:t>、</a:t>
            </a:r>
            <a:r>
              <a:rPr lang="en-US" altLang="zh-CN" i="1" kern="0" dirty="0" smtClean="0"/>
              <a:t>E</a:t>
            </a:r>
            <a:r>
              <a:rPr lang="zh-CN" altLang="en-US" kern="0" dirty="0" smtClean="0"/>
              <a:t>已经表现出浓厚的兴趣购票观看，电影院试图根据表中的历史观影数据了解其他用户的观影兴趣，以便安排播放档期。</a:t>
            </a:r>
            <a:endParaRPr lang="zh-CN" altLang="en-US" kern="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smtClean="0"/>
              <a:t>什么是分类？</a:t>
            </a:r>
            <a:endParaRPr lang="zh-CN" altLang="en-US" smtClean="0"/>
          </a:p>
        </p:txBody>
      </p:sp>
      <p:sp>
        <p:nvSpPr>
          <p:cNvPr id="44035" name="Rectangle 3"/>
          <p:cNvSpPr>
            <a:spLocks noGrp="1" noChangeArrowheads="1"/>
          </p:cNvSpPr>
          <p:nvPr>
            <p:ph idx="1"/>
          </p:nvPr>
        </p:nvSpPr>
        <p:spPr>
          <a:xfrm>
            <a:off x="628650" y="1203325"/>
            <a:ext cx="7605713" cy="3295650"/>
          </a:xfrm>
        </p:spPr>
        <p:txBody>
          <a:bodyPr/>
          <a:lstStyle/>
          <a:p>
            <a:pPr>
              <a:lnSpc>
                <a:spcPct val="90000"/>
              </a:lnSpc>
            </a:pPr>
            <a:r>
              <a:rPr lang="zh-CN" altLang="en-US" sz="2000" smtClean="0"/>
              <a:t>分类的目的是学会一个分类器（分类函数或模型），该分类器能把待分类的数据映射到给定的类别中。</a:t>
            </a:r>
            <a:endParaRPr lang="zh-CN" altLang="en-US" sz="2000" smtClean="0"/>
          </a:p>
          <a:p>
            <a:pPr>
              <a:lnSpc>
                <a:spcPct val="90000"/>
              </a:lnSpc>
            </a:pPr>
            <a:r>
              <a:rPr lang="zh-CN" altLang="en-US" sz="2000" smtClean="0">
                <a:solidFill>
                  <a:srgbClr val="000099"/>
                </a:solidFill>
              </a:rPr>
              <a:t>分类可用于预测。从利用历史数据纪录中自动推导出对给定数据的推广描述，从而能对未来数据进行类预测。</a:t>
            </a:r>
            <a:endParaRPr lang="zh-CN" altLang="en-US" sz="2000" smtClean="0">
              <a:solidFill>
                <a:srgbClr val="000099"/>
              </a:solidFill>
            </a:endParaRPr>
          </a:p>
          <a:p>
            <a:r>
              <a:rPr lang="zh-CN" altLang="en-US" sz="2100" smtClean="0">
                <a:latin typeface="Times New Roman" panose="02020603050405020304" pitchFamily="18" charset="0"/>
              </a:rPr>
              <a:t>简单地说，分类</a:t>
            </a:r>
            <a:r>
              <a:rPr lang="en-US" altLang="zh-CN" sz="2100" smtClean="0">
                <a:latin typeface="Times New Roman" panose="02020603050405020304" pitchFamily="18" charset="0"/>
              </a:rPr>
              <a:t>(Categorization or Classification)</a:t>
            </a:r>
            <a:r>
              <a:rPr lang="zh-CN" altLang="en-US" sz="2100" smtClean="0">
                <a:latin typeface="Times New Roman" panose="02020603050405020304" pitchFamily="18" charset="0"/>
              </a:rPr>
              <a:t>就是按照某种标准给对象贴标签</a:t>
            </a:r>
            <a:r>
              <a:rPr lang="en-US" altLang="zh-CN" sz="2100" smtClean="0">
                <a:latin typeface="Times New Roman" panose="02020603050405020304" pitchFamily="18" charset="0"/>
              </a:rPr>
              <a:t>(label)</a:t>
            </a:r>
            <a:endParaRPr lang="en-US" altLang="zh-CN" sz="2100" smtClean="0">
              <a:latin typeface="Times New Roman" panose="02020603050405020304" pitchFamily="18" charset="0"/>
              <a:sym typeface="Wingdings" panose="05000000000000000000" pitchFamily="2" charset="2"/>
            </a:endParaRPr>
          </a:p>
        </p:txBody>
      </p:sp>
      <p:pic>
        <p:nvPicPr>
          <p:cNvPr id="44036" name="Picture 4" descr="EBjSEGyLINEveN1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1463" y="3762375"/>
            <a:ext cx="3602037"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5" name="AutoShape 7"/>
          <p:cNvSpPr>
            <a:spLocks noChangeArrowheads="1"/>
          </p:cNvSpPr>
          <p:nvPr/>
        </p:nvSpPr>
        <p:spPr bwMode="auto">
          <a:xfrm>
            <a:off x="3906838" y="4103688"/>
            <a:ext cx="269875" cy="323850"/>
          </a:xfrm>
          <a:prstGeom prst="foldedCorner">
            <a:avLst>
              <a:gd name="adj" fmla="val 12500"/>
            </a:avLst>
          </a:prstGeom>
          <a:solidFill>
            <a:srgbClr val="FFFF99"/>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200">
                <a:solidFill>
                  <a:schemeClr val="tx1"/>
                </a:solidFill>
              </a:rPr>
              <a:t>男</a:t>
            </a:r>
            <a:endParaRPr lang="zh-CN" altLang="en-US" sz="1200">
              <a:solidFill>
                <a:schemeClr val="tx1"/>
              </a:solidFill>
            </a:endParaRPr>
          </a:p>
        </p:txBody>
      </p:sp>
      <p:sp>
        <p:nvSpPr>
          <p:cNvPr id="211976" name="AutoShape 8"/>
          <p:cNvSpPr>
            <a:spLocks noChangeArrowheads="1"/>
          </p:cNvSpPr>
          <p:nvPr/>
        </p:nvSpPr>
        <p:spPr bwMode="auto">
          <a:xfrm>
            <a:off x="5360988" y="4238625"/>
            <a:ext cx="271462" cy="377825"/>
          </a:xfrm>
          <a:prstGeom prst="foldedCorner">
            <a:avLst>
              <a:gd name="adj" fmla="val 12500"/>
            </a:avLst>
          </a:prstGeom>
          <a:solidFill>
            <a:srgbClr val="FFFF99"/>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zh-CN" altLang="en-US" sz="1200">
                <a:solidFill>
                  <a:schemeClr val="tx1"/>
                </a:solidFill>
              </a:rPr>
              <a:t>女</a:t>
            </a:r>
            <a:endParaRPr lang="zh-CN" altLang="en-US" sz="12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3.95833E-6 3.7037E-6 L 0.20911 -0.13334 " pathEditMode="relative" rAng="0" ptsTypes="AA">
                                      <p:cBhvr>
                                        <p:cTn id="6" dur="2000" fill="hold"/>
                                        <p:tgtEl>
                                          <p:spTgt spid="211975"/>
                                        </p:tgtEl>
                                        <p:attrNameLst>
                                          <p:attrName>ppt_x</p:attrName>
                                          <p:attrName>ppt_y</p:attrName>
                                        </p:attrNameLst>
                                      </p:cBhvr>
                                      <p:rCtr x="10456" y="-6667"/>
                                    </p:animMotion>
                                  </p:childTnLst>
                                </p:cTn>
                              </p:par>
                              <p:par>
                                <p:cTn id="7" presetID="49" presetClass="path" presetSubtype="0" accel="50000" decel="50000" fill="hold" grpId="0" nodeType="withEffect">
                                  <p:stCondLst>
                                    <p:cond delay="0"/>
                                  </p:stCondLst>
                                  <p:childTnLst>
                                    <p:animMotion origin="layout" path="M 6.25E-7 -3.7037E-6 L -0.18789 -0.10486 " pathEditMode="relative" rAng="0" ptsTypes="AA">
                                      <p:cBhvr>
                                        <p:cTn id="8" dur="2000" fill="hold"/>
                                        <p:tgtEl>
                                          <p:spTgt spid="211976"/>
                                        </p:tgtEl>
                                        <p:attrNameLst>
                                          <p:attrName>ppt_x</p:attrName>
                                          <p:attrName>ppt_y</p:attrName>
                                        </p:attrNameLst>
                                      </p:cBhvr>
                                      <p:rCtr x="-9453" y="-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5" grpId="0" animBg="1"/>
      <p:bldP spid="21197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7598" y="839603"/>
            <a:ext cx="8361363" cy="479793"/>
          </a:xfrm>
        </p:spPr>
        <p:txBody>
          <a:bodyPr/>
          <a:lstStyle/>
          <a:p>
            <a:r>
              <a:rPr lang="zh-CN" altLang="en-US" dirty="0" smtClean="0"/>
              <a:t>将表转换为每个观众与观看过的电影的对应关系：</a:t>
            </a:r>
            <a:endParaRPr lang="zh-CN" altLang="en-US" dirty="0"/>
          </a:p>
        </p:txBody>
      </p:sp>
      <p:graphicFrame>
        <p:nvGraphicFramePr>
          <p:cNvPr id="4" name="表格 3"/>
          <p:cNvGraphicFramePr>
            <a:graphicFrameLocks noGrp="1"/>
          </p:cNvGraphicFramePr>
          <p:nvPr/>
        </p:nvGraphicFramePr>
        <p:xfrm>
          <a:off x="1052269" y="1328018"/>
          <a:ext cx="7437212" cy="2621280"/>
        </p:xfrm>
        <a:graphic>
          <a:graphicData uri="http://schemas.openxmlformats.org/drawingml/2006/table">
            <a:tbl>
              <a:tblPr firstRow="1" bandRow="1">
                <a:tableStyleId>{5C22544A-7EE6-4342-B048-85BDC9FD1C3A}</a:tableStyleId>
              </a:tblPr>
              <a:tblGrid>
                <a:gridCol w="1546551"/>
                <a:gridCol w="5890661"/>
              </a:tblGrid>
              <a:tr h="370840">
                <a:tc>
                  <a:txBody>
                    <a:bodyPr/>
                    <a:lstStyle/>
                    <a:p>
                      <a:pPr algn="ctr"/>
                      <a:r>
                        <a:rPr lang="zh-CN" altLang="en-US" sz="2000" dirty="0" smtClean="0"/>
                        <a:t>观众</a:t>
                      </a:r>
                      <a:endParaRPr lang="zh-CN" altLang="en-US" sz="2000" dirty="0"/>
                    </a:p>
                  </a:txBody>
                  <a:tcPr/>
                </a:tc>
                <a:tc>
                  <a:txBody>
                    <a:bodyPr/>
                    <a:lstStyle/>
                    <a:p>
                      <a:pPr algn="ctr"/>
                      <a:r>
                        <a:rPr lang="zh-CN" altLang="en-US" sz="2000" dirty="0" smtClean="0"/>
                        <a:t>电影</a:t>
                      </a:r>
                      <a:endParaRPr lang="zh-CN" altLang="en-US" sz="2000" dirty="0"/>
                    </a:p>
                  </a:txBody>
                  <a:tcPr/>
                </a:tc>
              </a:tr>
              <a:tr h="370840">
                <a:tc>
                  <a:txBody>
                    <a:bodyPr/>
                    <a:lstStyle/>
                    <a:p>
                      <a:pPr algn="ctr"/>
                      <a:r>
                        <a:rPr lang="en-US" altLang="zh-CN" i="1" dirty="0" smtClean="0"/>
                        <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t>《</a:t>
                      </a:r>
                      <a:r>
                        <a:rPr lang="zh-CN" altLang="en-US" dirty="0" smtClean="0"/>
                        <a:t>寒战</a:t>
                      </a:r>
                      <a:r>
                        <a:rPr lang="en-US" altLang="zh-CN" dirty="0" smtClean="0"/>
                        <a:t>2》</a:t>
                      </a:r>
                      <a:r>
                        <a:rPr lang="zh-CN" altLang="en-US" dirty="0" smtClean="0"/>
                        <a:t>、</a:t>
                      </a:r>
                      <a:r>
                        <a:rPr lang="en-US" altLang="zh-CN" dirty="0" smtClean="0"/>
                        <a:t>《</a:t>
                      </a:r>
                      <a:r>
                        <a:rPr lang="zh-CN" altLang="en-US" dirty="0" smtClean="0"/>
                        <a:t>变形金刚</a:t>
                      </a:r>
                      <a:r>
                        <a:rPr lang="en-US" altLang="zh-CN" dirty="0" smtClean="0"/>
                        <a:t>3》</a:t>
                      </a:r>
                      <a:r>
                        <a:rPr lang="zh-CN" altLang="en-US" dirty="0" smtClean="0"/>
                        <a:t>、</a:t>
                      </a:r>
                      <a:r>
                        <a:rPr lang="en-US" altLang="zh-CN" dirty="0" smtClean="0"/>
                        <a:t>《</a:t>
                      </a:r>
                      <a:r>
                        <a:rPr lang="zh-CN" altLang="en-US" dirty="0" smtClean="0"/>
                        <a:t>独立日：卷土重来</a:t>
                      </a:r>
                      <a:r>
                        <a:rPr lang="en-US" altLang="zh-CN" dirty="0" smtClean="0"/>
                        <a:t>》</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1" dirty="0" smtClean="0"/>
                        <a:t>B</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t>《</a:t>
                      </a:r>
                      <a:r>
                        <a:rPr lang="zh-CN" altLang="en-US" dirty="0" smtClean="0"/>
                        <a:t>变形金刚</a:t>
                      </a:r>
                      <a:r>
                        <a:rPr lang="en-US" altLang="zh-CN" dirty="0" smtClean="0"/>
                        <a:t>3》</a:t>
                      </a:r>
                      <a:r>
                        <a:rPr lang="zh-CN" altLang="en-US" dirty="0" smtClean="0"/>
                        <a:t>、</a:t>
                      </a:r>
                      <a:r>
                        <a:rPr lang="en-US" altLang="zh-CN" dirty="0" smtClean="0"/>
                        <a:t>《</a:t>
                      </a:r>
                      <a:r>
                        <a:rPr lang="zh-CN" altLang="en-US" dirty="0" smtClean="0"/>
                        <a:t>惊天魔盗团</a:t>
                      </a:r>
                      <a:r>
                        <a:rPr lang="en-US" altLang="zh-CN" dirty="0" smtClean="0"/>
                        <a:t>2》</a:t>
                      </a:r>
                      <a:r>
                        <a:rPr lang="zh-CN" altLang="en-US" dirty="0" smtClean="0"/>
                        <a:t>、</a:t>
                      </a:r>
                      <a:r>
                        <a:rPr lang="en-US" altLang="zh-CN" dirty="0" smtClean="0"/>
                        <a:t>《</a:t>
                      </a:r>
                      <a:r>
                        <a:rPr lang="zh-CN" altLang="en-US" dirty="0" smtClean="0"/>
                        <a:t>海底总动员</a:t>
                      </a:r>
                      <a:r>
                        <a:rPr lang="en-US" altLang="zh-CN" dirty="0" smtClean="0"/>
                        <a:t>2》</a:t>
                      </a:r>
                      <a:endParaRPr lang="zh-CN" altLang="en-US" dirty="0" smtClean="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1" dirty="0" smtClean="0"/>
                        <a:t>C</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t>《</a:t>
                      </a:r>
                      <a:r>
                        <a:rPr lang="zh-CN" altLang="en-US" dirty="0" smtClean="0"/>
                        <a:t>寒战</a:t>
                      </a:r>
                      <a:r>
                        <a:rPr lang="en-US" altLang="zh-CN" dirty="0" smtClean="0"/>
                        <a:t>2》</a:t>
                      </a:r>
                      <a:r>
                        <a:rPr lang="zh-CN" altLang="en-US" dirty="0" smtClean="0"/>
                        <a:t>、</a:t>
                      </a:r>
                      <a:r>
                        <a:rPr lang="en-US" altLang="zh-CN" dirty="0" smtClean="0"/>
                        <a:t>《</a:t>
                      </a:r>
                      <a:r>
                        <a:rPr lang="zh-CN" altLang="en-US" dirty="0" smtClean="0"/>
                        <a:t>变形金刚</a:t>
                      </a:r>
                      <a:r>
                        <a:rPr lang="en-US" altLang="zh-CN" dirty="0" smtClean="0"/>
                        <a:t>3》</a:t>
                      </a:r>
                      <a:r>
                        <a:rPr lang="zh-CN" altLang="en-US" dirty="0" smtClean="0"/>
                        <a:t>、</a:t>
                      </a:r>
                      <a:r>
                        <a:rPr lang="en-US" altLang="zh-CN" dirty="0" smtClean="0"/>
                        <a:t>《</a:t>
                      </a:r>
                      <a:r>
                        <a:rPr lang="zh-CN" altLang="en-US" dirty="0" smtClean="0"/>
                        <a:t>独立日：卷土重来</a:t>
                      </a:r>
                      <a:r>
                        <a:rPr lang="en-US" altLang="zh-CN" dirty="0" smtClean="0"/>
                        <a:t>》</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1" dirty="0" smtClean="0"/>
                        <a:t>D</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t>《</a:t>
                      </a:r>
                      <a:r>
                        <a:rPr lang="zh-CN" altLang="en-US" dirty="0" smtClean="0"/>
                        <a:t>寒战</a:t>
                      </a:r>
                      <a:r>
                        <a:rPr lang="en-US" altLang="zh-CN" dirty="0" smtClean="0"/>
                        <a:t>2》</a:t>
                      </a:r>
                      <a:r>
                        <a:rPr lang="zh-CN" altLang="en-US" dirty="0" smtClean="0"/>
                        <a:t>、</a:t>
                      </a:r>
                      <a:r>
                        <a:rPr lang="en-US" altLang="zh-CN" dirty="0" smtClean="0"/>
                        <a:t>《</a:t>
                      </a:r>
                      <a:r>
                        <a:rPr lang="zh-CN" altLang="en-US" dirty="0" smtClean="0"/>
                        <a:t>惊天魔盗团</a:t>
                      </a:r>
                      <a:r>
                        <a:rPr lang="en-US" altLang="zh-CN" dirty="0" smtClean="0"/>
                        <a:t>2》</a:t>
                      </a:r>
                      <a:r>
                        <a:rPr lang="zh-CN" altLang="en-US" dirty="0" smtClean="0"/>
                        <a:t>、</a:t>
                      </a:r>
                      <a:r>
                        <a:rPr lang="en-US" altLang="zh-CN" dirty="0" smtClean="0"/>
                        <a:t>《</a:t>
                      </a:r>
                      <a:r>
                        <a:rPr lang="zh-CN" altLang="en-US" dirty="0" smtClean="0"/>
                        <a:t>海底总动员</a:t>
                      </a:r>
                      <a:r>
                        <a:rPr lang="en-US" altLang="zh-CN" dirty="0" smtClean="0"/>
                        <a:t>2》</a:t>
                      </a:r>
                      <a:endParaRPr lang="zh-CN" altLang="en-US" dirty="0" smtClean="0"/>
                    </a:p>
                  </a:txBody>
                  <a:tcPr anchor="ctr"/>
                </a:tc>
              </a:tr>
              <a:tr h="370840">
                <a:tc>
                  <a:txBody>
                    <a:bodyPr/>
                    <a:lstStyle/>
                    <a:p>
                      <a:pPr algn="ctr"/>
                      <a:r>
                        <a:rPr lang="en-US" altLang="zh-CN" i="1" dirty="0" smtClean="0"/>
                        <a:t>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t>《</a:t>
                      </a:r>
                      <a:r>
                        <a:rPr lang="zh-CN" altLang="en-US" dirty="0" smtClean="0"/>
                        <a:t>大鱼海棠</a:t>
                      </a:r>
                      <a:r>
                        <a:rPr lang="en-US" altLang="zh-CN" dirty="0" smtClean="0"/>
                        <a:t>》</a:t>
                      </a:r>
                      <a:r>
                        <a:rPr lang="zh-CN" altLang="en-US" dirty="0" smtClean="0"/>
                        <a:t>、</a:t>
                      </a:r>
                      <a:r>
                        <a:rPr lang="en-US" altLang="zh-CN" dirty="0" smtClean="0"/>
                        <a:t>《</a:t>
                      </a:r>
                      <a:r>
                        <a:rPr lang="zh-CN" altLang="en-US" dirty="0" smtClean="0"/>
                        <a:t>独立日：卷土重来</a:t>
                      </a:r>
                      <a:r>
                        <a:rPr lang="en-US" altLang="zh-CN" dirty="0" smtClean="0"/>
                        <a:t>》</a:t>
                      </a:r>
                      <a:r>
                        <a:rPr lang="zh-CN" altLang="en-US" dirty="0" smtClean="0"/>
                        <a:t>、</a:t>
                      </a:r>
                      <a:r>
                        <a:rPr lang="en-US" altLang="zh-CN" dirty="0" smtClean="0"/>
                        <a:t>《</a:t>
                      </a:r>
                      <a:r>
                        <a:rPr lang="zh-CN" altLang="en-US" dirty="0" smtClean="0"/>
                        <a:t>海底总动员</a:t>
                      </a:r>
                      <a:r>
                        <a:rPr lang="en-US" altLang="zh-CN" dirty="0" smtClean="0"/>
                        <a:t>2》</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1" dirty="0" smtClean="0"/>
                        <a:t>F</a:t>
                      </a:r>
                      <a:endParaRPr lang="zh-CN" altLang="en-US" dirty="0" smtClean="0"/>
                    </a:p>
                  </a:txBody>
                  <a:tcPr/>
                </a:tc>
                <a:tc>
                  <a:txBody>
                    <a:bodyPr/>
                    <a:lstStyle/>
                    <a:p>
                      <a:pPr algn="l"/>
                      <a:r>
                        <a:rPr lang="en-US" altLang="zh-CN" dirty="0" smtClean="0"/>
                        <a:t>《</a:t>
                      </a:r>
                      <a:r>
                        <a:rPr lang="zh-CN" altLang="en-US" dirty="0" smtClean="0"/>
                        <a:t>大鱼海棠</a:t>
                      </a:r>
                      <a:r>
                        <a:rPr lang="en-US" altLang="zh-CN" dirty="0" smtClean="0"/>
                        <a:t>》</a:t>
                      </a:r>
                      <a:r>
                        <a:rPr lang="zh-CN" altLang="en-US" dirty="0" smtClean="0"/>
                        <a:t>、</a:t>
                      </a:r>
                      <a:r>
                        <a:rPr lang="en-US" altLang="zh-CN" dirty="0" smtClean="0"/>
                        <a:t>《</a:t>
                      </a:r>
                      <a:r>
                        <a:rPr lang="zh-CN" altLang="en-US" dirty="0" smtClean="0"/>
                        <a:t>惊天魔盗团</a:t>
                      </a:r>
                      <a:r>
                        <a:rPr lang="en-US" altLang="zh-CN" dirty="0" smtClean="0"/>
                        <a:t>2》</a:t>
                      </a:r>
                      <a:endParaRPr lang="zh-CN" altLang="en-US" dirty="0"/>
                    </a:p>
                  </a:txBody>
                  <a:tcPr anchor="ctr"/>
                </a:tc>
              </a:tr>
            </a:tbl>
          </a:graphicData>
        </a:graphic>
      </p:graphicFrame>
      <p:sp>
        <p:nvSpPr>
          <p:cNvPr id="5" name="内容占位符 2"/>
          <p:cNvSpPr txBox="1"/>
          <p:nvPr/>
        </p:nvSpPr>
        <p:spPr bwMode="auto">
          <a:xfrm>
            <a:off x="339725" y="3957920"/>
            <a:ext cx="8361363" cy="47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r>
              <a:rPr lang="zh-CN" altLang="en-US" kern="0" dirty="0" smtClean="0"/>
              <a:t>计算观众之间的相似程度：</a:t>
            </a:r>
            <a:endParaRPr lang="en-US" altLang="zh-CN" kern="0" dirty="0" smtClean="0"/>
          </a:p>
          <a:p>
            <a:pPr marL="0" indent="0">
              <a:spcBef>
                <a:spcPts val="0"/>
              </a:spcBef>
              <a:buNone/>
            </a:pPr>
            <a:r>
              <a:rPr lang="en-US" altLang="zh-CN" kern="0" dirty="0" smtClean="0">
                <a:solidFill>
                  <a:schemeClr val="tx1"/>
                </a:solidFill>
              </a:rPr>
              <a:t>     </a:t>
            </a:r>
            <a:r>
              <a:rPr lang="zh-CN" altLang="en-US" sz="2000" kern="0" dirty="0" smtClean="0">
                <a:solidFill>
                  <a:schemeClr val="tx1"/>
                </a:solidFill>
              </a:rPr>
              <a:t>观众</a:t>
            </a:r>
            <a:r>
              <a:rPr lang="en-US" altLang="zh-CN" sz="2000" i="1" kern="0" dirty="0" smtClean="0">
                <a:solidFill>
                  <a:schemeClr val="tx1"/>
                </a:solidFill>
              </a:rPr>
              <a:t>A</a:t>
            </a:r>
            <a:r>
              <a:rPr lang="zh-CN" altLang="en-US" sz="2000" i="1" kern="0" dirty="0" smtClean="0">
                <a:solidFill>
                  <a:schemeClr val="tx1"/>
                </a:solidFill>
              </a:rPr>
              <a:t>、</a:t>
            </a:r>
            <a:r>
              <a:rPr lang="en-US" altLang="zh-CN" sz="2000" i="1" kern="0" dirty="0" smtClean="0">
                <a:solidFill>
                  <a:schemeClr val="tx1"/>
                </a:solidFill>
              </a:rPr>
              <a:t>B</a:t>
            </a:r>
            <a:r>
              <a:rPr lang="zh-CN" altLang="en-US" sz="2000" kern="0" dirty="0" smtClean="0">
                <a:solidFill>
                  <a:schemeClr val="tx1"/>
                </a:solidFill>
              </a:rPr>
              <a:t>的余弦相似度：</a:t>
            </a:r>
            <a:endParaRPr lang="zh-CN" altLang="en-US" sz="2000" kern="0" dirty="0">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1780829" y="4889675"/>
                <a:ext cx="5254900" cy="5722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similar</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num>
                        <m:den>
                          <m:rad>
                            <m:radPr>
                              <m:degHide m:val="on"/>
                              <m:ctrlPr>
                                <a:rPr lang="en-US" altLang="zh-CN" i="1">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1</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smtClean="0">
                                      <a:latin typeface="Cambria Math" panose="02040503050406030204" pitchFamily="18" charset="0"/>
                                    </a:rPr>
                                    <m:t>1</m:t>
                                  </m:r>
                                </m:e>
                                <m:sup>
                                  <m:r>
                                    <a:rPr lang="en-US" altLang="zh-CN" i="1">
                                      <a:latin typeface="Cambria Math" panose="02040503050406030204" pitchFamily="18" charset="0"/>
                                    </a:rPr>
                                    <m:t>2</m:t>
                                  </m:r>
                                </m:sup>
                              </m:sSup>
                            </m:e>
                          </m:rad>
                          <m:r>
                            <a:rPr lang="en-US" altLang="zh-CN" i="1" smtClean="0">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1</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2</m:t>
                                  </m:r>
                                </m:sup>
                              </m:sSup>
                            </m:e>
                          </m:rad>
                        </m:den>
                      </m:f>
                      <m:r>
                        <a:rPr lang="en-US" altLang="zh-CN" dirty="0">
                          <a:latin typeface="Cambria Math" panose="02040503050406030204" pitchFamily="18" charset="0"/>
                          <a:ea typeface="Cambria Math" panose="02040503050406030204" pitchFamily="18" charset="0"/>
                        </a:rPr>
                        <m:t>≈</m:t>
                      </m:r>
                      <m:r>
                        <a:rPr lang="en-US" altLang="zh-CN" b="0" i="0" dirty="0" smtClean="0">
                          <a:latin typeface="Cambria Math" panose="02040503050406030204" pitchFamily="18" charset="0"/>
                          <a:ea typeface="Cambria Math" panose="02040503050406030204" pitchFamily="18" charset="0"/>
                        </a:rPr>
                        <m:t>0</m:t>
                      </m:r>
                      <m:r>
                        <a:rPr lang="en-US" altLang="zh-CN" b="0" i="0" dirty="0" smtClean="0">
                          <a:latin typeface="Cambria Math" panose="02040503050406030204" pitchFamily="18" charset="0"/>
                          <a:ea typeface="Cambria Math" panose="02040503050406030204" pitchFamily="18" charset="0"/>
                        </a:rPr>
                        <m:t>.</m:t>
                      </m:r>
                      <m:r>
                        <a:rPr lang="en-US" altLang="zh-CN" b="0" i="0" dirty="0" smtClean="0">
                          <a:latin typeface="Cambria Math" panose="02040503050406030204" pitchFamily="18" charset="0"/>
                          <a:ea typeface="Cambria Math" panose="02040503050406030204" pitchFamily="18" charset="0"/>
                        </a:rPr>
                        <m:t>33</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780829" y="4889675"/>
                <a:ext cx="5254900" cy="572273"/>
              </a:xfrm>
              <a:prstGeom prst="rect">
                <a:avLst/>
              </a:prstGeom>
              <a:blipFill rotWithShape="1">
                <a:blip r:embed="rId1"/>
                <a:stretch>
                  <a:fillRect l="-5" t="-31" r="11" b="55"/>
                </a:stretch>
              </a:blipFill>
            </p:spPr>
            <p:txBody>
              <a:bodyPr/>
              <a:lstStyle/>
              <a:p>
                <a:r>
                  <a:rPr lang="zh-CN" altLang="en-US">
                    <a:noFill/>
                  </a:rPr>
                  <a:t> </a:t>
                </a:r>
              </a:p>
            </p:txBody>
          </p:sp>
        </mc:Fallback>
      </mc:AlternateContent>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208" y="4889675"/>
            <a:ext cx="2359149" cy="625174"/>
          </a:xfrm>
          <a:prstGeom prst="rect">
            <a:avLst/>
          </a:prstGeom>
        </p:spPr>
      </p:pic>
      <p:sp>
        <p:nvSpPr>
          <p:cNvPr id="9" name="内容占位符 2"/>
          <p:cNvSpPr txBox="1"/>
          <p:nvPr/>
        </p:nvSpPr>
        <p:spPr bwMode="auto">
          <a:xfrm>
            <a:off x="349250" y="5726914"/>
            <a:ext cx="8361363" cy="47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r>
              <a:rPr lang="zh-CN" altLang="en-US" kern="0" dirty="0" smtClean="0"/>
              <a:t>同理，依次计算所有观众的两两之间的</a:t>
            </a:r>
            <a:r>
              <a:rPr lang="zh-CN" altLang="en-US" kern="0" smtClean="0"/>
              <a:t>相似度：</a:t>
            </a:r>
            <a:endParaRPr lang="en-US" altLang="zh-CN" kern="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anim calcmode="lin" valueType="num">
                                      <p:cBhvr>
                                        <p:cTn id="1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7"/>
                                        </p:tgtEl>
                                        <p:attrNameLst>
                                          <p:attrName>ppt_x</p:attrName>
                                        </p:attrNameLst>
                                      </p:cBhvr>
                                      <p:tavLst>
                                        <p:tav tm="0">
                                          <p:val>
                                            <p:strVal val="ppt_x"/>
                                          </p:val>
                                        </p:tav>
                                        <p:tav tm="100000">
                                          <p:val>
                                            <p:strVal val="ppt_x"/>
                                          </p:val>
                                        </p:tav>
                                      </p:tavLst>
                                    </p:anim>
                                    <p:anim calcmode="lin" valueType="num">
                                      <p:cBhvr additive="base">
                                        <p:cTn id="24" dur="500"/>
                                        <p:tgtEl>
                                          <p:spTgt spid="7"/>
                                        </p:tgtEl>
                                        <p:attrNameLst>
                                          <p:attrName>ppt_y</p:attrName>
                                        </p:attrNameLst>
                                      </p:cBhvr>
                                      <p:tavLst>
                                        <p:tav tm="0">
                                          <p:val>
                                            <p:strVal val="ppt_y"/>
                                          </p:val>
                                        </p:tav>
                                        <p:tav tm="100000">
                                          <p:val>
                                            <p:strVal val="1+ppt_h/2"/>
                                          </p:val>
                                        </p:tav>
                                      </p:tavLst>
                                    </p:anim>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349253" y="739962"/>
          <a:ext cx="8361360" cy="2621280"/>
        </p:xfrm>
        <a:graphic>
          <a:graphicData uri="http://schemas.openxmlformats.org/drawingml/2006/table">
            <a:tbl>
              <a:tblPr firstRow="1" bandRow="1">
                <a:tableStyleId>{5C22544A-7EE6-4342-B048-85BDC9FD1C3A}</a:tableStyleId>
              </a:tblPr>
              <a:tblGrid>
                <a:gridCol w="1194480"/>
                <a:gridCol w="1194480"/>
                <a:gridCol w="1194480"/>
                <a:gridCol w="1194480"/>
                <a:gridCol w="1194480"/>
                <a:gridCol w="1194480"/>
                <a:gridCol w="1194480"/>
              </a:tblGrid>
              <a:tr h="370840">
                <a:tc>
                  <a:txBody>
                    <a:bodyPr/>
                    <a:lstStyle/>
                    <a:p>
                      <a:pPr algn="ctr"/>
                      <a:endParaRPr lang="zh-CN" altLang="en-US" dirty="0"/>
                    </a:p>
                  </a:txBody>
                  <a:tcPr anchor="ctr"/>
                </a:tc>
                <a:tc>
                  <a:txBody>
                    <a:bodyPr/>
                    <a:lstStyle/>
                    <a:p>
                      <a:pPr algn="ctr"/>
                      <a:r>
                        <a:rPr lang="zh-CN" altLang="en-US" sz="2000" dirty="0" smtClean="0"/>
                        <a:t>观众</a:t>
                      </a:r>
                      <a:r>
                        <a:rPr lang="en-US" altLang="zh-CN" sz="2000" i="1" dirty="0" smtClean="0"/>
                        <a:t>A</a:t>
                      </a:r>
                      <a:endParaRPr lang="zh-CN" altLang="en-US" sz="2000" i="1" dirty="0"/>
                    </a:p>
                  </a:txBody>
                  <a:tcPr anchor="ctr"/>
                </a:tc>
                <a:tc>
                  <a:txBody>
                    <a:bodyPr/>
                    <a:lstStyle/>
                    <a:p>
                      <a:pPr algn="ctr"/>
                      <a:r>
                        <a:rPr lang="zh-CN" altLang="en-US" sz="2000" dirty="0" smtClean="0"/>
                        <a:t>观众</a:t>
                      </a:r>
                      <a:r>
                        <a:rPr lang="en-US" altLang="zh-CN" sz="2000" i="1" dirty="0" smtClean="0"/>
                        <a:t>B</a:t>
                      </a:r>
                      <a:endParaRPr lang="zh-CN" altLang="en-US" sz="2000" i="1" dirty="0"/>
                    </a:p>
                  </a:txBody>
                  <a:tcPr anchor="ctr"/>
                </a:tc>
                <a:tc>
                  <a:txBody>
                    <a:bodyPr/>
                    <a:lstStyle/>
                    <a:p>
                      <a:pPr algn="ctr"/>
                      <a:r>
                        <a:rPr lang="zh-CN" altLang="en-US" sz="2000" dirty="0" smtClean="0"/>
                        <a:t>观众</a:t>
                      </a:r>
                      <a:r>
                        <a:rPr lang="en-US" altLang="zh-CN" sz="2000" i="1" dirty="0" smtClean="0"/>
                        <a:t>C</a:t>
                      </a:r>
                      <a:endParaRPr lang="zh-CN" altLang="en-US" sz="2000" i="1" dirty="0"/>
                    </a:p>
                  </a:txBody>
                  <a:tcPr anchor="ctr"/>
                </a:tc>
                <a:tc>
                  <a:txBody>
                    <a:bodyPr/>
                    <a:lstStyle/>
                    <a:p>
                      <a:pPr algn="ctr"/>
                      <a:r>
                        <a:rPr lang="zh-CN" altLang="en-US" sz="2000" dirty="0" smtClean="0"/>
                        <a:t>观众</a:t>
                      </a:r>
                      <a:r>
                        <a:rPr lang="en-US" altLang="zh-CN" sz="2000" i="1" dirty="0" smtClean="0"/>
                        <a:t>D</a:t>
                      </a:r>
                      <a:endParaRPr lang="zh-CN" altLang="en-US" sz="2000" i="1" dirty="0"/>
                    </a:p>
                  </a:txBody>
                  <a:tcPr anchor="ctr"/>
                </a:tc>
                <a:tc>
                  <a:txBody>
                    <a:bodyPr/>
                    <a:lstStyle/>
                    <a:p>
                      <a:pPr algn="ctr"/>
                      <a:r>
                        <a:rPr lang="zh-CN" altLang="en-US" sz="2000" dirty="0" smtClean="0"/>
                        <a:t>观众</a:t>
                      </a:r>
                      <a:r>
                        <a:rPr lang="en-US" altLang="zh-CN" sz="2000" i="1" dirty="0" smtClean="0"/>
                        <a:t>E</a:t>
                      </a:r>
                      <a:endParaRPr lang="zh-CN" altLang="en-US" sz="2000" i="1" dirty="0"/>
                    </a:p>
                  </a:txBody>
                  <a:tcPr anchor="ctr"/>
                </a:tc>
                <a:tc>
                  <a:txBody>
                    <a:bodyPr/>
                    <a:lstStyle/>
                    <a:p>
                      <a:pPr algn="ctr"/>
                      <a:r>
                        <a:rPr lang="zh-CN" altLang="en-US" sz="2000" dirty="0" smtClean="0"/>
                        <a:t>观众</a:t>
                      </a:r>
                      <a:r>
                        <a:rPr lang="en-US" altLang="zh-CN" sz="2000" i="1" dirty="0" smtClean="0"/>
                        <a:t>F</a:t>
                      </a:r>
                      <a:endParaRPr lang="zh-CN" altLang="en-US" sz="2000" i="1" dirty="0"/>
                    </a:p>
                  </a:txBody>
                  <a:tcPr anchor="ctr"/>
                </a:tc>
              </a:tr>
              <a:tr h="370840">
                <a:tc>
                  <a:txBody>
                    <a:bodyPr/>
                    <a:lstStyle/>
                    <a:p>
                      <a:pPr algn="ctr"/>
                      <a:r>
                        <a:rPr lang="zh-CN" altLang="en-US" sz="1800" dirty="0" smtClean="0"/>
                        <a:t>观众</a:t>
                      </a:r>
                      <a:r>
                        <a:rPr lang="en-US" altLang="zh-CN" sz="1800" i="1" dirty="0" smtClean="0"/>
                        <a:t>A</a:t>
                      </a:r>
                      <a:endParaRPr lang="zh-CN" altLang="en-US" sz="1800" i="1" dirty="0"/>
                    </a:p>
                  </a:txBody>
                  <a:tcPr anchor="ctr"/>
                </a:tc>
                <a:tc>
                  <a:txBody>
                    <a:bodyPr/>
                    <a:lstStyle/>
                    <a:p>
                      <a:pPr algn="ctr"/>
                      <a:r>
                        <a:rPr lang="en-US" altLang="zh-CN" dirty="0" smtClean="0"/>
                        <a:t>1</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1</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algn="ctr"/>
                      <a:r>
                        <a:rPr lang="en-US" altLang="zh-CN" dirty="0" smtClean="0"/>
                        <a:t>0</a:t>
                      </a:r>
                      <a:endParaRPr lang="zh-CN" altLang="en-US" dirty="0"/>
                    </a:p>
                  </a:txBody>
                  <a:tcPr anchor="ctr"/>
                </a:tc>
              </a:tr>
              <a:tr h="370840">
                <a:tc>
                  <a:txBody>
                    <a:bodyPr/>
                    <a:lstStyle/>
                    <a:p>
                      <a:pPr algn="ctr"/>
                      <a:r>
                        <a:rPr lang="zh-CN" altLang="en-US" sz="1800" dirty="0" smtClean="0"/>
                        <a:t>观众</a:t>
                      </a:r>
                      <a:r>
                        <a:rPr lang="en-US" altLang="zh-CN" sz="1800" i="1" dirty="0" smtClean="0"/>
                        <a:t>B</a:t>
                      </a:r>
                      <a:endParaRPr lang="zh-CN" altLang="en-US" sz="1800" i="1" dirty="0"/>
                    </a:p>
                  </a:txBody>
                  <a:tcPr anchor="ctr"/>
                </a:tc>
                <a:tc>
                  <a:txBody>
                    <a:bodyPr/>
                    <a:lstStyle/>
                    <a:p>
                      <a:pPr algn="ctr"/>
                      <a:r>
                        <a:rPr lang="en-US" altLang="zh-CN" dirty="0" smtClean="0"/>
                        <a:t>0.33</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1</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algn="ctr"/>
                      <a:r>
                        <a:rPr lang="en-US" altLang="zh-CN" dirty="0" smtClean="0"/>
                        <a:t>0.66</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algn="ctr"/>
                      <a:r>
                        <a:rPr lang="en-US" altLang="zh-CN" dirty="0" smtClean="0"/>
                        <a:t>0.41</a:t>
                      </a:r>
                      <a:endParaRPr lang="zh-CN" altLang="en-US" dirty="0"/>
                    </a:p>
                  </a:txBody>
                  <a:tcPr anchor="ctr"/>
                </a:tc>
              </a:tr>
              <a:tr h="370840">
                <a:tc>
                  <a:txBody>
                    <a:bodyPr/>
                    <a:lstStyle/>
                    <a:p>
                      <a:pPr algn="ctr"/>
                      <a:r>
                        <a:rPr lang="zh-CN" altLang="en-US" sz="1800" dirty="0" smtClean="0"/>
                        <a:t>观众</a:t>
                      </a:r>
                      <a:r>
                        <a:rPr lang="en-US" altLang="zh-CN" sz="1800" i="1" dirty="0" smtClean="0"/>
                        <a:t>C</a:t>
                      </a:r>
                      <a:endParaRPr lang="zh-CN" altLang="en-US" sz="1800" i="1" dirty="0"/>
                    </a:p>
                  </a:txBody>
                  <a:tcPr anchor="ctr"/>
                </a:tc>
                <a:tc>
                  <a:txBody>
                    <a:bodyPr/>
                    <a:lstStyle/>
                    <a:p>
                      <a:pPr algn="ctr"/>
                      <a:r>
                        <a:rPr lang="en-US" altLang="zh-CN" dirty="0" smtClean="0"/>
                        <a:t>1</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1</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algn="ctr"/>
                      <a:r>
                        <a:rPr lang="en-US" altLang="zh-CN" dirty="0" smtClean="0"/>
                        <a:t>0</a:t>
                      </a:r>
                      <a:endParaRPr lang="zh-CN" altLang="en-US" dirty="0"/>
                    </a:p>
                  </a:txBody>
                  <a:tcPr anchor="ctr"/>
                </a:tc>
              </a:tr>
              <a:tr h="370840">
                <a:tc>
                  <a:txBody>
                    <a:bodyPr/>
                    <a:lstStyle/>
                    <a:p>
                      <a:pPr algn="ctr"/>
                      <a:r>
                        <a:rPr lang="zh-CN" altLang="en-US" sz="1800" dirty="0" smtClean="0"/>
                        <a:t>观众</a:t>
                      </a:r>
                      <a:r>
                        <a:rPr lang="en-US" altLang="zh-CN" sz="1800" i="1" dirty="0" smtClean="0"/>
                        <a:t>D</a:t>
                      </a:r>
                      <a:endParaRPr lang="zh-CN" altLang="en-US" sz="1800" i="1" dirty="0"/>
                    </a:p>
                  </a:txBody>
                  <a:tcPr anchor="ctr"/>
                </a:tc>
                <a:tc>
                  <a:txBody>
                    <a:bodyPr/>
                    <a:lstStyle/>
                    <a:p>
                      <a:pPr algn="ctr"/>
                      <a:r>
                        <a:rPr lang="en-US" altLang="zh-CN" dirty="0" smtClean="0"/>
                        <a:t>0.33</a:t>
                      </a:r>
                      <a:endParaRPr lang="zh-CN" altLang="en-US" dirty="0"/>
                    </a:p>
                  </a:txBody>
                  <a:tcPr anchor="ctr"/>
                </a:tc>
                <a:tc>
                  <a:txBody>
                    <a:bodyPr/>
                    <a:lstStyle/>
                    <a:p>
                      <a:pPr algn="ctr"/>
                      <a:r>
                        <a:rPr lang="en-US" altLang="zh-CN" dirty="0" smtClean="0"/>
                        <a:t>0.66</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1</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endParaRPr lang="zh-CN" altLang="en-US" dirty="0" smtClean="0"/>
                    </a:p>
                  </a:txBody>
                  <a:tcPr anchor="ctr"/>
                </a:tc>
                <a:tc>
                  <a:txBody>
                    <a:bodyPr/>
                    <a:lstStyle/>
                    <a:p>
                      <a:pPr algn="ctr"/>
                      <a:r>
                        <a:rPr lang="en-US" altLang="zh-CN" dirty="0" smtClean="0"/>
                        <a:t>0.41</a:t>
                      </a:r>
                      <a:endParaRPr lang="zh-CN" altLang="en-US" dirty="0"/>
                    </a:p>
                  </a:txBody>
                  <a:tcPr anchor="ctr"/>
                </a:tc>
              </a:tr>
              <a:tr h="370840">
                <a:tc>
                  <a:txBody>
                    <a:bodyPr/>
                    <a:lstStyle/>
                    <a:p>
                      <a:pPr algn="ctr"/>
                      <a:r>
                        <a:rPr lang="zh-CN" altLang="en-US" sz="1800" dirty="0" smtClean="0"/>
                        <a:t>观众</a:t>
                      </a:r>
                      <a:r>
                        <a:rPr lang="en-US" altLang="zh-CN" sz="1800" i="1" dirty="0" smtClean="0"/>
                        <a:t>E</a:t>
                      </a:r>
                      <a:endParaRPr lang="zh-CN" altLang="en-US" sz="1800" i="1" dirty="0"/>
                    </a:p>
                  </a:txBody>
                  <a:tcPr anchor="ctr"/>
                </a:tc>
                <a:tc>
                  <a:txBody>
                    <a:bodyPr/>
                    <a:lstStyle/>
                    <a:p>
                      <a:pPr algn="ctr"/>
                      <a:r>
                        <a:rPr lang="en-US" altLang="zh-CN" dirty="0" smtClean="0"/>
                        <a:t>0.33</a:t>
                      </a:r>
                      <a:endParaRPr lang="zh-CN" altLang="en-US" dirty="0"/>
                    </a:p>
                  </a:txBody>
                  <a:tcPr anchor="ctr"/>
                </a:tc>
                <a:tc>
                  <a:txBody>
                    <a:bodyPr/>
                    <a:lstStyle/>
                    <a:p>
                      <a:pPr algn="ctr"/>
                      <a:r>
                        <a:rPr lang="en-US" altLang="zh-CN" smtClean="0"/>
                        <a:t>0.33</a:t>
                      </a:r>
                      <a:endParaRPr lang="zh-CN" altLang="en-US" dirty="0"/>
                    </a:p>
                  </a:txBody>
                  <a:tcPr anchor="ctr"/>
                </a:tc>
                <a:tc>
                  <a:txBody>
                    <a:bodyPr/>
                    <a:lstStyle/>
                    <a:p>
                      <a:pPr algn="ctr"/>
                      <a:r>
                        <a:rPr lang="en-US" altLang="zh-CN" smtClean="0"/>
                        <a:t>0.33</a:t>
                      </a:r>
                      <a:endParaRPr lang="zh-CN" altLang="en-US" dirty="0"/>
                    </a:p>
                  </a:txBody>
                  <a:tcPr anchor="ctr"/>
                </a:tc>
                <a:tc>
                  <a:txBody>
                    <a:bodyPr/>
                    <a:lstStyle/>
                    <a:p>
                      <a:pPr algn="ctr"/>
                      <a:r>
                        <a:rPr lang="en-US" altLang="zh-CN" dirty="0" smtClean="0"/>
                        <a:t>0.33</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1</a:t>
                      </a:r>
                      <a:endParaRPr lang="zh-CN" altLang="en-US" dirty="0" smtClean="0"/>
                    </a:p>
                  </a:txBody>
                  <a:tcPr anchor="ctr"/>
                </a:tc>
                <a:tc>
                  <a:txBody>
                    <a:bodyPr/>
                    <a:lstStyle/>
                    <a:p>
                      <a:pPr algn="ctr"/>
                      <a:r>
                        <a:rPr lang="en-US" altLang="zh-CN" dirty="0" smtClean="0"/>
                        <a:t>0.41</a:t>
                      </a:r>
                      <a:endParaRPr lang="zh-CN" altLang="en-US" dirty="0"/>
                    </a:p>
                  </a:txBody>
                  <a:tcPr anchor="ctr"/>
                </a:tc>
              </a:tr>
              <a:tr h="370840">
                <a:tc>
                  <a:txBody>
                    <a:bodyPr/>
                    <a:lstStyle/>
                    <a:p>
                      <a:pPr algn="ctr"/>
                      <a:r>
                        <a:rPr lang="zh-CN" altLang="en-US" sz="1800" dirty="0" smtClean="0"/>
                        <a:t>观众</a:t>
                      </a:r>
                      <a:r>
                        <a:rPr lang="en-US" altLang="zh-CN" sz="1800" i="1" dirty="0" smtClean="0"/>
                        <a:t>F</a:t>
                      </a:r>
                      <a:endParaRPr lang="zh-CN" altLang="en-US" sz="1800" i="1"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0.41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0.41</a:t>
                      </a:r>
                      <a:endParaRPr lang="zh-CN" altLang="en-US" dirty="0"/>
                    </a:p>
                  </a:txBody>
                  <a:tcPr anchor="ctr"/>
                </a:tc>
                <a:tc>
                  <a:txBody>
                    <a:bodyPr/>
                    <a:lstStyle/>
                    <a:p>
                      <a:pPr algn="ctr"/>
                      <a:r>
                        <a:rPr lang="en-US" altLang="zh-CN" dirty="0" smtClean="0"/>
                        <a:t>0.41</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1</a:t>
                      </a:r>
                      <a:endParaRPr lang="zh-CN" altLang="en-US" dirty="0" smtClean="0"/>
                    </a:p>
                  </a:txBody>
                  <a:tcPr anchor="ctr"/>
                </a:tc>
              </a:tr>
            </a:tbl>
          </a:graphicData>
        </a:graphic>
      </p:graphicFrame>
      <p:sp>
        <p:nvSpPr>
          <p:cNvPr id="5" name="内容占位符 2"/>
          <p:cNvSpPr txBox="1"/>
          <p:nvPr/>
        </p:nvSpPr>
        <p:spPr bwMode="auto">
          <a:xfrm>
            <a:off x="127454" y="3388182"/>
            <a:ext cx="8361363" cy="47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r>
              <a:rPr lang="zh-CN" altLang="en-US" kern="0" dirty="0" smtClean="0"/>
              <a:t>约定两者的相似度不小于</a:t>
            </a:r>
            <a:r>
              <a:rPr lang="en-US" altLang="zh-CN" kern="0" dirty="0" smtClean="0"/>
              <a:t>0.33</a:t>
            </a:r>
            <a:r>
              <a:rPr lang="zh-CN" altLang="en-US" kern="0" dirty="0" smtClean="0"/>
              <a:t>，可以视为相关用户，对相关用户进行权重排序，得到：</a:t>
            </a:r>
            <a:endParaRPr lang="en-US" altLang="zh-CN" kern="0" dirty="0" smtClean="0"/>
          </a:p>
        </p:txBody>
      </p:sp>
      <p:graphicFrame>
        <p:nvGraphicFramePr>
          <p:cNvPr id="6" name="内容占位符 3"/>
          <p:cNvGraphicFramePr/>
          <p:nvPr/>
        </p:nvGraphicFramePr>
        <p:xfrm>
          <a:off x="349253" y="4236720"/>
          <a:ext cx="8361360" cy="2621280"/>
        </p:xfrm>
        <a:graphic>
          <a:graphicData uri="http://schemas.openxmlformats.org/drawingml/2006/table">
            <a:tbl>
              <a:tblPr firstRow="1" bandRow="1">
                <a:tableStyleId>{5C22544A-7EE6-4342-B048-85BDC9FD1C3A}</a:tableStyleId>
              </a:tblPr>
              <a:tblGrid>
                <a:gridCol w="859061"/>
                <a:gridCol w="7502299"/>
              </a:tblGrid>
              <a:tr h="0">
                <a:tc>
                  <a:txBody>
                    <a:bodyPr/>
                    <a:lstStyle/>
                    <a:p>
                      <a:pPr algn="ctr"/>
                      <a:r>
                        <a:rPr lang="zh-CN" altLang="en-US" sz="2000" dirty="0" smtClean="0"/>
                        <a:t>观众</a:t>
                      </a:r>
                      <a:endParaRPr lang="zh-CN" altLang="en-US" sz="2000" dirty="0"/>
                    </a:p>
                  </a:txBody>
                  <a:tcPr anchor="ctr"/>
                </a:tc>
                <a:tc>
                  <a:txBody>
                    <a:bodyPr/>
                    <a:lstStyle/>
                    <a:p>
                      <a:pPr algn="ctr"/>
                      <a:r>
                        <a:rPr lang="zh-CN" altLang="en-US" sz="2000" dirty="0" smtClean="0"/>
                        <a:t>相似观众</a:t>
                      </a:r>
                      <a:endParaRPr lang="zh-CN" altLang="en-US" sz="2000" dirty="0"/>
                    </a:p>
                  </a:txBody>
                  <a:tcPr anchor="ctr"/>
                </a:tc>
              </a:tr>
              <a:tr h="370840">
                <a:tc>
                  <a:txBody>
                    <a:bodyPr/>
                    <a:lstStyle/>
                    <a:p>
                      <a:pPr algn="ctr"/>
                      <a:r>
                        <a:rPr lang="zh-CN" altLang="en-US" dirty="0" smtClean="0"/>
                        <a:t>观众</a:t>
                      </a:r>
                      <a:r>
                        <a:rPr lang="en-US" altLang="zh-CN" i="1" dirty="0" smtClean="0"/>
                        <a:t>A</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(0.33)</a:t>
                      </a:r>
                      <a:r>
                        <a:rPr lang="zh-CN" altLang="en-US" dirty="0" smtClean="0"/>
                        <a:t>、观众</a:t>
                      </a:r>
                      <a:r>
                        <a:rPr lang="en-US" altLang="zh-CN" i="1" dirty="0" smtClean="0"/>
                        <a:t>D</a:t>
                      </a:r>
                      <a:r>
                        <a:rPr lang="en-US" altLang="zh-CN" dirty="0" smtClean="0"/>
                        <a:t>(0.33)</a:t>
                      </a:r>
                      <a:r>
                        <a:rPr lang="zh-CN" altLang="en-US" dirty="0" smtClean="0"/>
                        <a:t>、观众</a:t>
                      </a:r>
                      <a:r>
                        <a:rPr lang="en-US" altLang="zh-CN" i="1" dirty="0" smtClean="0"/>
                        <a:t>E</a:t>
                      </a:r>
                      <a:r>
                        <a:rPr lang="en-US" altLang="zh-CN" dirty="0" smtClean="0"/>
                        <a:t>(0.33)</a:t>
                      </a:r>
                      <a:endParaRPr lang="zh-CN" altLang="en-US" dirty="0"/>
                    </a:p>
                  </a:txBody>
                  <a:tcPr anchor="ctr"/>
                </a:tc>
              </a:tr>
              <a:tr h="370840">
                <a:tc>
                  <a:txBody>
                    <a:bodyPr/>
                    <a:lstStyle/>
                    <a:p>
                      <a:pPr algn="ctr"/>
                      <a:r>
                        <a:rPr lang="zh-CN" altLang="en-US" dirty="0" smtClean="0"/>
                        <a:t>观众</a:t>
                      </a:r>
                      <a:r>
                        <a:rPr lang="en-US" altLang="zh-CN" i="1" dirty="0" smtClean="0"/>
                        <a:t>B</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D</a:t>
                      </a:r>
                      <a:r>
                        <a:rPr lang="en-US" altLang="zh-CN" dirty="0" smtClean="0"/>
                        <a:t>(0.66)</a:t>
                      </a:r>
                      <a:r>
                        <a:rPr lang="zh-CN" altLang="en-US" dirty="0" smtClean="0"/>
                        <a:t>、观众</a:t>
                      </a:r>
                      <a:r>
                        <a:rPr lang="en-US" altLang="zh-CN" i="1" dirty="0" smtClean="0"/>
                        <a:t>F</a:t>
                      </a:r>
                      <a:r>
                        <a:rPr lang="en-US" altLang="zh-CN" dirty="0" smtClean="0"/>
                        <a:t>(0.41)</a:t>
                      </a:r>
                      <a:r>
                        <a:rPr lang="zh-CN" altLang="en-US" dirty="0" smtClean="0"/>
                        <a:t>、观众</a:t>
                      </a:r>
                      <a:r>
                        <a:rPr lang="en-US" altLang="zh-CN" i="1" dirty="0" smtClean="0"/>
                        <a:t>A</a:t>
                      </a:r>
                      <a:r>
                        <a:rPr lang="en-US" altLang="zh-CN" dirty="0" smtClean="0"/>
                        <a:t>(0.33)</a:t>
                      </a:r>
                      <a:r>
                        <a:rPr lang="zh-CN" altLang="en-US" dirty="0" smtClean="0"/>
                        <a:t> 、观众</a:t>
                      </a:r>
                      <a:r>
                        <a:rPr lang="en-US" altLang="zh-CN" i="1" dirty="0" smtClean="0"/>
                        <a:t>C</a:t>
                      </a:r>
                      <a:r>
                        <a:rPr lang="en-US" altLang="zh-CN" dirty="0" smtClean="0"/>
                        <a:t>(0.33)</a:t>
                      </a:r>
                      <a:r>
                        <a:rPr lang="zh-CN" altLang="en-US" dirty="0" smtClean="0"/>
                        <a:t> 、观众</a:t>
                      </a:r>
                      <a:r>
                        <a:rPr lang="en-US" altLang="zh-CN" i="1" dirty="0" smtClean="0"/>
                        <a:t>E</a:t>
                      </a:r>
                      <a:r>
                        <a:rPr lang="en-US" altLang="zh-CN" dirty="0" smtClean="0"/>
                        <a:t>(0.33)</a:t>
                      </a:r>
                      <a:endParaRPr lang="zh-CN" altLang="en-US" dirty="0" smtClean="0"/>
                    </a:p>
                  </a:txBody>
                  <a:tcPr anchor="ctr"/>
                </a:tc>
              </a:tr>
              <a:tr h="370840">
                <a:tc>
                  <a:txBody>
                    <a:bodyPr/>
                    <a:lstStyle/>
                    <a:p>
                      <a:pPr algn="ctr"/>
                      <a:r>
                        <a:rPr lang="zh-CN" altLang="en-US" dirty="0" smtClean="0"/>
                        <a:t>观众</a:t>
                      </a:r>
                      <a:r>
                        <a:rPr lang="en-US" altLang="zh-CN" i="1" dirty="0" smtClean="0"/>
                        <a:t>C</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(0.33)</a:t>
                      </a:r>
                      <a:r>
                        <a:rPr lang="zh-CN" altLang="en-US" dirty="0" smtClean="0"/>
                        <a:t>、观众</a:t>
                      </a:r>
                      <a:r>
                        <a:rPr lang="en-US" altLang="zh-CN" i="1" dirty="0" smtClean="0"/>
                        <a:t>D</a:t>
                      </a:r>
                      <a:r>
                        <a:rPr lang="en-US" altLang="zh-CN" dirty="0" smtClean="0"/>
                        <a:t>(0.33)</a:t>
                      </a:r>
                      <a:r>
                        <a:rPr lang="zh-CN" altLang="en-US" dirty="0" smtClean="0"/>
                        <a:t>、观众</a:t>
                      </a:r>
                      <a:r>
                        <a:rPr lang="en-US" altLang="zh-CN" i="1" dirty="0" smtClean="0"/>
                        <a:t>E</a:t>
                      </a:r>
                      <a:r>
                        <a:rPr lang="en-US" altLang="zh-CN" dirty="0" smtClean="0"/>
                        <a:t>(0.33)</a:t>
                      </a:r>
                      <a:endParaRPr lang="zh-CN" altLang="en-US" dirty="0" smtClean="0"/>
                    </a:p>
                  </a:txBody>
                  <a:tcPr anchor="ctr"/>
                </a:tc>
              </a:tr>
              <a:tr h="370840">
                <a:tc>
                  <a:txBody>
                    <a:bodyPr/>
                    <a:lstStyle/>
                    <a:p>
                      <a:pPr algn="ctr"/>
                      <a:r>
                        <a:rPr lang="zh-CN" altLang="en-US" dirty="0" smtClean="0"/>
                        <a:t>观众</a:t>
                      </a:r>
                      <a:r>
                        <a:rPr lang="en-US" altLang="zh-CN" i="1" dirty="0" smtClean="0"/>
                        <a:t>D</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(0.66)</a:t>
                      </a:r>
                      <a:r>
                        <a:rPr lang="zh-CN" altLang="en-US" dirty="0" smtClean="0"/>
                        <a:t>、观众</a:t>
                      </a:r>
                      <a:r>
                        <a:rPr lang="en-US" altLang="zh-CN" i="1" dirty="0" smtClean="0"/>
                        <a:t>F</a:t>
                      </a:r>
                      <a:r>
                        <a:rPr lang="en-US" altLang="zh-CN" dirty="0" smtClean="0"/>
                        <a:t>(0.41)</a:t>
                      </a:r>
                      <a:r>
                        <a:rPr lang="zh-CN" altLang="en-US" dirty="0" smtClean="0"/>
                        <a:t>、观众</a:t>
                      </a:r>
                      <a:r>
                        <a:rPr lang="en-US" altLang="zh-CN" i="1" dirty="0" smtClean="0"/>
                        <a:t>A</a:t>
                      </a:r>
                      <a:r>
                        <a:rPr lang="en-US" altLang="zh-CN" dirty="0" smtClean="0"/>
                        <a:t>(0.33)</a:t>
                      </a:r>
                      <a:r>
                        <a:rPr lang="zh-CN" altLang="en-US" dirty="0" smtClean="0"/>
                        <a:t> 、观众</a:t>
                      </a:r>
                      <a:r>
                        <a:rPr lang="en-US" altLang="zh-CN" i="1" dirty="0" smtClean="0"/>
                        <a:t>C</a:t>
                      </a:r>
                      <a:r>
                        <a:rPr lang="en-US" altLang="zh-CN" dirty="0" smtClean="0"/>
                        <a:t>(0.33)</a:t>
                      </a:r>
                      <a:r>
                        <a:rPr lang="zh-CN" altLang="en-US" dirty="0" smtClean="0"/>
                        <a:t> 、观众</a:t>
                      </a:r>
                      <a:r>
                        <a:rPr lang="en-US" altLang="zh-CN" i="1" dirty="0" smtClean="0"/>
                        <a:t>E</a:t>
                      </a:r>
                      <a:r>
                        <a:rPr lang="en-US" altLang="zh-CN" dirty="0" smtClean="0"/>
                        <a:t>(0.33)</a:t>
                      </a:r>
                      <a:endParaRPr lang="zh-CN" altLang="en-US" dirty="0" smtClean="0"/>
                    </a:p>
                  </a:txBody>
                  <a:tcPr anchor="ctr"/>
                </a:tc>
              </a:tr>
              <a:tr h="370840">
                <a:tc>
                  <a:txBody>
                    <a:bodyPr/>
                    <a:lstStyle/>
                    <a:p>
                      <a:pPr algn="ctr"/>
                      <a:r>
                        <a:rPr lang="zh-CN" altLang="en-US" dirty="0" smtClean="0"/>
                        <a:t>观众</a:t>
                      </a:r>
                      <a:r>
                        <a:rPr lang="en-US" altLang="zh-CN" i="1" dirty="0" smtClean="0"/>
                        <a:t>E</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F</a:t>
                      </a:r>
                      <a:r>
                        <a:rPr lang="en-US" altLang="zh-CN" dirty="0" smtClean="0"/>
                        <a:t>(0.41)</a:t>
                      </a:r>
                      <a:r>
                        <a:rPr lang="zh-CN" altLang="en-US" dirty="0" smtClean="0"/>
                        <a:t>、观众</a:t>
                      </a:r>
                      <a:r>
                        <a:rPr lang="en-US" altLang="zh-CN" i="1" dirty="0" smtClean="0"/>
                        <a:t>A</a:t>
                      </a:r>
                      <a:r>
                        <a:rPr lang="en-US" altLang="zh-CN" dirty="0" smtClean="0"/>
                        <a:t>(0.33)</a:t>
                      </a:r>
                      <a:r>
                        <a:rPr lang="zh-CN" altLang="en-US" dirty="0" smtClean="0"/>
                        <a:t>、观众</a:t>
                      </a:r>
                      <a:r>
                        <a:rPr lang="en-US" altLang="zh-CN" i="1" dirty="0" smtClean="0"/>
                        <a:t>B</a:t>
                      </a:r>
                      <a:r>
                        <a:rPr lang="en-US" altLang="zh-CN" dirty="0" smtClean="0"/>
                        <a:t>(0.33)</a:t>
                      </a:r>
                      <a:r>
                        <a:rPr lang="zh-CN" altLang="en-US" dirty="0" smtClean="0"/>
                        <a:t> 、观众</a:t>
                      </a:r>
                      <a:r>
                        <a:rPr lang="en-US" altLang="zh-CN" i="1" dirty="0" smtClean="0"/>
                        <a:t>C</a:t>
                      </a:r>
                      <a:r>
                        <a:rPr lang="en-US" altLang="zh-CN" dirty="0" smtClean="0"/>
                        <a:t>(0.33)</a:t>
                      </a:r>
                      <a:r>
                        <a:rPr lang="zh-CN" altLang="en-US" dirty="0" smtClean="0"/>
                        <a:t> 、观众</a:t>
                      </a:r>
                      <a:r>
                        <a:rPr lang="en-US" altLang="zh-CN" i="1" dirty="0" smtClean="0"/>
                        <a:t>D</a:t>
                      </a:r>
                      <a:r>
                        <a:rPr lang="en-US" altLang="zh-CN" dirty="0" smtClean="0"/>
                        <a:t>(0.33)</a:t>
                      </a:r>
                      <a:endParaRPr lang="zh-CN" altLang="en-US" dirty="0" smtClean="0"/>
                    </a:p>
                  </a:txBody>
                  <a:tcPr anchor="ctr"/>
                </a:tc>
              </a:tr>
              <a:tr h="370840">
                <a:tc>
                  <a:txBody>
                    <a:bodyPr/>
                    <a:lstStyle/>
                    <a:p>
                      <a:pPr algn="ctr"/>
                      <a:r>
                        <a:rPr lang="zh-CN" altLang="en-US" dirty="0" smtClean="0"/>
                        <a:t>观众</a:t>
                      </a:r>
                      <a:r>
                        <a:rPr lang="en-US" altLang="zh-CN" i="1" dirty="0" smtClean="0"/>
                        <a:t>F</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(0.41)</a:t>
                      </a:r>
                      <a:r>
                        <a:rPr lang="zh-CN" altLang="en-US" dirty="0" smtClean="0"/>
                        <a:t>、观众</a:t>
                      </a:r>
                      <a:r>
                        <a:rPr lang="en-US" altLang="zh-CN" i="1" dirty="0" smtClean="0"/>
                        <a:t>D</a:t>
                      </a:r>
                      <a:r>
                        <a:rPr lang="en-US" altLang="zh-CN" dirty="0" smtClean="0"/>
                        <a:t>(0.41)</a:t>
                      </a:r>
                      <a:r>
                        <a:rPr lang="zh-CN" altLang="en-US" dirty="0" smtClean="0"/>
                        <a:t>、观众</a:t>
                      </a:r>
                      <a:r>
                        <a:rPr lang="en-US" altLang="zh-CN" i="1" dirty="0" smtClean="0"/>
                        <a:t>E</a:t>
                      </a:r>
                      <a:r>
                        <a:rPr lang="en-US" altLang="zh-CN" dirty="0" smtClean="0"/>
                        <a:t>(0.41)</a:t>
                      </a:r>
                      <a:endParaRPr lang="zh-CN" altLang="en-US" dirty="0" smtClean="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850" y="1079501"/>
            <a:ext cx="8361363" cy="1320800"/>
          </a:xfrm>
        </p:spPr>
        <p:txBody>
          <a:bodyPr/>
          <a:lstStyle/>
          <a:p>
            <a:r>
              <a:rPr lang="zh-CN" altLang="en-US" dirty="0" smtClean="0"/>
              <a:t>通过相似度叠加的方式确定兴趣值。约定</a:t>
            </a:r>
            <a:r>
              <a:rPr lang="en-US" altLang="zh-CN" i="1" dirty="0" smtClean="0"/>
              <a:t>K</a:t>
            </a:r>
            <a:r>
              <a:rPr lang="zh-CN" altLang="en-US" dirty="0" smtClean="0"/>
              <a:t>值为</a:t>
            </a:r>
            <a:r>
              <a:rPr lang="en-US" altLang="zh-CN" dirty="0" smtClean="0"/>
              <a:t>3</a:t>
            </a:r>
            <a:r>
              <a:rPr lang="zh-CN" altLang="en-US" dirty="0" smtClean="0"/>
              <a:t>，仅限于观众</a:t>
            </a:r>
            <a:r>
              <a:rPr lang="en-US" altLang="zh-CN" i="1" dirty="0" smtClean="0"/>
              <a:t>A</a:t>
            </a:r>
            <a:r>
              <a:rPr lang="zh-CN" altLang="en-US" i="1" dirty="0" smtClean="0"/>
              <a:t>、</a:t>
            </a:r>
            <a:r>
              <a:rPr lang="en-US" altLang="zh-CN" i="1" dirty="0" smtClean="0"/>
              <a:t>C</a:t>
            </a:r>
            <a:r>
              <a:rPr lang="zh-CN" altLang="en-US" i="1" dirty="0" smtClean="0"/>
              <a:t>、</a:t>
            </a:r>
            <a:r>
              <a:rPr lang="en-US" altLang="zh-CN" i="1" dirty="0" smtClean="0"/>
              <a:t>F</a:t>
            </a:r>
            <a:r>
              <a:rPr lang="zh-CN" altLang="en-US" dirty="0" smtClean="0"/>
              <a:t>相似度最近的三个观众进行平均值分析，即平均相似度</a:t>
            </a:r>
            <a:endParaRPr lang="zh-CN" altLang="en-US" dirty="0"/>
          </a:p>
        </p:txBody>
      </p:sp>
      <p:graphicFrame>
        <p:nvGraphicFramePr>
          <p:cNvPr id="4" name="内容占位符 3"/>
          <p:cNvGraphicFramePr/>
          <p:nvPr/>
        </p:nvGraphicFramePr>
        <p:xfrm>
          <a:off x="463553" y="2515970"/>
          <a:ext cx="8402861" cy="1508760"/>
        </p:xfrm>
        <a:graphic>
          <a:graphicData uri="http://schemas.openxmlformats.org/drawingml/2006/table">
            <a:tbl>
              <a:tblPr firstRow="1" bandRow="1">
                <a:tableStyleId>{5C22544A-7EE6-4342-B048-85BDC9FD1C3A}</a:tableStyleId>
              </a:tblPr>
              <a:tblGrid>
                <a:gridCol w="924376"/>
                <a:gridCol w="4572000"/>
                <a:gridCol w="2906485"/>
              </a:tblGrid>
              <a:tr h="0">
                <a:tc>
                  <a:txBody>
                    <a:bodyPr/>
                    <a:lstStyle/>
                    <a:p>
                      <a:pPr algn="ctr"/>
                      <a:r>
                        <a:rPr lang="zh-CN" altLang="en-US" sz="2000" dirty="0" smtClean="0"/>
                        <a:t>观众</a:t>
                      </a:r>
                      <a:endParaRPr lang="zh-CN" altLang="en-US" sz="2000" dirty="0"/>
                    </a:p>
                  </a:txBody>
                  <a:tcPr anchor="ctr"/>
                </a:tc>
                <a:tc>
                  <a:txBody>
                    <a:bodyPr/>
                    <a:lstStyle/>
                    <a:p>
                      <a:pPr algn="ctr"/>
                      <a:r>
                        <a:rPr lang="en-US" altLang="zh-CN" sz="2000" i="1" dirty="0" smtClean="0"/>
                        <a:t>K</a:t>
                      </a:r>
                      <a:r>
                        <a:rPr lang="en-US" altLang="zh-CN" sz="2000" dirty="0" smtClean="0"/>
                        <a:t>=3</a:t>
                      </a:r>
                      <a:r>
                        <a:rPr lang="zh-CN" altLang="en-US" sz="2000" dirty="0" smtClean="0"/>
                        <a:t>邻居</a:t>
                      </a:r>
                      <a:endParaRPr lang="zh-CN" altLang="en-US" sz="2000" dirty="0"/>
                    </a:p>
                  </a:txBody>
                  <a:tcPr anchor="ctr"/>
                </a:tc>
                <a:tc>
                  <a:txBody>
                    <a:bodyPr/>
                    <a:lstStyle/>
                    <a:p>
                      <a:pPr algn="ctr"/>
                      <a:r>
                        <a:rPr lang="zh-CN" altLang="en-US" sz="2000" dirty="0" smtClean="0"/>
                        <a:t>兴趣值</a:t>
                      </a:r>
                      <a:endParaRPr lang="zh-CN" altLang="en-US" sz="2000" dirty="0"/>
                    </a:p>
                  </a:txBody>
                  <a:tcPr anchor="ctr"/>
                </a:tc>
              </a:tr>
              <a:tr h="370840">
                <a:tc>
                  <a:txBody>
                    <a:bodyPr/>
                    <a:lstStyle/>
                    <a:p>
                      <a:pPr algn="ctr"/>
                      <a:r>
                        <a:rPr lang="zh-CN" altLang="en-US" dirty="0" smtClean="0"/>
                        <a:t>观众</a:t>
                      </a:r>
                      <a:r>
                        <a:rPr lang="en-US" altLang="zh-CN" i="1" dirty="0" smtClean="0"/>
                        <a:t>A</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(0.33)</a:t>
                      </a:r>
                      <a:r>
                        <a:rPr lang="zh-CN" altLang="en-US" dirty="0" smtClean="0"/>
                        <a:t>、观众</a:t>
                      </a:r>
                      <a:r>
                        <a:rPr lang="en-US" altLang="zh-CN" i="1" dirty="0" smtClean="0"/>
                        <a:t>D</a:t>
                      </a:r>
                      <a:r>
                        <a:rPr lang="en-US" altLang="zh-CN" dirty="0" smtClean="0"/>
                        <a:t>(0.33)</a:t>
                      </a:r>
                      <a:r>
                        <a:rPr lang="zh-CN" altLang="en-US" dirty="0" smtClean="0"/>
                        <a:t>、观众</a:t>
                      </a:r>
                      <a:r>
                        <a:rPr lang="en-US" altLang="zh-CN" i="1" dirty="0" smtClean="0"/>
                        <a:t>E</a:t>
                      </a:r>
                      <a:r>
                        <a:rPr lang="en-US" altLang="zh-CN" dirty="0" smtClean="0"/>
                        <a:t>(0.33)</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(0.33+0.33+0.33)/3=0.33</a:t>
                      </a:r>
                      <a:endParaRPr lang="zh-CN" altLang="en-US" dirty="0"/>
                    </a:p>
                  </a:txBody>
                  <a:tcPr anchor="ctr"/>
                </a:tc>
              </a:tr>
              <a:tr h="370840">
                <a:tc>
                  <a:txBody>
                    <a:bodyPr/>
                    <a:lstStyle/>
                    <a:p>
                      <a:pPr algn="ctr"/>
                      <a:r>
                        <a:rPr lang="zh-CN" altLang="en-US" dirty="0" smtClean="0"/>
                        <a:t>观众</a:t>
                      </a:r>
                      <a:r>
                        <a:rPr lang="en-US" altLang="zh-CN" i="1" dirty="0" smtClean="0"/>
                        <a:t>C</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(0.33)</a:t>
                      </a:r>
                      <a:r>
                        <a:rPr lang="zh-CN" altLang="en-US" dirty="0" smtClean="0"/>
                        <a:t>、观众</a:t>
                      </a:r>
                      <a:r>
                        <a:rPr lang="en-US" altLang="zh-CN" i="1" dirty="0" smtClean="0"/>
                        <a:t>D</a:t>
                      </a:r>
                      <a:r>
                        <a:rPr lang="en-US" altLang="zh-CN" dirty="0" smtClean="0"/>
                        <a:t>(0.33)</a:t>
                      </a:r>
                      <a:r>
                        <a:rPr lang="zh-CN" altLang="en-US" dirty="0" smtClean="0"/>
                        <a:t>、观众</a:t>
                      </a:r>
                      <a:r>
                        <a:rPr lang="en-US" altLang="zh-CN" i="1" dirty="0" smtClean="0"/>
                        <a:t>E</a:t>
                      </a:r>
                      <a:r>
                        <a:rPr lang="en-US" altLang="zh-CN" dirty="0" smtClean="0"/>
                        <a:t>(0.33)</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(0.33+0.33+0.33)/3=0.33</a:t>
                      </a:r>
                      <a:endParaRPr lang="zh-CN" altLang="en-US" dirty="0" smtClean="0"/>
                    </a:p>
                  </a:txBody>
                  <a:tcPr anchor="ctr"/>
                </a:tc>
              </a:tr>
              <a:tr h="370840">
                <a:tc>
                  <a:txBody>
                    <a:bodyPr/>
                    <a:lstStyle/>
                    <a:p>
                      <a:pPr algn="ctr"/>
                      <a:r>
                        <a:rPr lang="zh-CN" altLang="en-US" dirty="0" smtClean="0"/>
                        <a:t>观众</a:t>
                      </a:r>
                      <a:r>
                        <a:rPr lang="en-US" altLang="zh-CN" i="1" dirty="0" smtClean="0"/>
                        <a:t>F</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(0.41)</a:t>
                      </a:r>
                      <a:r>
                        <a:rPr lang="zh-CN" altLang="en-US" dirty="0" smtClean="0"/>
                        <a:t>、观众</a:t>
                      </a:r>
                      <a:r>
                        <a:rPr lang="en-US" altLang="zh-CN" i="1" dirty="0" smtClean="0"/>
                        <a:t>D</a:t>
                      </a:r>
                      <a:r>
                        <a:rPr lang="en-US" altLang="zh-CN" dirty="0" smtClean="0"/>
                        <a:t>(0.41)</a:t>
                      </a:r>
                      <a:r>
                        <a:rPr lang="zh-CN" altLang="en-US" dirty="0" smtClean="0"/>
                        <a:t>、观众</a:t>
                      </a:r>
                      <a:r>
                        <a:rPr lang="en-US" altLang="zh-CN" i="1" dirty="0" smtClean="0"/>
                        <a:t>E</a:t>
                      </a:r>
                      <a:r>
                        <a:rPr lang="en-US" altLang="zh-CN" dirty="0" smtClean="0"/>
                        <a:t>(0.41)</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(0.41+0.41+0.41)/3=0.41</a:t>
                      </a:r>
                      <a:endParaRPr lang="zh-CN" altLang="en-US" dirty="0" smtClean="0"/>
                    </a:p>
                  </a:txBody>
                  <a:tcPr anchor="ctr"/>
                </a:tc>
              </a:tr>
            </a:tbl>
          </a:graphicData>
        </a:graphic>
      </p:graphicFrame>
      <p:sp>
        <p:nvSpPr>
          <p:cNvPr id="5" name="内容占位符 2"/>
          <p:cNvSpPr txBox="1"/>
          <p:nvPr/>
        </p:nvSpPr>
        <p:spPr bwMode="auto">
          <a:xfrm>
            <a:off x="323849" y="4358843"/>
            <a:ext cx="83613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r>
              <a:rPr lang="zh-CN" altLang="en-US" kern="0" dirty="0" smtClean="0"/>
              <a:t>通过表可以发现观众</a:t>
            </a:r>
            <a:r>
              <a:rPr lang="en-US" altLang="zh-CN" i="1" kern="0" dirty="0" smtClean="0"/>
              <a:t>F</a:t>
            </a:r>
            <a:r>
              <a:rPr lang="zh-CN" altLang="en-US" kern="0" dirty="0" smtClean="0"/>
              <a:t>是比较有可能去的，观众</a:t>
            </a:r>
            <a:r>
              <a:rPr lang="en-US" altLang="zh-CN" i="1" kern="0" dirty="0" smtClean="0"/>
              <a:t>A</a:t>
            </a:r>
            <a:r>
              <a:rPr lang="zh-CN" altLang="en-US" i="1" kern="0" dirty="0" smtClean="0"/>
              <a:t>、</a:t>
            </a:r>
            <a:r>
              <a:rPr lang="en-US" altLang="zh-CN" i="1" kern="0" dirty="0" smtClean="0"/>
              <a:t>C</a:t>
            </a:r>
            <a:r>
              <a:rPr lang="zh-CN" altLang="en-US" kern="0" dirty="0" smtClean="0"/>
              <a:t>也有一定的可能性去。如果兴趣值接近</a:t>
            </a:r>
            <a:r>
              <a:rPr lang="en-US" altLang="zh-CN" kern="0" dirty="0" smtClean="0"/>
              <a:t>1</a:t>
            </a:r>
            <a:r>
              <a:rPr lang="zh-CN" altLang="en-US" kern="0" dirty="0" smtClean="0"/>
              <a:t>，则表示该观众与已知确定观影观众的历史行为完全一致，那么他们的未来行为</a:t>
            </a:r>
            <a:r>
              <a:rPr lang="zh-CN" altLang="en-US" kern="0" dirty="0"/>
              <a:t>很</a:t>
            </a:r>
            <a:r>
              <a:rPr lang="zh-CN" altLang="en-US" kern="0" dirty="0" smtClean="0"/>
              <a:t>可能也会一致。</a:t>
            </a:r>
            <a:endParaRPr lang="zh-CN" altLang="en-US" kern="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如果对上述问题进行扩展，观众</a:t>
            </a:r>
            <a:r>
              <a:rPr lang="en-US" altLang="zh-CN" dirty="0" smtClean="0"/>
              <a:t>B</a:t>
            </a:r>
            <a:r>
              <a:rPr lang="zh-CN" altLang="en-US" dirty="0" smtClean="0"/>
              <a:t>、</a:t>
            </a:r>
            <a:r>
              <a:rPr lang="en-US" altLang="zh-CN" dirty="0" smtClean="0"/>
              <a:t>D</a:t>
            </a:r>
            <a:r>
              <a:rPr lang="zh-CN" altLang="en-US" dirty="0" smtClean="0"/>
              <a:t>、</a:t>
            </a:r>
            <a:r>
              <a:rPr lang="en-US" altLang="zh-CN" dirty="0" smtClean="0"/>
              <a:t>E</a:t>
            </a:r>
            <a:r>
              <a:rPr lang="zh-CN" altLang="en-US" dirty="0" smtClean="0"/>
              <a:t>对于观影</a:t>
            </a:r>
            <a:r>
              <a:rPr lang="en-US" altLang="zh-CN" dirty="0" smtClean="0"/>
              <a:t>《</a:t>
            </a:r>
            <a:r>
              <a:rPr lang="zh-CN" altLang="en-US" dirty="0" smtClean="0"/>
              <a:t>星球大战</a:t>
            </a:r>
            <a:r>
              <a:rPr lang="en-US" altLang="zh-CN" dirty="0" smtClean="0"/>
              <a:t>》</a:t>
            </a:r>
            <a:r>
              <a:rPr lang="zh-CN" altLang="en-US" dirty="0" smtClean="0"/>
              <a:t>的兴趣不是确定的，而是概率性的，分别是</a:t>
            </a:r>
            <a:r>
              <a:rPr lang="en-US" altLang="zh-CN" dirty="0" smtClean="0"/>
              <a:t>0.7</a:t>
            </a:r>
            <a:r>
              <a:rPr lang="zh-CN" altLang="en-US" dirty="0" smtClean="0"/>
              <a:t>、</a:t>
            </a:r>
            <a:r>
              <a:rPr lang="en-US" altLang="zh-CN" dirty="0" smtClean="0"/>
              <a:t>0.5</a:t>
            </a:r>
            <a:r>
              <a:rPr lang="zh-CN" altLang="en-US" dirty="0" smtClean="0"/>
              <a:t>、</a:t>
            </a:r>
            <a:r>
              <a:rPr lang="en-US" altLang="zh-CN" dirty="0" smtClean="0"/>
              <a:t>0.6</a:t>
            </a:r>
            <a:r>
              <a:rPr lang="zh-CN" altLang="en-US" dirty="0" smtClean="0"/>
              <a:t>，则在计算兴趣值的过程需要进行概率折算，结果会产生一些偏差：</a:t>
            </a:r>
            <a:endParaRPr lang="zh-CN" altLang="en-US" dirty="0"/>
          </a:p>
        </p:txBody>
      </p:sp>
      <p:graphicFrame>
        <p:nvGraphicFramePr>
          <p:cNvPr id="4" name="内容占位符 3"/>
          <p:cNvGraphicFramePr/>
          <p:nvPr/>
        </p:nvGraphicFramePr>
        <p:xfrm>
          <a:off x="0" y="2777227"/>
          <a:ext cx="9144000" cy="2621280"/>
        </p:xfrm>
        <a:graphic>
          <a:graphicData uri="http://schemas.openxmlformats.org/drawingml/2006/table">
            <a:tbl>
              <a:tblPr firstRow="1" bandRow="1">
                <a:tableStyleId>{5C22544A-7EE6-4342-B048-85BDC9FD1C3A}</a:tableStyleId>
              </a:tblPr>
              <a:tblGrid>
                <a:gridCol w="636814"/>
                <a:gridCol w="4392386"/>
                <a:gridCol w="4114800"/>
              </a:tblGrid>
              <a:tr h="0">
                <a:tc>
                  <a:txBody>
                    <a:bodyPr/>
                    <a:lstStyle/>
                    <a:p>
                      <a:pPr algn="ctr"/>
                      <a:r>
                        <a:rPr lang="zh-CN" altLang="en-US" sz="2000" dirty="0" smtClean="0"/>
                        <a:t>观众</a:t>
                      </a:r>
                      <a:endParaRPr lang="zh-CN" altLang="en-US" sz="2000" dirty="0"/>
                    </a:p>
                  </a:txBody>
                  <a:tcPr anchor="ctr"/>
                </a:tc>
                <a:tc>
                  <a:txBody>
                    <a:bodyPr/>
                    <a:lstStyle/>
                    <a:p>
                      <a:pPr algn="ctr"/>
                      <a:r>
                        <a:rPr lang="en-US" altLang="zh-CN" sz="2000" i="1" dirty="0" smtClean="0"/>
                        <a:t>K</a:t>
                      </a:r>
                      <a:r>
                        <a:rPr lang="en-US" altLang="zh-CN" sz="2000" dirty="0" smtClean="0"/>
                        <a:t>=3</a:t>
                      </a:r>
                      <a:r>
                        <a:rPr lang="zh-CN" altLang="en-US" sz="2000" dirty="0" smtClean="0"/>
                        <a:t>邻居</a:t>
                      </a:r>
                      <a:endParaRPr lang="zh-CN" altLang="en-US" sz="2000" dirty="0"/>
                    </a:p>
                  </a:txBody>
                  <a:tcPr anchor="ctr"/>
                </a:tc>
                <a:tc>
                  <a:txBody>
                    <a:bodyPr/>
                    <a:lstStyle/>
                    <a:p>
                      <a:pPr algn="ctr"/>
                      <a:r>
                        <a:rPr lang="zh-CN" altLang="en-US" sz="2000" dirty="0" smtClean="0"/>
                        <a:t>兴趣值</a:t>
                      </a:r>
                      <a:endParaRPr lang="zh-CN" altLang="en-US" sz="2000" dirty="0"/>
                    </a:p>
                  </a:txBody>
                  <a:tcPr anchor="ctr"/>
                </a:tc>
              </a:tr>
              <a:tr h="370840">
                <a:tc>
                  <a:txBody>
                    <a:bodyPr/>
                    <a:lstStyle/>
                    <a:p>
                      <a:pPr algn="ctr"/>
                      <a:r>
                        <a:rPr lang="zh-CN" altLang="en-US" dirty="0" smtClean="0"/>
                        <a:t>观众</a:t>
                      </a:r>
                      <a:r>
                        <a:rPr lang="en-US" altLang="zh-CN" i="1" dirty="0" smtClean="0"/>
                        <a:t>A</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(0.33)</a:t>
                      </a:r>
                      <a:r>
                        <a:rPr lang="zh-CN" altLang="en-US" dirty="0" smtClean="0"/>
                        <a:t>、观众</a:t>
                      </a:r>
                      <a:r>
                        <a:rPr lang="en-US" altLang="zh-CN" i="1" dirty="0" smtClean="0"/>
                        <a:t>D</a:t>
                      </a:r>
                      <a:r>
                        <a:rPr lang="en-US" altLang="zh-CN" dirty="0" smtClean="0"/>
                        <a:t>(0.33)</a:t>
                      </a:r>
                      <a:r>
                        <a:rPr lang="zh-CN" altLang="en-US" dirty="0" smtClean="0"/>
                        <a:t>、观众</a:t>
                      </a:r>
                      <a:r>
                        <a:rPr lang="en-US" altLang="zh-CN" i="1" dirty="0" smtClean="0"/>
                        <a:t>E</a:t>
                      </a:r>
                      <a:r>
                        <a:rPr lang="en-US" altLang="zh-CN" dirty="0" smtClean="0"/>
                        <a:t>(0.33)</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r>
                        <a:rPr lang="zh-CN" altLang="en-US" dirty="0" smtClean="0"/>
                        <a:t>*</a:t>
                      </a:r>
                      <a:r>
                        <a:rPr lang="en-US" altLang="zh-CN" dirty="0" smtClean="0"/>
                        <a:t>0.7+0.33</a:t>
                      </a:r>
                      <a:r>
                        <a:rPr lang="zh-CN" altLang="en-US" dirty="0" smtClean="0"/>
                        <a:t>*</a:t>
                      </a:r>
                      <a:r>
                        <a:rPr lang="en-US" altLang="zh-CN" dirty="0" smtClean="0"/>
                        <a:t>0.5+0.33</a:t>
                      </a:r>
                      <a:r>
                        <a:rPr lang="zh-CN" altLang="en-US" dirty="0" smtClean="0"/>
                        <a:t>*</a:t>
                      </a:r>
                      <a:r>
                        <a:rPr lang="en-US" altLang="zh-CN" dirty="0" smtClean="0"/>
                        <a:t>0.6)/3=0.198</a:t>
                      </a:r>
                      <a:endParaRPr lang="zh-CN" altLang="en-US" dirty="0"/>
                    </a:p>
                  </a:txBody>
                  <a:tcPr anchor="ctr"/>
                </a:tc>
              </a:tr>
              <a:tr h="370840">
                <a:tc>
                  <a:txBody>
                    <a:bodyPr/>
                    <a:lstStyle/>
                    <a:p>
                      <a:pPr algn="ctr"/>
                      <a:r>
                        <a:rPr lang="zh-CN" altLang="en-US" dirty="0" smtClean="0"/>
                        <a:t>观众</a:t>
                      </a:r>
                      <a:r>
                        <a:rPr lang="en-US" altLang="zh-CN" i="1" dirty="0" smtClean="0"/>
                        <a:t>C</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(0.33)</a:t>
                      </a:r>
                      <a:r>
                        <a:rPr lang="zh-CN" altLang="en-US" dirty="0" smtClean="0"/>
                        <a:t>、观众</a:t>
                      </a:r>
                      <a:r>
                        <a:rPr lang="en-US" altLang="zh-CN" i="1" dirty="0" smtClean="0"/>
                        <a:t>D</a:t>
                      </a:r>
                      <a:r>
                        <a:rPr lang="en-US" altLang="zh-CN" dirty="0" smtClean="0"/>
                        <a:t>(0.33)</a:t>
                      </a:r>
                      <a:r>
                        <a:rPr lang="zh-CN" altLang="en-US" dirty="0" smtClean="0"/>
                        <a:t>、观众</a:t>
                      </a:r>
                      <a:r>
                        <a:rPr lang="en-US" altLang="zh-CN" i="1" dirty="0" smtClean="0"/>
                        <a:t>E</a:t>
                      </a:r>
                      <a:r>
                        <a:rPr lang="en-US" altLang="zh-CN" dirty="0" smtClean="0"/>
                        <a:t>(0.33)</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(0.33</a:t>
                      </a:r>
                      <a:r>
                        <a:rPr lang="zh-CN" altLang="en-US" dirty="0" smtClean="0"/>
                        <a:t>*</a:t>
                      </a:r>
                      <a:r>
                        <a:rPr lang="en-US" altLang="zh-CN" dirty="0" smtClean="0"/>
                        <a:t>0.7+0.33</a:t>
                      </a:r>
                      <a:r>
                        <a:rPr lang="zh-CN" altLang="en-US" dirty="0" smtClean="0"/>
                        <a:t>*</a:t>
                      </a:r>
                      <a:r>
                        <a:rPr lang="en-US" altLang="zh-CN" dirty="0" smtClean="0"/>
                        <a:t>0.5+0.33</a:t>
                      </a:r>
                      <a:r>
                        <a:rPr lang="zh-CN" altLang="en-US" dirty="0" smtClean="0"/>
                        <a:t>*</a:t>
                      </a:r>
                      <a:r>
                        <a:rPr lang="en-US" altLang="zh-CN" dirty="0" smtClean="0"/>
                        <a:t>0.6)/3=0.198</a:t>
                      </a:r>
                      <a:endParaRPr lang="zh-CN" altLang="en-US" dirty="0" smtClean="0"/>
                    </a:p>
                  </a:txBody>
                  <a:tcPr anchor="ctr"/>
                </a:tc>
              </a:tr>
              <a:tr h="370840">
                <a:tc>
                  <a:txBody>
                    <a:bodyPr/>
                    <a:lstStyle/>
                    <a:p>
                      <a:pPr algn="ctr"/>
                      <a:r>
                        <a:rPr lang="zh-CN" altLang="en-US" dirty="0" smtClean="0"/>
                        <a:t>观众</a:t>
                      </a:r>
                      <a:r>
                        <a:rPr lang="en-US" altLang="zh-CN" i="1" dirty="0" smtClean="0"/>
                        <a:t>F</a:t>
                      </a:r>
                      <a:endParaRPr lang="zh-CN" altLang="en-US"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观众</a:t>
                      </a:r>
                      <a:r>
                        <a:rPr lang="en-US" altLang="zh-CN" i="1" dirty="0" smtClean="0"/>
                        <a:t>B</a:t>
                      </a:r>
                      <a:r>
                        <a:rPr lang="en-US" altLang="zh-CN" dirty="0" smtClean="0"/>
                        <a:t>(0.41)</a:t>
                      </a:r>
                      <a:r>
                        <a:rPr lang="zh-CN" altLang="en-US" dirty="0" smtClean="0"/>
                        <a:t>、观众</a:t>
                      </a:r>
                      <a:r>
                        <a:rPr lang="en-US" altLang="zh-CN" i="1" dirty="0" smtClean="0"/>
                        <a:t>D</a:t>
                      </a:r>
                      <a:r>
                        <a:rPr lang="en-US" altLang="zh-CN" dirty="0" smtClean="0"/>
                        <a:t>(0.41)</a:t>
                      </a:r>
                      <a:r>
                        <a:rPr lang="zh-CN" altLang="en-US" dirty="0" smtClean="0"/>
                        <a:t>、观众</a:t>
                      </a:r>
                      <a:r>
                        <a:rPr lang="en-US" altLang="zh-CN" i="1" dirty="0" smtClean="0"/>
                        <a:t>E</a:t>
                      </a:r>
                      <a:r>
                        <a:rPr lang="en-US" altLang="zh-CN" dirty="0" smtClean="0"/>
                        <a:t>(0.41)</a:t>
                      </a:r>
                      <a:endParaRPr lang="zh-CN"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t>(0.41</a:t>
                      </a:r>
                      <a:r>
                        <a:rPr lang="zh-CN" altLang="en-US" dirty="0" smtClean="0"/>
                        <a:t>*</a:t>
                      </a:r>
                      <a:r>
                        <a:rPr lang="en-US" altLang="zh-CN" dirty="0" smtClean="0"/>
                        <a:t>0.7+0.41</a:t>
                      </a:r>
                      <a:r>
                        <a:rPr lang="zh-CN" altLang="en-US" dirty="0" smtClean="0"/>
                        <a:t>*</a:t>
                      </a:r>
                      <a:r>
                        <a:rPr lang="en-US" altLang="zh-CN" dirty="0" smtClean="0"/>
                        <a:t>0.5+0.41</a:t>
                      </a:r>
                      <a:r>
                        <a:rPr lang="zh-CN" altLang="en-US" dirty="0" smtClean="0"/>
                        <a:t>*</a:t>
                      </a:r>
                      <a:r>
                        <a:rPr lang="en-US" altLang="zh-CN" dirty="0" smtClean="0"/>
                        <a:t>0.6)/3=0.246</a:t>
                      </a:r>
                      <a:endParaRPr lang="zh-CN" altLang="en-US" dirty="0"/>
                    </a:p>
                  </a:txBody>
                  <a:tcPr anchor="ct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6736"/>
            <a:ext cx="8370888" cy="609600"/>
          </a:xfrm>
        </p:spPr>
        <p:txBody>
          <a:bodyPr/>
          <a:lstStyle/>
          <a:p>
            <a:r>
              <a:rPr lang="en-US" altLang="zh-CN" dirty="0" err="1"/>
              <a:t>Kaggle</a:t>
            </a:r>
            <a:r>
              <a:rPr lang="zh-CN" altLang="zh-CN" dirty="0"/>
              <a:t>实战：</a:t>
            </a:r>
            <a:r>
              <a:rPr lang="en-US" altLang="zh-CN" dirty="0"/>
              <a:t>Digit Recognizer</a:t>
            </a:r>
            <a:r>
              <a:rPr lang="zh-CN" altLang="zh-CN" dirty="0"/>
              <a:t>数字识别器</a:t>
            </a:r>
            <a:endParaRPr lang="zh-CN" altLang="en-US" dirty="0"/>
          </a:p>
        </p:txBody>
      </p:sp>
      <p:sp>
        <p:nvSpPr>
          <p:cNvPr id="4" name="标题 1"/>
          <p:cNvSpPr txBox="1"/>
          <p:nvPr/>
        </p:nvSpPr>
        <p:spPr bwMode="auto">
          <a:xfrm>
            <a:off x="118533" y="823300"/>
            <a:ext cx="8856133" cy="13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rmAutofit fontScale="97500"/>
          </a:bodyPr>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r>
              <a:rPr lang="zh-CN" altLang="zh-CN" sz="3100" kern="0" dirty="0" smtClean="0">
                <a:solidFill>
                  <a:schemeClr val="tx1"/>
                </a:solidFill>
              </a:rPr>
              <a:t>一个识别手写数字</a:t>
            </a:r>
            <a:r>
              <a:rPr lang="en-US" altLang="zh-CN" sz="3100" kern="0" dirty="0" smtClean="0">
                <a:solidFill>
                  <a:schemeClr val="tx1"/>
                </a:solidFill>
              </a:rPr>
              <a:t>0</a:t>
            </a:r>
            <a:r>
              <a:rPr lang="zh-CN" altLang="zh-CN" sz="3100" kern="0" dirty="0" smtClean="0">
                <a:solidFill>
                  <a:schemeClr val="tx1"/>
                </a:solidFill>
              </a:rPr>
              <a:t>～</a:t>
            </a:r>
            <a:r>
              <a:rPr lang="en-US" altLang="zh-CN" sz="3100" kern="0" dirty="0" smtClean="0">
                <a:solidFill>
                  <a:schemeClr val="tx1"/>
                </a:solidFill>
              </a:rPr>
              <a:t>9</a:t>
            </a:r>
            <a:r>
              <a:rPr lang="zh-CN" altLang="zh-CN" sz="3100" kern="0" dirty="0" smtClean="0">
                <a:solidFill>
                  <a:schemeClr val="tx1"/>
                </a:solidFill>
              </a:rPr>
              <a:t>的练习赛，参赛者用</a:t>
            </a:r>
            <a:r>
              <a:rPr lang="zh-CN" altLang="en-US" sz="3100" kern="0" dirty="0" smtClean="0">
                <a:solidFill>
                  <a:schemeClr val="tx1"/>
                </a:solidFill>
              </a:rPr>
              <a:t>提供</a:t>
            </a:r>
            <a:r>
              <a:rPr lang="zh-CN" altLang="zh-CN" sz="3100" kern="0" dirty="0" smtClean="0">
                <a:solidFill>
                  <a:schemeClr val="tx1"/>
                </a:solidFill>
              </a:rPr>
              <a:t>数据来训练自己的</a:t>
            </a:r>
            <a:r>
              <a:rPr lang="zh-CN" altLang="en-US" sz="3100" kern="0" dirty="0" smtClean="0">
                <a:solidFill>
                  <a:schemeClr val="tx1"/>
                </a:solidFill>
              </a:rPr>
              <a:t>手写数字识别器。</a:t>
            </a:r>
            <a:br>
              <a:rPr lang="zh-CN" altLang="zh-CN" kern="0" dirty="0" smtClean="0">
                <a:solidFill>
                  <a:schemeClr val="tx1"/>
                </a:solidFill>
              </a:rPr>
            </a:br>
            <a:endParaRPr kumimoji="1" lang="zh-CN" altLang="en-US" kern="0" dirty="0">
              <a:solidFill>
                <a:schemeClr val="tx1"/>
              </a:solidFill>
            </a:endParaRPr>
          </a:p>
        </p:txBody>
      </p:sp>
      <p:pic>
        <p:nvPicPr>
          <p:cNvPr id="5" name="内容占位符 3"/>
          <p:cNvPicPr>
            <a:picLocks noGr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1977318"/>
            <a:ext cx="7351229" cy="4576693"/>
          </a:xfrm>
          <a:prstGeom prst="rect">
            <a:avLst/>
          </a:prstGeom>
          <a:noFill/>
          <a:ln>
            <a:noFill/>
          </a:ln>
        </p:spPr>
      </p:pic>
      <p:sp>
        <p:nvSpPr>
          <p:cNvPr id="6" name="文本框 5"/>
          <p:cNvSpPr txBox="1"/>
          <p:nvPr/>
        </p:nvSpPr>
        <p:spPr>
          <a:xfrm>
            <a:off x="5748499" y="1778339"/>
            <a:ext cx="3909391" cy="3539430"/>
          </a:xfrm>
          <a:prstGeom prst="rect">
            <a:avLst/>
          </a:prstGeom>
          <a:noFill/>
        </p:spPr>
        <p:txBody>
          <a:bodyPr wrap="square" rtlCol="0">
            <a:spAutoFit/>
          </a:bodyPr>
          <a:lstStyle/>
          <a:p>
            <a:pPr algn="ctr"/>
            <a:r>
              <a:rPr kumimoji="1" lang="zh-CN" altLang="en-US" sz="2800" dirty="0"/>
              <a:t>主要任务：</a:t>
            </a:r>
            <a:r>
              <a:rPr kumimoji="1" lang="zh-CN" altLang="en-US" sz="2800" dirty="0">
                <a:solidFill>
                  <a:srgbClr val="FF0000"/>
                </a:solidFill>
              </a:rPr>
              <a:t>分类</a:t>
            </a:r>
            <a:endParaRPr kumimoji="1" lang="en-US" altLang="zh-CN" sz="2800" dirty="0">
              <a:solidFill>
                <a:srgbClr val="FF0000"/>
              </a:solidFill>
            </a:endParaRPr>
          </a:p>
          <a:p>
            <a:pPr algn="ctr"/>
            <a:r>
              <a:rPr kumimoji="1" lang="zh-CN" altLang="en-US" sz="2800" dirty="0"/>
              <a:t>类别：</a:t>
            </a:r>
            <a:r>
              <a:rPr kumimoji="1" lang="en-US" altLang="zh-CN" sz="2800" dirty="0"/>
              <a:t>10</a:t>
            </a:r>
            <a:r>
              <a:rPr kumimoji="1" lang="zh-CN" altLang="en-US" sz="2800" dirty="0"/>
              <a:t>类</a:t>
            </a:r>
            <a:endParaRPr kumimoji="1" lang="en-US" altLang="zh-CN" sz="2800" dirty="0"/>
          </a:p>
          <a:p>
            <a:pPr algn="ctr"/>
            <a:r>
              <a:rPr kumimoji="1" lang="en-US" altLang="zh-CN" sz="2800" dirty="0"/>
              <a:t>0</a:t>
            </a:r>
            <a:endParaRPr kumimoji="1" lang="en-US" altLang="zh-CN" sz="2800" dirty="0"/>
          </a:p>
          <a:p>
            <a:pPr algn="ctr"/>
            <a:r>
              <a:rPr kumimoji="1" lang="en-US" altLang="zh-CN" sz="2800" dirty="0"/>
              <a:t>1</a:t>
            </a:r>
            <a:endParaRPr kumimoji="1" lang="en-US" altLang="zh-CN" sz="2800" dirty="0"/>
          </a:p>
          <a:p>
            <a:pPr algn="ctr"/>
            <a:r>
              <a:rPr kumimoji="1" lang="en-US" altLang="zh-CN" sz="2800" dirty="0"/>
              <a:t>.</a:t>
            </a:r>
            <a:endParaRPr kumimoji="1" lang="en-US" altLang="zh-CN" sz="2800" dirty="0"/>
          </a:p>
          <a:p>
            <a:pPr algn="ctr"/>
            <a:r>
              <a:rPr kumimoji="1" lang="en-US" altLang="zh-CN" sz="2800" dirty="0"/>
              <a:t>.</a:t>
            </a:r>
            <a:endParaRPr kumimoji="1" lang="en-US" altLang="zh-CN" sz="2800" dirty="0"/>
          </a:p>
          <a:p>
            <a:pPr algn="ctr"/>
            <a:r>
              <a:rPr kumimoji="1" lang="en-US" altLang="zh-CN" sz="2800" dirty="0"/>
              <a:t>.</a:t>
            </a:r>
            <a:endParaRPr kumimoji="1" lang="en-US" altLang="zh-CN" sz="2800" dirty="0"/>
          </a:p>
          <a:p>
            <a:pPr algn="ctr"/>
            <a:r>
              <a:rPr kumimoji="1" lang="en-US" altLang="zh-CN" sz="2800" dirty="0"/>
              <a:t>9</a:t>
            </a:r>
            <a:endParaRPr kumimoji="1" lang="zh-CN" altLang="en-US" sz="28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rotWithShape="1">
          <a:blip r:embed="rId1"/>
          <a:srcRect t="7486" b="22278"/>
          <a:stretch>
            <a:fillRect/>
          </a:stretch>
        </p:blipFill>
        <p:spPr>
          <a:xfrm>
            <a:off x="1573150" y="1526229"/>
            <a:ext cx="6687073" cy="680135"/>
          </a:xfrm>
          <a:prstGeom prst="rect">
            <a:avLst/>
          </a:prstGeom>
        </p:spPr>
      </p:pic>
      <p:sp>
        <p:nvSpPr>
          <p:cNvPr id="5" name="文本框 4"/>
          <p:cNvSpPr txBox="1"/>
          <p:nvPr/>
        </p:nvSpPr>
        <p:spPr>
          <a:xfrm>
            <a:off x="97935" y="2339340"/>
            <a:ext cx="9046066" cy="1015663"/>
          </a:xfrm>
          <a:prstGeom prst="rect">
            <a:avLst/>
          </a:prstGeom>
          <a:noFill/>
        </p:spPr>
        <p:txBody>
          <a:bodyPr wrap="square" rtlCol="0">
            <a:spAutoFit/>
          </a:bodyPr>
          <a:lstStyle/>
          <a:p>
            <a:r>
              <a:rPr kumimoji="1" lang="zh-CN" altLang="en-US" sz="2000" dirty="0"/>
              <a:t>训练数据集</a:t>
            </a:r>
            <a:r>
              <a:rPr kumimoji="1" lang="zh-CN" altLang="en-US" sz="2000" dirty="0" smtClean="0"/>
              <a:t>：</a:t>
            </a:r>
            <a:r>
              <a:rPr kumimoji="1" lang="en-US" altLang="zh-CN" sz="2000" dirty="0"/>
              <a:t>t</a:t>
            </a:r>
            <a:r>
              <a:rPr kumimoji="1" lang="en-US" altLang="zh-CN" sz="2000" dirty="0" smtClean="0"/>
              <a:t>rain.csv</a:t>
            </a:r>
            <a:endParaRPr kumimoji="1" lang="en-US" altLang="zh-CN" sz="2000" dirty="0"/>
          </a:p>
          <a:p>
            <a:r>
              <a:rPr lang="en-US" altLang="zh-CN" sz="2000" dirty="0" err="1"/>
              <a:t>train.csv</a:t>
            </a:r>
            <a:r>
              <a:rPr lang="zh-CN" altLang="zh-CN" sz="2000" dirty="0"/>
              <a:t>，大小</a:t>
            </a:r>
            <a:r>
              <a:rPr lang="en-US" altLang="zh-CN" sz="2000" dirty="0"/>
              <a:t>42001*785</a:t>
            </a:r>
            <a:r>
              <a:rPr lang="zh-CN" altLang="zh-CN" sz="2000" dirty="0"/>
              <a:t>，第一行是文字描述，所以实际的样本数据大小是</a:t>
            </a:r>
            <a:r>
              <a:rPr lang="en-US" altLang="zh-CN" sz="2000" dirty="0" smtClean="0"/>
              <a:t>42000*785</a:t>
            </a:r>
            <a:r>
              <a:rPr lang="zh-CN" altLang="en-US" sz="2000" dirty="0" smtClean="0"/>
              <a:t>。</a:t>
            </a:r>
            <a:r>
              <a:rPr lang="zh-CN" altLang="zh-CN" sz="2000" dirty="0" smtClean="0"/>
              <a:t>其中</a:t>
            </a:r>
            <a:r>
              <a:rPr lang="zh-CN" altLang="zh-CN" sz="2000" dirty="0"/>
              <a:t>第一列的每一个数字是它对应行的</a:t>
            </a:r>
            <a:r>
              <a:rPr lang="en-US" altLang="zh-CN" sz="2000" dirty="0"/>
              <a:t>label</a:t>
            </a:r>
            <a:r>
              <a:rPr lang="zh-CN" altLang="zh-CN" sz="2000" dirty="0"/>
              <a:t> </a:t>
            </a:r>
            <a:r>
              <a:rPr lang="zh-CN" altLang="en-US" sz="2000" dirty="0"/>
              <a:t>，即真实数字。</a:t>
            </a:r>
            <a:endParaRPr kumimoji="1" lang="zh-CN" altLang="en-US" sz="2000" dirty="0"/>
          </a:p>
        </p:txBody>
      </p:sp>
      <p:pic>
        <p:nvPicPr>
          <p:cNvPr id="7" name="图片 6"/>
          <p:cNvPicPr/>
          <p:nvPr/>
        </p:nvPicPr>
        <p:blipFill rotWithShape="1">
          <a:blip r:embed="rId2"/>
          <a:srcRect b="6926"/>
          <a:stretch>
            <a:fillRect/>
          </a:stretch>
        </p:blipFill>
        <p:spPr>
          <a:xfrm>
            <a:off x="2466824" y="3528621"/>
            <a:ext cx="4017583" cy="3005345"/>
          </a:xfrm>
          <a:prstGeom prst="rect">
            <a:avLst/>
          </a:prstGeom>
        </p:spPr>
      </p:pic>
      <p:sp>
        <p:nvSpPr>
          <p:cNvPr id="8" name="文本框 7"/>
          <p:cNvSpPr txBox="1"/>
          <p:nvPr/>
        </p:nvSpPr>
        <p:spPr>
          <a:xfrm>
            <a:off x="761577" y="1023922"/>
            <a:ext cx="7718780" cy="369332"/>
          </a:xfrm>
          <a:prstGeom prst="rect">
            <a:avLst/>
          </a:prstGeom>
          <a:noFill/>
        </p:spPr>
        <p:txBody>
          <a:bodyPr wrap="none" rtlCol="0">
            <a:spAutoFit/>
          </a:bodyPr>
          <a:lstStyle/>
          <a:p>
            <a:r>
              <a:rPr kumimoji="1" lang="zh-CN" altLang="en-US" dirty="0"/>
              <a:t>数据集格式：</a:t>
            </a:r>
            <a:r>
              <a:rPr kumimoji="1" lang="en-US" altLang="zh-CN" dirty="0"/>
              <a:t>.csv</a:t>
            </a:r>
            <a:r>
              <a:rPr kumimoji="1" lang="zh-CN" altLang="en-US" dirty="0"/>
              <a:t>文件，存储的实质是</a:t>
            </a:r>
            <a:r>
              <a:rPr kumimoji="1" lang="en-US" altLang="zh-CN" dirty="0"/>
              <a:t>28</a:t>
            </a:r>
            <a:r>
              <a:rPr kumimoji="1" lang="zh-CN" altLang="en-US" dirty="0"/>
              <a:t>*</a:t>
            </a:r>
            <a:r>
              <a:rPr kumimoji="1" lang="en-US" altLang="zh-CN" dirty="0"/>
              <a:t>28=784</a:t>
            </a:r>
            <a:r>
              <a:rPr kumimoji="1" lang="zh-CN" altLang="en-US" dirty="0"/>
              <a:t>的手写数字图像的像素值</a:t>
            </a:r>
            <a:endParaRPr kumimoji="1"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rotWithShape="1">
          <a:blip r:embed="rId1"/>
          <a:srcRect t="7486" b="22278"/>
          <a:stretch>
            <a:fillRect/>
          </a:stretch>
        </p:blipFill>
        <p:spPr>
          <a:xfrm>
            <a:off x="1412827" y="1053479"/>
            <a:ext cx="6622582" cy="680135"/>
          </a:xfrm>
          <a:prstGeom prst="rect">
            <a:avLst/>
          </a:prstGeom>
        </p:spPr>
      </p:pic>
      <p:sp>
        <p:nvSpPr>
          <p:cNvPr id="5" name="文本框 4"/>
          <p:cNvSpPr txBox="1"/>
          <p:nvPr/>
        </p:nvSpPr>
        <p:spPr>
          <a:xfrm>
            <a:off x="582599" y="1933269"/>
            <a:ext cx="8471929" cy="1077218"/>
          </a:xfrm>
          <a:prstGeom prst="rect">
            <a:avLst/>
          </a:prstGeom>
          <a:noFill/>
        </p:spPr>
        <p:txBody>
          <a:bodyPr wrap="square" rtlCol="0">
            <a:spAutoFit/>
          </a:bodyPr>
          <a:lstStyle/>
          <a:p>
            <a:r>
              <a:rPr kumimoji="1" lang="zh-CN" altLang="en-US" sz="2400" dirty="0"/>
              <a:t>训练数据集</a:t>
            </a:r>
            <a:r>
              <a:rPr kumimoji="1" lang="zh-CN" altLang="en-US" sz="2400" dirty="0" smtClean="0"/>
              <a:t>：</a:t>
            </a:r>
            <a:r>
              <a:rPr kumimoji="1" lang="en-US" altLang="zh-CN" sz="2400" dirty="0" smtClean="0"/>
              <a:t>test.csv</a:t>
            </a:r>
            <a:endParaRPr kumimoji="1" lang="en-US" altLang="zh-CN" sz="2400" dirty="0"/>
          </a:p>
          <a:p>
            <a:r>
              <a:rPr lang="en-US" altLang="zh-CN" sz="2000" dirty="0" err="1"/>
              <a:t>test.csv</a:t>
            </a:r>
            <a:r>
              <a:rPr lang="zh-CN" altLang="zh-CN" sz="2000" dirty="0"/>
              <a:t>里的数据大小是</a:t>
            </a:r>
            <a:r>
              <a:rPr lang="en-US" altLang="zh-CN" sz="2000" dirty="0"/>
              <a:t>28001*784</a:t>
            </a:r>
            <a:r>
              <a:rPr lang="zh-CN" altLang="zh-CN" sz="2000" dirty="0"/>
              <a:t>，第一行是文字描述，因此实际的测试数据样本是</a:t>
            </a:r>
            <a:r>
              <a:rPr lang="en-US" altLang="zh-CN" sz="2000" dirty="0"/>
              <a:t>28000*784</a:t>
            </a:r>
            <a:endParaRPr kumimoji="1" lang="zh-CN" altLang="en-US" sz="2000" dirty="0"/>
          </a:p>
        </p:txBody>
      </p:sp>
      <p:pic>
        <p:nvPicPr>
          <p:cNvPr id="6" name="图片 5"/>
          <p:cNvPicPr/>
          <p:nvPr/>
        </p:nvPicPr>
        <p:blipFill>
          <a:blip r:embed="rId2"/>
          <a:stretch>
            <a:fillRect/>
          </a:stretch>
        </p:blipFill>
        <p:spPr>
          <a:xfrm>
            <a:off x="665922" y="3425588"/>
            <a:ext cx="8388606" cy="2280586"/>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初步数据处理</a:t>
            </a:r>
            <a:endParaRPr kumimoji="1" lang="zh-CN" altLang="en-US" dirty="0"/>
          </a:p>
        </p:txBody>
      </p:sp>
      <p:sp>
        <p:nvSpPr>
          <p:cNvPr id="3" name="文本框 2"/>
          <p:cNvSpPr txBox="1"/>
          <p:nvPr/>
        </p:nvSpPr>
        <p:spPr>
          <a:xfrm>
            <a:off x="802386" y="1143521"/>
            <a:ext cx="7410255" cy="2308324"/>
          </a:xfrm>
          <a:prstGeom prst="rect">
            <a:avLst/>
          </a:prstGeom>
          <a:noFill/>
        </p:spPr>
        <p:txBody>
          <a:bodyPr wrap="square" rtlCol="0">
            <a:spAutoFit/>
          </a:bodyPr>
          <a:lstStyle/>
          <a:p>
            <a:r>
              <a:rPr lang="zh-CN" altLang="zh-CN" sz="2400" dirty="0"/>
              <a:t>经过</a:t>
            </a:r>
            <a:r>
              <a:rPr lang="en-US" altLang="zh-CN" sz="2400" dirty="0"/>
              <a:t>python</a:t>
            </a:r>
            <a:r>
              <a:rPr lang="zh-CN" altLang="zh-CN" sz="2400" dirty="0"/>
              <a:t>自带的</a:t>
            </a:r>
            <a:r>
              <a:rPr lang="en-US" altLang="zh-CN" sz="2400" dirty="0"/>
              <a:t>csv</a:t>
            </a:r>
            <a:r>
              <a:rPr lang="zh-CN" altLang="zh-CN" sz="2400" dirty="0"/>
              <a:t>模块，我们可以把获得的</a:t>
            </a:r>
            <a:r>
              <a:rPr lang="en-US" altLang="zh-CN" sz="2400" dirty="0"/>
              <a:t>csv</a:t>
            </a:r>
            <a:r>
              <a:rPr lang="zh-CN" altLang="zh-CN" sz="2400" dirty="0"/>
              <a:t>数据集分割成需要的三个矩阵</a:t>
            </a:r>
            <a:endParaRPr lang="en-US" altLang="zh-CN" sz="2400" dirty="0"/>
          </a:p>
          <a:p>
            <a:endParaRPr lang="en-US" altLang="zh-CN" sz="2400" dirty="0"/>
          </a:p>
          <a:p>
            <a:r>
              <a:rPr lang="en-US" altLang="zh-CN" sz="2400" dirty="0" err="1"/>
              <a:t>trainData</a:t>
            </a:r>
            <a:r>
              <a:rPr lang="zh-CN" altLang="zh-CN" sz="2400" dirty="0"/>
              <a:t>、</a:t>
            </a:r>
            <a:r>
              <a:rPr lang="en-US" altLang="zh-CN" sz="2400" dirty="0" err="1"/>
              <a:t>trainLabel</a:t>
            </a:r>
            <a:r>
              <a:rPr lang="zh-CN" altLang="zh-CN" sz="2400" dirty="0"/>
              <a:t>、</a:t>
            </a:r>
            <a:r>
              <a:rPr lang="en-US" altLang="zh-CN" sz="2400" dirty="0" err="1"/>
              <a:t>testData</a:t>
            </a:r>
            <a:r>
              <a:rPr lang="zh-CN" altLang="zh-CN" sz="2400" dirty="0"/>
              <a:t>。</a:t>
            </a:r>
            <a:endParaRPr lang="en-US" altLang="zh-CN" sz="2400" dirty="0"/>
          </a:p>
          <a:p>
            <a:endParaRPr lang="en-US" altLang="zh-CN" sz="2400" dirty="0"/>
          </a:p>
          <a:p>
            <a:endParaRPr lang="zh-CN" altLang="zh-CN" sz="2400" dirty="0"/>
          </a:p>
        </p:txBody>
      </p:sp>
      <p:pic>
        <p:nvPicPr>
          <p:cNvPr id="4" name="图片 3"/>
          <p:cNvPicPr/>
          <p:nvPr/>
        </p:nvPicPr>
        <p:blipFill>
          <a:blip r:embed="rId1"/>
          <a:stretch>
            <a:fillRect/>
          </a:stretch>
        </p:blipFill>
        <p:spPr>
          <a:xfrm>
            <a:off x="683851" y="3083381"/>
            <a:ext cx="6191081" cy="3097286"/>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1"/>
          <a:srcRect l="18662" t="37156" r="13267" b="33438"/>
          <a:stretch>
            <a:fillRect/>
          </a:stretch>
        </p:blipFill>
        <p:spPr>
          <a:xfrm>
            <a:off x="665018" y="2145724"/>
            <a:ext cx="7946843" cy="4136543"/>
          </a:xfrm>
          <a:prstGeom prst="rect">
            <a:avLst/>
          </a:prstGeom>
          <a:noFill/>
          <a:ln w="9525">
            <a:noFill/>
          </a:ln>
        </p:spPr>
      </p:pic>
      <p:sp>
        <p:nvSpPr>
          <p:cNvPr id="5" name="文本框 4"/>
          <p:cNvSpPr txBox="1"/>
          <p:nvPr/>
        </p:nvSpPr>
        <p:spPr>
          <a:xfrm>
            <a:off x="665018" y="1397578"/>
            <a:ext cx="3663182" cy="507831"/>
          </a:xfrm>
          <a:prstGeom prst="rect">
            <a:avLst/>
          </a:prstGeom>
          <a:noFill/>
        </p:spPr>
        <p:txBody>
          <a:bodyPr wrap="none" rtlCol="0">
            <a:spAutoFit/>
          </a:bodyPr>
          <a:lstStyle/>
          <a:p>
            <a:r>
              <a:rPr lang="zh-CN" altLang="en-US" sz="2700" b="1" dirty="0"/>
              <a:t>导入相关库与载入数据</a:t>
            </a:r>
            <a:endParaRPr lang="zh-CN" altLang="en-US" sz="2700" b="1"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srcRect l="18553" t="65882" r="10633" b="4089"/>
          <a:stretch>
            <a:fillRect/>
          </a:stretch>
        </p:blipFill>
        <p:spPr>
          <a:xfrm>
            <a:off x="702272" y="2300823"/>
            <a:ext cx="7870855" cy="3208021"/>
          </a:xfrm>
          <a:prstGeom prst="rect">
            <a:avLst/>
          </a:prstGeom>
          <a:noFill/>
          <a:ln w="9525">
            <a:noFill/>
          </a:ln>
        </p:spPr>
      </p:pic>
      <p:sp>
        <p:nvSpPr>
          <p:cNvPr id="5" name="文本框 4"/>
          <p:cNvSpPr txBox="1"/>
          <p:nvPr/>
        </p:nvSpPr>
        <p:spPr>
          <a:xfrm>
            <a:off x="636573" y="1304059"/>
            <a:ext cx="2100255" cy="507831"/>
          </a:xfrm>
          <a:prstGeom prst="rect">
            <a:avLst/>
          </a:prstGeom>
          <a:noFill/>
        </p:spPr>
        <p:txBody>
          <a:bodyPr wrap="none" rtlCol="0">
            <a:spAutoFit/>
          </a:bodyPr>
          <a:lstStyle/>
          <a:p>
            <a:r>
              <a:rPr lang="en-US" altLang="zh-CN" sz="2700" b="1" dirty="0">
                <a:latin typeface="+mj-ea"/>
                <a:ea typeface="+mj-ea"/>
              </a:rPr>
              <a:t>KNN</a:t>
            </a:r>
            <a:r>
              <a:rPr lang="zh-CN" altLang="en-US" sz="2700" b="1" dirty="0">
                <a:latin typeface="+mj-ea"/>
                <a:ea typeface="+mj-ea"/>
              </a:rPr>
              <a:t>算法主体</a:t>
            </a:r>
            <a:endParaRPr lang="en-US" altLang="zh-CN" sz="2700" b="1" dirty="0">
              <a:latin typeface="+mj-ea"/>
              <a:ea typeface="+mj-ea"/>
            </a:endParaRPr>
          </a:p>
        </p:txBody>
      </p:sp>
      <p:grpSp>
        <p:nvGrpSpPr>
          <p:cNvPr id="12" name="组合 11"/>
          <p:cNvGrpSpPr/>
          <p:nvPr/>
        </p:nvGrpSpPr>
        <p:grpSpPr>
          <a:xfrm>
            <a:off x="5361484" y="2827321"/>
            <a:ext cx="1885725" cy="490286"/>
            <a:chOff x="5739095" y="754685"/>
            <a:chExt cx="2514300" cy="653715"/>
          </a:xfrm>
        </p:grpSpPr>
        <p:sp>
          <p:nvSpPr>
            <p:cNvPr id="6" name="文本框 5"/>
            <p:cNvSpPr txBox="1"/>
            <p:nvPr/>
          </p:nvSpPr>
          <p:spPr>
            <a:xfrm>
              <a:off x="5914294" y="754685"/>
              <a:ext cx="2092880" cy="492443"/>
            </a:xfrm>
            <a:prstGeom prst="rect">
              <a:avLst/>
            </a:prstGeom>
            <a:noFill/>
          </p:spPr>
          <p:txBody>
            <a:bodyPr wrap="none" rtlCol="0">
              <a:spAutoFit/>
            </a:bodyPr>
            <a:lstStyle/>
            <a:p>
              <a:r>
                <a:rPr lang="zh-CN" altLang="en-US" dirty="0"/>
                <a:t>计算距离矩阵</a:t>
              </a:r>
              <a:endParaRPr lang="zh-CN" altLang="en-US" dirty="0"/>
            </a:p>
          </p:txBody>
        </p:sp>
        <p:sp>
          <p:nvSpPr>
            <p:cNvPr id="11" name="对话气泡: 圆角矩形 10"/>
            <p:cNvSpPr/>
            <p:nvPr/>
          </p:nvSpPr>
          <p:spPr>
            <a:xfrm>
              <a:off x="5739095" y="762069"/>
              <a:ext cx="2514300" cy="646331"/>
            </a:xfrm>
            <a:prstGeom prst="wedgeRoundRectCallout">
              <a:avLst>
                <a:gd name="adj1" fmla="val -123078"/>
                <a:gd name="adj2" fmla="val 3892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575358" y="1614931"/>
            <a:ext cx="3020507" cy="1311501"/>
            <a:chOff x="5739095" y="662353"/>
            <a:chExt cx="2514300" cy="811692"/>
          </a:xfrm>
        </p:grpSpPr>
        <p:sp>
          <p:nvSpPr>
            <p:cNvPr id="14" name="文本框 13"/>
            <p:cNvSpPr txBox="1"/>
            <p:nvPr/>
          </p:nvSpPr>
          <p:spPr>
            <a:xfrm>
              <a:off x="5739095" y="731158"/>
              <a:ext cx="2210000" cy="742887"/>
            </a:xfrm>
            <a:prstGeom prst="rect">
              <a:avLst/>
            </a:prstGeom>
            <a:noFill/>
          </p:spPr>
          <p:txBody>
            <a:bodyPr wrap="square" rtlCol="0">
              <a:spAutoFit/>
            </a:bodyPr>
            <a:lstStyle/>
            <a:p>
              <a:r>
                <a:rPr lang="zh-CN" altLang="en-US" dirty="0"/>
                <a:t>将输入点拓展成相同维度获计算样本与训练集的差值矩阵</a:t>
              </a:r>
              <a:endParaRPr lang="zh-CN" altLang="en-US" dirty="0"/>
            </a:p>
            <a:p>
              <a:endParaRPr lang="zh-CN" altLang="en-US" dirty="0"/>
            </a:p>
          </p:txBody>
        </p:sp>
        <p:sp>
          <p:nvSpPr>
            <p:cNvPr id="15" name="对话气泡: 圆角矩形 14"/>
            <p:cNvSpPr/>
            <p:nvPr/>
          </p:nvSpPr>
          <p:spPr>
            <a:xfrm>
              <a:off x="5739095" y="662353"/>
              <a:ext cx="2514300" cy="646331"/>
            </a:xfrm>
            <a:prstGeom prst="wedgeRoundRectCallout">
              <a:avLst>
                <a:gd name="adj1" fmla="val -82301"/>
                <a:gd name="adj2" fmla="val 732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629138" y="1374073"/>
            <a:ext cx="1931892" cy="484748"/>
            <a:chOff x="5739095" y="662353"/>
            <a:chExt cx="2575856" cy="646331"/>
          </a:xfrm>
        </p:grpSpPr>
        <p:sp>
          <p:nvSpPr>
            <p:cNvPr id="17" name="文本框 16"/>
            <p:cNvSpPr txBox="1"/>
            <p:nvPr/>
          </p:nvSpPr>
          <p:spPr>
            <a:xfrm>
              <a:off x="5914294" y="754685"/>
              <a:ext cx="2400657" cy="492443"/>
            </a:xfrm>
            <a:prstGeom prst="rect">
              <a:avLst/>
            </a:prstGeom>
            <a:noFill/>
          </p:spPr>
          <p:txBody>
            <a:bodyPr wrap="none" rtlCol="0">
              <a:spAutoFit/>
            </a:bodyPr>
            <a:lstStyle/>
            <a:p>
              <a:r>
                <a:rPr lang="zh-CN" altLang="en-US" dirty="0"/>
                <a:t>获得训练集行数</a:t>
              </a:r>
              <a:endParaRPr lang="zh-CN" altLang="en-US" dirty="0"/>
            </a:p>
          </p:txBody>
        </p:sp>
        <p:sp>
          <p:nvSpPr>
            <p:cNvPr id="18" name="对话气泡: 圆角矩形 17"/>
            <p:cNvSpPr/>
            <p:nvPr/>
          </p:nvSpPr>
          <p:spPr>
            <a:xfrm>
              <a:off x="5739095" y="662353"/>
              <a:ext cx="2514300" cy="646331"/>
            </a:xfrm>
            <a:prstGeom prst="wedgeRoundRectCallout">
              <a:avLst>
                <a:gd name="adj1" fmla="val -60260"/>
                <a:gd name="adj2" fmla="val 2168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368156" y="3478258"/>
            <a:ext cx="2732160" cy="792633"/>
            <a:chOff x="5744560" y="637054"/>
            <a:chExt cx="2578457" cy="683348"/>
          </a:xfrm>
        </p:grpSpPr>
        <p:sp>
          <p:nvSpPr>
            <p:cNvPr id="20" name="文本框 19"/>
            <p:cNvSpPr txBox="1"/>
            <p:nvPr/>
          </p:nvSpPr>
          <p:spPr>
            <a:xfrm>
              <a:off x="5817434" y="763184"/>
              <a:ext cx="2505583" cy="557218"/>
            </a:xfrm>
            <a:prstGeom prst="rect">
              <a:avLst/>
            </a:prstGeom>
            <a:noFill/>
          </p:spPr>
          <p:txBody>
            <a:bodyPr wrap="square" rtlCol="0">
              <a:spAutoFit/>
            </a:bodyPr>
            <a:lstStyle/>
            <a:p>
              <a:r>
                <a:rPr lang="zh-CN" altLang="en-US" dirty="0"/>
                <a:t>将距离中元素按升序排序</a:t>
              </a:r>
              <a:endParaRPr lang="zh-CN" altLang="en-US" dirty="0"/>
            </a:p>
          </p:txBody>
        </p:sp>
        <p:sp>
          <p:nvSpPr>
            <p:cNvPr id="21" name="对话气泡: 圆角矩形 20"/>
            <p:cNvSpPr/>
            <p:nvPr/>
          </p:nvSpPr>
          <p:spPr>
            <a:xfrm>
              <a:off x="5744560" y="637054"/>
              <a:ext cx="2514300" cy="646331"/>
            </a:xfrm>
            <a:prstGeom prst="wedgeRoundRectCallout">
              <a:avLst>
                <a:gd name="adj1" fmla="val -88454"/>
                <a:gd name="adj2" fmla="val -100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098203" y="4395154"/>
            <a:ext cx="2676768" cy="484748"/>
            <a:chOff x="5570976" y="709114"/>
            <a:chExt cx="2650413" cy="646331"/>
          </a:xfrm>
        </p:grpSpPr>
        <p:sp>
          <p:nvSpPr>
            <p:cNvPr id="23" name="文本框 22"/>
            <p:cNvSpPr txBox="1"/>
            <p:nvPr/>
          </p:nvSpPr>
          <p:spPr>
            <a:xfrm>
              <a:off x="5867225" y="741666"/>
              <a:ext cx="2354164" cy="492443"/>
            </a:xfrm>
            <a:prstGeom prst="rect">
              <a:avLst/>
            </a:prstGeom>
            <a:noFill/>
          </p:spPr>
          <p:txBody>
            <a:bodyPr wrap="none" rtlCol="0">
              <a:spAutoFit/>
            </a:bodyPr>
            <a:lstStyle/>
            <a:p>
              <a:r>
                <a:rPr lang="zh-CN" altLang="en-US" dirty="0"/>
                <a:t>选择距离最小的</a:t>
              </a:r>
              <a:r>
                <a:rPr lang="en-US" altLang="zh-CN" dirty="0"/>
                <a:t>k</a:t>
              </a:r>
              <a:r>
                <a:rPr lang="zh-CN" altLang="en-US" dirty="0"/>
                <a:t>个点</a:t>
              </a:r>
              <a:endParaRPr lang="zh-CN" altLang="en-US" dirty="0"/>
            </a:p>
          </p:txBody>
        </p:sp>
        <p:sp>
          <p:nvSpPr>
            <p:cNvPr id="24" name="对话气泡: 圆角矩形 23"/>
            <p:cNvSpPr/>
            <p:nvPr/>
          </p:nvSpPr>
          <p:spPr>
            <a:xfrm>
              <a:off x="5570976" y="709114"/>
              <a:ext cx="2514300" cy="646331"/>
            </a:xfrm>
            <a:prstGeom prst="wedgeRoundRectCallout">
              <a:avLst>
                <a:gd name="adj1" fmla="val -71420"/>
                <a:gd name="adj2" fmla="val 4535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smtClean="0"/>
              <a:t>为什么要分类？</a:t>
            </a:r>
            <a:endParaRPr lang="zh-CN" altLang="en-US" smtClean="0"/>
          </a:p>
        </p:txBody>
      </p:sp>
      <p:sp>
        <p:nvSpPr>
          <p:cNvPr id="46083" name="Rectangle 3"/>
          <p:cNvSpPr>
            <a:spLocks noGrp="1" noChangeArrowheads="1"/>
          </p:cNvSpPr>
          <p:nvPr>
            <p:ph idx="1"/>
          </p:nvPr>
        </p:nvSpPr>
        <p:spPr>
          <a:xfrm>
            <a:off x="266700" y="1131888"/>
            <a:ext cx="8667750" cy="5565775"/>
          </a:xfrm>
        </p:spPr>
        <p:txBody>
          <a:bodyPr/>
          <a:lstStyle/>
          <a:p>
            <a:pPr>
              <a:lnSpc>
                <a:spcPct val="80000"/>
              </a:lnSpc>
            </a:pPr>
            <a:r>
              <a:rPr lang="zh-CN" altLang="en-US" sz="2000" smtClean="0"/>
              <a:t>人类社会的固有现象：物以类聚、人以群分</a:t>
            </a:r>
            <a:endParaRPr lang="zh-CN" altLang="en-US" sz="2000" smtClean="0"/>
          </a:p>
          <a:p>
            <a:pPr lvl="1">
              <a:lnSpc>
                <a:spcPct val="80000"/>
              </a:lnSpc>
            </a:pPr>
            <a:r>
              <a:rPr lang="zh-CN" altLang="en-US" sz="2000" smtClean="0"/>
              <a:t>相似的对象往往聚集在一起</a:t>
            </a:r>
            <a:endParaRPr lang="zh-CN" altLang="en-US" sz="2000" smtClean="0"/>
          </a:p>
          <a:p>
            <a:pPr lvl="1">
              <a:lnSpc>
                <a:spcPct val="80000"/>
              </a:lnSpc>
            </a:pPr>
            <a:r>
              <a:rPr lang="en-US" altLang="zh-CN" sz="2000" smtClean="0"/>
              <a:t>(</a:t>
            </a:r>
            <a:r>
              <a:rPr lang="zh-CN" altLang="en-US" sz="2000" smtClean="0"/>
              <a:t>相对而言</a:t>
            </a:r>
            <a:r>
              <a:rPr lang="en-US" altLang="zh-CN" sz="2000" smtClean="0"/>
              <a:t>)</a:t>
            </a:r>
            <a:r>
              <a:rPr lang="zh-CN" altLang="en-US" sz="2000" smtClean="0"/>
              <a:t>不相似的对象往往分开</a:t>
            </a:r>
            <a:endParaRPr lang="en-US" altLang="zh-CN" sz="2000" smtClean="0"/>
          </a:p>
          <a:p>
            <a:pPr lvl="1">
              <a:lnSpc>
                <a:spcPct val="80000"/>
              </a:lnSpc>
            </a:pPr>
            <a:endParaRPr lang="en-US" altLang="zh-CN" sz="2000" smtClean="0"/>
          </a:p>
          <a:p>
            <a:pPr lvl="1">
              <a:lnSpc>
                <a:spcPct val="80000"/>
              </a:lnSpc>
            </a:pPr>
            <a:endParaRPr lang="en-US" altLang="zh-CN" sz="2000" smtClean="0"/>
          </a:p>
          <a:p>
            <a:pPr lvl="1">
              <a:lnSpc>
                <a:spcPct val="80000"/>
              </a:lnSpc>
            </a:pPr>
            <a:endParaRPr lang="en-US" altLang="zh-CN" sz="2000" smtClean="0"/>
          </a:p>
          <a:p>
            <a:pPr lvl="1">
              <a:lnSpc>
                <a:spcPct val="80000"/>
              </a:lnSpc>
            </a:pPr>
            <a:endParaRPr lang="en-US" altLang="zh-CN" sz="2000" smtClean="0"/>
          </a:p>
          <a:p>
            <a:pPr lvl="1">
              <a:lnSpc>
                <a:spcPct val="80000"/>
              </a:lnSpc>
            </a:pPr>
            <a:endParaRPr lang="en-US" altLang="zh-CN" sz="2000" smtClean="0"/>
          </a:p>
          <a:p>
            <a:pPr lvl="1">
              <a:lnSpc>
                <a:spcPct val="80000"/>
              </a:lnSpc>
            </a:pPr>
            <a:endParaRPr lang="en-US" altLang="zh-CN" sz="2000" smtClean="0"/>
          </a:p>
          <a:p>
            <a:pPr>
              <a:lnSpc>
                <a:spcPct val="80000"/>
              </a:lnSpc>
            </a:pPr>
            <a:r>
              <a:rPr lang="zh-CN" altLang="en-US" sz="2000" smtClean="0"/>
              <a:t>方便处理！</a:t>
            </a:r>
            <a:endParaRPr lang="en-US" altLang="zh-CN" sz="2000" smtClean="0"/>
          </a:p>
          <a:p>
            <a:pPr>
              <a:lnSpc>
                <a:spcPct val="90000"/>
              </a:lnSpc>
            </a:pPr>
            <a:r>
              <a:rPr lang="zh-CN" altLang="en-US" sz="2000" smtClean="0"/>
              <a:t>性别、籍贯、民族、学历、年龄等等，我们每个人身上贴满了</a:t>
            </a:r>
            <a:r>
              <a:rPr lang="zh-CN" altLang="en-US" sz="2000" smtClean="0">
                <a:latin typeface="Times New Roman" panose="02020603050405020304" pitchFamily="18" charset="0"/>
              </a:rPr>
              <a:t>“</a:t>
            </a:r>
            <a:r>
              <a:rPr lang="zh-CN" altLang="en-US" sz="2000" smtClean="0"/>
              <a:t>标签</a:t>
            </a:r>
            <a:r>
              <a:rPr lang="zh-CN" altLang="en-US" sz="2000" smtClean="0">
                <a:latin typeface="Times New Roman" panose="02020603050405020304" pitchFamily="18" charset="0"/>
              </a:rPr>
              <a:t>”</a:t>
            </a:r>
            <a:endParaRPr lang="en-US" altLang="zh-CN" sz="2000" smtClean="0"/>
          </a:p>
          <a:p>
            <a:pPr>
              <a:lnSpc>
                <a:spcPct val="90000"/>
              </a:lnSpc>
            </a:pPr>
            <a:r>
              <a:rPr lang="zh-CN" altLang="en-US" sz="2000" smtClean="0"/>
              <a:t>我们从孩提开始就具有分类能力：爸爸、妈妈；好阿姨、坏阿姨；电影中的好人、坏人等等</a:t>
            </a:r>
            <a:endParaRPr lang="en-US" altLang="zh-CN" sz="2000" smtClean="0"/>
          </a:p>
          <a:p>
            <a:pPr>
              <a:lnSpc>
                <a:spcPct val="90000"/>
              </a:lnSpc>
            </a:pPr>
            <a:r>
              <a:rPr lang="zh-CN" altLang="en-US" sz="2000" smtClean="0"/>
              <a:t>分类无处不在，从现在开始，我们可以以分类的眼光看世界</a:t>
            </a:r>
            <a:r>
              <a:rPr lang="zh-CN" altLang="en-US" sz="2000" smtClean="0">
                <a:sym typeface="Wingdings" panose="05000000000000000000" pitchFamily="2" charset="2"/>
              </a:rPr>
              <a:t></a:t>
            </a:r>
            <a:endParaRPr lang="zh-CN" altLang="en-US" sz="2000" smtClean="0">
              <a:sym typeface="Wingdings" panose="05000000000000000000" pitchFamily="2" charset="2"/>
            </a:endParaRPr>
          </a:p>
          <a:p>
            <a:pPr>
              <a:lnSpc>
                <a:spcPct val="80000"/>
              </a:lnSpc>
            </a:pPr>
            <a:endParaRPr lang="zh-CN" altLang="en-US" smtClean="0"/>
          </a:p>
        </p:txBody>
      </p:sp>
      <p:pic>
        <p:nvPicPr>
          <p:cNvPr id="46084" name="Picture 8" descr="晨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9863" y="2105025"/>
            <a:ext cx="2185987"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9" descr="草原牛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8" y="2105025"/>
            <a:ext cx="1998662"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0" descr="sailimuh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100" y="2105025"/>
            <a:ext cx="2187575"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1"/>
          <a:srcRect l="18577" t="53905" r="10512" b="10319"/>
          <a:stretch>
            <a:fillRect/>
          </a:stretch>
        </p:blipFill>
        <p:spPr>
          <a:xfrm>
            <a:off x="402648" y="2064066"/>
            <a:ext cx="8338705" cy="3157366"/>
          </a:xfrm>
          <a:prstGeom prst="rect">
            <a:avLst/>
          </a:prstGeom>
          <a:noFill/>
          <a:ln w="9525">
            <a:noFill/>
          </a:ln>
        </p:spPr>
      </p:pic>
      <p:sp>
        <p:nvSpPr>
          <p:cNvPr id="5" name="文本框 4"/>
          <p:cNvSpPr txBox="1"/>
          <p:nvPr/>
        </p:nvSpPr>
        <p:spPr>
          <a:xfrm>
            <a:off x="462395" y="1168978"/>
            <a:ext cx="1923925" cy="507831"/>
          </a:xfrm>
          <a:prstGeom prst="rect">
            <a:avLst/>
          </a:prstGeom>
          <a:noFill/>
        </p:spPr>
        <p:txBody>
          <a:bodyPr wrap="none" rtlCol="0">
            <a:spAutoFit/>
          </a:bodyPr>
          <a:lstStyle/>
          <a:p>
            <a:r>
              <a:rPr lang="zh-CN" altLang="en-US" sz="2700" b="1" dirty="0"/>
              <a:t>算法主程序</a:t>
            </a:r>
            <a:endParaRPr lang="zh-CN" altLang="en-US" sz="2700" b="1" dirty="0"/>
          </a:p>
        </p:txBody>
      </p:sp>
      <p:sp>
        <p:nvSpPr>
          <p:cNvPr id="6" name="对话气泡: 圆角矩形 5"/>
          <p:cNvSpPr/>
          <p:nvPr/>
        </p:nvSpPr>
        <p:spPr>
          <a:xfrm>
            <a:off x="4961659" y="1168977"/>
            <a:ext cx="2628900" cy="879603"/>
          </a:xfrm>
          <a:prstGeom prst="wedgeRoundRectCallout">
            <a:avLst>
              <a:gd name="adj1" fmla="val -73406"/>
              <a:gd name="adj2" fmla="val 9084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读取训练集，与测试集</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7" name="对话气泡: 圆角矩形 6"/>
          <p:cNvSpPr/>
          <p:nvPr/>
        </p:nvSpPr>
        <p:spPr>
          <a:xfrm>
            <a:off x="6099464" y="2904259"/>
            <a:ext cx="2036618" cy="924791"/>
          </a:xfrm>
          <a:prstGeom prst="wedgeRoundRectCallout">
            <a:avLst>
              <a:gd name="adj1" fmla="val -70833"/>
              <a:gd name="adj2" fmla="val 8272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调用</a:t>
            </a:r>
            <a:r>
              <a:rPr lang="en-US" altLang="zh-CN" dirty="0">
                <a:ln w="0"/>
                <a:solidFill>
                  <a:schemeClr val="tx1"/>
                </a:solidFill>
                <a:effectLst>
                  <a:outerShdw blurRad="38100" dist="19050" dir="2700000" algn="tl" rotWithShape="0">
                    <a:schemeClr val="dk1">
                      <a:alpha val="40000"/>
                    </a:schemeClr>
                  </a:outerShdw>
                </a:effectLst>
              </a:rPr>
              <a:t>KNN</a:t>
            </a:r>
            <a:r>
              <a:rPr lang="zh-CN" altLang="en-US" dirty="0">
                <a:ln w="0"/>
                <a:solidFill>
                  <a:schemeClr val="tx1"/>
                </a:solidFill>
                <a:effectLst>
                  <a:outerShdw blurRad="38100" dist="19050" dir="2700000" algn="tl" rotWithShape="0">
                    <a:schemeClr val="dk1">
                      <a:alpha val="40000"/>
                    </a:schemeClr>
                  </a:outerShdw>
                </a:effectLst>
              </a:rPr>
              <a:t>算法进行测试</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8" name="对话气泡: 圆角矩形 7"/>
          <p:cNvSpPr/>
          <p:nvPr/>
        </p:nvSpPr>
        <p:spPr>
          <a:xfrm>
            <a:off x="6276109" y="4473286"/>
            <a:ext cx="2171700" cy="763631"/>
          </a:xfrm>
          <a:prstGeom prst="wedgeRoundRectCallout">
            <a:avLst>
              <a:gd name="adj1" fmla="val -103515"/>
              <a:gd name="adj2" fmla="val 1954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将测试结果写入</a:t>
            </a:r>
            <a:r>
              <a:rPr lang="en-US" altLang="zh-CN" dirty="0">
                <a:ln w="0"/>
                <a:solidFill>
                  <a:schemeClr val="tx1"/>
                </a:solidFill>
                <a:effectLst>
                  <a:outerShdw blurRad="38100" dist="19050" dir="2700000" algn="tl" rotWithShape="0">
                    <a:schemeClr val="dk1">
                      <a:alpha val="40000"/>
                    </a:schemeClr>
                  </a:outerShdw>
                </a:effectLst>
              </a:rPr>
              <a:t>csv</a:t>
            </a:r>
            <a:r>
              <a:rPr lang="zh-CN" altLang="en-US" dirty="0">
                <a:ln w="0"/>
                <a:solidFill>
                  <a:schemeClr val="tx1"/>
                </a:solidFill>
                <a:effectLst>
                  <a:outerShdw blurRad="38100" dist="19050" dir="2700000" algn="tl" rotWithShape="0">
                    <a:schemeClr val="dk1">
                      <a:alpha val="40000"/>
                    </a:schemeClr>
                  </a:outerShdw>
                </a:effectLst>
              </a:rPr>
              <a:t>文件</a:t>
            </a:r>
            <a:endParaRPr lang="zh-CN" altLang="en-US"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1">
            <a:extLst>
              <a:ext uri="{28A0092B-C50C-407E-A947-70E740481C1C}">
                <a14:useLocalDpi xmlns:a14="http://schemas.microsoft.com/office/drawing/2010/main" val="0"/>
              </a:ext>
            </a:extLst>
          </a:blip>
          <a:srcRect l="1" t="40980" r="-544" b="45107"/>
          <a:stretch>
            <a:fillRect/>
          </a:stretch>
        </p:blipFill>
        <p:spPr bwMode="auto">
          <a:xfrm>
            <a:off x="1601671" y="2623802"/>
            <a:ext cx="5671964" cy="1610396"/>
          </a:xfrm>
          <a:prstGeom prst="rect">
            <a:avLst/>
          </a:prstGeom>
          <a:ln>
            <a:noFill/>
          </a:ln>
        </p:spPr>
      </p:pic>
      <p:sp>
        <p:nvSpPr>
          <p:cNvPr id="5" name="文本框 4"/>
          <p:cNvSpPr txBox="1"/>
          <p:nvPr/>
        </p:nvSpPr>
        <p:spPr>
          <a:xfrm>
            <a:off x="640092" y="1532659"/>
            <a:ext cx="1576072" cy="507831"/>
          </a:xfrm>
          <a:prstGeom prst="rect">
            <a:avLst/>
          </a:prstGeom>
          <a:noFill/>
        </p:spPr>
        <p:txBody>
          <a:bodyPr wrap="none" rtlCol="0">
            <a:spAutoFit/>
          </a:bodyPr>
          <a:lstStyle/>
          <a:p>
            <a:r>
              <a:rPr lang="zh-CN" altLang="en-US" sz="2700" b="1" dirty="0"/>
              <a:t>测试结果</a:t>
            </a:r>
            <a:endParaRPr lang="zh-CN" altLang="en-US" sz="2700" b="1"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082675"/>
            <a:ext cx="8435975" cy="5472113"/>
          </a:xfrm>
        </p:spPr>
        <p:txBody>
          <a:bodyPr>
            <a:noAutofit/>
          </a:bodyPr>
          <a:lstStyle/>
          <a:p>
            <a:pPr>
              <a:defRPr/>
            </a:pPr>
            <a:r>
              <a:rPr lang="en-US" altLang="zh-CN" dirty="0">
                <a:latin typeface="+mn-ea"/>
              </a:rPr>
              <a:t>K </a:t>
            </a:r>
            <a:r>
              <a:rPr lang="zh-CN" altLang="en-US" dirty="0">
                <a:latin typeface="+mn-ea"/>
              </a:rPr>
              <a:t>最近邻（</a:t>
            </a:r>
            <a:r>
              <a:rPr lang="en-US" altLang="zh-CN" dirty="0">
                <a:latin typeface="+mn-ea"/>
              </a:rPr>
              <a:t>K-Nearest Neighbor</a:t>
            </a:r>
            <a:r>
              <a:rPr lang="zh-CN" altLang="en-US" dirty="0">
                <a:latin typeface="+mn-ea"/>
              </a:rPr>
              <a:t>，</a:t>
            </a:r>
            <a:r>
              <a:rPr lang="en-US" altLang="zh-CN" dirty="0">
                <a:latin typeface="+mn-ea"/>
              </a:rPr>
              <a:t>KNN</a:t>
            </a:r>
            <a:r>
              <a:rPr lang="zh-CN" altLang="en-US" dirty="0">
                <a:latin typeface="+mn-ea"/>
              </a:rPr>
              <a:t>）分类算法可以说是整个数据挖掘分类技术中</a:t>
            </a:r>
            <a:r>
              <a:rPr lang="zh-CN" altLang="en-US" b="1" dirty="0">
                <a:latin typeface="+mn-ea"/>
              </a:rPr>
              <a:t>最简单</a:t>
            </a:r>
            <a:r>
              <a:rPr lang="zh-CN" altLang="en-US" dirty="0">
                <a:latin typeface="+mn-ea"/>
              </a:rPr>
              <a:t>的方法</a:t>
            </a:r>
            <a:r>
              <a:rPr lang="zh-CN" altLang="en-US" dirty="0" smtClean="0">
                <a:latin typeface="+mn-ea"/>
              </a:rPr>
              <a:t>。</a:t>
            </a:r>
            <a:endParaRPr lang="en-US" altLang="zh-CN" dirty="0" smtClean="0">
              <a:latin typeface="+mn-ea"/>
            </a:endParaRPr>
          </a:p>
          <a:p>
            <a:pPr>
              <a:defRPr/>
            </a:pPr>
            <a:r>
              <a:rPr lang="zh-CN" altLang="en-US" dirty="0" smtClean="0">
                <a:latin typeface="+mn-ea"/>
              </a:rPr>
              <a:t>简言之，它是找</a:t>
            </a:r>
            <a:r>
              <a:rPr lang="en-US" altLang="zh-CN" dirty="0" smtClean="0">
                <a:latin typeface="+mn-ea"/>
              </a:rPr>
              <a:t>K</a:t>
            </a:r>
            <a:r>
              <a:rPr lang="zh-CN" altLang="en-US" dirty="0" smtClean="0">
                <a:latin typeface="+mn-ea"/>
              </a:rPr>
              <a:t>个最近邻居的方法。由这些邻居投票决定新的数据属于哪个类。</a:t>
            </a:r>
            <a:endParaRPr lang="en-US" altLang="zh-CN" dirty="0">
              <a:latin typeface="+mn-ea"/>
            </a:endParaRPr>
          </a:p>
          <a:p>
            <a:pPr>
              <a:defRPr/>
            </a:pPr>
            <a:r>
              <a:rPr lang="en-US" altLang="zh-CN" dirty="0" smtClean="0">
                <a:latin typeface="+mn-ea"/>
              </a:rPr>
              <a:t>KNN </a:t>
            </a:r>
            <a:r>
              <a:rPr lang="zh-CN" altLang="en-US" dirty="0">
                <a:latin typeface="+mn-ea"/>
              </a:rPr>
              <a:t>算法的核心思想是如果一个样本在特征空间中的</a:t>
            </a:r>
            <a:r>
              <a:rPr lang="en-US" altLang="zh-CN" dirty="0" smtClean="0">
                <a:latin typeface="+mn-ea"/>
              </a:rPr>
              <a:t>K</a:t>
            </a:r>
            <a:r>
              <a:rPr lang="zh-CN" altLang="en-US" dirty="0" smtClean="0">
                <a:latin typeface="+mn-ea"/>
              </a:rPr>
              <a:t>个最</a:t>
            </a:r>
            <a:r>
              <a:rPr lang="zh-CN" altLang="en-US" dirty="0">
                <a:latin typeface="+mn-ea"/>
              </a:rPr>
              <a:t>相似的样本中的大多数属于某一个类别，则该样本也属于</a:t>
            </a:r>
            <a:r>
              <a:rPr lang="zh-CN" altLang="en-US" dirty="0" smtClean="0">
                <a:latin typeface="+mn-ea"/>
              </a:rPr>
              <a:t>这个类别</a:t>
            </a:r>
            <a:r>
              <a:rPr lang="zh-CN" altLang="en-US" dirty="0">
                <a:latin typeface="+mn-ea"/>
              </a:rPr>
              <a:t>，并具有这个类别上样本的特性</a:t>
            </a:r>
            <a:r>
              <a:rPr lang="zh-CN" altLang="en-US" dirty="0" smtClean="0">
                <a:latin typeface="+mn-ea"/>
              </a:rPr>
              <a:t>。</a:t>
            </a:r>
            <a:endParaRPr lang="en-US" altLang="zh-CN" dirty="0" smtClean="0">
              <a:latin typeface="+mn-ea"/>
            </a:endParaRPr>
          </a:p>
          <a:p>
            <a:pPr>
              <a:defRPr/>
            </a:pPr>
            <a:r>
              <a:rPr lang="en-US" altLang="zh-CN" dirty="0" smtClean="0">
                <a:latin typeface="+mn-ea"/>
              </a:rPr>
              <a:t>KNN</a:t>
            </a:r>
            <a:r>
              <a:rPr lang="zh-CN" altLang="en-US" dirty="0" smtClean="0">
                <a:latin typeface="+mn-ea"/>
              </a:rPr>
              <a:t>在</a:t>
            </a:r>
            <a:r>
              <a:rPr lang="zh-CN" altLang="en-US" dirty="0">
                <a:latin typeface="+mn-ea"/>
              </a:rPr>
              <a:t>确定分类决策</a:t>
            </a:r>
            <a:r>
              <a:rPr lang="zh-CN" altLang="en-US" dirty="0" smtClean="0">
                <a:latin typeface="+mn-ea"/>
              </a:rPr>
              <a:t>上只</a:t>
            </a:r>
            <a:r>
              <a:rPr lang="zh-CN" altLang="en-US" b="1" dirty="0">
                <a:latin typeface="+mn-ea"/>
              </a:rPr>
              <a:t>依据最邻近的</a:t>
            </a:r>
            <a:r>
              <a:rPr lang="zh-CN" altLang="en-US" dirty="0">
                <a:latin typeface="+mn-ea"/>
              </a:rPr>
              <a:t>一个或者几个</a:t>
            </a:r>
            <a:r>
              <a:rPr lang="zh-CN" altLang="en-US" b="1" dirty="0">
                <a:latin typeface="+mn-ea"/>
              </a:rPr>
              <a:t>样本的类别</a:t>
            </a:r>
            <a:r>
              <a:rPr lang="zh-CN" altLang="en-US" dirty="0">
                <a:latin typeface="+mn-ea"/>
              </a:rPr>
              <a:t>来决定待分样本</a:t>
            </a:r>
            <a:r>
              <a:rPr lang="zh-CN" altLang="en-US" dirty="0" smtClean="0">
                <a:latin typeface="+mn-ea"/>
              </a:rPr>
              <a:t>所属的</a:t>
            </a:r>
            <a:r>
              <a:rPr lang="zh-CN" altLang="en-US" dirty="0">
                <a:latin typeface="+mn-ea"/>
              </a:rPr>
              <a:t>类别</a:t>
            </a:r>
            <a:r>
              <a:rPr lang="zh-CN" altLang="en-US" dirty="0" smtClean="0">
                <a:latin typeface="+mn-ea"/>
              </a:rPr>
              <a:t>。</a:t>
            </a:r>
            <a:endParaRPr lang="zh-CN" altLang="en-US" dirty="0">
              <a:latin typeface="+mn-ea"/>
            </a:endParaRPr>
          </a:p>
        </p:txBody>
      </p:sp>
    </p:spTree>
  </p:cSld>
  <p:clrMapOvr>
    <a:masterClrMapping/>
  </p:clrMapOvr>
  <p:transition spd="slow">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bwMode="auto">
          <a:xfrm>
            <a:off x="339725" y="1284288"/>
            <a:ext cx="8542338"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685800" indent="-22860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90000"/>
              </a:lnSpc>
              <a:spcBef>
                <a:spcPts val="1000"/>
              </a:spcBef>
              <a:buClrTx/>
              <a:buSzTx/>
              <a:buFont typeface="Arial" panose="020B0604020202020204" pitchFamily="34" charset="0"/>
              <a:buChar char="•"/>
            </a:pPr>
            <a:r>
              <a:rPr lang="zh-CN" altLang="en-US">
                <a:solidFill>
                  <a:srgbClr val="000000"/>
                </a:solidFill>
                <a:latin typeface="Calibri" panose="020F0502020204030204" pitchFamily="34" charset="0"/>
              </a:rPr>
              <a:t>一个女孩的母亲要给这个女孩介绍男朋友，于是有了下面的对话：</a:t>
            </a:r>
            <a:endParaRPr lang="en-US" altLang="zh-CN">
              <a:solidFill>
                <a:srgbClr val="000000"/>
              </a:solidFill>
              <a:latin typeface="Calibri" panose="020F0502020204030204" pitchFamily="34" charset="0"/>
            </a:endParaRPr>
          </a:p>
          <a:p>
            <a:pPr algn="l" eaLnBrk="1" hangingPunct="1">
              <a:lnSpc>
                <a:spcPct val="90000"/>
              </a:lnSpc>
              <a:spcBef>
                <a:spcPts val="1000"/>
              </a:spcBef>
              <a:buClrTx/>
              <a:buSzTx/>
              <a:buFont typeface="Arial" panose="020B0604020202020204" pitchFamily="34" charset="0"/>
              <a:buChar char="•"/>
            </a:pPr>
            <a:r>
              <a:rPr lang="zh-CN" altLang="en-US">
                <a:solidFill>
                  <a:srgbClr val="000000"/>
                </a:solidFill>
                <a:latin typeface="华文行楷" panose="02010800040101010101" pitchFamily="2" charset="-122"/>
                <a:ea typeface="华文行楷" panose="02010800040101010101" pitchFamily="2" charset="-122"/>
              </a:rPr>
              <a:t>女儿：多大年纪了？</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母亲：</a:t>
            </a:r>
            <a:r>
              <a:rPr lang="en-US" altLang="zh-CN">
                <a:solidFill>
                  <a:srgbClr val="000000"/>
                </a:solidFill>
                <a:latin typeface="华文行楷" panose="02010800040101010101" pitchFamily="2" charset="-122"/>
                <a:ea typeface="华文行楷" panose="02010800040101010101" pitchFamily="2" charset="-122"/>
              </a:rPr>
              <a:t>26</a:t>
            </a:r>
            <a:r>
              <a:rPr lang="zh-CN" altLang="en-US">
                <a:solidFill>
                  <a:srgbClr val="000000"/>
                </a:solidFill>
                <a:latin typeface="华文行楷" panose="02010800040101010101" pitchFamily="2" charset="-122"/>
                <a:ea typeface="华文行楷" panose="02010800040101010101" pitchFamily="2" charset="-122"/>
              </a:rPr>
              <a:t>。</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女儿：长的帅不帅？</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母亲：挺帅的。</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女儿：收入高不？</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母亲：不算很高，中等情况。</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女儿：是公务员不？</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母亲：是，在税务局上班呢。</a:t>
            </a:r>
            <a:br>
              <a:rPr lang="en-US" altLang="zh-CN">
                <a:solidFill>
                  <a:srgbClr val="000000"/>
                </a:solidFill>
                <a:latin typeface="华文行楷" panose="02010800040101010101" pitchFamily="2" charset="-122"/>
                <a:ea typeface="华文行楷" panose="02010800040101010101" pitchFamily="2" charset="-122"/>
              </a:rPr>
            </a:br>
            <a:r>
              <a:rPr lang="zh-CN" altLang="en-US">
                <a:solidFill>
                  <a:srgbClr val="000000"/>
                </a:solidFill>
                <a:latin typeface="华文行楷" panose="02010800040101010101" pitchFamily="2" charset="-122"/>
                <a:ea typeface="华文行楷" panose="02010800040101010101" pitchFamily="2" charset="-122"/>
              </a:rPr>
              <a:t>女儿：那好，我去见见。</a:t>
            </a:r>
            <a:endParaRPr lang="zh-CN" altLang="en-US">
              <a:solidFill>
                <a:srgbClr val="000000"/>
              </a:solidFill>
              <a:latin typeface="华文行楷" panose="02010800040101010101" pitchFamily="2" charset="-122"/>
              <a:ea typeface="华文行楷" panose="02010800040101010101" pitchFamily="2" charset="-122"/>
            </a:endParaRPr>
          </a:p>
          <a:p>
            <a:pPr algn="l" eaLnBrk="1" hangingPunct="1">
              <a:lnSpc>
                <a:spcPct val="90000"/>
              </a:lnSpc>
              <a:spcBef>
                <a:spcPts val="1000"/>
              </a:spcBef>
              <a:buClrTx/>
              <a:buSzTx/>
              <a:buFont typeface="Arial" panose="020B0604020202020204" pitchFamily="34" charset="0"/>
              <a:buChar char="•"/>
            </a:pPr>
            <a:endParaRPr lang="zh-CN" altLang="en-US">
              <a:solidFill>
                <a:srgbClr val="000000"/>
              </a:solidFill>
              <a:latin typeface="Calibri" panose="020F0502020204030204" pitchFamily="34" charset="0"/>
            </a:endParaRPr>
          </a:p>
        </p:txBody>
      </p:sp>
      <p:sp>
        <p:nvSpPr>
          <p:cNvPr id="98307" name="Rectangle 2"/>
          <p:cNvSpPr>
            <a:spLocks noGrp="1" noChangeArrowheads="1"/>
          </p:cNvSpPr>
          <p:nvPr>
            <p:ph type="title"/>
          </p:nvPr>
        </p:nvSpPr>
        <p:spPr/>
        <p:txBody>
          <a:bodyPr/>
          <a:lstStyle/>
          <a:p>
            <a:pPr eaLnBrk="1" hangingPunct="1"/>
            <a:r>
              <a:rPr lang="zh-CN" altLang="en-US" smtClean="0"/>
              <a:t>基于决策树的表达</a:t>
            </a:r>
            <a:endParaRPr lang="zh-CN" altLang="en-US" smtClean="0"/>
          </a:p>
        </p:txBody>
      </p:sp>
      <p:pic>
        <p:nvPicPr>
          <p:cNvPr id="829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14863" y="2043113"/>
            <a:ext cx="4414837"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5"/>
          <p:cNvSpPr txBox="1">
            <a:spLocks noChangeArrowheads="1"/>
          </p:cNvSpPr>
          <p:nvPr/>
        </p:nvSpPr>
        <p:spPr bwMode="auto">
          <a:xfrm>
            <a:off x="339725" y="6486525"/>
            <a:ext cx="66754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00000"/>
              </a:lnSpc>
              <a:spcBef>
                <a:spcPct val="0"/>
              </a:spcBef>
              <a:buClrTx/>
              <a:buSzTx/>
              <a:buFont typeface="Arial" panose="020B0604020202020204" pitchFamily="34" charset="0"/>
              <a:buNone/>
            </a:pPr>
            <a:r>
              <a:rPr lang="zh-CN" altLang="en-US" sz="1600">
                <a:solidFill>
                  <a:schemeClr val="tx1"/>
                </a:solidFill>
              </a:rPr>
              <a:t>示例来源于July博客: http://blog.csdn.net/v_july_v/article/details/7577684</a:t>
            </a:r>
            <a:endParaRPr lang="zh-CN" altLang="en-US" sz="16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948"/>
                                        </p:tgtEl>
                                        <p:attrNameLst>
                                          <p:attrName>style.visibility</p:attrName>
                                        </p:attrNameLst>
                                      </p:cBhvr>
                                      <p:to>
                                        <p:strVal val="visible"/>
                                      </p:to>
                                    </p:set>
                                    <p:anim calcmode="lin" valueType="num">
                                      <p:cBhvr additive="base">
                                        <p:cTn id="17" dur="500" fill="hold"/>
                                        <p:tgtEl>
                                          <p:spTgt spid="82948"/>
                                        </p:tgtEl>
                                        <p:attrNameLst>
                                          <p:attrName>ppt_x</p:attrName>
                                        </p:attrNameLst>
                                      </p:cBhvr>
                                      <p:tavLst>
                                        <p:tav tm="0">
                                          <p:val>
                                            <p:strVal val="#ppt_x"/>
                                          </p:val>
                                        </p:tav>
                                        <p:tav tm="100000">
                                          <p:val>
                                            <p:strVal val="#ppt_x"/>
                                          </p:val>
                                        </p:tav>
                                      </p:tavLst>
                                    </p:anim>
                                    <p:anim calcmode="lin" valueType="num">
                                      <p:cBhvr additive="base">
                                        <p:cTn id="1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Oval 26"/>
          <p:cNvSpPr>
            <a:spLocks noChangeArrowheads="1"/>
          </p:cNvSpPr>
          <p:nvPr/>
        </p:nvSpPr>
        <p:spPr bwMode="auto">
          <a:xfrm>
            <a:off x="4554538" y="5281613"/>
            <a:ext cx="914400" cy="38100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34818" name="Text Box 5"/>
          <p:cNvSpPr txBox="1">
            <a:spLocks noChangeArrowheads="1"/>
          </p:cNvSpPr>
          <p:nvPr/>
        </p:nvSpPr>
        <p:spPr bwMode="auto">
          <a:xfrm>
            <a:off x="755650" y="908050"/>
            <a:ext cx="3068638" cy="585788"/>
          </a:xfrm>
          <a:prstGeom prst="rect">
            <a:avLst/>
          </a:prstGeom>
        </p:spPr>
        <p:txBody>
          <a:bodyPr lIns="92075" tIns="46038" rIns="92075" bIns="46038" anchor="ctr"/>
          <a:lstStyle>
            <a:lvl1pPr eaLnBrk="1" hangingPunct="1">
              <a:defRPr sz="320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j-cs"/>
              </a:defRPr>
            </a:lvl1pPr>
            <a:lvl2pPr eaLnBrk="0" hangingPunct="0">
              <a:defRPr sz="3500">
                <a:solidFill>
                  <a:schemeClr val="tx2"/>
                </a:solidFill>
                <a:effectLst>
                  <a:outerShdw blurRad="38100" dist="38100" dir="2700000" algn="tl">
                    <a:srgbClr val="C0C0C0"/>
                  </a:outerShdw>
                </a:effectLst>
                <a:latin typeface="Arial" panose="020B0604020202020204" pitchFamily="34" charset="0"/>
              </a:defRPr>
            </a:lvl2pPr>
            <a:lvl3pPr eaLnBrk="0" hangingPunct="0">
              <a:defRPr sz="3500">
                <a:solidFill>
                  <a:schemeClr val="tx2"/>
                </a:solidFill>
                <a:effectLst>
                  <a:outerShdw blurRad="38100" dist="38100" dir="2700000" algn="tl">
                    <a:srgbClr val="C0C0C0"/>
                  </a:outerShdw>
                </a:effectLst>
                <a:latin typeface="Arial" panose="020B0604020202020204" pitchFamily="34" charset="0"/>
              </a:defRPr>
            </a:lvl3pPr>
            <a:lvl4pPr eaLnBrk="0" hangingPunct="0">
              <a:defRPr sz="3500">
                <a:solidFill>
                  <a:schemeClr val="tx2"/>
                </a:solidFill>
                <a:effectLst>
                  <a:outerShdw blurRad="38100" dist="38100" dir="2700000" algn="tl">
                    <a:srgbClr val="C0C0C0"/>
                  </a:outerShdw>
                </a:effectLst>
                <a:latin typeface="Arial" panose="020B0604020202020204" pitchFamily="34" charset="0"/>
              </a:defRPr>
            </a:lvl4pPr>
            <a:lvl5pPr eaLnBrk="0" hangingPunct="0">
              <a:defRPr sz="3500">
                <a:solidFill>
                  <a:schemeClr val="tx2"/>
                </a:solidFill>
                <a:effectLst>
                  <a:outerShdw blurRad="38100" dist="38100" dir="2700000" algn="tl">
                    <a:srgbClr val="C0C0C0"/>
                  </a:outerShdw>
                </a:effectLst>
                <a:latin typeface="Arial" panose="020B0604020202020204" pitchFamily="34" charset="0"/>
              </a:defRPr>
            </a:lvl5pPr>
            <a:lvl6pPr marL="457200" fontAlgn="base">
              <a:spcBef>
                <a:spcPct val="0"/>
              </a:spcBef>
              <a:spcAft>
                <a:spcPct val="0"/>
              </a:spcAft>
              <a:defRPr sz="3500">
                <a:solidFill>
                  <a:schemeClr val="tx2"/>
                </a:solidFill>
                <a:effectLst>
                  <a:outerShdw blurRad="38100" dist="38100" dir="2700000" algn="tl">
                    <a:srgbClr val="C0C0C0"/>
                  </a:outerShdw>
                </a:effectLst>
                <a:latin typeface="Arial" panose="020B0604020202020204" pitchFamily="34" charset="0"/>
              </a:defRPr>
            </a:lvl6pPr>
            <a:lvl7pPr marL="914400" fontAlgn="base">
              <a:spcBef>
                <a:spcPct val="0"/>
              </a:spcBef>
              <a:spcAft>
                <a:spcPct val="0"/>
              </a:spcAft>
              <a:defRPr sz="3500">
                <a:solidFill>
                  <a:schemeClr val="tx2"/>
                </a:solidFill>
                <a:effectLst>
                  <a:outerShdw blurRad="38100" dist="38100" dir="2700000" algn="tl">
                    <a:srgbClr val="C0C0C0"/>
                  </a:outerShdw>
                </a:effectLst>
                <a:latin typeface="Arial" panose="020B0604020202020204" pitchFamily="34" charset="0"/>
              </a:defRPr>
            </a:lvl7pPr>
            <a:lvl8pPr marL="1371600" fontAlgn="base">
              <a:spcBef>
                <a:spcPct val="0"/>
              </a:spcBef>
              <a:spcAft>
                <a:spcPct val="0"/>
              </a:spcAft>
              <a:defRPr sz="3500">
                <a:solidFill>
                  <a:schemeClr val="tx2"/>
                </a:solidFill>
                <a:effectLst>
                  <a:outerShdw blurRad="38100" dist="38100" dir="2700000" algn="tl">
                    <a:srgbClr val="C0C0C0"/>
                  </a:outerShdw>
                </a:effectLst>
                <a:latin typeface="Arial" panose="020B0604020202020204" pitchFamily="34" charset="0"/>
              </a:defRPr>
            </a:lvl8pPr>
            <a:lvl9pPr marL="1828800" fontAlgn="base">
              <a:spcBef>
                <a:spcPct val="0"/>
              </a:spcBef>
              <a:spcAft>
                <a:spcPct val="0"/>
              </a:spcAft>
              <a:defRPr sz="3500">
                <a:solidFill>
                  <a:schemeClr val="tx2"/>
                </a:solidFill>
                <a:effectLst>
                  <a:outerShdw blurRad="38100" dist="38100" dir="2700000" algn="tl">
                    <a:srgbClr val="C0C0C0"/>
                  </a:outerShdw>
                </a:effectLst>
                <a:latin typeface="Arial" panose="020B0604020202020204" pitchFamily="34" charset="0"/>
              </a:defRPr>
            </a:lvl9pPr>
          </a:lstStyle>
          <a:p>
            <a:pPr>
              <a:defRPr/>
            </a:pPr>
            <a:r>
              <a:rPr lang="zh-CN" altLang="en-US" sz="2800" dirty="0">
                <a:solidFill>
                  <a:srgbClr val="6600FF"/>
                </a:solidFill>
              </a:rPr>
              <a:t>决策树基本概念</a:t>
            </a:r>
            <a:endParaRPr lang="zh-CN" altLang="en-US" sz="2800" dirty="0">
              <a:solidFill>
                <a:srgbClr val="6600FF"/>
              </a:solidFill>
            </a:endParaRPr>
          </a:p>
        </p:txBody>
      </p:sp>
      <p:sp>
        <p:nvSpPr>
          <p:cNvPr id="99332" name="Text Box 7"/>
          <p:cNvSpPr txBox="1">
            <a:spLocks noChangeArrowheads="1"/>
          </p:cNvSpPr>
          <p:nvPr/>
        </p:nvSpPr>
        <p:spPr bwMode="auto">
          <a:xfrm>
            <a:off x="755650" y="1484313"/>
            <a:ext cx="77771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50000"/>
              </a:lnSpc>
              <a:spcBef>
                <a:spcPct val="0"/>
              </a:spcBef>
              <a:buClrTx/>
              <a:buSzTx/>
              <a:buFontTx/>
              <a:buNone/>
            </a:pPr>
            <a:r>
              <a:rPr lang="zh-CN" altLang="en-US">
                <a:solidFill>
                  <a:schemeClr val="tx1"/>
                </a:solidFill>
                <a:latin typeface="黑体" panose="02010609060101010101" pitchFamily="49" charset="-122"/>
                <a:ea typeface="黑体" panose="02010609060101010101" pitchFamily="49" charset="-122"/>
              </a:rPr>
              <a:t>    决策树是一种典型的分类方法，将分类器表示成树状结构，然后使用决策树对新数据进行分类。</a:t>
            </a:r>
            <a:endParaRPr lang="en-US" altLang="zh-CN">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endParaRPr lang="zh-CN" altLang="en-US">
              <a:solidFill>
                <a:schemeClr val="tx1"/>
              </a:solidFill>
              <a:latin typeface="黑体" panose="02010609060101010101" pitchFamily="49" charset="-122"/>
              <a:ea typeface="黑体" panose="02010609060101010101" pitchFamily="49" charset="-122"/>
            </a:endParaRPr>
          </a:p>
        </p:txBody>
      </p:sp>
      <p:grpSp>
        <p:nvGrpSpPr>
          <p:cNvPr id="99333" name="Group 4"/>
          <p:cNvGrpSpPr/>
          <p:nvPr/>
        </p:nvGrpSpPr>
        <p:grpSpPr bwMode="auto">
          <a:xfrm>
            <a:off x="2382838" y="2903538"/>
            <a:ext cx="4133850" cy="2728912"/>
            <a:chOff x="3156" y="1680"/>
            <a:chExt cx="2604" cy="1719"/>
          </a:xfrm>
        </p:grpSpPr>
        <p:sp>
          <p:nvSpPr>
            <p:cNvPr id="99334" name="Text Box 5"/>
            <p:cNvSpPr txBox="1">
              <a:spLocks noChangeArrowheads="1"/>
            </p:cNvSpPr>
            <p:nvPr/>
          </p:nvSpPr>
          <p:spPr bwMode="auto">
            <a:xfrm>
              <a:off x="4128" y="1680"/>
              <a:ext cx="540"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年龄？</a:t>
              </a:r>
              <a:endParaRPr lang="zh-CN" altLang="en-US" sz="1600">
                <a:solidFill>
                  <a:schemeClr val="tx1"/>
                </a:solidFill>
                <a:latin typeface="Times New Roman" panose="02020603050405020304" pitchFamily="18" charset="0"/>
              </a:endParaRPr>
            </a:p>
          </p:txBody>
        </p:sp>
        <p:sp>
          <p:nvSpPr>
            <p:cNvPr id="99335" name="Text Box 6"/>
            <p:cNvSpPr txBox="1">
              <a:spLocks noChangeArrowheads="1"/>
            </p:cNvSpPr>
            <p:nvPr/>
          </p:nvSpPr>
          <p:spPr bwMode="auto">
            <a:xfrm>
              <a:off x="3396" y="2448"/>
              <a:ext cx="576"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学生？</a:t>
              </a:r>
              <a:endParaRPr lang="zh-CN" altLang="en-US" sz="1600">
                <a:solidFill>
                  <a:schemeClr val="tx1"/>
                </a:solidFill>
                <a:latin typeface="Times New Roman" panose="02020603050405020304" pitchFamily="18" charset="0"/>
              </a:endParaRPr>
            </a:p>
          </p:txBody>
        </p:sp>
        <p:sp>
          <p:nvSpPr>
            <p:cNvPr id="99336" name="Text Box 7"/>
            <p:cNvSpPr txBox="1">
              <a:spLocks noChangeArrowheads="1"/>
            </p:cNvSpPr>
            <p:nvPr/>
          </p:nvSpPr>
          <p:spPr bwMode="auto">
            <a:xfrm>
              <a:off x="4896" y="2448"/>
              <a:ext cx="528"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信誉？</a:t>
              </a:r>
              <a:endParaRPr lang="zh-CN" altLang="en-US" sz="1600">
                <a:solidFill>
                  <a:schemeClr val="tx1"/>
                </a:solidFill>
                <a:latin typeface="Times New Roman" panose="02020603050405020304" pitchFamily="18" charset="0"/>
              </a:endParaRPr>
            </a:p>
          </p:txBody>
        </p:sp>
        <p:grpSp>
          <p:nvGrpSpPr>
            <p:cNvPr id="99337" name="Group 8"/>
            <p:cNvGrpSpPr/>
            <p:nvPr/>
          </p:nvGrpSpPr>
          <p:grpSpPr bwMode="auto">
            <a:xfrm>
              <a:off x="4080" y="2435"/>
              <a:ext cx="576" cy="240"/>
              <a:chOff x="4080" y="2435"/>
              <a:chExt cx="576" cy="240"/>
            </a:xfrm>
          </p:grpSpPr>
          <p:sp>
            <p:nvSpPr>
              <p:cNvPr id="99362" name="Oval 9"/>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99363" name="Text Box 10"/>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sp>
          <p:nvSpPr>
            <p:cNvPr id="99338" name="Line 11"/>
            <p:cNvSpPr>
              <a:spLocks noChangeShapeType="1"/>
            </p:cNvSpPr>
            <p:nvPr/>
          </p:nvSpPr>
          <p:spPr bwMode="auto">
            <a:xfrm flipH="1">
              <a:off x="3684" y="1872"/>
              <a:ext cx="672"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39" name="Line 12"/>
            <p:cNvSpPr>
              <a:spLocks noChangeShapeType="1"/>
            </p:cNvSpPr>
            <p:nvPr/>
          </p:nvSpPr>
          <p:spPr bwMode="auto">
            <a:xfrm>
              <a:off x="4356" y="1872"/>
              <a:ext cx="0"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40" name="Line 13"/>
            <p:cNvSpPr>
              <a:spLocks noChangeShapeType="1"/>
            </p:cNvSpPr>
            <p:nvPr/>
          </p:nvSpPr>
          <p:spPr bwMode="auto">
            <a:xfrm>
              <a:off x="4368" y="1872"/>
              <a:ext cx="708"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41" name="Line 14"/>
            <p:cNvSpPr>
              <a:spLocks noChangeShapeType="1"/>
            </p:cNvSpPr>
            <p:nvPr/>
          </p:nvSpPr>
          <p:spPr bwMode="auto">
            <a:xfrm flipH="1">
              <a:off x="3444" y="2688"/>
              <a:ext cx="192"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42" name="Line 15"/>
            <p:cNvSpPr>
              <a:spLocks noChangeShapeType="1"/>
            </p:cNvSpPr>
            <p:nvPr/>
          </p:nvSpPr>
          <p:spPr bwMode="auto">
            <a:xfrm>
              <a:off x="3732" y="2688"/>
              <a:ext cx="288"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43" name="Line 16"/>
            <p:cNvSpPr>
              <a:spLocks noChangeShapeType="1"/>
            </p:cNvSpPr>
            <p:nvPr/>
          </p:nvSpPr>
          <p:spPr bwMode="auto">
            <a:xfrm flipH="1">
              <a:off x="4836" y="2688"/>
              <a:ext cx="240"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44" name="Line 17"/>
            <p:cNvSpPr>
              <a:spLocks noChangeShapeType="1"/>
            </p:cNvSpPr>
            <p:nvPr/>
          </p:nvSpPr>
          <p:spPr bwMode="auto">
            <a:xfrm>
              <a:off x="5172" y="2688"/>
              <a:ext cx="288"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345" name="Rectangle 18"/>
            <p:cNvSpPr>
              <a:spLocks noChangeArrowheads="1"/>
            </p:cNvSpPr>
            <p:nvPr/>
          </p:nvSpPr>
          <p:spPr bwMode="auto">
            <a:xfrm>
              <a:off x="3684" y="2016"/>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青</a:t>
              </a:r>
              <a:endParaRPr lang="zh-CN" altLang="en-US" sz="1800">
                <a:solidFill>
                  <a:schemeClr val="tx1"/>
                </a:solidFill>
                <a:latin typeface="Times New Roman" panose="02020603050405020304" pitchFamily="18" charset="0"/>
              </a:endParaRPr>
            </a:p>
          </p:txBody>
        </p:sp>
        <p:sp>
          <p:nvSpPr>
            <p:cNvPr id="99346" name="Rectangle 19"/>
            <p:cNvSpPr>
              <a:spLocks noChangeArrowheads="1"/>
            </p:cNvSpPr>
            <p:nvPr/>
          </p:nvSpPr>
          <p:spPr bwMode="auto">
            <a:xfrm>
              <a:off x="4164" y="2112"/>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中</a:t>
              </a:r>
              <a:endParaRPr lang="zh-CN" altLang="en-US" sz="1800">
                <a:solidFill>
                  <a:schemeClr val="tx1"/>
                </a:solidFill>
                <a:latin typeface="Times New Roman" panose="02020603050405020304" pitchFamily="18" charset="0"/>
              </a:endParaRPr>
            </a:p>
          </p:txBody>
        </p:sp>
        <p:sp>
          <p:nvSpPr>
            <p:cNvPr id="99347" name="Rectangle 20"/>
            <p:cNvSpPr>
              <a:spLocks noChangeArrowheads="1"/>
            </p:cNvSpPr>
            <p:nvPr/>
          </p:nvSpPr>
          <p:spPr bwMode="auto">
            <a:xfrm>
              <a:off x="4704" y="2064"/>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老</a:t>
              </a:r>
              <a:endParaRPr lang="zh-CN" altLang="en-US" sz="1800">
                <a:solidFill>
                  <a:schemeClr val="tx1"/>
                </a:solidFill>
                <a:latin typeface="Times New Roman" panose="02020603050405020304" pitchFamily="18" charset="0"/>
              </a:endParaRPr>
            </a:p>
          </p:txBody>
        </p:sp>
        <p:sp>
          <p:nvSpPr>
            <p:cNvPr id="99348" name="Rectangle 21"/>
            <p:cNvSpPr>
              <a:spLocks noChangeArrowheads="1"/>
            </p:cNvSpPr>
            <p:nvPr/>
          </p:nvSpPr>
          <p:spPr bwMode="auto">
            <a:xfrm>
              <a:off x="3336" y="2819"/>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否</a:t>
              </a:r>
              <a:endParaRPr lang="zh-CN" altLang="en-US" sz="1800">
                <a:solidFill>
                  <a:schemeClr val="tx1"/>
                </a:solidFill>
                <a:latin typeface="Times New Roman" panose="02020603050405020304" pitchFamily="18" charset="0"/>
              </a:endParaRPr>
            </a:p>
          </p:txBody>
        </p:sp>
        <p:sp>
          <p:nvSpPr>
            <p:cNvPr id="99349" name="Rectangle 22"/>
            <p:cNvSpPr>
              <a:spLocks noChangeArrowheads="1"/>
            </p:cNvSpPr>
            <p:nvPr/>
          </p:nvSpPr>
          <p:spPr bwMode="auto">
            <a:xfrm>
              <a:off x="3869" y="2814"/>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是</a:t>
              </a:r>
              <a:endParaRPr lang="zh-CN" altLang="en-US" sz="1800">
                <a:solidFill>
                  <a:schemeClr val="tx1"/>
                </a:solidFill>
                <a:latin typeface="Times New Roman" panose="02020603050405020304" pitchFamily="18" charset="0"/>
              </a:endParaRPr>
            </a:p>
          </p:txBody>
        </p:sp>
        <p:sp>
          <p:nvSpPr>
            <p:cNvPr id="99350" name="Rectangle 23"/>
            <p:cNvSpPr>
              <a:spLocks noChangeArrowheads="1"/>
            </p:cNvSpPr>
            <p:nvPr/>
          </p:nvSpPr>
          <p:spPr bwMode="auto">
            <a:xfrm>
              <a:off x="5306" y="2791"/>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优</a:t>
              </a:r>
              <a:endParaRPr lang="zh-CN" altLang="en-US" sz="1800">
                <a:solidFill>
                  <a:schemeClr val="tx1"/>
                </a:solidFill>
                <a:latin typeface="Times New Roman" panose="02020603050405020304" pitchFamily="18" charset="0"/>
              </a:endParaRPr>
            </a:p>
          </p:txBody>
        </p:sp>
        <p:sp>
          <p:nvSpPr>
            <p:cNvPr id="99351" name="Rectangle 24"/>
            <p:cNvSpPr>
              <a:spLocks noChangeArrowheads="1"/>
            </p:cNvSpPr>
            <p:nvPr/>
          </p:nvSpPr>
          <p:spPr bwMode="auto">
            <a:xfrm>
              <a:off x="4731" y="2782"/>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良</a:t>
              </a:r>
              <a:endParaRPr lang="zh-CN" altLang="en-US" sz="1800">
                <a:solidFill>
                  <a:schemeClr val="tx1"/>
                </a:solidFill>
                <a:latin typeface="Times New Roman" panose="02020603050405020304" pitchFamily="18" charset="0"/>
              </a:endParaRPr>
            </a:p>
          </p:txBody>
        </p:sp>
        <p:grpSp>
          <p:nvGrpSpPr>
            <p:cNvPr id="99352" name="Group 25"/>
            <p:cNvGrpSpPr/>
            <p:nvPr/>
          </p:nvGrpSpPr>
          <p:grpSpPr bwMode="auto">
            <a:xfrm>
              <a:off x="3156" y="3155"/>
              <a:ext cx="576" cy="240"/>
              <a:chOff x="3156" y="3155"/>
              <a:chExt cx="576" cy="240"/>
            </a:xfrm>
          </p:grpSpPr>
          <p:sp>
            <p:nvSpPr>
              <p:cNvPr id="99360" name="Oval 26"/>
              <p:cNvSpPr>
                <a:spLocks noChangeArrowheads="1"/>
              </p:cNvSpPr>
              <p:nvPr/>
            </p:nvSpPr>
            <p:spPr bwMode="auto">
              <a:xfrm>
                <a:off x="3156" y="315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99361" name="Text Box 27"/>
              <p:cNvSpPr txBox="1">
                <a:spLocks noChangeArrowheads="1"/>
              </p:cNvSpPr>
              <p:nvPr/>
            </p:nvSpPr>
            <p:spPr bwMode="auto">
              <a:xfrm>
                <a:off x="3252" y="317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不买</a:t>
                </a:r>
                <a:endParaRPr lang="zh-CN" altLang="en-US" sz="1600">
                  <a:solidFill>
                    <a:schemeClr val="tx1"/>
                  </a:solidFill>
                  <a:latin typeface="Times New Roman" panose="02020603050405020304" pitchFamily="18" charset="0"/>
                </a:endParaRPr>
              </a:p>
            </p:txBody>
          </p:sp>
        </p:grpSp>
        <p:grpSp>
          <p:nvGrpSpPr>
            <p:cNvPr id="99353" name="Group 28"/>
            <p:cNvGrpSpPr/>
            <p:nvPr/>
          </p:nvGrpSpPr>
          <p:grpSpPr bwMode="auto">
            <a:xfrm>
              <a:off x="5184" y="3156"/>
              <a:ext cx="576" cy="240"/>
              <a:chOff x="4080" y="2435"/>
              <a:chExt cx="576" cy="240"/>
            </a:xfrm>
          </p:grpSpPr>
          <p:sp>
            <p:nvSpPr>
              <p:cNvPr id="99358" name="Oval 29"/>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99359" name="Text Box 30"/>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grpSp>
          <p:nvGrpSpPr>
            <p:cNvPr id="99354" name="Group 31"/>
            <p:cNvGrpSpPr/>
            <p:nvPr/>
          </p:nvGrpSpPr>
          <p:grpSpPr bwMode="auto">
            <a:xfrm>
              <a:off x="3791" y="3155"/>
              <a:ext cx="576" cy="240"/>
              <a:chOff x="4080" y="2435"/>
              <a:chExt cx="576" cy="240"/>
            </a:xfrm>
          </p:grpSpPr>
          <p:sp>
            <p:nvSpPr>
              <p:cNvPr id="99356" name="Oval 32"/>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99357" name="Text Box 33"/>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sp>
          <p:nvSpPr>
            <p:cNvPr id="99355" name="Text Box 36"/>
            <p:cNvSpPr txBox="1">
              <a:spLocks noChangeArrowheads="1"/>
            </p:cNvSpPr>
            <p:nvPr/>
          </p:nvSpPr>
          <p:spPr bwMode="auto">
            <a:xfrm>
              <a:off x="4608" y="3187"/>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不买</a:t>
              </a:r>
              <a:endParaRPr lang="zh-CN" altLang="en-US" sz="1600">
                <a:solidFill>
                  <a:schemeClr val="tx1"/>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02496" y="718820"/>
            <a:ext cx="339178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rmAutofit/>
          </a:bodyPr>
          <a:lstStyle>
            <a:lvl1pPr algn="l" rtl="0" eaLnBrk="0" fontAlgn="base" hangingPunct="0">
              <a:lnSpc>
                <a:spcPct val="90000"/>
              </a:lnSpc>
              <a:spcBef>
                <a:spcPct val="0"/>
              </a:spcBef>
              <a:spcAft>
                <a:spcPct val="0"/>
              </a:spcAft>
              <a:defRPr sz="2800" b="1">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5pPr>
            <a:lvl6pPr marL="4572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6pPr>
            <a:lvl7pPr marL="9144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7pPr>
            <a:lvl8pPr marL="13716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8pPr>
            <a:lvl9pPr marL="1828800" algn="l" rtl="0" fontAlgn="base">
              <a:lnSpc>
                <a:spcPct val="90000"/>
              </a:lnSpc>
              <a:spcBef>
                <a:spcPct val="0"/>
              </a:spcBef>
              <a:spcAft>
                <a:spcPct val="0"/>
              </a:spcAft>
              <a:defRPr sz="2800" b="1">
                <a:solidFill>
                  <a:schemeClr val="bg1"/>
                </a:solidFill>
                <a:latin typeface="Arial Black" panose="020B0A04020102020204" pitchFamily="34" charset="0"/>
                <a:ea typeface="宋体" panose="02010600030101010101" pitchFamily="2" charset="-122"/>
              </a:defRPr>
            </a:lvl9pPr>
          </a:lstStyle>
          <a:p>
            <a:pPr>
              <a:defRPr/>
            </a:pPr>
            <a:r>
              <a:rPr lang="zh-CN" altLang="en-US" kern="0" smtClean="0">
                <a:solidFill>
                  <a:srgbClr val="6600FF"/>
                </a:solidFill>
                <a:effectLst>
                  <a:outerShdw blurRad="38100" dist="38100" dir="2700000" algn="tl">
                    <a:srgbClr val="C0C0C0"/>
                  </a:outerShdw>
                </a:effectLst>
                <a:latin typeface="黑体" panose="02010609060101010101" pitchFamily="49" charset="-122"/>
                <a:ea typeface="黑体" panose="02010609060101010101" pitchFamily="49" charset="-122"/>
              </a:rPr>
              <a:t>决策树的用途</a:t>
            </a:r>
            <a:endParaRPr lang="zh-CN" altLang="en-US" kern="0" dirty="0">
              <a:solidFill>
                <a:srgbClr val="6600F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aphicFrame>
        <p:nvGraphicFramePr>
          <p:cNvPr id="6" name="Group 126"/>
          <p:cNvGraphicFramePr>
            <a:graphicFrameLocks noGrp="1"/>
          </p:cNvGraphicFramePr>
          <p:nvPr/>
        </p:nvGraphicFramePr>
        <p:xfrm>
          <a:off x="3460366" y="1360258"/>
          <a:ext cx="5221288" cy="4908552"/>
        </p:xfrm>
        <a:graphic>
          <a:graphicData uri="http://schemas.openxmlformats.org/drawingml/2006/table">
            <a:tbl>
              <a:tblPr/>
              <a:tblGrid>
                <a:gridCol w="594115"/>
                <a:gridCol w="695727"/>
                <a:gridCol w="643016"/>
                <a:gridCol w="641428"/>
                <a:gridCol w="722400"/>
                <a:gridCol w="1924602"/>
              </a:tblGrid>
              <a:tr h="3353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rPr>
                        <a:t>计数</a:t>
                      </a:r>
                      <a:endPar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rPr>
                        <a:t>年龄</a:t>
                      </a:r>
                      <a:endPar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rPr>
                        <a:t>收入</a:t>
                      </a:r>
                      <a:endPar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rPr>
                        <a:t>学生</a:t>
                      </a:r>
                      <a:endPar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rPr>
                        <a:t>信誉</a:t>
                      </a:r>
                      <a:endPar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rPr>
                        <a:t>归类：买计算机？</a:t>
                      </a:r>
                      <a:endParaRPr kumimoji="0" lang="zh-CN" altLang="en-US" sz="1600" b="1" i="0" u="none" strike="noStrike" cap="none" normalizeH="0" baseline="0" dirty="0" smtClean="0">
                        <a:ln>
                          <a:noFill/>
                        </a:ln>
                        <a:solidFill>
                          <a:srgbClr val="121328"/>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青</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不买</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青</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不买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128</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60</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老</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老</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低</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老</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低</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不买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低</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128</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青</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不买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青</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低</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132</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老</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64</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青</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32</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32</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良</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63</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老</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不买</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r>
              <a:tr h="3048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1 </a:t>
                      </a:r>
                      <a:endParaRPr kumimoji="0" lang="en-US"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solidFill>
                      <a:srgbClr val="B4B6B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老</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solidFill>
                      <a:srgbClr val="B4B6B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中</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solidFill>
                      <a:srgbClr val="B4B6B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否</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solidFill>
                      <a:srgbClr val="B4B6B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优</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solidFill>
                      <a:srgbClr val="B4B6B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买</a:t>
                      </a:r>
                      <a:endPar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91451" marR="91451"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solidFill>
                      <a:srgbClr val="B4B6B0"/>
                    </a:solidFill>
                  </a:tcPr>
                </a:tc>
              </a:tr>
            </a:tbl>
          </a:graphicData>
        </a:graphic>
      </p:graphicFrame>
      <p:sp>
        <p:nvSpPr>
          <p:cNvPr id="7" name="Text Box 129"/>
          <p:cNvSpPr txBox="1">
            <a:spLocks noChangeArrowheads="1"/>
          </p:cNvSpPr>
          <p:nvPr/>
        </p:nvSpPr>
        <p:spPr bwMode="auto">
          <a:xfrm>
            <a:off x="302496" y="1829375"/>
            <a:ext cx="2881424" cy="36933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1800" dirty="0">
                <a:ea typeface="宋体" panose="02010600030101010101" pitchFamily="2" charset="-122"/>
              </a:rPr>
              <a:t>假定公司收集</a:t>
            </a:r>
            <a:r>
              <a:rPr kumimoji="0" lang="zh-CN" altLang="en-US" sz="1800" dirty="0" smtClean="0">
                <a:ea typeface="宋体" panose="02010600030101010101" pitchFamily="2" charset="-122"/>
              </a:rPr>
              <a:t>了右表</a:t>
            </a:r>
            <a:r>
              <a:rPr kumimoji="0" lang="zh-CN" altLang="en-US" sz="1800" dirty="0">
                <a:ea typeface="宋体" panose="02010600030101010101" pitchFamily="2" charset="-122"/>
              </a:rPr>
              <a:t>数据，那么对于任意给定的客人（测试样例），你能帮助公司将这位客人归类吗？</a:t>
            </a:r>
            <a:endParaRPr kumimoji="0" lang="zh-CN" altLang="en-US" sz="1800" dirty="0">
              <a:ea typeface="宋体" panose="02010600030101010101" pitchFamily="2" charset="-122"/>
            </a:endParaRPr>
          </a:p>
          <a:p>
            <a:pPr>
              <a:spcBef>
                <a:spcPct val="50000"/>
              </a:spcBef>
            </a:pPr>
            <a:r>
              <a:rPr kumimoji="0" lang="zh-CN" altLang="en-US" sz="1800" dirty="0">
                <a:ea typeface="宋体" panose="02010600030101010101" pitchFamily="2" charset="-122"/>
              </a:rPr>
              <a:t>即：你能预测这位客人是属于“买”计算机的那一类，还是属于“不买”计算机的那一类？</a:t>
            </a:r>
            <a:endParaRPr kumimoji="0" lang="zh-CN" altLang="en-US" sz="1800" dirty="0">
              <a:ea typeface="宋体" panose="02010600030101010101" pitchFamily="2" charset="-122"/>
            </a:endParaRPr>
          </a:p>
          <a:p>
            <a:pPr>
              <a:spcBef>
                <a:spcPct val="50000"/>
              </a:spcBef>
            </a:pPr>
            <a:r>
              <a:rPr kumimoji="0" lang="zh-CN" altLang="en-US" sz="1800" dirty="0">
                <a:ea typeface="宋体" panose="02010600030101010101" pitchFamily="2" charset="-122"/>
              </a:rPr>
              <a:t>又：你需要多少有关这位客人的信息才能回答这个问题？</a:t>
            </a:r>
            <a:endParaRPr kumimoji="0" lang="zh-CN" altLang="en-US" sz="1800" dirty="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body" idx="1"/>
          </p:nvPr>
        </p:nvSpPr>
        <p:spPr>
          <a:xfrm>
            <a:off x="552450" y="1427163"/>
            <a:ext cx="8004175" cy="4343400"/>
          </a:xfrm>
        </p:spPr>
        <p:txBody>
          <a:bodyPr/>
          <a:lstStyle/>
          <a:p>
            <a:pPr marL="609600" indent="-609600" eaLnBrk="1" hangingPunct="1"/>
            <a:r>
              <a:rPr lang="zh-CN" altLang="en-US" b="1" dirty="0" smtClean="0"/>
              <a:t>内部节点：数据集的一个属性</a:t>
            </a:r>
            <a:endParaRPr lang="zh-CN" altLang="en-US" b="1" dirty="0" smtClean="0"/>
          </a:p>
          <a:p>
            <a:pPr marL="609600" indent="-609600" eaLnBrk="1" hangingPunct="1"/>
            <a:r>
              <a:rPr lang="zh-CN" altLang="en-US" b="1" dirty="0" smtClean="0"/>
              <a:t>分枝：对应属性的一个分割</a:t>
            </a:r>
            <a:endParaRPr lang="zh-CN" altLang="en-US" b="1" dirty="0" smtClean="0"/>
          </a:p>
          <a:p>
            <a:pPr marL="609600" indent="-609600" eaLnBrk="1" hangingPunct="1"/>
            <a:r>
              <a:rPr lang="zh-CN" altLang="en-US" b="1" dirty="0" smtClean="0"/>
              <a:t>叶子节点：表示一个类</a:t>
            </a:r>
            <a:endParaRPr lang="zh-CN" altLang="en-US" b="1" dirty="0" smtClean="0"/>
          </a:p>
        </p:txBody>
      </p:sp>
      <p:grpSp>
        <p:nvGrpSpPr>
          <p:cNvPr id="103427" name="Group 4"/>
          <p:cNvGrpSpPr/>
          <p:nvPr/>
        </p:nvGrpSpPr>
        <p:grpSpPr bwMode="auto">
          <a:xfrm>
            <a:off x="4268788" y="2652713"/>
            <a:ext cx="4133850" cy="2724150"/>
            <a:chOff x="3156" y="1680"/>
            <a:chExt cx="2604" cy="1716"/>
          </a:xfrm>
        </p:grpSpPr>
        <p:sp>
          <p:nvSpPr>
            <p:cNvPr id="103439" name="Text Box 5"/>
            <p:cNvSpPr txBox="1">
              <a:spLocks noChangeArrowheads="1"/>
            </p:cNvSpPr>
            <p:nvPr/>
          </p:nvSpPr>
          <p:spPr bwMode="auto">
            <a:xfrm>
              <a:off x="4128" y="1680"/>
              <a:ext cx="540"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年龄？</a:t>
              </a:r>
              <a:endParaRPr lang="zh-CN" altLang="en-US" sz="1600">
                <a:solidFill>
                  <a:schemeClr val="tx1"/>
                </a:solidFill>
                <a:latin typeface="Times New Roman" panose="02020603050405020304" pitchFamily="18" charset="0"/>
              </a:endParaRPr>
            </a:p>
          </p:txBody>
        </p:sp>
        <p:sp>
          <p:nvSpPr>
            <p:cNvPr id="103440" name="Text Box 6"/>
            <p:cNvSpPr txBox="1">
              <a:spLocks noChangeArrowheads="1"/>
            </p:cNvSpPr>
            <p:nvPr/>
          </p:nvSpPr>
          <p:spPr bwMode="auto">
            <a:xfrm>
              <a:off x="3396" y="2448"/>
              <a:ext cx="576"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学生？</a:t>
              </a:r>
              <a:endParaRPr lang="zh-CN" altLang="en-US" sz="1600">
                <a:solidFill>
                  <a:schemeClr val="tx1"/>
                </a:solidFill>
                <a:latin typeface="Times New Roman" panose="02020603050405020304" pitchFamily="18" charset="0"/>
              </a:endParaRPr>
            </a:p>
          </p:txBody>
        </p:sp>
        <p:sp>
          <p:nvSpPr>
            <p:cNvPr id="103441" name="Text Box 7"/>
            <p:cNvSpPr txBox="1">
              <a:spLocks noChangeArrowheads="1"/>
            </p:cNvSpPr>
            <p:nvPr/>
          </p:nvSpPr>
          <p:spPr bwMode="auto">
            <a:xfrm>
              <a:off x="4896" y="2448"/>
              <a:ext cx="528"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信誉？</a:t>
              </a:r>
              <a:endParaRPr lang="zh-CN" altLang="en-US" sz="1600">
                <a:solidFill>
                  <a:schemeClr val="tx1"/>
                </a:solidFill>
                <a:latin typeface="Times New Roman" panose="02020603050405020304" pitchFamily="18" charset="0"/>
              </a:endParaRPr>
            </a:p>
          </p:txBody>
        </p:sp>
        <p:grpSp>
          <p:nvGrpSpPr>
            <p:cNvPr id="103442" name="Group 8"/>
            <p:cNvGrpSpPr/>
            <p:nvPr/>
          </p:nvGrpSpPr>
          <p:grpSpPr bwMode="auto">
            <a:xfrm>
              <a:off x="4080" y="2435"/>
              <a:ext cx="576" cy="240"/>
              <a:chOff x="4080" y="2435"/>
              <a:chExt cx="576" cy="240"/>
            </a:xfrm>
          </p:grpSpPr>
          <p:sp>
            <p:nvSpPr>
              <p:cNvPr id="103466" name="Oval 9"/>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3467" name="Text Box 10"/>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sp>
          <p:nvSpPr>
            <p:cNvPr id="103443" name="Line 11"/>
            <p:cNvSpPr>
              <a:spLocks noChangeShapeType="1"/>
            </p:cNvSpPr>
            <p:nvPr/>
          </p:nvSpPr>
          <p:spPr bwMode="auto">
            <a:xfrm flipH="1">
              <a:off x="3684" y="1872"/>
              <a:ext cx="672"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44" name="Line 12"/>
            <p:cNvSpPr>
              <a:spLocks noChangeShapeType="1"/>
            </p:cNvSpPr>
            <p:nvPr/>
          </p:nvSpPr>
          <p:spPr bwMode="auto">
            <a:xfrm>
              <a:off x="4356" y="1872"/>
              <a:ext cx="0"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45" name="Line 13"/>
            <p:cNvSpPr>
              <a:spLocks noChangeShapeType="1"/>
            </p:cNvSpPr>
            <p:nvPr/>
          </p:nvSpPr>
          <p:spPr bwMode="auto">
            <a:xfrm>
              <a:off x="4368" y="1872"/>
              <a:ext cx="708"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46" name="Line 14"/>
            <p:cNvSpPr>
              <a:spLocks noChangeShapeType="1"/>
            </p:cNvSpPr>
            <p:nvPr/>
          </p:nvSpPr>
          <p:spPr bwMode="auto">
            <a:xfrm flipH="1">
              <a:off x="3444" y="2688"/>
              <a:ext cx="192"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47" name="Line 15"/>
            <p:cNvSpPr>
              <a:spLocks noChangeShapeType="1"/>
            </p:cNvSpPr>
            <p:nvPr/>
          </p:nvSpPr>
          <p:spPr bwMode="auto">
            <a:xfrm>
              <a:off x="3732" y="2688"/>
              <a:ext cx="288"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48" name="Line 16"/>
            <p:cNvSpPr>
              <a:spLocks noChangeShapeType="1"/>
            </p:cNvSpPr>
            <p:nvPr/>
          </p:nvSpPr>
          <p:spPr bwMode="auto">
            <a:xfrm flipH="1">
              <a:off x="4836" y="2688"/>
              <a:ext cx="240"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49" name="Line 17"/>
            <p:cNvSpPr>
              <a:spLocks noChangeShapeType="1"/>
            </p:cNvSpPr>
            <p:nvPr/>
          </p:nvSpPr>
          <p:spPr bwMode="auto">
            <a:xfrm>
              <a:off x="5172" y="2688"/>
              <a:ext cx="288"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450" name="Rectangle 18"/>
            <p:cNvSpPr>
              <a:spLocks noChangeArrowheads="1"/>
            </p:cNvSpPr>
            <p:nvPr/>
          </p:nvSpPr>
          <p:spPr bwMode="auto">
            <a:xfrm>
              <a:off x="3844" y="1917"/>
              <a:ext cx="2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600">
                  <a:solidFill>
                    <a:schemeClr val="tx1"/>
                  </a:solidFill>
                  <a:latin typeface="Times New Roman" panose="02020603050405020304" pitchFamily="18" charset="0"/>
                </a:rPr>
                <a:t>青</a:t>
              </a:r>
              <a:endParaRPr lang="zh-CN" altLang="en-US" sz="1600">
                <a:solidFill>
                  <a:schemeClr val="tx1"/>
                </a:solidFill>
                <a:latin typeface="Times New Roman" panose="02020603050405020304" pitchFamily="18" charset="0"/>
              </a:endParaRPr>
            </a:p>
          </p:txBody>
        </p:sp>
        <p:sp>
          <p:nvSpPr>
            <p:cNvPr id="103451" name="Rectangle 19"/>
            <p:cNvSpPr>
              <a:spLocks noChangeArrowheads="1"/>
            </p:cNvSpPr>
            <p:nvPr/>
          </p:nvSpPr>
          <p:spPr bwMode="auto">
            <a:xfrm>
              <a:off x="4162" y="2008"/>
              <a:ext cx="2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600">
                  <a:solidFill>
                    <a:schemeClr val="tx1"/>
                  </a:solidFill>
                  <a:latin typeface="Times New Roman" panose="02020603050405020304" pitchFamily="18" charset="0"/>
                </a:rPr>
                <a:t>中</a:t>
              </a:r>
              <a:endParaRPr lang="zh-CN" altLang="en-US" sz="1600">
                <a:solidFill>
                  <a:schemeClr val="tx1"/>
                </a:solidFill>
                <a:latin typeface="Times New Roman" panose="02020603050405020304" pitchFamily="18" charset="0"/>
              </a:endParaRPr>
            </a:p>
          </p:txBody>
        </p:sp>
        <p:sp>
          <p:nvSpPr>
            <p:cNvPr id="103452" name="Rectangle 20"/>
            <p:cNvSpPr>
              <a:spLocks noChangeArrowheads="1"/>
            </p:cNvSpPr>
            <p:nvPr/>
          </p:nvSpPr>
          <p:spPr bwMode="auto">
            <a:xfrm>
              <a:off x="4661" y="1917"/>
              <a:ext cx="21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600">
                  <a:solidFill>
                    <a:schemeClr val="tx1"/>
                  </a:solidFill>
                  <a:latin typeface="Times New Roman" panose="02020603050405020304" pitchFamily="18" charset="0"/>
                </a:rPr>
                <a:t>老</a:t>
              </a:r>
              <a:endParaRPr lang="zh-CN" altLang="en-US" sz="1600">
                <a:solidFill>
                  <a:schemeClr val="tx1"/>
                </a:solidFill>
                <a:latin typeface="Times New Roman" panose="02020603050405020304" pitchFamily="18" charset="0"/>
              </a:endParaRPr>
            </a:p>
          </p:txBody>
        </p:sp>
        <p:sp>
          <p:nvSpPr>
            <p:cNvPr id="103453" name="Rectangle 21"/>
            <p:cNvSpPr>
              <a:spLocks noChangeArrowheads="1"/>
            </p:cNvSpPr>
            <p:nvPr/>
          </p:nvSpPr>
          <p:spPr bwMode="auto">
            <a:xfrm>
              <a:off x="3336" y="2819"/>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否</a:t>
              </a:r>
              <a:endParaRPr lang="zh-CN" altLang="en-US" sz="1800">
                <a:solidFill>
                  <a:schemeClr val="tx1"/>
                </a:solidFill>
                <a:latin typeface="Times New Roman" panose="02020603050405020304" pitchFamily="18" charset="0"/>
              </a:endParaRPr>
            </a:p>
          </p:txBody>
        </p:sp>
        <p:sp>
          <p:nvSpPr>
            <p:cNvPr id="103454" name="Rectangle 22"/>
            <p:cNvSpPr>
              <a:spLocks noChangeArrowheads="1"/>
            </p:cNvSpPr>
            <p:nvPr/>
          </p:nvSpPr>
          <p:spPr bwMode="auto">
            <a:xfrm>
              <a:off x="3794" y="2814"/>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是</a:t>
              </a:r>
              <a:endParaRPr lang="zh-CN" altLang="en-US" sz="1800">
                <a:solidFill>
                  <a:schemeClr val="tx1"/>
                </a:solidFill>
                <a:latin typeface="Times New Roman" panose="02020603050405020304" pitchFamily="18" charset="0"/>
              </a:endParaRPr>
            </a:p>
          </p:txBody>
        </p:sp>
        <p:sp>
          <p:nvSpPr>
            <p:cNvPr id="103455" name="Rectangle 23"/>
            <p:cNvSpPr>
              <a:spLocks noChangeArrowheads="1"/>
            </p:cNvSpPr>
            <p:nvPr/>
          </p:nvSpPr>
          <p:spPr bwMode="auto">
            <a:xfrm>
              <a:off x="5354" y="2826"/>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优</a:t>
              </a:r>
              <a:endParaRPr lang="zh-CN" altLang="en-US" sz="1800">
                <a:solidFill>
                  <a:schemeClr val="tx1"/>
                </a:solidFill>
                <a:latin typeface="Times New Roman" panose="02020603050405020304" pitchFamily="18" charset="0"/>
              </a:endParaRPr>
            </a:p>
          </p:txBody>
        </p:sp>
        <p:sp>
          <p:nvSpPr>
            <p:cNvPr id="103456" name="Rectangle 24"/>
            <p:cNvSpPr>
              <a:spLocks noChangeArrowheads="1"/>
            </p:cNvSpPr>
            <p:nvPr/>
          </p:nvSpPr>
          <p:spPr bwMode="auto">
            <a:xfrm>
              <a:off x="4662" y="2841"/>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良</a:t>
              </a:r>
              <a:endParaRPr lang="zh-CN" altLang="en-US" sz="1800">
                <a:solidFill>
                  <a:schemeClr val="tx1"/>
                </a:solidFill>
                <a:latin typeface="Times New Roman" panose="02020603050405020304" pitchFamily="18" charset="0"/>
              </a:endParaRPr>
            </a:p>
          </p:txBody>
        </p:sp>
        <p:grpSp>
          <p:nvGrpSpPr>
            <p:cNvPr id="103457" name="Group 25"/>
            <p:cNvGrpSpPr/>
            <p:nvPr/>
          </p:nvGrpSpPr>
          <p:grpSpPr bwMode="auto">
            <a:xfrm>
              <a:off x="3156" y="3155"/>
              <a:ext cx="576" cy="240"/>
              <a:chOff x="3156" y="3155"/>
              <a:chExt cx="576" cy="240"/>
            </a:xfrm>
          </p:grpSpPr>
          <p:sp>
            <p:nvSpPr>
              <p:cNvPr id="103464" name="Oval 26"/>
              <p:cNvSpPr>
                <a:spLocks noChangeArrowheads="1"/>
              </p:cNvSpPr>
              <p:nvPr/>
            </p:nvSpPr>
            <p:spPr bwMode="auto">
              <a:xfrm>
                <a:off x="3156" y="315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3465" name="Text Box 27"/>
              <p:cNvSpPr txBox="1">
                <a:spLocks noChangeArrowheads="1"/>
              </p:cNvSpPr>
              <p:nvPr/>
            </p:nvSpPr>
            <p:spPr bwMode="auto">
              <a:xfrm>
                <a:off x="3252" y="317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不买</a:t>
                </a:r>
                <a:endParaRPr lang="zh-CN" altLang="en-US" sz="1600">
                  <a:solidFill>
                    <a:schemeClr val="tx1"/>
                  </a:solidFill>
                  <a:latin typeface="Times New Roman" panose="02020603050405020304" pitchFamily="18" charset="0"/>
                </a:endParaRPr>
              </a:p>
            </p:txBody>
          </p:sp>
        </p:grpSp>
        <p:grpSp>
          <p:nvGrpSpPr>
            <p:cNvPr id="103458" name="Group 28"/>
            <p:cNvGrpSpPr/>
            <p:nvPr/>
          </p:nvGrpSpPr>
          <p:grpSpPr bwMode="auto">
            <a:xfrm>
              <a:off x="5184" y="3156"/>
              <a:ext cx="576" cy="240"/>
              <a:chOff x="4080" y="2435"/>
              <a:chExt cx="576" cy="240"/>
            </a:xfrm>
          </p:grpSpPr>
          <p:sp>
            <p:nvSpPr>
              <p:cNvPr id="103462" name="Oval 29"/>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3463" name="Text Box 30"/>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grpSp>
          <p:nvGrpSpPr>
            <p:cNvPr id="103459" name="Group 31"/>
            <p:cNvGrpSpPr/>
            <p:nvPr/>
          </p:nvGrpSpPr>
          <p:grpSpPr bwMode="auto">
            <a:xfrm>
              <a:off x="3791" y="3155"/>
              <a:ext cx="576" cy="240"/>
              <a:chOff x="4080" y="2435"/>
              <a:chExt cx="576" cy="240"/>
            </a:xfrm>
          </p:grpSpPr>
          <p:sp>
            <p:nvSpPr>
              <p:cNvPr id="103460" name="Oval 32"/>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3461" name="Text Box 33"/>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grpSp>
      <p:sp>
        <p:nvSpPr>
          <p:cNvPr id="103428" name="Text Box 37"/>
          <p:cNvSpPr txBox="1">
            <a:spLocks noChangeArrowheads="1"/>
          </p:cNvSpPr>
          <p:nvPr/>
        </p:nvSpPr>
        <p:spPr bwMode="auto">
          <a:xfrm>
            <a:off x="687388" y="3262313"/>
            <a:ext cx="3581400" cy="51911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2800">
                <a:solidFill>
                  <a:schemeClr val="bg1"/>
                </a:solidFill>
                <a:latin typeface="Times New Roman" panose="02020603050405020304" pitchFamily="18" charset="0"/>
              </a:rPr>
              <a:t>谁在买计算机？</a:t>
            </a:r>
            <a:endParaRPr lang="zh-CN" altLang="en-US" sz="2800">
              <a:solidFill>
                <a:schemeClr val="bg1"/>
              </a:solidFill>
              <a:latin typeface="Times New Roman" panose="02020603050405020304" pitchFamily="18" charset="0"/>
            </a:endParaRPr>
          </a:p>
        </p:txBody>
      </p:sp>
      <p:sp>
        <p:nvSpPr>
          <p:cNvPr id="103429" name="Text Box 38"/>
          <p:cNvSpPr txBox="1">
            <a:spLocks noChangeArrowheads="1"/>
          </p:cNvSpPr>
          <p:nvPr/>
        </p:nvSpPr>
        <p:spPr bwMode="auto">
          <a:xfrm>
            <a:off x="611188" y="5014913"/>
            <a:ext cx="3581400" cy="51911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2800">
                <a:solidFill>
                  <a:schemeClr val="bg1"/>
                </a:solidFill>
                <a:latin typeface="Times New Roman" panose="02020603050405020304" pitchFamily="18" charset="0"/>
              </a:rPr>
              <a:t>他</a:t>
            </a: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她会买计算机吗？</a:t>
            </a:r>
            <a:endParaRPr lang="zh-CN" altLang="en-US" sz="2800">
              <a:solidFill>
                <a:schemeClr val="bg1"/>
              </a:solidFill>
              <a:latin typeface="Times New Roman" panose="02020603050405020304" pitchFamily="18" charset="0"/>
            </a:endParaRPr>
          </a:p>
        </p:txBody>
      </p:sp>
      <p:sp>
        <p:nvSpPr>
          <p:cNvPr id="103430" name="AutoShape 39"/>
          <p:cNvSpPr>
            <a:spLocks noChangeArrowheads="1"/>
          </p:cNvSpPr>
          <p:nvPr/>
        </p:nvSpPr>
        <p:spPr bwMode="auto">
          <a:xfrm>
            <a:off x="1982788" y="3948113"/>
            <a:ext cx="76200" cy="914400"/>
          </a:xfrm>
          <a:prstGeom prst="downArrow">
            <a:avLst>
              <a:gd name="adj1" fmla="val 50000"/>
              <a:gd name="adj2" fmla="val 300000"/>
            </a:avLst>
          </a:prstGeom>
          <a:solidFill>
            <a:schemeClr val="accent1"/>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3431" name="Text Box 40"/>
          <p:cNvSpPr txBox="1">
            <a:spLocks noChangeArrowheads="1"/>
          </p:cNvSpPr>
          <p:nvPr/>
        </p:nvSpPr>
        <p:spPr bwMode="auto">
          <a:xfrm>
            <a:off x="687388" y="4176713"/>
            <a:ext cx="1219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kumimoji="1" lang="zh-CN" altLang="en-US" sz="1800">
                <a:solidFill>
                  <a:schemeClr val="tx1"/>
                </a:solidFill>
                <a:latin typeface="Times New Roman" panose="02020603050405020304" pitchFamily="18" charset="0"/>
              </a:rPr>
              <a:t>类似情况</a:t>
            </a:r>
            <a:endParaRPr kumimoji="1" lang="zh-CN" altLang="en-US" sz="1800">
              <a:solidFill>
                <a:schemeClr val="tx1"/>
              </a:solidFill>
              <a:latin typeface="Times New Roman" panose="02020603050405020304" pitchFamily="18" charset="0"/>
            </a:endParaRPr>
          </a:p>
        </p:txBody>
      </p:sp>
      <p:sp>
        <p:nvSpPr>
          <p:cNvPr id="103432" name="Text Box 41"/>
          <p:cNvSpPr txBox="1">
            <a:spLocks noChangeArrowheads="1"/>
          </p:cNvSpPr>
          <p:nvPr/>
        </p:nvSpPr>
        <p:spPr bwMode="auto">
          <a:xfrm>
            <a:off x="2287588" y="41910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kumimoji="1" lang="zh-CN" altLang="en-US" sz="1800">
                <a:solidFill>
                  <a:schemeClr val="tx1"/>
                </a:solidFill>
                <a:latin typeface="Times New Roman" panose="02020603050405020304" pitchFamily="18" charset="0"/>
              </a:rPr>
              <a:t>学习</a:t>
            </a:r>
            <a:endParaRPr kumimoji="1" lang="zh-CN" altLang="en-US" sz="1800">
              <a:solidFill>
                <a:schemeClr val="tx1"/>
              </a:solidFill>
              <a:latin typeface="Times New Roman" panose="02020603050405020304" pitchFamily="18" charset="0"/>
            </a:endParaRPr>
          </a:p>
        </p:txBody>
      </p:sp>
      <p:sp>
        <p:nvSpPr>
          <p:cNvPr id="45" name="Rectangle 18"/>
          <p:cNvSpPr>
            <a:spLocks noChangeArrowheads="1"/>
          </p:cNvSpPr>
          <p:nvPr/>
        </p:nvSpPr>
        <p:spPr bwMode="auto">
          <a:xfrm>
            <a:off x="5073650" y="3317875"/>
            <a:ext cx="506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600">
                <a:solidFill>
                  <a:schemeClr val="tx1"/>
                </a:solidFill>
                <a:latin typeface="Times New Roman" panose="02020603050405020304" pitchFamily="18" charset="0"/>
              </a:rPr>
              <a:t>&lt;35</a:t>
            </a:r>
            <a:endParaRPr lang="zh-CN" altLang="en-US" sz="1600">
              <a:solidFill>
                <a:schemeClr val="tx1"/>
              </a:solidFill>
              <a:latin typeface="Times New Roman" panose="02020603050405020304" pitchFamily="18" charset="0"/>
            </a:endParaRPr>
          </a:p>
        </p:txBody>
      </p:sp>
      <p:sp>
        <p:nvSpPr>
          <p:cNvPr id="46" name="Rectangle 19"/>
          <p:cNvSpPr>
            <a:spLocks noChangeArrowheads="1"/>
          </p:cNvSpPr>
          <p:nvPr/>
        </p:nvSpPr>
        <p:spPr bwMode="auto">
          <a:xfrm>
            <a:off x="5561013" y="3486150"/>
            <a:ext cx="665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600">
                <a:solidFill>
                  <a:schemeClr val="tx1"/>
                </a:solidFill>
                <a:latin typeface="Times New Roman" panose="02020603050405020304" pitchFamily="18" charset="0"/>
              </a:rPr>
              <a:t>35-60</a:t>
            </a:r>
            <a:endParaRPr lang="zh-CN" altLang="en-US" sz="1600">
              <a:solidFill>
                <a:schemeClr val="tx1"/>
              </a:solidFill>
              <a:latin typeface="Times New Roman" panose="02020603050405020304" pitchFamily="18" charset="0"/>
            </a:endParaRPr>
          </a:p>
        </p:txBody>
      </p:sp>
      <p:sp>
        <p:nvSpPr>
          <p:cNvPr id="47" name="Rectangle 20"/>
          <p:cNvSpPr>
            <a:spLocks noChangeArrowheads="1"/>
          </p:cNvSpPr>
          <p:nvPr/>
        </p:nvSpPr>
        <p:spPr bwMode="auto">
          <a:xfrm>
            <a:off x="6873875" y="3268663"/>
            <a:ext cx="5032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600">
                <a:solidFill>
                  <a:schemeClr val="tx1"/>
                </a:solidFill>
                <a:latin typeface="Times New Roman" panose="02020603050405020304" pitchFamily="18" charset="0"/>
              </a:rPr>
              <a:t>&gt;60</a:t>
            </a:r>
            <a:endParaRPr lang="zh-CN" altLang="en-US" sz="1600">
              <a:solidFill>
                <a:schemeClr val="tx1"/>
              </a:solidFill>
              <a:latin typeface="Times New Roman" panose="02020603050405020304" pitchFamily="18" charset="0"/>
            </a:endParaRPr>
          </a:p>
        </p:txBody>
      </p:sp>
      <p:sp>
        <p:nvSpPr>
          <p:cNvPr id="103436" name="Rectangle 2"/>
          <p:cNvSpPr>
            <a:spLocks noGrp="1" noChangeArrowheads="1"/>
          </p:cNvSpPr>
          <p:nvPr>
            <p:ph type="title"/>
          </p:nvPr>
        </p:nvSpPr>
        <p:spPr>
          <a:xfrm>
            <a:off x="166688" y="706438"/>
            <a:ext cx="1350962" cy="609600"/>
          </a:xfrm>
        </p:spPr>
        <p:txBody>
          <a:bodyPr/>
          <a:lstStyle/>
          <a:p>
            <a:pPr eaLnBrk="1" hangingPunct="1"/>
            <a:r>
              <a:rPr lang="zh-CN" altLang="en-US" sz="2400" dirty="0" smtClean="0">
                <a:solidFill>
                  <a:srgbClr val="6600FF"/>
                </a:solidFill>
                <a:latin typeface="黑体" panose="02010609060101010101" pitchFamily="49" charset="-122"/>
                <a:ea typeface="黑体" panose="02010609060101010101" pitchFamily="49" charset="-122"/>
              </a:rPr>
              <a:t>决策树</a:t>
            </a:r>
            <a:endParaRPr lang="zh-CN" altLang="en-US" sz="2400" dirty="0" smtClean="0">
              <a:solidFill>
                <a:srgbClr val="6600FF"/>
              </a:solidFill>
              <a:latin typeface="黑体" panose="02010609060101010101" pitchFamily="49" charset="-122"/>
              <a:ea typeface="黑体" panose="02010609060101010101" pitchFamily="49" charset="-122"/>
            </a:endParaRPr>
          </a:p>
        </p:txBody>
      </p:sp>
      <p:sp>
        <p:nvSpPr>
          <p:cNvPr id="103437" name="Oval 26"/>
          <p:cNvSpPr>
            <a:spLocks noChangeArrowheads="1"/>
          </p:cNvSpPr>
          <p:nvPr/>
        </p:nvSpPr>
        <p:spPr bwMode="auto">
          <a:xfrm>
            <a:off x="6421438" y="5016500"/>
            <a:ext cx="914400" cy="38100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3438" name="Text Box 27"/>
          <p:cNvSpPr txBox="1">
            <a:spLocks noChangeArrowheads="1"/>
          </p:cNvSpPr>
          <p:nvPr/>
        </p:nvSpPr>
        <p:spPr bwMode="auto">
          <a:xfrm>
            <a:off x="6573838" y="5046663"/>
            <a:ext cx="60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不买</a:t>
            </a:r>
            <a:endParaRPr lang="zh-CN" altLang="en-US" sz="1600">
              <a:solidFill>
                <a:schemeClr val="tx1"/>
              </a:solidFill>
              <a:latin typeface="Times New Roman" panose="02020603050405020304" pitchFamily="18" charset="0"/>
            </a:endParaRPr>
          </a:p>
        </p:txBody>
      </p:sp>
      <p:sp>
        <p:nvSpPr>
          <p:cNvPr id="44" name="Rectangle 2098"/>
          <p:cNvSpPr>
            <a:spLocks noChangeArrowheads="1"/>
          </p:cNvSpPr>
          <p:nvPr/>
        </p:nvSpPr>
        <p:spPr bwMode="auto">
          <a:xfrm>
            <a:off x="6750049" y="5826127"/>
            <a:ext cx="224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a:solidFill>
                  <a:schemeClr val="accent2"/>
                </a:solidFill>
              </a:rPr>
              <a:t>叶子节点：目标属性</a:t>
            </a:r>
            <a:endParaRPr lang="zh-CN" altLang="en-US" sz="1800">
              <a:solidFill>
                <a:schemeClr val="accent2"/>
              </a:solidFill>
            </a:endParaRPr>
          </a:p>
        </p:txBody>
      </p:sp>
      <p:cxnSp>
        <p:nvCxnSpPr>
          <p:cNvPr id="48" name="AutoShape 2100"/>
          <p:cNvCxnSpPr>
            <a:cxnSpLocks noChangeShapeType="1"/>
            <a:stCxn id="44" idx="2"/>
            <a:endCxn id="103462" idx="4"/>
          </p:cNvCxnSpPr>
          <p:nvPr/>
        </p:nvCxnSpPr>
        <p:spPr bwMode="auto">
          <a:xfrm rot="5400000" flipH="1" flipV="1">
            <a:off x="7500142" y="5747545"/>
            <a:ext cx="815977" cy="74614"/>
          </a:xfrm>
          <a:prstGeom prst="curvedConnector5">
            <a:avLst>
              <a:gd name="adj1" fmla="val -28015"/>
              <a:gd name="adj2" fmla="val -1808474"/>
              <a:gd name="adj3" fmla="val 72471"/>
            </a:avLst>
          </a:prstGeom>
          <a:noFill/>
          <a:ln w="9525">
            <a:solidFill>
              <a:srgbClr val="0000FF"/>
            </a:solidFill>
            <a:prstDash val="sysDot"/>
            <a:round/>
            <a:tailEnd type="triangle" w="med" len="med"/>
          </a:ln>
          <a:extLst>
            <a:ext uri="{909E8E84-426E-40DD-AFC4-6F175D3DCCD1}">
              <a14:hiddenFill xmlns:a14="http://schemas.microsoft.com/office/drawing/2010/main">
                <a:noFill/>
              </a14:hiddenFill>
            </a:ext>
          </a:extLst>
        </p:spPr>
      </p:cxnSp>
      <p:sp>
        <p:nvSpPr>
          <p:cNvPr id="49" name="Rectangle 2095"/>
          <p:cNvSpPr>
            <a:spLocks noChangeArrowheads="1"/>
          </p:cNvSpPr>
          <p:nvPr/>
        </p:nvSpPr>
        <p:spPr bwMode="auto">
          <a:xfrm>
            <a:off x="3208338" y="6020593"/>
            <a:ext cx="224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dirty="0">
                <a:solidFill>
                  <a:schemeClr val="accent2"/>
                </a:solidFill>
              </a:rPr>
              <a:t>内部节点：决策属性</a:t>
            </a:r>
            <a:endParaRPr lang="zh-CN" altLang="en-US" sz="1800" dirty="0">
              <a:solidFill>
                <a:schemeClr val="accent2"/>
              </a:solidFill>
            </a:endParaRPr>
          </a:p>
        </p:txBody>
      </p:sp>
      <p:cxnSp>
        <p:nvCxnSpPr>
          <p:cNvPr id="50" name="AutoShape 2096"/>
          <p:cNvCxnSpPr>
            <a:cxnSpLocks noChangeShapeType="1"/>
            <a:stCxn id="49" idx="0"/>
            <a:endCxn id="103440" idx="1"/>
          </p:cNvCxnSpPr>
          <p:nvPr/>
        </p:nvCxnSpPr>
        <p:spPr bwMode="auto">
          <a:xfrm rot="5400000" flipH="1" flipV="1">
            <a:off x="3501629" y="4872435"/>
            <a:ext cx="1975642" cy="320675"/>
          </a:xfrm>
          <a:prstGeom prst="curvedConnector2">
            <a:avLst/>
          </a:prstGeom>
          <a:noFill/>
          <a:ln w="9525">
            <a:solidFill>
              <a:srgbClr val="0000FF"/>
            </a:solidFill>
            <a:prstDash val="sysDot"/>
            <a:round/>
            <a:tailEnd type="triangle" w="med" len="med"/>
          </a:ln>
          <a:extLst>
            <a:ext uri="{909E8E84-426E-40DD-AFC4-6F175D3DCCD1}">
              <a14:hiddenFill xmlns:a14="http://schemas.microsoft.com/office/drawing/2010/main">
                <a:noFill/>
              </a14:hiddenFill>
            </a:ext>
          </a:extLst>
        </p:spPr>
      </p:cxnSp>
      <p:sp>
        <p:nvSpPr>
          <p:cNvPr id="51" name="Rectangle 2103"/>
          <p:cNvSpPr>
            <a:spLocks noChangeArrowheads="1"/>
          </p:cNvSpPr>
          <p:nvPr/>
        </p:nvSpPr>
        <p:spPr bwMode="auto">
          <a:xfrm>
            <a:off x="8058943" y="335077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dirty="0">
                <a:solidFill>
                  <a:schemeClr val="accent2"/>
                </a:solidFill>
              </a:rPr>
              <a:t>属性值</a:t>
            </a:r>
            <a:endParaRPr lang="zh-CN" altLang="en-US" sz="1800" dirty="0">
              <a:solidFill>
                <a:schemeClr val="accent2"/>
              </a:solidFill>
            </a:endParaRPr>
          </a:p>
        </p:txBody>
      </p:sp>
      <p:cxnSp>
        <p:nvCxnSpPr>
          <p:cNvPr id="52" name="AutoShape 2109"/>
          <p:cNvCxnSpPr>
            <a:cxnSpLocks noChangeShapeType="1"/>
          </p:cNvCxnSpPr>
          <p:nvPr/>
        </p:nvCxnSpPr>
        <p:spPr bwMode="auto">
          <a:xfrm rot="5400000">
            <a:off x="7958031" y="3764650"/>
            <a:ext cx="1145598" cy="796132"/>
          </a:xfrm>
          <a:prstGeom prst="curvedConnector3">
            <a:avLst>
              <a:gd name="adj1" fmla="val 50000"/>
            </a:avLst>
          </a:prstGeom>
          <a:noFill/>
          <a:ln w="9525">
            <a:solidFill>
              <a:srgbClr val="3366FF"/>
            </a:solidFill>
            <a:prstDash val="sysDot"/>
            <a:round/>
            <a:tailEnd type="triangle" w="med" len="med"/>
          </a:ln>
          <a:extLst>
            <a:ext uri="{909E8E84-426E-40DD-AFC4-6F175D3DCCD1}">
              <a14:hiddenFill xmlns:a14="http://schemas.microsoft.com/office/drawing/2010/main">
                <a:noFill/>
              </a14:hiddenFill>
            </a:ext>
          </a:extLst>
        </p:spPr>
      </p:cxnSp>
      <p:cxnSp>
        <p:nvCxnSpPr>
          <p:cNvPr id="53" name="AutoShape 2110"/>
          <p:cNvCxnSpPr>
            <a:cxnSpLocks noChangeShapeType="1"/>
          </p:cNvCxnSpPr>
          <p:nvPr/>
        </p:nvCxnSpPr>
        <p:spPr bwMode="auto">
          <a:xfrm rot="10800000" flipV="1">
            <a:off x="7148514" y="3781424"/>
            <a:ext cx="1165621" cy="946153"/>
          </a:xfrm>
          <a:prstGeom prst="curvedConnector3">
            <a:avLst>
              <a:gd name="adj1" fmla="val 50000"/>
            </a:avLst>
          </a:prstGeom>
          <a:noFill/>
          <a:ln w="9525">
            <a:solidFill>
              <a:srgbClr val="3366FF"/>
            </a:solidFill>
            <a:prstDash val="sysDot"/>
            <a:round/>
            <a:tailEnd type="triangle" w="med" len="med"/>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p:cNvSpPr txBox="1">
            <a:spLocks noChangeArrowheads="1"/>
          </p:cNvSpPr>
          <p:nvPr/>
        </p:nvSpPr>
        <p:spPr bwMode="auto">
          <a:xfrm>
            <a:off x="392112" y="1076510"/>
            <a:ext cx="63150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r>
              <a:rPr lang="zh-CN" altLang="en-US" sz="2000" b="1" kern="0" smtClean="0">
                <a:latin typeface="黑体" panose="02010609060101010101" pitchFamily="49" charset="-122"/>
                <a:ea typeface="黑体" panose="02010609060101010101" pitchFamily="49" charset="-122"/>
              </a:rPr>
              <a:t>决策树算法在数据处理过程中，将数据按树状结构分成若干分枝形成决策树，从根到树叶的每条路径创建一个规则。</a:t>
            </a:r>
            <a:endParaRPr lang="zh-CN" altLang="en-US" sz="2000" b="1" kern="0" smtClean="0">
              <a:latin typeface="黑体" panose="02010609060101010101" pitchFamily="49" charset="-122"/>
              <a:ea typeface="黑体" panose="02010609060101010101" pitchFamily="49" charset="-122"/>
            </a:endParaRPr>
          </a:p>
        </p:txBody>
      </p:sp>
      <p:grpSp>
        <p:nvGrpSpPr>
          <p:cNvPr id="81" name="Group 4"/>
          <p:cNvGrpSpPr/>
          <p:nvPr/>
        </p:nvGrpSpPr>
        <p:grpSpPr bwMode="auto">
          <a:xfrm>
            <a:off x="555625" y="3286125"/>
            <a:ext cx="4133850" cy="2757488"/>
            <a:chOff x="3156" y="1680"/>
            <a:chExt cx="2604" cy="1737"/>
          </a:xfrm>
        </p:grpSpPr>
        <p:sp>
          <p:nvSpPr>
            <p:cNvPr id="82" name="Text Box 5"/>
            <p:cNvSpPr txBox="1">
              <a:spLocks noChangeArrowheads="1"/>
            </p:cNvSpPr>
            <p:nvPr/>
          </p:nvSpPr>
          <p:spPr bwMode="auto">
            <a:xfrm>
              <a:off x="4128" y="1680"/>
              <a:ext cx="540"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 年龄？</a:t>
              </a:r>
              <a:endParaRPr lang="zh-CN" altLang="en-US" sz="1600">
                <a:solidFill>
                  <a:schemeClr val="tx1"/>
                </a:solidFill>
                <a:latin typeface="Times New Roman" panose="02020603050405020304" pitchFamily="18" charset="0"/>
              </a:endParaRPr>
            </a:p>
          </p:txBody>
        </p:sp>
        <p:sp>
          <p:nvSpPr>
            <p:cNvPr id="83" name="Text Box 6"/>
            <p:cNvSpPr txBox="1">
              <a:spLocks noChangeArrowheads="1"/>
            </p:cNvSpPr>
            <p:nvPr/>
          </p:nvSpPr>
          <p:spPr bwMode="auto">
            <a:xfrm>
              <a:off x="3396" y="2448"/>
              <a:ext cx="576"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  学生？</a:t>
              </a:r>
              <a:endParaRPr lang="zh-CN" altLang="en-US" sz="1600">
                <a:solidFill>
                  <a:schemeClr val="tx1"/>
                </a:solidFill>
                <a:latin typeface="Times New Roman" panose="02020603050405020304" pitchFamily="18" charset="0"/>
              </a:endParaRPr>
            </a:p>
          </p:txBody>
        </p:sp>
        <p:sp>
          <p:nvSpPr>
            <p:cNvPr id="84" name="Text Box 7"/>
            <p:cNvSpPr txBox="1">
              <a:spLocks noChangeArrowheads="1"/>
            </p:cNvSpPr>
            <p:nvPr/>
          </p:nvSpPr>
          <p:spPr bwMode="auto">
            <a:xfrm>
              <a:off x="4896" y="2448"/>
              <a:ext cx="528" cy="218"/>
            </a:xfrm>
            <a:prstGeom prst="rect">
              <a:avLst/>
            </a:prstGeom>
            <a:solidFill>
              <a:srgbClr val="66FFFF"/>
            </a:solidFill>
            <a:ln w="9525">
              <a:solidFill>
                <a:srgbClr val="000000"/>
              </a:solidFill>
              <a:miter lim="800000"/>
            </a:ln>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lnSpc>
                  <a:spcPct val="100000"/>
                </a:lnSpc>
                <a:spcBef>
                  <a:spcPct val="50000"/>
                </a:spcBef>
                <a:buClrTx/>
                <a:buSzTx/>
                <a:buFontTx/>
                <a:buNone/>
              </a:pPr>
              <a:r>
                <a:rPr lang="zh-CN" altLang="en-US" sz="1600">
                  <a:solidFill>
                    <a:schemeClr val="tx1"/>
                  </a:solidFill>
                  <a:latin typeface="Times New Roman" panose="02020603050405020304" pitchFamily="18" charset="0"/>
                </a:rPr>
                <a:t>信誉？</a:t>
              </a:r>
              <a:endParaRPr lang="zh-CN" altLang="en-US" sz="1600">
                <a:solidFill>
                  <a:schemeClr val="tx1"/>
                </a:solidFill>
                <a:latin typeface="Times New Roman" panose="02020603050405020304" pitchFamily="18" charset="0"/>
              </a:endParaRPr>
            </a:p>
          </p:txBody>
        </p:sp>
        <p:grpSp>
          <p:nvGrpSpPr>
            <p:cNvPr id="85" name="Group 8"/>
            <p:cNvGrpSpPr/>
            <p:nvPr/>
          </p:nvGrpSpPr>
          <p:grpSpPr bwMode="auto">
            <a:xfrm>
              <a:off x="4080" y="2435"/>
              <a:ext cx="576" cy="240"/>
              <a:chOff x="4080" y="2435"/>
              <a:chExt cx="576" cy="240"/>
            </a:xfrm>
          </p:grpSpPr>
          <p:sp>
            <p:nvSpPr>
              <p:cNvPr id="111" name="Oval 9"/>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12" name="Text Box 10"/>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sp>
          <p:nvSpPr>
            <p:cNvPr id="86" name="Line 11"/>
            <p:cNvSpPr>
              <a:spLocks noChangeShapeType="1"/>
            </p:cNvSpPr>
            <p:nvPr/>
          </p:nvSpPr>
          <p:spPr bwMode="auto">
            <a:xfrm flipH="1">
              <a:off x="3684" y="1872"/>
              <a:ext cx="672"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12"/>
            <p:cNvSpPr>
              <a:spLocks noChangeShapeType="1"/>
            </p:cNvSpPr>
            <p:nvPr/>
          </p:nvSpPr>
          <p:spPr bwMode="auto">
            <a:xfrm>
              <a:off x="4356" y="1872"/>
              <a:ext cx="0"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13"/>
            <p:cNvSpPr>
              <a:spLocks noChangeShapeType="1"/>
            </p:cNvSpPr>
            <p:nvPr/>
          </p:nvSpPr>
          <p:spPr bwMode="auto">
            <a:xfrm>
              <a:off x="4368" y="1872"/>
              <a:ext cx="708"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14"/>
            <p:cNvSpPr>
              <a:spLocks noChangeShapeType="1"/>
            </p:cNvSpPr>
            <p:nvPr/>
          </p:nvSpPr>
          <p:spPr bwMode="auto">
            <a:xfrm flipH="1">
              <a:off x="3444" y="2688"/>
              <a:ext cx="192"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15"/>
            <p:cNvSpPr>
              <a:spLocks noChangeShapeType="1"/>
            </p:cNvSpPr>
            <p:nvPr/>
          </p:nvSpPr>
          <p:spPr bwMode="auto">
            <a:xfrm>
              <a:off x="3732" y="2688"/>
              <a:ext cx="288"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16"/>
            <p:cNvSpPr>
              <a:spLocks noChangeShapeType="1"/>
            </p:cNvSpPr>
            <p:nvPr/>
          </p:nvSpPr>
          <p:spPr bwMode="auto">
            <a:xfrm flipH="1">
              <a:off x="4836" y="2688"/>
              <a:ext cx="240"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17"/>
            <p:cNvSpPr>
              <a:spLocks noChangeShapeType="1"/>
            </p:cNvSpPr>
            <p:nvPr/>
          </p:nvSpPr>
          <p:spPr bwMode="auto">
            <a:xfrm>
              <a:off x="5172" y="2688"/>
              <a:ext cx="288"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Rectangle 18"/>
            <p:cNvSpPr>
              <a:spLocks noChangeArrowheads="1"/>
            </p:cNvSpPr>
            <p:nvPr/>
          </p:nvSpPr>
          <p:spPr bwMode="auto">
            <a:xfrm>
              <a:off x="3684" y="2016"/>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青</a:t>
              </a:r>
              <a:endParaRPr lang="zh-CN" altLang="en-US" sz="1800">
                <a:solidFill>
                  <a:schemeClr val="tx1"/>
                </a:solidFill>
                <a:latin typeface="Times New Roman" panose="02020603050405020304" pitchFamily="18" charset="0"/>
              </a:endParaRPr>
            </a:p>
          </p:txBody>
        </p:sp>
        <p:sp>
          <p:nvSpPr>
            <p:cNvPr id="94" name="Rectangle 19"/>
            <p:cNvSpPr>
              <a:spLocks noChangeArrowheads="1"/>
            </p:cNvSpPr>
            <p:nvPr/>
          </p:nvSpPr>
          <p:spPr bwMode="auto">
            <a:xfrm>
              <a:off x="4164" y="2112"/>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中</a:t>
              </a:r>
              <a:endParaRPr lang="zh-CN" altLang="en-US" sz="1800">
                <a:solidFill>
                  <a:schemeClr val="tx1"/>
                </a:solidFill>
                <a:latin typeface="Times New Roman" panose="02020603050405020304" pitchFamily="18" charset="0"/>
              </a:endParaRPr>
            </a:p>
          </p:txBody>
        </p:sp>
        <p:sp>
          <p:nvSpPr>
            <p:cNvPr id="95" name="Rectangle 20"/>
            <p:cNvSpPr>
              <a:spLocks noChangeArrowheads="1"/>
            </p:cNvSpPr>
            <p:nvPr/>
          </p:nvSpPr>
          <p:spPr bwMode="auto">
            <a:xfrm>
              <a:off x="4704" y="2064"/>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老</a:t>
              </a:r>
              <a:endParaRPr lang="zh-CN" altLang="en-US" sz="1800">
                <a:solidFill>
                  <a:schemeClr val="tx1"/>
                </a:solidFill>
                <a:latin typeface="Times New Roman" panose="02020603050405020304" pitchFamily="18" charset="0"/>
              </a:endParaRPr>
            </a:p>
          </p:txBody>
        </p:sp>
        <p:sp>
          <p:nvSpPr>
            <p:cNvPr id="96" name="Rectangle 21"/>
            <p:cNvSpPr>
              <a:spLocks noChangeArrowheads="1"/>
            </p:cNvSpPr>
            <p:nvPr/>
          </p:nvSpPr>
          <p:spPr bwMode="auto">
            <a:xfrm>
              <a:off x="3336" y="2819"/>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否</a:t>
              </a:r>
              <a:endParaRPr lang="zh-CN" altLang="en-US" sz="1800">
                <a:solidFill>
                  <a:schemeClr val="tx1"/>
                </a:solidFill>
                <a:latin typeface="Times New Roman" panose="02020603050405020304" pitchFamily="18" charset="0"/>
              </a:endParaRPr>
            </a:p>
          </p:txBody>
        </p:sp>
        <p:sp>
          <p:nvSpPr>
            <p:cNvPr id="97" name="Rectangle 22"/>
            <p:cNvSpPr>
              <a:spLocks noChangeArrowheads="1"/>
            </p:cNvSpPr>
            <p:nvPr/>
          </p:nvSpPr>
          <p:spPr bwMode="auto">
            <a:xfrm>
              <a:off x="3794" y="2814"/>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是</a:t>
              </a:r>
              <a:endParaRPr lang="zh-CN" altLang="en-US" sz="1800">
                <a:solidFill>
                  <a:schemeClr val="tx1"/>
                </a:solidFill>
                <a:latin typeface="Times New Roman" panose="02020603050405020304" pitchFamily="18" charset="0"/>
              </a:endParaRPr>
            </a:p>
          </p:txBody>
        </p:sp>
        <p:sp>
          <p:nvSpPr>
            <p:cNvPr id="98" name="Rectangle 23"/>
            <p:cNvSpPr>
              <a:spLocks noChangeArrowheads="1"/>
            </p:cNvSpPr>
            <p:nvPr/>
          </p:nvSpPr>
          <p:spPr bwMode="auto">
            <a:xfrm>
              <a:off x="5336" y="2841"/>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优</a:t>
              </a:r>
              <a:endParaRPr lang="zh-CN" altLang="en-US" sz="1800">
                <a:solidFill>
                  <a:schemeClr val="tx1"/>
                </a:solidFill>
                <a:latin typeface="Times New Roman" panose="02020603050405020304" pitchFamily="18" charset="0"/>
              </a:endParaRPr>
            </a:p>
          </p:txBody>
        </p:sp>
        <p:sp>
          <p:nvSpPr>
            <p:cNvPr id="99" name="Rectangle 24"/>
            <p:cNvSpPr>
              <a:spLocks noChangeArrowheads="1"/>
            </p:cNvSpPr>
            <p:nvPr/>
          </p:nvSpPr>
          <p:spPr bwMode="auto">
            <a:xfrm>
              <a:off x="4744" y="2841"/>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latin typeface="Times New Roman" panose="02020603050405020304" pitchFamily="18" charset="0"/>
                </a:rPr>
                <a:t>良</a:t>
              </a:r>
              <a:endParaRPr lang="zh-CN" altLang="en-US" sz="1800">
                <a:solidFill>
                  <a:schemeClr val="tx1"/>
                </a:solidFill>
                <a:latin typeface="Times New Roman" panose="02020603050405020304" pitchFamily="18" charset="0"/>
              </a:endParaRPr>
            </a:p>
          </p:txBody>
        </p:sp>
        <p:grpSp>
          <p:nvGrpSpPr>
            <p:cNvPr id="100" name="Group 25"/>
            <p:cNvGrpSpPr/>
            <p:nvPr/>
          </p:nvGrpSpPr>
          <p:grpSpPr bwMode="auto">
            <a:xfrm>
              <a:off x="3156" y="3155"/>
              <a:ext cx="1982" cy="262"/>
              <a:chOff x="3156" y="3155"/>
              <a:chExt cx="1982" cy="262"/>
            </a:xfrm>
          </p:grpSpPr>
          <p:sp>
            <p:nvSpPr>
              <p:cNvPr id="107" name="Oval 26"/>
              <p:cNvSpPr>
                <a:spLocks noChangeArrowheads="1"/>
              </p:cNvSpPr>
              <p:nvPr/>
            </p:nvSpPr>
            <p:spPr bwMode="auto">
              <a:xfrm>
                <a:off x="3156" y="315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8" name="Text Box 27"/>
              <p:cNvSpPr txBox="1">
                <a:spLocks noChangeArrowheads="1"/>
              </p:cNvSpPr>
              <p:nvPr/>
            </p:nvSpPr>
            <p:spPr bwMode="auto">
              <a:xfrm>
                <a:off x="3252" y="317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不买</a:t>
                </a:r>
                <a:endParaRPr lang="zh-CN" altLang="en-US" sz="1600">
                  <a:solidFill>
                    <a:schemeClr val="tx1"/>
                  </a:solidFill>
                  <a:latin typeface="Times New Roman" panose="02020603050405020304" pitchFamily="18" charset="0"/>
                </a:endParaRPr>
              </a:p>
            </p:txBody>
          </p:sp>
          <p:sp>
            <p:nvSpPr>
              <p:cNvPr id="109" name="Oval 26"/>
              <p:cNvSpPr>
                <a:spLocks noChangeArrowheads="1"/>
              </p:cNvSpPr>
              <p:nvPr/>
            </p:nvSpPr>
            <p:spPr bwMode="auto">
              <a:xfrm>
                <a:off x="4562" y="3177"/>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10" name="Text Box 27"/>
              <p:cNvSpPr txBox="1">
                <a:spLocks noChangeArrowheads="1"/>
              </p:cNvSpPr>
              <p:nvPr/>
            </p:nvSpPr>
            <p:spPr bwMode="auto">
              <a:xfrm>
                <a:off x="4658" y="319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不买</a:t>
                </a:r>
                <a:endParaRPr lang="zh-CN" altLang="en-US" sz="1600">
                  <a:solidFill>
                    <a:schemeClr val="tx1"/>
                  </a:solidFill>
                  <a:latin typeface="Times New Roman" panose="02020603050405020304" pitchFamily="18" charset="0"/>
                </a:endParaRPr>
              </a:p>
            </p:txBody>
          </p:sp>
        </p:grpSp>
        <p:grpSp>
          <p:nvGrpSpPr>
            <p:cNvPr id="101" name="Group 28"/>
            <p:cNvGrpSpPr/>
            <p:nvPr/>
          </p:nvGrpSpPr>
          <p:grpSpPr bwMode="auto">
            <a:xfrm>
              <a:off x="5184" y="3156"/>
              <a:ext cx="576" cy="240"/>
              <a:chOff x="4080" y="2435"/>
              <a:chExt cx="576" cy="240"/>
            </a:xfrm>
          </p:grpSpPr>
          <p:sp>
            <p:nvSpPr>
              <p:cNvPr id="105" name="Oval 29"/>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6" name="Text Box 30"/>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grpSp>
          <p:nvGrpSpPr>
            <p:cNvPr id="102" name="Group 31"/>
            <p:cNvGrpSpPr/>
            <p:nvPr/>
          </p:nvGrpSpPr>
          <p:grpSpPr bwMode="auto">
            <a:xfrm>
              <a:off x="3791" y="3155"/>
              <a:ext cx="576" cy="240"/>
              <a:chOff x="4080" y="2435"/>
              <a:chExt cx="576" cy="240"/>
            </a:xfrm>
          </p:grpSpPr>
          <p:sp>
            <p:nvSpPr>
              <p:cNvPr id="103" name="Oval 32"/>
              <p:cNvSpPr>
                <a:spLocks noChangeArrowheads="1"/>
              </p:cNvSpPr>
              <p:nvPr/>
            </p:nvSpPr>
            <p:spPr bwMode="auto">
              <a:xfrm>
                <a:off x="4080" y="2435"/>
                <a:ext cx="576" cy="240"/>
              </a:xfrm>
              <a:prstGeom prst="ellipse">
                <a:avLst/>
              </a:prstGeom>
              <a:solidFill>
                <a:srgbClr val="66FFFF"/>
              </a:solidFill>
              <a:ln w="9525">
                <a:solidFill>
                  <a:schemeClr val="tx1"/>
                </a:solidFill>
                <a:round/>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04" name="Text Box 33"/>
              <p:cNvSpPr txBox="1">
                <a:spLocks noChangeArrowheads="1"/>
              </p:cNvSpPr>
              <p:nvPr/>
            </p:nvSpPr>
            <p:spPr bwMode="auto">
              <a:xfrm>
                <a:off x="4224" y="24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50000"/>
                  </a:spcBef>
                  <a:buClrTx/>
                  <a:buSzTx/>
                  <a:buFontTx/>
                  <a:buNone/>
                </a:pPr>
                <a:r>
                  <a:rPr lang="zh-CN" altLang="en-US" sz="1600">
                    <a:solidFill>
                      <a:schemeClr val="tx1"/>
                    </a:solidFill>
                    <a:latin typeface="Times New Roman" panose="02020603050405020304" pitchFamily="18" charset="0"/>
                  </a:rPr>
                  <a:t>买</a:t>
                </a:r>
                <a:endParaRPr lang="zh-CN" altLang="en-US" sz="1600">
                  <a:solidFill>
                    <a:schemeClr val="tx1"/>
                  </a:solidFill>
                  <a:latin typeface="Times New Roman" panose="02020603050405020304" pitchFamily="18" charset="0"/>
                </a:endParaRPr>
              </a:p>
            </p:txBody>
          </p:sp>
        </p:grpSp>
      </p:grpSp>
      <p:sp>
        <p:nvSpPr>
          <p:cNvPr id="113" name="AutoShape 37"/>
          <p:cNvSpPr>
            <a:spLocks noChangeArrowheads="1"/>
          </p:cNvSpPr>
          <p:nvPr/>
        </p:nvSpPr>
        <p:spPr bwMode="auto">
          <a:xfrm>
            <a:off x="4210050" y="4229100"/>
            <a:ext cx="1066800" cy="152400"/>
          </a:xfrm>
          <a:prstGeom prst="rightArrow">
            <a:avLst>
              <a:gd name="adj1" fmla="val 50000"/>
              <a:gd name="adj2" fmla="val 175000"/>
            </a:avLst>
          </a:prstGeom>
          <a:solidFill>
            <a:srgbClr val="CC99FF"/>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endParaRPr lang="zh-CN" altLang="en-US" sz="1800">
              <a:solidFill>
                <a:schemeClr val="tx1"/>
              </a:solidFill>
            </a:endParaRPr>
          </a:p>
        </p:txBody>
      </p:sp>
      <p:sp>
        <p:nvSpPr>
          <p:cNvPr id="114" name="Rectangle 38"/>
          <p:cNvSpPr>
            <a:spLocks noChangeArrowheads="1"/>
          </p:cNvSpPr>
          <p:nvPr/>
        </p:nvSpPr>
        <p:spPr bwMode="auto">
          <a:xfrm>
            <a:off x="5292725" y="2420938"/>
            <a:ext cx="3240088" cy="3600450"/>
          </a:xfrm>
          <a:prstGeom prst="rect">
            <a:avLst/>
          </a:prstGeom>
          <a:solidFill>
            <a:srgbClr val="00CCFF">
              <a:alpha val="50195"/>
            </a:srgbClr>
          </a:solidFill>
          <a:ln w="9525">
            <a:solidFill>
              <a:schemeClr val="tx1"/>
            </a:solidFill>
            <a:miter lim="800000"/>
          </a:ln>
        </p:spPr>
        <p:txBody>
          <a:bodyPr wrap="none" anchor="ct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If</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年龄＝中</a:t>
            </a:r>
            <a:r>
              <a:rPr lang="en-US" altLang="zh-CN" sz="1800">
                <a:solidFill>
                  <a:schemeClr val="tx1"/>
                </a:solidFill>
                <a:latin typeface="黑体" panose="02010609060101010101" pitchFamily="49" charset="-122"/>
                <a:ea typeface="黑体" panose="02010609060101010101" pitchFamily="49" charset="-122"/>
              </a:rPr>
              <a:t>) </a:t>
            </a:r>
            <a:r>
              <a:rPr lang="en-US" altLang="zh-CN" sz="1800">
                <a:solidFill>
                  <a:srgbClr val="FF0066"/>
                </a:solidFill>
                <a:latin typeface="黑体" panose="02010609060101010101" pitchFamily="49" charset="-122"/>
                <a:ea typeface="黑体" panose="02010609060101010101" pitchFamily="49" charset="-122"/>
              </a:rPr>
              <a:t>then</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买计算机</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endParaRPr lang="en-US" altLang="zh-CN" sz="1800">
              <a:solidFill>
                <a:srgbClr val="FF0066"/>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If</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年龄＝老 </a:t>
            </a:r>
            <a:r>
              <a:rPr lang="en-US" altLang="zh-CN" sz="1800">
                <a:solidFill>
                  <a:srgbClr val="FF0066"/>
                </a:solidFill>
                <a:latin typeface="黑体" panose="02010609060101010101" pitchFamily="49" charset="-122"/>
                <a:ea typeface="黑体" panose="02010609060101010101" pitchFamily="49" charset="-122"/>
              </a:rPr>
              <a:t>and</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信誉＝优</a:t>
            </a:r>
            <a:r>
              <a:rPr lang="en-US" altLang="zh-CN" sz="1800">
                <a:solidFill>
                  <a:schemeClr val="tx1"/>
                </a:solidFill>
                <a:latin typeface="黑体" panose="02010609060101010101" pitchFamily="49" charset="-122"/>
                <a:ea typeface="黑体" panose="02010609060101010101" pitchFamily="49" charset="-122"/>
              </a:rPr>
              <a:t>)</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then</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买计算机</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endParaRPr lang="en-US" altLang="zh-CN" sz="1800">
              <a:solidFill>
                <a:srgbClr val="FF0066"/>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If </a:t>
            </a:r>
            <a:r>
              <a:rPr lang="en-US" altLang="zh-CN" sz="1800">
                <a:solidFill>
                  <a:schemeClr val="tx1"/>
                </a:solidFill>
                <a:latin typeface="黑体" panose="02010609060101010101" pitchFamily="49" charset="-122"/>
                <a:ea typeface="黑体" panose="02010609060101010101" pitchFamily="49" charset="-122"/>
              </a:rPr>
              <a:t>(</a:t>
            </a:r>
            <a:r>
              <a:rPr lang="zh-CN" altLang="en-US" sz="1800">
                <a:solidFill>
                  <a:schemeClr val="tx1"/>
                </a:solidFill>
                <a:latin typeface="黑体" panose="02010609060101010101" pitchFamily="49" charset="-122"/>
                <a:ea typeface="黑体" panose="02010609060101010101" pitchFamily="49" charset="-122"/>
              </a:rPr>
              <a:t>年龄＝青 </a:t>
            </a:r>
            <a:r>
              <a:rPr lang="en-US" altLang="zh-CN" sz="1800">
                <a:solidFill>
                  <a:srgbClr val="FF0066"/>
                </a:solidFill>
                <a:latin typeface="黑体" panose="02010609060101010101" pitchFamily="49" charset="-122"/>
                <a:ea typeface="黑体" panose="02010609060101010101" pitchFamily="49" charset="-122"/>
              </a:rPr>
              <a:t>and</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学生＝是</a:t>
            </a:r>
            <a:r>
              <a:rPr lang="en-US" altLang="zh-CN" sz="1800">
                <a:solidFill>
                  <a:schemeClr val="tx1"/>
                </a:solidFill>
                <a:latin typeface="黑体" panose="02010609060101010101" pitchFamily="49" charset="-122"/>
                <a:ea typeface="黑体" panose="02010609060101010101" pitchFamily="49" charset="-122"/>
              </a:rPr>
              <a:t>)</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then</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买计算机</a:t>
            </a:r>
            <a:endParaRPr lang="zh-CN" altLang="en-US"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endParaRPr lang="zh-CN" altLang="en-US"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If</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年龄＝老 </a:t>
            </a:r>
            <a:r>
              <a:rPr lang="en-US" altLang="zh-CN" sz="1800">
                <a:solidFill>
                  <a:srgbClr val="FF0066"/>
                </a:solidFill>
                <a:latin typeface="黑体" panose="02010609060101010101" pitchFamily="49" charset="-122"/>
                <a:ea typeface="黑体" panose="02010609060101010101" pitchFamily="49" charset="-122"/>
              </a:rPr>
              <a:t>and</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信誉＝良</a:t>
            </a:r>
            <a:r>
              <a:rPr lang="en-US" altLang="zh-CN" sz="1800">
                <a:solidFill>
                  <a:schemeClr val="tx1"/>
                </a:solidFill>
                <a:latin typeface="黑体" panose="02010609060101010101" pitchFamily="49" charset="-122"/>
                <a:ea typeface="黑体" panose="02010609060101010101" pitchFamily="49" charset="-122"/>
              </a:rPr>
              <a:t>) </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then</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不买计算机</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endParaRPr lang="en-US" altLang="zh-CN" sz="1800">
              <a:solidFill>
                <a:srgbClr val="FF0066"/>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rgbClr val="FF0066"/>
                </a:solidFill>
                <a:latin typeface="黑体" panose="02010609060101010101" pitchFamily="49" charset="-122"/>
                <a:ea typeface="黑体" panose="02010609060101010101" pitchFamily="49" charset="-122"/>
              </a:rPr>
              <a:t>If</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年龄＝青 </a:t>
            </a:r>
            <a:r>
              <a:rPr lang="en-US" altLang="zh-CN" sz="1800">
                <a:solidFill>
                  <a:srgbClr val="FF0066"/>
                </a:solidFill>
                <a:latin typeface="黑体" panose="02010609060101010101" pitchFamily="49" charset="-122"/>
                <a:ea typeface="黑体" panose="02010609060101010101" pitchFamily="49" charset="-122"/>
              </a:rPr>
              <a:t>and</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学生＝否</a:t>
            </a:r>
            <a:r>
              <a:rPr lang="en-US" altLang="zh-CN" sz="1800">
                <a:solidFill>
                  <a:schemeClr val="tx1"/>
                </a:solidFill>
                <a:latin typeface="黑体" panose="02010609060101010101" pitchFamily="49" charset="-122"/>
                <a:ea typeface="黑体" panose="02010609060101010101" pitchFamily="49" charset="-122"/>
              </a:rPr>
              <a:t>)</a:t>
            </a:r>
            <a:endParaRPr lang="en-US" altLang="zh-CN" sz="1800">
              <a:solidFill>
                <a:schemeClr val="tx1"/>
              </a:solidFill>
              <a:latin typeface="黑体" panose="02010609060101010101" pitchFamily="49" charset="-122"/>
              <a:ea typeface="黑体" panose="02010609060101010101" pitchFamily="49" charset="-122"/>
            </a:endParaRPr>
          </a:p>
          <a:p>
            <a:pPr algn="l">
              <a:lnSpc>
                <a:spcPct val="100000"/>
              </a:lnSpc>
              <a:spcBef>
                <a:spcPct val="0"/>
              </a:spcBef>
              <a:buClrTx/>
              <a:buSzTx/>
              <a:buFontTx/>
              <a:buNone/>
            </a:pPr>
            <a:r>
              <a:rPr lang="en-US" altLang="zh-CN" sz="1800">
                <a:solidFill>
                  <a:schemeClr val="tx1"/>
                </a:solidFill>
                <a:latin typeface="黑体" panose="02010609060101010101" pitchFamily="49" charset="-122"/>
                <a:ea typeface="黑体" panose="02010609060101010101" pitchFamily="49" charset="-122"/>
              </a:rPr>
              <a:t> </a:t>
            </a:r>
            <a:r>
              <a:rPr lang="en-US" altLang="zh-CN" sz="1800">
                <a:solidFill>
                  <a:srgbClr val="FF0066"/>
                </a:solidFill>
                <a:latin typeface="黑体" panose="02010609060101010101" pitchFamily="49" charset="-122"/>
                <a:ea typeface="黑体" panose="02010609060101010101" pitchFamily="49" charset="-122"/>
              </a:rPr>
              <a:t>then</a:t>
            </a:r>
            <a:r>
              <a:rPr lang="en-US" altLang="zh-CN" sz="1800">
                <a:solidFill>
                  <a:schemeClr val="tx1"/>
                </a:solidFill>
                <a:latin typeface="黑体" panose="02010609060101010101" pitchFamily="49" charset="-122"/>
                <a:ea typeface="黑体" panose="02010609060101010101" pitchFamily="49" charset="-122"/>
              </a:rPr>
              <a:t> </a:t>
            </a:r>
            <a:r>
              <a:rPr lang="zh-CN" altLang="en-US" sz="1800">
                <a:solidFill>
                  <a:schemeClr val="tx1"/>
                </a:solidFill>
                <a:latin typeface="黑体" panose="02010609060101010101" pitchFamily="49" charset="-122"/>
                <a:ea typeface="黑体" panose="02010609060101010101" pitchFamily="49" charset="-122"/>
              </a:rPr>
              <a:t>不买计算机</a:t>
            </a:r>
            <a:endParaRPr lang="zh-CN" altLang="en-US" sz="1800">
              <a:solidFill>
                <a:schemeClr val="tx1"/>
              </a:solidFill>
              <a:latin typeface="黑体" panose="02010609060101010101" pitchFamily="49" charset="-122"/>
              <a:ea typeface="黑体" panose="02010609060101010101" pitchFamily="49" charset="-122"/>
            </a:endParaRPr>
          </a:p>
        </p:txBody>
      </p:sp>
      <p:sp>
        <p:nvSpPr>
          <p:cNvPr id="115" name="Text Box 39"/>
          <p:cNvSpPr txBox="1">
            <a:spLocks noChangeArrowheads="1"/>
          </p:cNvSpPr>
          <p:nvPr/>
        </p:nvSpPr>
        <p:spPr bwMode="auto">
          <a:xfrm>
            <a:off x="4095750" y="37719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chemeClr val="tx1"/>
                </a:solidFill>
              </a:rPr>
              <a:t>规则表示</a:t>
            </a:r>
            <a:endParaRPr lang="zh-CN" altLang="en-US" sz="1800">
              <a:solidFill>
                <a:schemeClr val="tx1"/>
              </a:solidFill>
            </a:endParaRPr>
          </a:p>
        </p:txBody>
      </p:sp>
      <p:graphicFrame>
        <p:nvGraphicFramePr>
          <p:cNvPr id="116" name="表格 115"/>
          <p:cNvGraphicFramePr>
            <a:graphicFrameLocks noGrp="1"/>
          </p:cNvGraphicFramePr>
          <p:nvPr/>
        </p:nvGraphicFramePr>
        <p:xfrm>
          <a:off x="1203325" y="2422525"/>
          <a:ext cx="2936875" cy="669932"/>
        </p:xfrm>
        <a:graphic>
          <a:graphicData uri="http://schemas.openxmlformats.org/drawingml/2006/table">
            <a:tbl>
              <a:tblPr/>
              <a:tblGrid>
                <a:gridCol w="695793"/>
                <a:gridCol w="759307"/>
                <a:gridCol w="759307"/>
                <a:gridCol w="722468"/>
              </a:tblGrid>
              <a:tr h="334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年龄</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收入</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学生</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信誉</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老</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中</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否</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优</a:t>
                      </a:r>
                      <a:endParaRPr kumimoji="0" lang="zh-CN" altLang="en-US" sz="16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marL="91460" marR="91460" marT="45563" marB="455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7" name="云形标注 40"/>
          <p:cNvSpPr>
            <a:spLocks noChangeArrowheads="1"/>
          </p:cNvSpPr>
          <p:nvPr/>
        </p:nvSpPr>
        <p:spPr bwMode="auto">
          <a:xfrm>
            <a:off x="7088188" y="981075"/>
            <a:ext cx="1444625" cy="855663"/>
          </a:xfrm>
          <a:prstGeom prst="cloudCallout">
            <a:avLst>
              <a:gd name="adj1" fmla="val -272037"/>
              <a:gd name="adj2" fmla="val 140676"/>
            </a:avLst>
          </a:prstGeom>
          <a:solidFill>
            <a:schemeClr val="accent1"/>
          </a:solidFill>
          <a:ln w="9525" algn="ctr">
            <a:solidFill>
              <a:schemeClr val="tx1"/>
            </a:solidFill>
            <a:miter lim="800000"/>
          </a:ln>
        </p:spPr>
        <p:txBody>
          <a:bodyPr wrap="none"/>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a:lnSpc>
                <a:spcPct val="100000"/>
              </a:lnSpc>
              <a:spcBef>
                <a:spcPct val="0"/>
              </a:spcBef>
              <a:buClrTx/>
              <a:buSzTx/>
              <a:buFontTx/>
              <a:buNone/>
            </a:pPr>
            <a:r>
              <a:rPr lang="zh-CN" altLang="en-US" sz="1800">
                <a:solidFill>
                  <a:srgbClr val="FF0000"/>
                </a:solidFill>
                <a:latin typeface="黑体" panose="02010609060101010101" pitchFamily="49" charset="-122"/>
                <a:ea typeface="黑体" panose="02010609060101010101" pitchFamily="49" charset="-122"/>
              </a:rPr>
              <a:t>问题？？</a:t>
            </a:r>
            <a:endParaRPr lang="zh-CN" altLang="en-US" sz="180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checkerboard(across)">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checkerboard(across)">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checkerboard(across)">
                                      <p:cBhvr>
                                        <p:cTn id="1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704" name="Text Box 8"/>
          <p:cNvSpPr txBox="1">
            <a:spLocks noChangeArrowheads="1"/>
          </p:cNvSpPr>
          <p:nvPr/>
        </p:nvSpPr>
        <p:spPr bwMode="auto">
          <a:xfrm>
            <a:off x="252510" y="61915"/>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cs typeface="+mj-cs"/>
              </a:rPr>
              <a:t>决策树的表示</a:t>
            </a:r>
            <a:endParaRPr lang="zh-CN" altLang="en-US" sz="2800" dirty="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cs typeface="+mj-cs"/>
            </a:endParaRPr>
          </a:p>
        </p:txBody>
      </p:sp>
      <p:sp>
        <p:nvSpPr>
          <p:cNvPr id="797705" name="Text Box 9"/>
          <p:cNvSpPr txBox="1">
            <a:spLocks noChangeArrowheads="1"/>
          </p:cNvSpPr>
          <p:nvPr/>
        </p:nvSpPr>
        <p:spPr bwMode="auto">
          <a:xfrm>
            <a:off x="644525" y="1215768"/>
            <a:ext cx="5827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决策树的基本组成部分：决策结点、分支和叶子。</a:t>
            </a:r>
            <a:endParaRPr lang="zh-CN" altLang="en-US" sz="2000" dirty="0"/>
          </a:p>
        </p:txBody>
      </p:sp>
      <p:sp>
        <p:nvSpPr>
          <p:cNvPr id="797706" name="Text Box 10"/>
          <p:cNvSpPr txBox="1">
            <a:spLocks noChangeArrowheads="1"/>
          </p:cNvSpPr>
          <p:nvPr/>
        </p:nvSpPr>
        <p:spPr bwMode="auto">
          <a:xfrm>
            <a:off x="1982012" y="1914525"/>
            <a:ext cx="857250" cy="314325"/>
          </a:xfrm>
          <a:prstGeom prst="rect">
            <a:avLst/>
          </a:prstGeom>
          <a:solidFill>
            <a:srgbClr val="66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年龄？</a:t>
            </a:r>
            <a:endParaRPr kumimoji="0" lang="zh-CN" altLang="en-US" sz="1400" b="0">
              <a:ea typeface="宋体" panose="02010600030101010101" pitchFamily="2" charset="-122"/>
            </a:endParaRPr>
          </a:p>
        </p:txBody>
      </p:sp>
      <p:sp>
        <p:nvSpPr>
          <p:cNvPr id="797707" name="Text Box 11"/>
          <p:cNvSpPr txBox="1">
            <a:spLocks noChangeArrowheads="1"/>
          </p:cNvSpPr>
          <p:nvPr/>
        </p:nvSpPr>
        <p:spPr bwMode="auto">
          <a:xfrm>
            <a:off x="819962" y="3133725"/>
            <a:ext cx="914400" cy="314325"/>
          </a:xfrm>
          <a:prstGeom prst="rect">
            <a:avLst/>
          </a:prstGeom>
          <a:solidFill>
            <a:srgbClr val="66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学生？</a:t>
            </a:r>
            <a:endParaRPr kumimoji="0" lang="zh-CN" altLang="en-US" sz="1400" b="0">
              <a:ea typeface="宋体" panose="02010600030101010101" pitchFamily="2" charset="-122"/>
            </a:endParaRPr>
          </a:p>
        </p:txBody>
      </p:sp>
      <p:sp>
        <p:nvSpPr>
          <p:cNvPr id="797708" name="Text Box 12"/>
          <p:cNvSpPr txBox="1">
            <a:spLocks noChangeArrowheads="1"/>
          </p:cNvSpPr>
          <p:nvPr/>
        </p:nvSpPr>
        <p:spPr bwMode="auto">
          <a:xfrm>
            <a:off x="3201212" y="3133725"/>
            <a:ext cx="838200" cy="314325"/>
          </a:xfrm>
          <a:prstGeom prst="rect">
            <a:avLst/>
          </a:prstGeom>
          <a:solidFill>
            <a:srgbClr val="66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信誉？</a:t>
            </a:r>
            <a:endParaRPr kumimoji="0" lang="zh-CN" altLang="en-US" sz="1400" b="0">
              <a:ea typeface="宋体" panose="02010600030101010101" pitchFamily="2" charset="-122"/>
            </a:endParaRPr>
          </a:p>
        </p:txBody>
      </p:sp>
      <p:grpSp>
        <p:nvGrpSpPr>
          <p:cNvPr id="797709" name="Group 13"/>
          <p:cNvGrpSpPr/>
          <p:nvPr/>
        </p:nvGrpSpPr>
        <p:grpSpPr bwMode="auto">
          <a:xfrm>
            <a:off x="1905812" y="3113088"/>
            <a:ext cx="914400" cy="381000"/>
            <a:chOff x="4080" y="2435"/>
            <a:chExt cx="576" cy="240"/>
          </a:xfrm>
        </p:grpSpPr>
        <p:sp>
          <p:nvSpPr>
            <p:cNvPr id="797710" name="Oval 14"/>
            <p:cNvSpPr>
              <a:spLocks noChangeArrowheads="1"/>
            </p:cNvSpPr>
            <p:nvPr/>
          </p:nvSpPr>
          <p:spPr bwMode="auto">
            <a:xfrm>
              <a:off x="4080" y="2435"/>
              <a:ext cx="576" cy="240"/>
            </a:xfrm>
            <a:prstGeom prst="ellipse">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11" name="Text Box 15"/>
            <p:cNvSpPr txBox="1">
              <a:spLocks noChangeArrowheads="1"/>
            </p:cNvSpPr>
            <p:nvPr/>
          </p:nvSpPr>
          <p:spPr bwMode="auto">
            <a:xfrm>
              <a:off x="4224" y="244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买</a:t>
              </a:r>
              <a:endParaRPr kumimoji="0" lang="zh-CN" altLang="en-US" sz="1400" b="0">
                <a:ea typeface="宋体" panose="02010600030101010101" pitchFamily="2" charset="-122"/>
              </a:endParaRPr>
            </a:p>
          </p:txBody>
        </p:sp>
      </p:grpSp>
      <p:sp>
        <p:nvSpPr>
          <p:cNvPr id="797712" name="Line 16"/>
          <p:cNvSpPr>
            <a:spLocks noChangeShapeType="1"/>
          </p:cNvSpPr>
          <p:nvPr/>
        </p:nvSpPr>
        <p:spPr bwMode="auto">
          <a:xfrm flipH="1">
            <a:off x="1277162" y="2219325"/>
            <a:ext cx="1066800" cy="914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3" name="Line 17"/>
          <p:cNvSpPr>
            <a:spLocks noChangeShapeType="1"/>
          </p:cNvSpPr>
          <p:nvPr/>
        </p:nvSpPr>
        <p:spPr bwMode="auto">
          <a:xfrm>
            <a:off x="2343962" y="2219325"/>
            <a:ext cx="0" cy="914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4" name="Line 18"/>
          <p:cNvSpPr>
            <a:spLocks noChangeShapeType="1"/>
          </p:cNvSpPr>
          <p:nvPr/>
        </p:nvSpPr>
        <p:spPr bwMode="auto">
          <a:xfrm>
            <a:off x="2363012" y="2219325"/>
            <a:ext cx="1123950" cy="914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5" name="Line 19"/>
          <p:cNvSpPr>
            <a:spLocks noChangeShapeType="1"/>
          </p:cNvSpPr>
          <p:nvPr/>
        </p:nvSpPr>
        <p:spPr bwMode="auto">
          <a:xfrm flipH="1">
            <a:off x="896162" y="3514725"/>
            <a:ext cx="304800" cy="762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6" name="Line 20"/>
          <p:cNvSpPr>
            <a:spLocks noChangeShapeType="1"/>
          </p:cNvSpPr>
          <p:nvPr/>
        </p:nvSpPr>
        <p:spPr bwMode="auto">
          <a:xfrm>
            <a:off x="1353362" y="3514725"/>
            <a:ext cx="457200" cy="762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7" name="Line 21"/>
          <p:cNvSpPr>
            <a:spLocks noChangeShapeType="1"/>
          </p:cNvSpPr>
          <p:nvPr/>
        </p:nvSpPr>
        <p:spPr bwMode="auto">
          <a:xfrm flipH="1">
            <a:off x="3105962" y="3514725"/>
            <a:ext cx="381000" cy="762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8" name="Line 22"/>
          <p:cNvSpPr>
            <a:spLocks noChangeShapeType="1"/>
          </p:cNvSpPr>
          <p:nvPr/>
        </p:nvSpPr>
        <p:spPr bwMode="auto">
          <a:xfrm>
            <a:off x="3639362" y="3514725"/>
            <a:ext cx="457200" cy="762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7719" name="Rectangle 23"/>
          <p:cNvSpPr>
            <a:spLocks noChangeArrowheads="1"/>
          </p:cNvSpPr>
          <p:nvPr/>
        </p:nvSpPr>
        <p:spPr bwMode="auto">
          <a:xfrm>
            <a:off x="1277162" y="2420938"/>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青</a:t>
            </a:r>
            <a:endParaRPr kumimoji="0" lang="zh-CN" altLang="en-US" sz="1400" b="0">
              <a:ea typeface="宋体" panose="02010600030101010101" pitchFamily="2" charset="-122"/>
            </a:endParaRPr>
          </a:p>
        </p:txBody>
      </p:sp>
      <p:sp>
        <p:nvSpPr>
          <p:cNvPr id="797720" name="Rectangle 24"/>
          <p:cNvSpPr>
            <a:spLocks noChangeArrowheads="1"/>
          </p:cNvSpPr>
          <p:nvPr/>
        </p:nvSpPr>
        <p:spPr bwMode="auto">
          <a:xfrm>
            <a:off x="2039162" y="2573338"/>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中</a:t>
            </a:r>
            <a:endParaRPr kumimoji="0" lang="zh-CN" altLang="en-US" sz="1400" b="0">
              <a:ea typeface="宋体" panose="02010600030101010101" pitchFamily="2" charset="-122"/>
            </a:endParaRPr>
          </a:p>
        </p:txBody>
      </p:sp>
      <p:sp>
        <p:nvSpPr>
          <p:cNvPr id="797721" name="Rectangle 25"/>
          <p:cNvSpPr>
            <a:spLocks noChangeArrowheads="1"/>
          </p:cNvSpPr>
          <p:nvPr/>
        </p:nvSpPr>
        <p:spPr bwMode="auto">
          <a:xfrm>
            <a:off x="2896412" y="2497138"/>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老</a:t>
            </a:r>
            <a:endParaRPr kumimoji="0" lang="zh-CN" altLang="en-US" sz="1400" b="0">
              <a:ea typeface="宋体" panose="02010600030101010101" pitchFamily="2" charset="-122"/>
            </a:endParaRPr>
          </a:p>
        </p:txBody>
      </p:sp>
      <p:sp>
        <p:nvSpPr>
          <p:cNvPr id="797722" name="Rectangle 26"/>
          <p:cNvSpPr>
            <a:spLocks noChangeArrowheads="1"/>
          </p:cNvSpPr>
          <p:nvPr/>
        </p:nvSpPr>
        <p:spPr bwMode="auto">
          <a:xfrm>
            <a:off x="724712" y="36957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否</a:t>
            </a:r>
            <a:endParaRPr kumimoji="0" lang="zh-CN" altLang="en-US" sz="1400" b="0">
              <a:ea typeface="宋体" panose="02010600030101010101" pitchFamily="2" charset="-122"/>
            </a:endParaRPr>
          </a:p>
        </p:txBody>
      </p:sp>
      <p:sp>
        <p:nvSpPr>
          <p:cNvPr id="797723" name="Rectangle 27"/>
          <p:cNvSpPr>
            <a:spLocks noChangeArrowheads="1"/>
          </p:cNvSpPr>
          <p:nvPr/>
        </p:nvSpPr>
        <p:spPr bwMode="auto">
          <a:xfrm>
            <a:off x="1451787" y="3687763"/>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是</a:t>
            </a:r>
            <a:endParaRPr kumimoji="0" lang="zh-CN" altLang="en-US" sz="1400" b="0">
              <a:ea typeface="宋体" panose="02010600030101010101" pitchFamily="2" charset="-122"/>
            </a:endParaRPr>
          </a:p>
        </p:txBody>
      </p:sp>
      <p:sp>
        <p:nvSpPr>
          <p:cNvPr id="797724" name="Rectangle 28"/>
          <p:cNvSpPr>
            <a:spLocks noChangeArrowheads="1"/>
          </p:cNvSpPr>
          <p:nvPr/>
        </p:nvSpPr>
        <p:spPr bwMode="auto">
          <a:xfrm>
            <a:off x="2896412" y="3716338"/>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优</a:t>
            </a:r>
            <a:endParaRPr kumimoji="0" lang="zh-CN" altLang="en-US" sz="1400" b="0">
              <a:ea typeface="宋体" panose="02010600030101010101" pitchFamily="2" charset="-122"/>
            </a:endParaRPr>
          </a:p>
        </p:txBody>
      </p:sp>
      <p:sp>
        <p:nvSpPr>
          <p:cNvPr id="797725" name="Rectangle 29"/>
          <p:cNvSpPr>
            <a:spLocks noChangeArrowheads="1"/>
          </p:cNvSpPr>
          <p:nvPr/>
        </p:nvSpPr>
        <p:spPr bwMode="auto">
          <a:xfrm>
            <a:off x="3810812" y="3716338"/>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ea typeface="宋体" panose="02010600030101010101" pitchFamily="2" charset="-122"/>
              </a:rPr>
              <a:t>良</a:t>
            </a:r>
            <a:endParaRPr kumimoji="0" lang="zh-CN" altLang="en-US" sz="1400" b="0">
              <a:ea typeface="宋体" panose="02010600030101010101" pitchFamily="2" charset="-122"/>
            </a:endParaRPr>
          </a:p>
        </p:txBody>
      </p:sp>
      <p:grpSp>
        <p:nvGrpSpPr>
          <p:cNvPr id="797726" name="Group 30"/>
          <p:cNvGrpSpPr/>
          <p:nvPr/>
        </p:nvGrpSpPr>
        <p:grpSpPr bwMode="auto">
          <a:xfrm>
            <a:off x="438962" y="4256088"/>
            <a:ext cx="914400" cy="381000"/>
            <a:chOff x="3156" y="3155"/>
            <a:chExt cx="576" cy="240"/>
          </a:xfrm>
        </p:grpSpPr>
        <p:sp>
          <p:nvSpPr>
            <p:cNvPr id="797727" name="Oval 31"/>
            <p:cNvSpPr>
              <a:spLocks noChangeArrowheads="1"/>
            </p:cNvSpPr>
            <p:nvPr/>
          </p:nvSpPr>
          <p:spPr bwMode="auto">
            <a:xfrm>
              <a:off x="3156" y="3155"/>
              <a:ext cx="576" cy="240"/>
            </a:xfrm>
            <a:prstGeom prst="ellipse">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28" name="Text Box 32"/>
            <p:cNvSpPr txBox="1">
              <a:spLocks noChangeArrowheads="1"/>
            </p:cNvSpPr>
            <p:nvPr/>
          </p:nvSpPr>
          <p:spPr bwMode="auto">
            <a:xfrm>
              <a:off x="3252" y="3174"/>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不买</a:t>
              </a:r>
              <a:endParaRPr kumimoji="0" lang="zh-CN" altLang="en-US" sz="1400" b="0">
                <a:ea typeface="宋体" panose="02010600030101010101" pitchFamily="2" charset="-122"/>
              </a:endParaRPr>
            </a:p>
          </p:txBody>
        </p:sp>
      </p:grpSp>
      <p:grpSp>
        <p:nvGrpSpPr>
          <p:cNvPr id="797729" name="Group 33"/>
          <p:cNvGrpSpPr/>
          <p:nvPr/>
        </p:nvGrpSpPr>
        <p:grpSpPr bwMode="auto">
          <a:xfrm>
            <a:off x="3658412" y="4257675"/>
            <a:ext cx="914400" cy="381000"/>
            <a:chOff x="4080" y="2435"/>
            <a:chExt cx="576" cy="240"/>
          </a:xfrm>
        </p:grpSpPr>
        <p:sp>
          <p:nvSpPr>
            <p:cNvPr id="797730" name="Oval 34"/>
            <p:cNvSpPr>
              <a:spLocks noChangeArrowheads="1"/>
            </p:cNvSpPr>
            <p:nvPr/>
          </p:nvSpPr>
          <p:spPr bwMode="auto">
            <a:xfrm>
              <a:off x="4080" y="2435"/>
              <a:ext cx="576" cy="240"/>
            </a:xfrm>
            <a:prstGeom prst="ellipse">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31" name="Text Box 35"/>
            <p:cNvSpPr txBox="1">
              <a:spLocks noChangeArrowheads="1"/>
            </p:cNvSpPr>
            <p:nvPr/>
          </p:nvSpPr>
          <p:spPr bwMode="auto">
            <a:xfrm>
              <a:off x="4224" y="244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买</a:t>
              </a:r>
              <a:endParaRPr kumimoji="0" lang="zh-CN" altLang="en-US" sz="1400" b="0">
                <a:ea typeface="宋体" panose="02010600030101010101" pitchFamily="2" charset="-122"/>
              </a:endParaRPr>
            </a:p>
          </p:txBody>
        </p:sp>
      </p:grpSp>
      <p:grpSp>
        <p:nvGrpSpPr>
          <p:cNvPr id="797732" name="Group 36"/>
          <p:cNvGrpSpPr/>
          <p:nvPr/>
        </p:nvGrpSpPr>
        <p:grpSpPr bwMode="auto">
          <a:xfrm>
            <a:off x="1447025" y="4256088"/>
            <a:ext cx="914400" cy="381000"/>
            <a:chOff x="4080" y="2435"/>
            <a:chExt cx="576" cy="240"/>
          </a:xfrm>
        </p:grpSpPr>
        <p:sp>
          <p:nvSpPr>
            <p:cNvPr id="797733" name="Oval 37"/>
            <p:cNvSpPr>
              <a:spLocks noChangeArrowheads="1"/>
            </p:cNvSpPr>
            <p:nvPr/>
          </p:nvSpPr>
          <p:spPr bwMode="auto">
            <a:xfrm>
              <a:off x="4080" y="2435"/>
              <a:ext cx="576" cy="240"/>
            </a:xfrm>
            <a:prstGeom prst="ellipse">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34" name="Text Box 38"/>
            <p:cNvSpPr txBox="1">
              <a:spLocks noChangeArrowheads="1"/>
            </p:cNvSpPr>
            <p:nvPr/>
          </p:nvSpPr>
          <p:spPr bwMode="auto">
            <a:xfrm>
              <a:off x="4224" y="244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买</a:t>
              </a:r>
              <a:endParaRPr kumimoji="0" lang="zh-CN" altLang="en-US" sz="1400" b="0">
                <a:ea typeface="宋体" panose="02010600030101010101" pitchFamily="2" charset="-122"/>
              </a:endParaRPr>
            </a:p>
          </p:txBody>
        </p:sp>
      </p:grpSp>
      <p:grpSp>
        <p:nvGrpSpPr>
          <p:cNvPr id="797735" name="Group 39"/>
          <p:cNvGrpSpPr/>
          <p:nvPr/>
        </p:nvGrpSpPr>
        <p:grpSpPr bwMode="auto">
          <a:xfrm>
            <a:off x="2591612" y="4276725"/>
            <a:ext cx="914400" cy="381000"/>
            <a:chOff x="4512" y="3168"/>
            <a:chExt cx="576" cy="240"/>
          </a:xfrm>
        </p:grpSpPr>
        <p:sp>
          <p:nvSpPr>
            <p:cNvPr id="797736" name="Oval 40"/>
            <p:cNvSpPr>
              <a:spLocks noChangeArrowheads="1"/>
            </p:cNvSpPr>
            <p:nvPr/>
          </p:nvSpPr>
          <p:spPr bwMode="auto">
            <a:xfrm>
              <a:off x="4512" y="3168"/>
              <a:ext cx="576" cy="240"/>
            </a:xfrm>
            <a:prstGeom prst="ellipse">
              <a:avLst/>
            </a:prstGeom>
            <a:solidFill>
              <a:srgbClr val="B4B6B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37" name="Text Box 41"/>
            <p:cNvSpPr txBox="1">
              <a:spLocks noChangeArrowheads="1"/>
            </p:cNvSpPr>
            <p:nvPr/>
          </p:nvSpPr>
          <p:spPr bwMode="auto">
            <a:xfrm>
              <a:off x="4608" y="3187"/>
              <a:ext cx="384" cy="192"/>
            </a:xfrm>
            <a:prstGeom prst="rect">
              <a:avLst/>
            </a:prstGeom>
            <a:solidFill>
              <a:srgbClr val="B4B6B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400" b="0">
                  <a:ea typeface="宋体" panose="02010600030101010101" pitchFamily="2" charset="-122"/>
                </a:rPr>
                <a:t>不买</a:t>
              </a:r>
              <a:endParaRPr kumimoji="0" lang="zh-CN" altLang="en-US" sz="1400" b="0">
                <a:ea typeface="宋体" panose="02010600030101010101" pitchFamily="2" charset="-122"/>
              </a:endParaRPr>
            </a:p>
          </p:txBody>
        </p:sp>
      </p:grpSp>
      <p:sp>
        <p:nvSpPr>
          <p:cNvPr id="797738" name="Text Box 42"/>
          <p:cNvSpPr txBox="1">
            <a:spLocks noChangeArrowheads="1"/>
          </p:cNvSpPr>
          <p:nvPr/>
        </p:nvSpPr>
        <p:spPr bwMode="auto">
          <a:xfrm>
            <a:off x="4375150" y="2084130"/>
            <a:ext cx="450525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anose="020B0604020202020204" pitchFamily="34" charset="0"/>
              <a:buChar char="•"/>
            </a:pPr>
            <a:r>
              <a:rPr lang="zh-CN" altLang="en-US" sz="2000" b="0" dirty="0"/>
              <a:t>决策树中最上面的结点称为根结点</a:t>
            </a:r>
            <a:r>
              <a:rPr lang="zh-CN" altLang="en-US" sz="2000" b="0" dirty="0" smtClean="0"/>
              <a:t>。是</a:t>
            </a:r>
            <a:r>
              <a:rPr lang="zh-CN" altLang="en-US" sz="2000" b="0" dirty="0"/>
              <a:t>整个决策树的开始</a:t>
            </a:r>
            <a:r>
              <a:rPr lang="zh-CN" altLang="en-US" sz="2000" b="0" dirty="0" smtClean="0"/>
              <a:t>。</a:t>
            </a:r>
            <a:endParaRPr lang="en-US" altLang="zh-CN" sz="2000" b="0" dirty="0" smtClean="0"/>
          </a:p>
          <a:p>
            <a:pPr marL="342900" indent="-342900">
              <a:buFont typeface="Arial" panose="020B0604020202020204" pitchFamily="34" charset="0"/>
              <a:buChar char="•"/>
            </a:pPr>
            <a:r>
              <a:rPr lang="zh-CN" altLang="en-US" sz="2000" b="0" dirty="0" smtClean="0"/>
              <a:t>每个</a:t>
            </a:r>
            <a:r>
              <a:rPr lang="zh-CN" altLang="en-US" sz="2000" b="0" dirty="0"/>
              <a:t>分支是</a:t>
            </a:r>
            <a:r>
              <a:rPr lang="zh-CN" altLang="en-US" sz="2000" b="0" dirty="0" smtClean="0"/>
              <a:t>一个</a:t>
            </a:r>
            <a:r>
              <a:rPr lang="zh-CN" altLang="en-US" sz="2000" b="0" dirty="0"/>
              <a:t>新的决策结点</a:t>
            </a:r>
            <a:r>
              <a:rPr lang="zh-CN" altLang="en-US" sz="2000" b="0" dirty="0" smtClean="0"/>
              <a:t>，或者</a:t>
            </a:r>
            <a:r>
              <a:rPr lang="zh-CN" altLang="en-US" sz="2000" b="0" dirty="0"/>
              <a:t>是树的叶子</a:t>
            </a:r>
            <a:r>
              <a:rPr lang="zh-CN" altLang="en-US" sz="2000" b="0" dirty="0" smtClean="0"/>
              <a:t>。</a:t>
            </a:r>
            <a:endParaRPr lang="en-US" altLang="zh-CN" sz="2000" b="0" dirty="0" smtClean="0"/>
          </a:p>
          <a:p>
            <a:pPr marL="342900" indent="-342900">
              <a:buFont typeface="Arial" panose="020B0604020202020204" pitchFamily="34" charset="0"/>
              <a:buChar char="•"/>
            </a:pPr>
            <a:r>
              <a:rPr lang="zh-CN" altLang="en-US" sz="2000" b="0" dirty="0" smtClean="0"/>
              <a:t>每个</a:t>
            </a:r>
            <a:r>
              <a:rPr lang="zh-CN" altLang="en-US" sz="2000" b="0" dirty="0"/>
              <a:t>决策结点代表一个问题或者</a:t>
            </a:r>
            <a:r>
              <a:rPr lang="zh-CN" altLang="en-US" sz="2000" b="0" dirty="0" smtClean="0"/>
              <a:t>决策，通常</a:t>
            </a:r>
            <a:r>
              <a:rPr lang="zh-CN" altLang="en-US" sz="2000" b="0" dirty="0"/>
              <a:t>对应待分类对象的属性</a:t>
            </a:r>
            <a:r>
              <a:rPr lang="zh-CN" altLang="en-US" sz="2000" b="0" dirty="0" smtClean="0"/>
              <a:t>。</a:t>
            </a:r>
            <a:endParaRPr lang="en-US" altLang="zh-CN" sz="2000" b="0" dirty="0" smtClean="0"/>
          </a:p>
          <a:p>
            <a:pPr marL="342900" indent="-342900">
              <a:buFont typeface="Arial" panose="020B0604020202020204" pitchFamily="34" charset="0"/>
              <a:buChar char="•"/>
            </a:pPr>
            <a:r>
              <a:rPr lang="zh-CN" altLang="en-US" sz="2000" b="0" dirty="0" smtClean="0"/>
              <a:t>每个</a:t>
            </a:r>
            <a:r>
              <a:rPr lang="zh-CN" altLang="en-US" sz="2000" b="0" dirty="0"/>
              <a:t>叶结点代表一种可能的分类结果</a:t>
            </a:r>
            <a:endParaRPr lang="zh-CN" altLang="en-US" sz="2000" b="0" dirty="0"/>
          </a:p>
        </p:txBody>
      </p:sp>
      <p:sp>
        <p:nvSpPr>
          <p:cNvPr id="797739" name="Text Box 43"/>
          <p:cNvSpPr txBox="1">
            <a:spLocks noChangeArrowheads="1"/>
          </p:cNvSpPr>
          <p:nvPr/>
        </p:nvSpPr>
        <p:spPr bwMode="auto">
          <a:xfrm>
            <a:off x="905687" y="5059362"/>
            <a:ext cx="76497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0" dirty="0"/>
              <a:t>        </a:t>
            </a:r>
            <a:r>
              <a:rPr lang="zh-CN" altLang="en-US" sz="2000" b="0" dirty="0"/>
              <a:t>在沿着决策树从上到下的遍历过程中，在每个结点都有一</a:t>
            </a:r>
            <a:r>
              <a:rPr lang="zh-CN" altLang="en-US" sz="2000" b="0" dirty="0" smtClean="0"/>
              <a:t>个测试</a:t>
            </a:r>
            <a:r>
              <a:rPr lang="zh-CN" altLang="en-US" sz="2000" b="0" dirty="0"/>
              <a:t>。对每个结点上问题的不同测试输出导致不同的分枝，</a:t>
            </a:r>
            <a:r>
              <a:rPr lang="zh-CN" altLang="en-US" sz="2000" b="0" dirty="0" smtClean="0"/>
              <a:t>最后会</a:t>
            </a:r>
            <a:r>
              <a:rPr lang="zh-CN" altLang="en-US" sz="2000" b="0" dirty="0"/>
              <a:t>达到一个叶子结点。这一过程就是利用决策树进行分类的过程</a:t>
            </a:r>
            <a:r>
              <a:rPr lang="zh-CN" altLang="en-US" sz="2000" b="0" dirty="0" smtClean="0"/>
              <a:t>，利用</a:t>
            </a:r>
            <a:r>
              <a:rPr lang="zh-CN" altLang="en-US" sz="2000" b="0" dirty="0"/>
              <a:t>若干个变量来判断属性的</a:t>
            </a:r>
            <a:r>
              <a:rPr lang="zh-CN" altLang="en-US" sz="2000" b="0" dirty="0" smtClean="0"/>
              <a:t>类别。</a:t>
            </a:r>
            <a:endParaRPr lang="zh-CN" altLang="en-US" sz="2000" b="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zh-CN" altLang="en-US" smtClean="0"/>
              <a:t>决策树分类的特点</a:t>
            </a:r>
            <a:endParaRPr lang="zh-CN" altLang="en-US" smtClean="0"/>
          </a:p>
        </p:txBody>
      </p:sp>
      <p:sp>
        <p:nvSpPr>
          <p:cNvPr id="6" name="Rectangle 3"/>
          <p:cNvSpPr txBox="1">
            <a:spLocks noChangeArrowheads="1"/>
          </p:cNvSpPr>
          <p:nvPr/>
        </p:nvSpPr>
        <p:spPr bwMode="auto">
          <a:xfrm>
            <a:off x="0" y="799996"/>
            <a:ext cx="9144000" cy="517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57505" indent="-357505" algn="just" rtl="0" eaLnBrk="0" fontAlgn="base" hangingPunct="0">
              <a:lnSpc>
                <a:spcPct val="110000"/>
              </a:lnSpc>
              <a:spcBef>
                <a:spcPts val="1800"/>
              </a:spcBef>
              <a:spcAft>
                <a:spcPct val="0"/>
              </a:spcAft>
              <a:buClr>
                <a:srgbClr val="227577"/>
              </a:buClr>
              <a:buSzPct val="90000"/>
              <a:buFont typeface="Webdings" panose="05030102010509060703" pitchFamily="18" charset="2"/>
              <a:buChar char=""/>
              <a:defRPr sz="2400">
                <a:solidFill>
                  <a:schemeClr val="accent1"/>
                </a:solidFill>
                <a:latin typeface="+mn-lt"/>
                <a:ea typeface="+mn-ea"/>
                <a:cs typeface="+mn-cs"/>
              </a:defRPr>
            </a:lvl1pPr>
            <a:lvl2pPr marL="357505" indent="-357505" algn="just" rtl="0" eaLnBrk="0" fontAlgn="base" hangingPunct="0">
              <a:lnSpc>
                <a:spcPct val="130000"/>
              </a:lnSpc>
              <a:spcBef>
                <a:spcPct val="0"/>
              </a:spcBef>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spcBef>
                <a:spcPts val="0"/>
              </a:spcBef>
            </a:pPr>
            <a:r>
              <a:rPr lang="zh-CN" altLang="en-US" kern="0" dirty="0"/>
              <a:t>算法</a:t>
            </a:r>
            <a:r>
              <a:rPr lang="zh-CN" altLang="en-US" kern="0" dirty="0" smtClean="0"/>
              <a:t>思想</a:t>
            </a:r>
            <a:r>
              <a:rPr lang="en-US" altLang="zh-CN" kern="0" dirty="0" smtClean="0"/>
              <a:t>:</a:t>
            </a:r>
            <a:r>
              <a:rPr lang="zh-CN" altLang="en-US" dirty="0" smtClean="0">
                <a:latin typeface="微软雅黑" panose="020B0503020204020204" pitchFamily="34" charset="-122"/>
                <a:ea typeface="微软雅黑" panose="020B0503020204020204" pitchFamily="34" charset="-122"/>
              </a:rPr>
              <a:t>寻找</a:t>
            </a:r>
            <a:r>
              <a:rPr lang="zh-CN" altLang="en-US" dirty="0">
                <a:latin typeface="微软雅黑" panose="020B0503020204020204" pitchFamily="34" charset="-122"/>
                <a:ea typeface="微软雅黑" panose="020B0503020204020204" pitchFamily="34" charset="-122"/>
              </a:rPr>
              <a:t>合适变量，使得拆分的两个数据集合在混杂程度上能够尽可能小。</a:t>
            </a:r>
            <a:endParaRPr lang="en-US" altLang="zh-CN" dirty="0">
              <a:latin typeface="微软雅黑" panose="020B0503020204020204" pitchFamily="34" charset="-122"/>
              <a:ea typeface="微软雅黑" panose="020B0503020204020204" pitchFamily="34" charset="-122"/>
            </a:endParaRPr>
          </a:p>
          <a:p>
            <a:pPr>
              <a:spcBef>
                <a:spcPts val="0"/>
              </a:spcBef>
            </a:pPr>
            <a:r>
              <a:rPr lang="zh-CN" altLang="en-US" kern="0" dirty="0" smtClean="0"/>
              <a:t>决策树分类模型的建立通常分为两个步骤：</a:t>
            </a:r>
            <a:endParaRPr lang="zh-CN" altLang="en-US" kern="0" dirty="0" smtClean="0"/>
          </a:p>
          <a:p>
            <a:pPr lvl="1">
              <a:lnSpc>
                <a:spcPct val="110000"/>
              </a:lnSpc>
              <a:spcBef>
                <a:spcPts val="0"/>
              </a:spcBef>
              <a:spcAft>
                <a:spcPct val="0"/>
              </a:spcAft>
              <a:buFont typeface="Wingdings" panose="05000000000000000000" pitchFamily="2" charset="2"/>
              <a:buChar char="ü"/>
            </a:pPr>
            <a:r>
              <a:rPr lang="zh-CN" altLang="en-US" b="1" kern="0" dirty="0" smtClean="0">
                <a:solidFill>
                  <a:srgbClr val="FF6600"/>
                </a:solidFill>
                <a:latin typeface="黑体" panose="02010609060101010101" pitchFamily="49" charset="-122"/>
                <a:ea typeface="黑体" panose="02010609060101010101" pitchFamily="49" charset="-122"/>
              </a:rPr>
              <a:t>树的生成</a:t>
            </a:r>
            <a:r>
              <a:rPr lang="zh-CN" altLang="en-US" b="1" kern="0" dirty="0" smtClean="0">
                <a:solidFill>
                  <a:srgbClr val="FFC000"/>
                </a:solidFill>
                <a:latin typeface="黑体" panose="02010609060101010101" pitchFamily="49" charset="-122"/>
                <a:ea typeface="黑体" panose="02010609060101010101" pitchFamily="49" charset="-122"/>
              </a:rPr>
              <a:t>→对训练样本进行分组</a:t>
            </a:r>
            <a:endParaRPr lang="zh-CN" altLang="en-US" b="1" kern="0" dirty="0" smtClean="0">
              <a:solidFill>
                <a:srgbClr val="FFC000"/>
              </a:solidFill>
              <a:latin typeface="黑体" panose="02010609060101010101" pitchFamily="49" charset="-122"/>
              <a:ea typeface="黑体" panose="02010609060101010101" pitchFamily="49" charset="-122"/>
            </a:endParaRPr>
          </a:p>
          <a:p>
            <a:pPr lvl="2" eaLnBrk="1" hangingPunct="1">
              <a:lnSpc>
                <a:spcPct val="110000"/>
              </a:lnSpc>
              <a:spcBef>
                <a:spcPts val="0"/>
              </a:spcBef>
            </a:pPr>
            <a:r>
              <a:rPr lang="zh-CN" altLang="en-US" sz="2400" b="1" kern="0" dirty="0" smtClean="0">
                <a:latin typeface="黑体" panose="02010609060101010101" pitchFamily="49" charset="-122"/>
                <a:ea typeface="黑体" panose="02010609060101010101" pitchFamily="49" charset="-122"/>
              </a:rPr>
              <a:t>从根结点开始、从上到下的递归过程</a:t>
            </a:r>
            <a:endParaRPr lang="en-US" altLang="zh-CN" sz="2400" b="1" kern="0" dirty="0" smtClean="0">
              <a:latin typeface="黑体" panose="02010609060101010101" pitchFamily="49" charset="-122"/>
              <a:ea typeface="黑体" panose="02010609060101010101" pitchFamily="49" charset="-122"/>
            </a:endParaRPr>
          </a:p>
          <a:p>
            <a:pPr lvl="2">
              <a:lnSpc>
                <a:spcPct val="110000"/>
              </a:lnSpc>
              <a:spcBef>
                <a:spcPts val="0"/>
              </a:spcBef>
            </a:pPr>
            <a:r>
              <a:rPr lang="zh-CN" altLang="en-US" sz="2400" b="1" kern="0" dirty="0" smtClean="0">
                <a:solidFill>
                  <a:schemeClr val="bg2">
                    <a:lumMod val="50000"/>
                  </a:schemeClr>
                </a:solidFill>
              </a:rPr>
              <a:t>关键，确定树根节点和分支准则</a:t>
            </a:r>
            <a:endParaRPr lang="en-US" altLang="zh-CN" sz="2400" b="1" kern="0" dirty="0" smtClean="0">
              <a:solidFill>
                <a:schemeClr val="bg2">
                  <a:lumMod val="50000"/>
                </a:schemeClr>
              </a:solidFill>
            </a:endParaRPr>
          </a:p>
          <a:p>
            <a:pPr lvl="2">
              <a:lnSpc>
                <a:spcPct val="110000"/>
              </a:lnSpc>
              <a:spcBef>
                <a:spcPts val="0"/>
              </a:spcBef>
            </a:pPr>
            <a:r>
              <a:rPr lang="zh-CN" altLang="en-US" sz="2400" b="1" kern="0" dirty="0" smtClean="0">
                <a:solidFill>
                  <a:schemeClr val="bg2">
                    <a:lumMod val="50000"/>
                  </a:schemeClr>
                </a:solidFill>
              </a:rPr>
              <a:t>停止生长时机</a:t>
            </a:r>
            <a:endParaRPr lang="zh-CN" altLang="en-US" sz="2400" b="1" kern="0" dirty="0" smtClean="0">
              <a:solidFill>
                <a:schemeClr val="bg2">
                  <a:lumMod val="50000"/>
                </a:schemeClr>
              </a:solidFill>
            </a:endParaRPr>
          </a:p>
          <a:p>
            <a:pPr lvl="1">
              <a:lnSpc>
                <a:spcPct val="110000"/>
              </a:lnSpc>
              <a:spcBef>
                <a:spcPts val="0"/>
              </a:spcBef>
              <a:spcAft>
                <a:spcPct val="0"/>
              </a:spcAft>
              <a:buFont typeface="Wingdings" panose="05000000000000000000" pitchFamily="2" charset="2"/>
              <a:buChar char="ü"/>
            </a:pPr>
            <a:r>
              <a:rPr lang="zh-CN" altLang="en-US" b="1" kern="0" dirty="0" smtClean="0">
                <a:solidFill>
                  <a:srgbClr val="FF6600"/>
                </a:solidFill>
                <a:latin typeface="黑体" panose="02010609060101010101" pitchFamily="49" charset="-122"/>
                <a:ea typeface="黑体" panose="02010609060101010101" pitchFamily="49" charset="-122"/>
              </a:rPr>
              <a:t>树的剪枝</a:t>
            </a:r>
            <a:r>
              <a:rPr lang="zh-CN" altLang="en-US" b="1" kern="0" dirty="0" smtClean="0">
                <a:solidFill>
                  <a:srgbClr val="FFC000"/>
                </a:solidFill>
                <a:latin typeface="黑体" panose="02010609060101010101" pitchFamily="49" charset="-122"/>
                <a:ea typeface="黑体" panose="02010609060101010101" pitchFamily="49" charset="-122"/>
              </a:rPr>
              <a:t>→解决过度拟合问题</a:t>
            </a:r>
            <a:endParaRPr lang="en-US" altLang="zh-CN" b="1" kern="0" dirty="0" smtClean="0">
              <a:solidFill>
                <a:srgbClr val="FFC000"/>
              </a:solidFill>
              <a:latin typeface="黑体" panose="02010609060101010101" pitchFamily="49" charset="-122"/>
              <a:ea typeface="黑体" panose="02010609060101010101" pitchFamily="49" charset="-122"/>
            </a:endParaRPr>
          </a:p>
          <a:p>
            <a:pPr lvl="2" eaLnBrk="1" hangingPunct="1">
              <a:lnSpc>
                <a:spcPct val="110000"/>
              </a:lnSpc>
              <a:spcBef>
                <a:spcPts val="0"/>
              </a:spcBef>
            </a:pPr>
            <a:r>
              <a:rPr lang="zh-CN" altLang="en-US" sz="2400" b="1" kern="0" dirty="0" smtClean="0">
                <a:latin typeface="黑体" panose="02010609060101010101" pitchFamily="49" charset="-122"/>
                <a:ea typeface="黑体" panose="02010609060101010101" pitchFamily="49" charset="-122"/>
              </a:rPr>
              <a:t>对树结构进行修剪，删除多余分支</a:t>
            </a:r>
            <a:endParaRPr lang="en-US" altLang="zh-CN" sz="2400" b="1" kern="0" dirty="0" smtClean="0">
              <a:latin typeface="黑体" panose="02010609060101010101" pitchFamily="49" charset="-122"/>
              <a:ea typeface="黑体" panose="02010609060101010101" pitchFamily="49" charset="-122"/>
            </a:endParaRPr>
          </a:p>
          <a:p>
            <a:pPr lvl="2" eaLnBrk="1" hangingPunct="1">
              <a:lnSpc>
                <a:spcPct val="110000"/>
              </a:lnSpc>
              <a:spcBef>
                <a:spcPts val="0"/>
              </a:spcBef>
            </a:pPr>
            <a:r>
              <a:rPr lang="zh-CN" altLang="en-US" sz="2400" b="1" kern="0" dirty="0" smtClean="0">
                <a:solidFill>
                  <a:schemeClr val="bg2">
                    <a:lumMod val="50000"/>
                  </a:schemeClr>
                </a:solidFill>
              </a:rPr>
              <a:t>预先修剪，限值决策树的充分生长，如：限制树的高度</a:t>
            </a:r>
            <a:endParaRPr lang="en-US" altLang="zh-CN" sz="2400" b="1" kern="0" dirty="0" smtClean="0">
              <a:solidFill>
                <a:schemeClr val="bg2">
                  <a:lumMod val="50000"/>
                </a:schemeClr>
              </a:solidFill>
            </a:endParaRPr>
          </a:p>
          <a:p>
            <a:pPr lvl="2" eaLnBrk="1" hangingPunct="1">
              <a:lnSpc>
                <a:spcPct val="110000"/>
              </a:lnSpc>
              <a:spcBef>
                <a:spcPts val="0"/>
              </a:spcBef>
            </a:pPr>
            <a:r>
              <a:rPr lang="zh-CN" altLang="en-US" sz="2400" b="1" kern="0" dirty="0" smtClean="0">
                <a:solidFill>
                  <a:schemeClr val="bg2">
                    <a:lumMod val="50000"/>
                  </a:schemeClr>
                </a:solidFill>
              </a:rPr>
              <a:t>滞后修剪，待决策树充分生长完毕后再进行修剪</a:t>
            </a:r>
            <a:endParaRPr lang="en-US" altLang="zh-CN" sz="2400" b="1" kern="0" dirty="0" smtClean="0">
              <a:solidFill>
                <a:schemeClr val="bg2">
                  <a:lumMod val="50000"/>
                </a:schemeClr>
              </a:solidFill>
              <a:latin typeface="黑体" panose="02010609060101010101" pitchFamily="49" charset="-122"/>
              <a:ea typeface="黑体" panose="02010609060101010101" pitchFamily="49" charset="-122"/>
            </a:endParaRPr>
          </a:p>
          <a:p>
            <a:pPr lvl="1" eaLnBrk="1" hangingPunct="1">
              <a:lnSpc>
                <a:spcPct val="110000"/>
              </a:lnSpc>
              <a:spcBef>
                <a:spcPts val="0"/>
              </a:spcBef>
              <a:spcAft>
                <a:spcPct val="0"/>
              </a:spcAft>
              <a:buFont typeface="Wingdings" panose="05000000000000000000" pitchFamily="2" charset="2"/>
              <a:buChar char="ü"/>
            </a:pPr>
            <a:r>
              <a:rPr lang="zh-CN" altLang="en-US" b="1" kern="0" dirty="0" smtClean="0">
                <a:solidFill>
                  <a:srgbClr val="FF6600"/>
                </a:solidFill>
                <a:latin typeface="黑体" panose="02010609060101010101" pitchFamily="49" charset="-122"/>
                <a:ea typeface="黑体" panose="02010609060101010101" pitchFamily="49" charset="-122"/>
              </a:rPr>
              <a:t>目标</a:t>
            </a:r>
            <a:endParaRPr lang="en-US" altLang="zh-CN" b="1" kern="0" dirty="0" smtClean="0">
              <a:solidFill>
                <a:srgbClr val="FF6600"/>
              </a:solidFill>
              <a:latin typeface="黑体" panose="02010609060101010101" pitchFamily="49" charset="-122"/>
              <a:ea typeface="黑体" panose="02010609060101010101" pitchFamily="49" charset="-122"/>
            </a:endParaRPr>
          </a:p>
          <a:p>
            <a:pPr lvl="2" eaLnBrk="1" hangingPunct="1">
              <a:lnSpc>
                <a:spcPct val="110000"/>
              </a:lnSpc>
              <a:spcBef>
                <a:spcPts val="0"/>
              </a:spcBef>
            </a:pPr>
            <a:r>
              <a:rPr lang="zh-CN" altLang="en-US" sz="2400" b="1" kern="0" dirty="0" smtClean="0">
                <a:latin typeface="黑体" panose="02010609060101010101" pitchFamily="49" charset="-122"/>
                <a:ea typeface="黑体" panose="02010609060101010101" pitchFamily="49" charset="-122"/>
              </a:rPr>
              <a:t>构建一棵内部节点尽可能少、层次尽可能浅、分枝尽可能少</a:t>
            </a:r>
            <a:r>
              <a:rPr lang="en-US" altLang="zh-CN" sz="2400" b="1" kern="0" dirty="0" smtClean="0">
                <a:latin typeface="黑体" panose="02010609060101010101" pitchFamily="49" charset="-122"/>
                <a:ea typeface="黑体" panose="02010609060101010101" pitchFamily="49" charset="-122"/>
              </a:rPr>
              <a:t>,</a:t>
            </a:r>
            <a:r>
              <a:rPr lang="zh-CN" altLang="en-US" sz="2400" b="1" kern="0" dirty="0" smtClean="0">
                <a:latin typeface="黑体" panose="02010609060101010101" pitchFamily="49" charset="-122"/>
                <a:ea typeface="黑体" panose="02010609060101010101" pitchFamily="49" charset="-122"/>
              </a:rPr>
              <a:t>而分类精度尽可能大的树</a:t>
            </a:r>
            <a:endParaRPr lang="zh-CN" altLang="en-US" sz="2400" b="1" kern="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1000"/>
                                        <p:tgtEl>
                                          <p:spTgt spid="6">
                                            <p:txEl>
                                              <p:pRg st="6" end="6"/>
                                            </p:txEl>
                                          </p:spTgt>
                                        </p:tgtEl>
                                      </p:cBhvr>
                                    </p:animEffect>
                                    <p:anim calcmode="lin" valueType="num">
                                      <p:cBhvr>
                                        <p:cTn id="5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Effect transition="in" filter="fade">
                                      <p:cBhvr>
                                        <p:cTn id="56" dur="1000"/>
                                        <p:tgtEl>
                                          <p:spTgt spid="6">
                                            <p:txEl>
                                              <p:pRg st="7" end="7"/>
                                            </p:txEl>
                                          </p:spTgt>
                                        </p:tgtEl>
                                      </p:cBhvr>
                                    </p:animEffect>
                                    <p:anim calcmode="lin" valueType="num">
                                      <p:cBhvr>
                                        <p:cTn id="5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Effect transition="in" filter="fade">
                                      <p:cBhvr>
                                        <p:cTn id="63" dur="1000"/>
                                        <p:tgtEl>
                                          <p:spTgt spid="6">
                                            <p:txEl>
                                              <p:pRg st="8" end="8"/>
                                            </p:txEl>
                                          </p:spTgt>
                                        </p:tgtEl>
                                      </p:cBhvr>
                                    </p:animEffect>
                                    <p:anim calcmode="lin" valueType="num">
                                      <p:cBhvr>
                                        <p:cTn id="6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Effect transition="in" filter="fade">
                                      <p:cBhvr>
                                        <p:cTn id="70" dur="1000"/>
                                        <p:tgtEl>
                                          <p:spTgt spid="6">
                                            <p:txEl>
                                              <p:pRg st="9" end="9"/>
                                            </p:txEl>
                                          </p:spTgt>
                                        </p:tgtEl>
                                      </p:cBhvr>
                                    </p:animEffect>
                                    <p:anim calcmode="lin" valueType="num">
                                      <p:cBhvr>
                                        <p:cTn id="71"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Effect transition="in" filter="fade">
                                      <p:cBhvr>
                                        <p:cTn id="77" dur="1000"/>
                                        <p:tgtEl>
                                          <p:spTgt spid="6">
                                            <p:txEl>
                                              <p:pRg st="10" end="10"/>
                                            </p:txEl>
                                          </p:spTgt>
                                        </p:tgtEl>
                                      </p:cBhvr>
                                    </p:animEffect>
                                    <p:anim calcmode="lin" valueType="num">
                                      <p:cBhvr>
                                        <p:cTn id="78"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Effect transition="in" filter="fade">
                                      <p:cBhvr>
                                        <p:cTn id="84" dur="1000"/>
                                        <p:tgtEl>
                                          <p:spTgt spid="6">
                                            <p:txEl>
                                              <p:pRg st="11" end="11"/>
                                            </p:txEl>
                                          </p:spTgt>
                                        </p:tgtEl>
                                      </p:cBhvr>
                                    </p:animEffect>
                                    <p:anim calcmode="lin" valueType="num">
                                      <p:cBhvr>
                                        <p:cTn id="85"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6780,&quot;width&quot;:12990}"/>
</p:tagLst>
</file>

<file path=ppt/theme/theme1.xml><?xml version="1.0" encoding="utf-8"?>
<a:theme xmlns:a="http://schemas.openxmlformats.org/drawingml/2006/main" name="53cd86432b3c8">
  <a:themeElements>
    <a:clrScheme name="53cd86432b3c8 1">
      <a:dk1>
        <a:srgbClr val="47494B"/>
      </a:dk1>
      <a:lt1>
        <a:srgbClr val="FFFFFF"/>
      </a:lt1>
      <a:dk2>
        <a:srgbClr val="454749"/>
      </a:dk2>
      <a:lt2>
        <a:srgbClr val="EAF5FC"/>
      </a:lt2>
      <a:accent1>
        <a:srgbClr val="2D9C9F"/>
      </a:accent1>
      <a:accent2>
        <a:srgbClr val="87AD83"/>
      </a:accent2>
      <a:accent3>
        <a:srgbClr val="FFFFFF"/>
      </a:accent3>
      <a:accent4>
        <a:srgbClr val="3B3D3F"/>
      </a:accent4>
      <a:accent5>
        <a:srgbClr val="ADCBCD"/>
      </a:accent5>
      <a:accent6>
        <a:srgbClr val="7A9C76"/>
      </a:accent6>
      <a:hlink>
        <a:srgbClr val="00B0F0"/>
      </a:hlink>
      <a:folHlink>
        <a:srgbClr val="AFB2B4"/>
      </a:folHlink>
    </a:clrScheme>
    <a:fontScheme name="53cd86432b3c8">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3cd86432b3c8 1">
        <a:dk1>
          <a:srgbClr val="47494B"/>
        </a:dk1>
        <a:lt1>
          <a:srgbClr val="FFFFFF"/>
        </a:lt1>
        <a:dk2>
          <a:srgbClr val="454749"/>
        </a:dk2>
        <a:lt2>
          <a:srgbClr val="EAF5FC"/>
        </a:lt2>
        <a:accent1>
          <a:srgbClr val="2D9C9F"/>
        </a:accent1>
        <a:accent2>
          <a:srgbClr val="87AD83"/>
        </a:accent2>
        <a:accent3>
          <a:srgbClr val="FFFFFF"/>
        </a:accent3>
        <a:accent4>
          <a:srgbClr val="3B3D3F"/>
        </a:accent4>
        <a:accent5>
          <a:srgbClr val="ADCBCD"/>
        </a:accent5>
        <a:accent6>
          <a:srgbClr val="7A9C76"/>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隶书"/>
        <a:ea typeface="隶书"/>
        <a:cs typeface=""/>
      </a:majorFont>
      <a:minorFont>
        <a:latin typeface="华文新魏"/>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5F5F5F"/>
        </a:solidFill>
        <a:ln>
          <a:noFill/>
        </a:ln>
      </a:spPr>
      <a:bodyPr vert="horz" wrap="square" lIns="91440" tIns="45720" rIns="91440" bIns="45720" numCol="1" anchor="b"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altLang="zh-CN" sz="3200" b="0" i="0" u="none" strike="noStrike" cap="none" normalizeH="0" baseline="0" smtClean="0">
            <a:ln>
              <a:noFill/>
            </a:ln>
            <a:solidFill>
              <a:schemeClr val="bg1"/>
            </a:solidFill>
            <a:effectLst/>
            <a:latin typeface="隶书" panose="02010509060101010101" pitchFamily="49" charset="-122"/>
            <a:ea typeface="隶书" panose="02010509060101010101" pitchFamily="49" charset="-122"/>
          </a:defRPr>
        </a:defPPr>
      </a:lstStyle>
    </a:spDef>
    <a:lnDef>
      <a:spPr bwMode="auto">
        <a:xfrm>
          <a:off x="0" y="0"/>
          <a:ext cx="1" cy="1"/>
        </a:xfrm>
        <a:custGeom>
          <a:avLst/>
          <a:gdLst/>
          <a:ahLst/>
          <a:cxnLst/>
          <a:rect l="0" t="0" r="0" b="0"/>
          <a:pathLst/>
        </a:custGeom>
        <a:solidFill>
          <a:srgbClr val="5F5F5F"/>
        </a:solidFill>
        <a:ln>
          <a:noFill/>
        </a:ln>
      </a:spPr>
      <a:bodyPr vert="horz" wrap="square" lIns="91440" tIns="45720" rIns="91440" bIns="45720" numCol="1" anchor="b"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altLang="zh-CN" sz="3200" b="0" i="0" u="none" strike="noStrike" cap="none" normalizeH="0" baseline="0" smtClean="0">
            <a:ln>
              <a:noFill/>
            </a:ln>
            <a:solidFill>
              <a:schemeClr val="bg1"/>
            </a:solidFill>
            <a:effectLst/>
            <a:latin typeface="隶书" panose="02010509060101010101" pitchFamily="49" charset="-122"/>
            <a:ea typeface="隶书" panose="02010509060101010101"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隶书"/>
        <a:ea typeface="隶书"/>
        <a:cs typeface=""/>
      </a:majorFont>
      <a:minorFont>
        <a:latin typeface="华文新魏"/>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55454</Words>
  <Application>WPS 演示</Application>
  <PresentationFormat>全屏显示(4:3)</PresentationFormat>
  <Paragraphs>7277</Paragraphs>
  <Slides>311</Slides>
  <Notes>142</Notes>
  <HiddenSlides>0</HiddenSlides>
  <MMClips>1</MMClips>
  <ScaleCrop>false</ScaleCrop>
  <HeadingPairs>
    <vt:vector size="8" baseType="variant">
      <vt:variant>
        <vt:lpstr>已用的字体</vt:lpstr>
      </vt:variant>
      <vt:variant>
        <vt:i4>50</vt:i4>
      </vt:variant>
      <vt:variant>
        <vt:lpstr>主题</vt:lpstr>
      </vt:variant>
      <vt:variant>
        <vt:i4>3</vt:i4>
      </vt:variant>
      <vt:variant>
        <vt:lpstr>嵌入 OLE 服务器</vt:lpstr>
      </vt:variant>
      <vt:variant>
        <vt:i4>96</vt:i4>
      </vt:variant>
      <vt:variant>
        <vt:lpstr>幻灯片标题</vt:lpstr>
      </vt:variant>
      <vt:variant>
        <vt:i4>311</vt:i4>
      </vt:variant>
    </vt:vector>
  </HeadingPairs>
  <TitlesOfParts>
    <vt:vector size="460" baseType="lpstr">
      <vt:lpstr>Arial</vt:lpstr>
      <vt:lpstr>宋体</vt:lpstr>
      <vt:lpstr>Wingdings</vt:lpstr>
      <vt:lpstr>Arial Black</vt:lpstr>
      <vt:lpstr>Webdings</vt:lpstr>
      <vt:lpstr>幼圆</vt:lpstr>
      <vt:lpstr>Calibri</vt:lpstr>
      <vt:lpstr>微软雅黑</vt:lpstr>
      <vt:lpstr>隶书</vt:lpstr>
      <vt:lpstr>Tahoma</vt:lpstr>
      <vt:lpstr>楷体_GB2312</vt:lpstr>
      <vt:lpstr>新宋体</vt:lpstr>
      <vt:lpstr>Microsoft JhengHei</vt:lpstr>
      <vt:lpstr>Malgun Gothic</vt:lpstr>
      <vt:lpstr>BatangChe</vt:lpstr>
      <vt:lpstr>Gulim</vt:lpstr>
      <vt:lpstr>Times New Roman</vt:lpstr>
      <vt:lpstr>华文楷体</vt:lpstr>
      <vt:lpstr>Times</vt:lpstr>
      <vt:lpstr>华文新魏</vt:lpstr>
      <vt:lpstr>Arial Unicode MS</vt:lpstr>
      <vt:lpstr>黑体</vt:lpstr>
      <vt:lpstr>Arial Unicode MS</vt:lpstr>
      <vt:lpstr>MS Song</vt:lpstr>
      <vt:lpstr>Segoe Print</vt:lpstr>
      <vt:lpstr>Helvetica Neue</vt:lpstr>
      <vt:lpstr>-apple-system</vt:lpstr>
      <vt:lpstr>Symbol</vt:lpstr>
      <vt:lpstr>Franklin Gothic Demi Cond</vt:lpstr>
      <vt:lpstr>汉仪特细等线简</vt:lpstr>
      <vt:lpstr>Calibri</vt:lpstr>
      <vt:lpstr>Cambria Math</vt:lpstr>
      <vt:lpstr>华文行楷</vt:lpstr>
      <vt:lpstr>仿宋_GB2312</vt:lpstr>
      <vt:lpstr>仿宋</vt:lpstr>
      <vt:lpstr>Verdana</vt:lpstr>
      <vt:lpstr>Wingdings</vt:lpstr>
      <vt:lpstr>Palatino Linotype</vt:lpstr>
      <vt:lpstr>Mead Bold</vt:lpstr>
      <vt:lpstr>Helvetica</vt:lpstr>
      <vt:lpstr>Roman</vt:lpstr>
      <vt:lpstr>Informal Roman</vt:lpstr>
      <vt:lpstr>Lato Light</vt:lpstr>
      <vt:lpstr>Gill Sans</vt:lpstr>
      <vt:lpstr>Arial</vt:lpstr>
      <vt:lpstr>华文中宋</vt:lpstr>
      <vt:lpstr>Comic Sans MS</vt:lpstr>
      <vt:lpstr>Arial Rounded MT Bold</vt:lpstr>
      <vt:lpstr>pingfang SC</vt:lpstr>
      <vt:lpstr>Gill Sans MT</vt:lpstr>
      <vt:lpstr>53cd86432b3c8</vt:lpstr>
      <vt:lpstr>1_Blends</vt:lpstr>
      <vt:lpstr>Blends</vt:lpstr>
      <vt:lpstr>Word.Document.12</vt:lpstr>
      <vt:lpstr>Excel.Chart.8</vt:lpstr>
      <vt:lpstr>Excel.Sheet.8</vt:lpstr>
      <vt:lpstr>Excel.Chart.8</vt:lpstr>
      <vt:lpstr>Excel.Chart.8</vt:lpstr>
      <vt:lpstr>Excel.Chart.8</vt:lpstr>
      <vt:lpstr>Equation.3</vt:lpstr>
      <vt:lpstr>Equation.3</vt:lpstr>
      <vt:lpstr>Equation.DSMT4</vt:lpstr>
      <vt:lpstr>Word.Document.12</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Equation.3</vt:lpstr>
      <vt:lpstr>Visio.Drawing.6</vt:lpstr>
      <vt:lpstr>Visio.Drawing.6</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Photoshop.Image.6</vt:lpstr>
      <vt:lpstr>Visio.Drawing.11</vt:lpstr>
      <vt:lpstr>Visio.Drawing.11</vt:lpstr>
      <vt:lpstr>Visio.Drawing.11</vt:lpstr>
      <vt:lpstr>Visio.Drawing.11</vt:lpstr>
      <vt:lpstr>Visio.Drawing.11</vt:lpstr>
      <vt:lpstr>Equation.3</vt:lpstr>
      <vt:lpstr>Visio.Drawing.11</vt:lpstr>
      <vt:lpstr>Visio.Drawing.11</vt:lpstr>
      <vt:lpstr>Visio.Drawing.11</vt:lpstr>
      <vt:lpstr>Equation.3</vt:lpstr>
      <vt:lpstr>Equation.3</vt:lpstr>
      <vt:lpstr>Word.Document.12</vt:lpstr>
      <vt:lpstr>Equation.DSMT4</vt:lpstr>
      <vt:lpstr>Word.Document.12</vt:lpstr>
      <vt:lpstr>Equation.DSMT4</vt:lpstr>
      <vt:lpstr>Equation.DSMT4</vt:lpstr>
      <vt:lpstr>分类与聚类</vt:lpstr>
      <vt:lpstr>PowerPoint 演示文稿</vt:lpstr>
      <vt:lpstr>聚类</vt:lpstr>
      <vt:lpstr>数据挖掘的基本任务</vt:lpstr>
      <vt:lpstr>分类</vt:lpstr>
      <vt:lpstr>数据挖掘的基本任务</vt:lpstr>
      <vt:lpstr>分类方法                           内容提要</vt:lpstr>
      <vt:lpstr>什么是分类？</vt:lpstr>
      <vt:lpstr>为什么要分类？</vt:lpstr>
      <vt:lpstr>分类算法的应用——沟通交流</vt:lpstr>
      <vt:lpstr>分类算法的应用——销售</vt:lpstr>
      <vt:lpstr>分类算法的应用——金融</vt:lpstr>
      <vt:lpstr>分类算法的应用——金融</vt:lpstr>
      <vt:lpstr>分类算法的应用——商业</vt:lpstr>
      <vt:lpstr>分类算法的应用——电信</vt:lpstr>
      <vt:lpstr>分类算法的应用——机电设备</vt:lpstr>
      <vt:lpstr>分类算法的应用——图像识别</vt:lpstr>
      <vt:lpstr>相关应用</vt:lpstr>
      <vt:lpstr>分类的步骤——数据集的划分</vt:lpstr>
      <vt:lpstr>分类的步骤——三个阶段</vt:lpstr>
      <vt:lpstr>一个完整的分类过程</vt:lpstr>
      <vt:lpstr>分类任务</vt:lpstr>
      <vt:lpstr>数据划分</vt:lpstr>
      <vt:lpstr>PowerPoint 演示文稿</vt:lpstr>
      <vt:lpstr>PowerPoint 演示文稿</vt:lpstr>
      <vt:lpstr>模型应用</vt:lpstr>
      <vt:lpstr>测试</vt:lpstr>
      <vt:lpstr>PowerPoint 演示文稿</vt:lpstr>
      <vt:lpstr>保留测试法</vt:lpstr>
      <vt:lpstr>PowerPoint 演示文稿</vt:lpstr>
      <vt:lpstr>PowerPoint 演示文稿</vt:lpstr>
      <vt:lpstr>PowerPoint 演示文稿</vt:lpstr>
      <vt:lpstr>交叉测试法</vt:lpstr>
      <vt:lpstr>PowerPoint 演示文稿</vt:lpstr>
      <vt:lpstr>分类模型的评价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分类的方法</vt:lpstr>
      <vt:lpstr>基于距离的分类方法</vt:lpstr>
      <vt:lpstr>PowerPoint 演示文稿</vt:lpstr>
      <vt:lpstr> 基于距离分类算法的一般性描述</vt:lpstr>
      <vt:lpstr>基于距离的分类方法的直观解释</vt:lpstr>
      <vt:lpstr>k-最近邻算法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应用实例：电影观众兴趣发现</vt:lpstr>
      <vt:lpstr>PowerPoint 演示文稿</vt:lpstr>
      <vt:lpstr>PowerPoint 演示文稿</vt:lpstr>
      <vt:lpstr>PowerPoint 演示文稿</vt:lpstr>
      <vt:lpstr>PowerPoint 演示文稿</vt:lpstr>
      <vt:lpstr>Kaggle实战：Digit Recognizer数字识别器</vt:lpstr>
      <vt:lpstr>PowerPoint 演示文稿</vt:lpstr>
      <vt:lpstr>PowerPoint 演示文稿</vt:lpstr>
      <vt:lpstr>初步数据处理</vt:lpstr>
      <vt:lpstr>PowerPoint 演示文稿</vt:lpstr>
      <vt:lpstr>PowerPoint 演示文稿</vt:lpstr>
      <vt:lpstr>PowerPoint 演示文稿</vt:lpstr>
      <vt:lpstr>PowerPoint 演示文稿</vt:lpstr>
      <vt:lpstr>PowerPoint 演示文稿</vt:lpstr>
      <vt:lpstr>基于决策树的表达</vt:lpstr>
      <vt:lpstr>PowerPoint 演示文稿</vt:lpstr>
      <vt:lpstr>PowerPoint 演示文稿</vt:lpstr>
      <vt:lpstr>决策树</vt:lpstr>
      <vt:lpstr>PowerPoint 演示文稿</vt:lpstr>
      <vt:lpstr>PowerPoint 演示文稿</vt:lpstr>
      <vt:lpstr>决策树分类的特点</vt:lpstr>
      <vt:lpstr>决策树生成算法描述</vt:lpstr>
      <vt:lpstr>决策树学习要解决的主要问题</vt:lpstr>
      <vt:lpstr>PowerPoint 演示文稿</vt:lpstr>
      <vt:lpstr>PowerPoint 演示文稿</vt:lpstr>
      <vt:lpstr>决策树分类算法－ID3分类算法</vt:lpstr>
      <vt:lpstr>PowerPoint 演示文稿</vt:lpstr>
      <vt:lpstr>PowerPoint 演示文稿</vt:lpstr>
      <vt:lpstr>PowerPoint 演示文稿</vt:lpstr>
      <vt:lpstr>PowerPoint 演示文稿</vt:lpstr>
      <vt:lpstr>PowerPoint 演示文稿</vt:lpstr>
      <vt:lpstr>ID3学习算法</vt:lpstr>
      <vt:lpstr>PowerPoint 演示文稿</vt:lpstr>
      <vt:lpstr>PowerPoint 演示文稿</vt:lpstr>
      <vt:lpstr>ID3学习算法</vt:lpstr>
      <vt:lpstr>ID3算法应用：星期六上午是否适合打网球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信息增益与增益比率</vt:lpstr>
      <vt:lpstr>C4.5算法对ID3的主要改进</vt:lpstr>
      <vt:lpstr>基尼指数</vt:lpstr>
      <vt:lpstr>PowerPoint 演示文稿</vt:lpstr>
      <vt:lpstr>PowerPoint 演示文稿</vt:lpstr>
      <vt:lpstr>PowerPoint 演示文稿</vt:lpstr>
      <vt:lpstr>决策树的“过度拟合”问题</vt:lpstr>
      <vt:lpstr>前剪枝(prepruning)</vt:lpstr>
      <vt:lpstr>后剪枝(postpruning)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决策树方法的适用问题</vt:lpstr>
      <vt:lpstr>PowerPoint 演示文稿</vt:lpstr>
      <vt:lpstr>PowerPoint 演示文稿</vt:lpstr>
      <vt:lpstr>PowerPoint 演示文稿</vt:lpstr>
      <vt:lpstr>PowerPoint 演示文稿</vt:lpstr>
      <vt:lpstr>PowerPoint 演示文稿</vt:lpstr>
      <vt:lpstr>一个医疗诊断问题</vt:lpstr>
      <vt:lpstr>PowerPoint 演示文稿</vt:lpstr>
      <vt:lpstr>PowerPoint 演示文稿</vt:lpstr>
      <vt:lpstr>PowerPoint 演示文稿</vt:lpstr>
      <vt:lpstr>PowerPoint 演示文稿</vt:lpstr>
      <vt:lpstr>贝叶斯算法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朴素贝叶斯分类器的工作流程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多项式模型举例</vt:lpstr>
      <vt:lpstr>字典里包括六个单词</vt:lpstr>
      <vt:lpstr>PowerPoint 演示文稿</vt:lpstr>
      <vt:lpstr>伯努利模型</vt:lpstr>
      <vt:lpstr>PowerPoint 演示文稿</vt:lpstr>
      <vt:lpstr>伯努利模型举例</vt:lpstr>
      <vt:lpstr>伯努利模型举例</vt:lpstr>
      <vt:lpstr>伯努利模型举例</vt:lpstr>
      <vt:lpstr>伯努利模型举例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AQ算法</vt:lpstr>
      <vt:lpstr>CN2算法描述</vt:lpstr>
      <vt:lpstr>基于规则的分类器</vt:lpstr>
      <vt:lpstr>利用分治法学习规则</vt:lpstr>
      <vt:lpstr>学习一个规则</vt:lpstr>
      <vt:lpstr>一个示例</vt:lpstr>
      <vt:lpstr>一个示例</vt:lpstr>
      <vt:lpstr>一个示例</vt:lpstr>
      <vt:lpstr>一个示例</vt:lpstr>
      <vt:lpstr>基于规则的分类若干问题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AdaBoost算法</vt:lpstr>
      <vt:lpstr>PowerPoint 演示文稿</vt:lpstr>
      <vt:lpstr>Adaboost的缺点</vt:lpstr>
      <vt:lpstr>AdaBoost算法</vt:lpstr>
      <vt:lpstr>PowerPoint 演示文稿</vt:lpstr>
      <vt:lpstr>PowerPoint 演示文稿</vt:lpstr>
      <vt:lpstr>PowerPoint 演示文稿</vt:lpstr>
      <vt:lpstr>PowerPoint 演示文稿</vt:lpstr>
      <vt:lpstr>PowerPoint 演示文稿</vt:lpstr>
      <vt:lpstr>随机森林算法</vt:lpstr>
      <vt:lpstr>随机森林算法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什么是聚类?</vt:lpstr>
      <vt:lpstr>PowerPoint 演示文稿</vt:lpstr>
      <vt:lpstr>聚类图示</vt:lpstr>
      <vt:lpstr>分类图示</vt:lpstr>
      <vt:lpstr>为什么需要聚类?</vt:lpstr>
      <vt:lpstr>PowerPoint 演示文稿</vt:lpstr>
      <vt:lpstr>PowerPoint 演示文稿</vt:lpstr>
      <vt:lpstr>PowerPoint 演示文稿</vt:lpstr>
      <vt:lpstr>划分聚类算法的主要思想</vt:lpstr>
      <vt:lpstr>Kmeans聚类算法</vt:lpstr>
      <vt:lpstr>1 什么是Kmeans算法？</vt:lpstr>
      <vt:lpstr>2 k-means算法介绍</vt:lpstr>
      <vt:lpstr>k值选择</vt:lpstr>
      <vt:lpstr>距离问题</vt:lpstr>
      <vt:lpstr>聚类分析——K-Means聚类算法</vt:lpstr>
      <vt:lpstr>聚类分析——K-Means聚类算法</vt:lpstr>
      <vt:lpstr>聚类分析——K-Means聚类算法</vt:lpstr>
      <vt:lpstr>聚类分析——K-Means聚类算法</vt:lpstr>
      <vt:lpstr>3 Kmeans算法流程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kmeans例子</vt:lpstr>
      <vt:lpstr>PowerPoint 演示文稿</vt:lpstr>
      <vt:lpstr>PowerPoint 演示文稿</vt:lpstr>
      <vt:lpstr>4 Kmeans算法应用实例1---Iris</vt:lpstr>
      <vt:lpstr>应用实例2：新闻聚类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k-means算法的性能分析</vt:lpstr>
      <vt:lpstr>在图像分割上的应用</vt:lpstr>
      <vt:lpstr>PowerPoint 演示文稿</vt:lpstr>
      <vt:lpstr>在图像压缩上的应用</vt:lpstr>
      <vt:lpstr>5 kmeans算法的性能分析</vt:lpstr>
      <vt:lpstr>PowerPoint 演示文稿</vt:lpstr>
      <vt:lpstr>PowerPoint 演示文稿</vt:lpstr>
      <vt:lpstr>层次聚类方法概述</vt:lpstr>
      <vt:lpstr>AGNES算法</vt:lpstr>
      <vt:lpstr>AGNES算法例子</vt:lpstr>
      <vt:lpstr>AGNES性能分析</vt:lpstr>
      <vt:lpstr>DIANA算法</vt:lpstr>
      <vt:lpstr>DIANA算法例子</vt:lpstr>
      <vt:lpstr>层次聚类方法的改进 </vt:lpstr>
      <vt:lpstr>层次聚类方法的改进--BIRCH </vt:lpstr>
      <vt:lpstr>层次聚类方法的改进--CURE </vt:lpstr>
      <vt:lpstr>密度聚类方法</vt:lpstr>
      <vt:lpstr>密度聚类方法-- DBSCAN</vt:lpstr>
      <vt:lpstr>密度聚类方法-- DBSCAN</vt:lpstr>
      <vt:lpstr>DBSCAN算法描述</vt:lpstr>
      <vt:lpstr>DBSCAN算法举例</vt:lpstr>
      <vt:lpstr>DBSCAN算法举例（续）</vt:lpstr>
      <vt:lpstr>STING</vt:lpstr>
      <vt:lpstr>SOM神经网络</vt:lpstr>
      <vt:lpstr> SOM神经网络(续)</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dc:title>
  <dc:creator>Mouhong</dc:creator>
  <cp:lastModifiedBy>DELL</cp:lastModifiedBy>
  <cp:revision>168</cp:revision>
  <dcterms:created xsi:type="dcterms:W3CDTF">2014-09-11T14:34:00Z</dcterms:created>
  <dcterms:modified xsi:type="dcterms:W3CDTF">2021-12-19T07:58:29Z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70B7F1DE6AD4484D9CA630E9134DB349</vt:lpwstr>
  </property>
</Properties>
</file>